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60" r:id="rId2"/>
    <p:sldId id="256" r:id="rId3"/>
    <p:sldId id="257" r:id="rId4"/>
    <p:sldId id="261" r:id="rId5"/>
    <p:sldId id="263" r:id="rId6"/>
    <p:sldId id="277" r:id="rId7"/>
    <p:sldId id="287" r:id="rId8"/>
    <p:sldId id="268" r:id="rId9"/>
    <p:sldId id="288" r:id="rId10"/>
    <p:sldId id="289" r:id="rId11"/>
    <p:sldId id="290" r:id="rId12"/>
    <p:sldId id="269" r:id="rId13"/>
    <p:sldId id="271" r:id="rId14"/>
    <p:sldId id="272" r:id="rId15"/>
    <p:sldId id="291" r:id="rId16"/>
    <p:sldId id="278" r:id="rId17"/>
    <p:sldId id="281" r:id="rId18"/>
    <p:sldId id="282" r:id="rId19"/>
    <p:sldId id="283" r:id="rId20"/>
    <p:sldId id="265" r:id="rId21"/>
    <p:sldId id="267" r:id="rId22"/>
    <p:sldId id="264" r:id="rId23"/>
    <p:sldId id="274" r:id="rId24"/>
    <p:sldId id="275" r:id="rId25"/>
    <p:sldId id="276" r:id="rId26"/>
    <p:sldId id="262" r:id="rId27"/>
    <p:sldId id="266" r:id="rId28"/>
    <p:sldId id="295" r:id="rId29"/>
    <p:sldId id="292" r:id="rId30"/>
    <p:sldId id="293" r:id="rId31"/>
    <p:sldId id="294" r:id="rId32"/>
    <p:sldId id="259" r:id="rId33"/>
    <p:sldId id="270" r:id="rId34"/>
    <p:sldId id="273" r:id="rId35"/>
    <p:sldId id="285" r:id="rId36"/>
    <p:sldId id="286" r:id="rId37"/>
    <p:sldId id="284" r:id="rId38"/>
    <p:sldId id="258" r:id="rId3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261BAF7-C0C3-44C4-BADE-742CA8FB48CF}">
          <p14:sldIdLst>
            <p14:sldId id="260"/>
            <p14:sldId id="256"/>
            <p14:sldId id="257"/>
          </p14:sldIdLst>
        </p14:section>
        <p14:section name="Prinzipielle Idee" id="{5A0DA1A8-D18F-4387-AD5A-208AA667BA2C}">
          <p14:sldIdLst>
            <p14:sldId id="261"/>
          </p14:sldIdLst>
        </p14:section>
        <p14:section name="Funktionsweise und Operationen" id="{C099AB53-7197-43CC-9D36-F6BD8B6F2EDB}">
          <p14:sldIdLst>
            <p14:sldId id="263"/>
            <p14:sldId id="277"/>
            <p14:sldId id="287"/>
            <p14:sldId id="268"/>
            <p14:sldId id="288"/>
            <p14:sldId id="289"/>
            <p14:sldId id="290"/>
            <p14:sldId id="269"/>
            <p14:sldId id="271"/>
            <p14:sldId id="272"/>
            <p14:sldId id="291"/>
            <p14:sldId id="278"/>
            <p14:sldId id="281"/>
            <p14:sldId id="282"/>
            <p14:sldId id="283"/>
          </p14:sldIdLst>
        </p14:section>
        <p14:section name="Anwendungen" id="{9B4C0831-E72E-4731-8B99-FAFC77322547}">
          <p14:sldIdLst>
            <p14:sldId id="265"/>
            <p14:sldId id="267"/>
          </p14:sldIdLst>
        </p14:section>
        <p14:section name="Varianten" id="{886A15AC-7548-430F-88FB-15BCFAA0F7A2}">
          <p14:sldIdLst>
            <p14:sldId id="264"/>
            <p14:sldId id="274"/>
            <p14:sldId id="275"/>
            <p14:sldId id="276"/>
          </p14:sldIdLst>
        </p14:section>
        <p14:section name="Zusammenfassung" id="{5C06ACE1-6D68-4A36-A0BB-1135C256A137}">
          <p14:sldIdLst>
            <p14:sldId id="262"/>
          </p14:sldIdLst>
        </p14:section>
        <p14:section name="Diskussion" id="{468B6378-F3C8-4D40-86A8-5D9C228CEDD4}">
          <p14:sldIdLst>
            <p14:sldId id="266"/>
            <p14:sldId id="295"/>
            <p14:sldId id="292"/>
            <p14:sldId id="293"/>
            <p14:sldId id="294"/>
          </p14:sldIdLst>
        </p14:section>
        <p14:section name="Quellen" id="{B75A67BE-6CAD-4DEB-B20F-95E5188708BC}">
          <p14:sldIdLst>
            <p14:sldId id="259"/>
            <p14:sldId id="270"/>
            <p14:sldId id="273"/>
            <p14:sldId id="285"/>
            <p14:sldId id="286"/>
            <p14:sldId id="284"/>
          </p14:sldIdLst>
        </p14:section>
        <p14:section name="Backup-Folien" id="{8BBA0C60-B87B-4A0C-A662-AAF9A6AC5DE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4A8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135" d="100"/>
          <a:sy n="135" d="100"/>
        </p:scale>
        <p:origin x="768" y="108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BF sage, denken manche bestimmt an so etwas (klick)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Nein, ich habe nämlich  keine Endung verschluckt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Ich erzähle euch heute wirklich etwas über BF, aber die werden so hier geschrieben (klick)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1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5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17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5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2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60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108%2Feai.19-6-2018.15586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pl.2017.09.004" TargetMode="External"/><Relationship Id="rId2" Type="http://schemas.openxmlformats.org/officeDocument/2006/relationships/hyperlink" Target="https://brilliant.org/wiki/bloom-filter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OMM.2010.06.100344" TargetMode="External"/><Relationship Id="rId2" Type="http://schemas.openxmlformats.org/officeDocument/2006/relationships/hyperlink" Target="https://doi.org/10.1109/TNET.2013.22726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INFCOM.2002.1019375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N.2007.15" TargetMode="External"/><Relationship Id="rId2" Type="http://schemas.openxmlformats.org/officeDocument/2006/relationships/hyperlink" Target="https://doi.org/10.1109/OPNARC.2002.10192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CONECT.2003.1231477" TargetMode="External"/><Relationship Id="rId4" Type="http://schemas.openxmlformats.org/officeDocument/2006/relationships/hyperlink" Target="https://doi.org/10.1145/505696.505701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uttamam.org/papers/20_17.pdf" TargetMode="External"/><Relationship Id="rId2" Type="http://schemas.openxmlformats.org/officeDocument/2006/relationships/hyperlink" Target="https://doi.org/10.1145/358628.3586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863955.863979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data?utm_source=unsplash&amp;utm_medium=referral&amp;utm_content=creditCopyText" TargetMode="External"/><Relationship Id="rId7" Type="http://schemas.openxmlformats.org/officeDocument/2006/relationships/hyperlink" Target="https://unsplash.com/s/photos/security?utm_source=unsplash&amp;utm_medium=referral&amp;utm_content=creditCopyText" TargetMode="External"/><Relationship Id="rId2" Type="http://schemas.openxmlformats.org/officeDocument/2006/relationships/hyperlink" Target="https://unsplash.com/@hishahadat?utm_source=unsplash&amp;utm_medium=referral&amp;utm_content=creditCopy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flyd2069?utm_source=unsplash&amp;utm_medium=referral&amp;utm_content=creditCopyText" TargetMode="External"/><Relationship Id="rId5" Type="http://schemas.openxmlformats.org/officeDocument/2006/relationships/hyperlink" Target="https://unsplash.com/@pietrozj?utm_source=unsplash&amp;utm_medium=referral&amp;utm_content=creditCopyText" TargetMode="External"/><Relationship Id="rId4" Type="http://schemas.openxmlformats.org/officeDocument/2006/relationships/hyperlink" Target="https://unsplash.com/@kmuza?utm_source=unsplash&amp;utm_medium=referral&amp;utm_content=creditCopyText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14" name="Grafik 13" descr="Ein Bild, das drinnen, Person, Blume, ausgestaltet enthält.&#10;&#10;Automatisch generierte Beschreibung">
            <a:extLst>
              <a:ext uri="{FF2B5EF4-FFF2-40B4-BE49-F238E27FC236}">
                <a16:creationId xmlns:a16="http://schemas.microsoft.com/office/drawing/2014/main" id="{6EA09226-F63E-A871-65FB-2698B76C0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8246"/>
            <a:ext cx="2448272" cy="43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Prüfen (in s) in Abhängigkeit der Anzahl Hashfunktionen k (nur negativ)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550223-9404-007C-7640-D4680EB87F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6" y="1569594"/>
            <a:ext cx="6516728" cy="30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8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Prüfen (in s) in Abhängigkeit der Anzahl Hashfunktionen k (gemischt)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A53F18-90CF-C61D-74AC-21DC81D0C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86" y="1509338"/>
            <a:ext cx="6588428" cy="31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5E1ED9-596F-4228-4B29-EC7B4B60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400"/>
          <a:stretch/>
        </p:blipFill>
        <p:spPr>
          <a:xfrm>
            <a:off x="1979712" y="2028532"/>
            <a:ext cx="5544616" cy="27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Wahrscheinlichkeit für ein Bit, noch Null zu sein: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Somit ist die Wahrscheinlichkeit für k Einsen (FPP):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𝐹𝑃𝑃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blipFill>
                <a:blip r:embed="rId2"/>
                <a:stretch>
                  <a:fillRect l="-615" t="-12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2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Da FPP möglichst klein sein soll ergibt sich: [6]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𝐹𝑃𝑃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Weiterhin ist die optimale Anzahl Hash-Funktionen k: [7]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blipFill>
                <a:blip r:embed="rId3"/>
                <a:stretch>
                  <a:fillRect l="-615" t="-13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49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2B5821B0-0D52-D73F-4008-837469160C34}"/>
              </a:ext>
            </a:extLst>
          </p:cNvPr>
          <p:cNvSpPr txBox="1"/>
          <p:nvPr/>
        </p:nvSpPr>
        <p:spPr>
          <a:xfrm>
            <a:off x="611560" y="120359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Floomfilter</a:t>
            </a:r>
            <a:r>
              <a:rPr lang="de-DE" dirty="0">
                <a:solidFill>
                  <a:srgbClr val="000000"/>
                </a:solidFill>
              </a:rPr>
              <a:t>:</a:t>
            </a:r>
            <a:endParaRPr lang="de-DE" b="1" u="sng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b </a:t>
            </a:r>
            <a:r>
              <a:rPr lang="de-DE" dirty="0">
                <a:solidFill>
                  <a:srgbClr val="000000"/>
                </a:solidFill>
              </a:rPr>
              <a:t>Bereiche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Hashwertverteilung in Zusatzspeicher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50EBD86-0D44-2C9C-1F98-99F252C2F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9800"/>
          <a:stretch/>
        </p:blipFill>
        <p:spPr>
          <a:xfrm>
            <a:off x="1311103" y="1558438"/>
            <a:ext cx="6521793" cy="370812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88F31B0-CEC7-C24E-8158-3C0FD265C36C}"/>
              </a:ext>
            </a:extLst>
          </p:cNvPr>
          <p:cNvSpPr txBox="1"/>
          <p:nvPr/>
        </p:nvSpPr>
        <p:spPr>
          <a:xfrm>
            <a:off x="4572000" y="120359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Weiteres </a:t>
            </a:r>
            <a:r>
              <a:rPr lang="de-DE" b="1" dirty="0">
                <a:solidFill>
                  <a:srgbClr val="000000"/>
                </a:solidFill>
              </a:rPr>
              <a:t>Prüfkriterium</a:t>
            </a:r>
            <a:r>
              <a:rPr lang="de-DE" dirty="0">
                <a:solidFill>
                  <a:srgbClr val="000000"/>
                </a:solidFill>
              </a:rPr>
              <a:t>, um </a:t>
            </a: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zu senken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9E06BEF-E3A9-2AE1-603E-0AB7817738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0510" r="9050" b="5090"/>
          <a:stretch/>
        </p:blipFill>
        <p:spPr>
          <a:xfrm>
            <a:off x="1583668" y="1784784"/>
            <a:ext cx="5976664" cy="28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EA4987-70B9-2ECF-EE40-621E8126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9305" r="8263" b="5090"/>
          <a:stretch/>
        </p:blipFill>
        <p:spPr>
          <a:xfrm>
            <a:off x="1556664" y="1781017"/>
            <a:ext cx="6030672" cy="28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4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99D051-C4A9-1C08-175A-A1843F15CC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697985" y="1779662"/>
            <a:ext cx="578402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1A4A6F-F3A1-6ADA-4CFD-D1E586EBD8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763688" y="1751888"/>
            <a:ext cx="5978985" cy="29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2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F18642A-3060-4BB5-9382-A93566EE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>
          <a:xfrm>
            <a:off x="5923911" y="2274027"/>
            <a:ext cx="3220089" cy="195067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BLOOM-FILTER</a:t>
            </a:r>
            <a:br>
              <a:rPr lang="de-DE" dirty="0"/>
            </a:br>
            <a:r>
              <a:rPr lang="de-DE" b="0" dirty="0"/>
              <a:t>Eine probabilistische Datenstruktur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73734-DCCB-440A-B82F-E0615E78D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413"/>
            <a:ext cx="2910432" cy="1940288"/>
          </a:xfrm>
          <a:prstGeom prst="rect">
            <a:avLst/>
          </a:prstGeom>
        </p:spPr>
      </p:pic>
      <p:pic>
        <p:nvPicPr>
          <p:cNvPr id="7" name="Grafik 6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0E5EAEF7-78D4-4DA5-9997-2A5259E46E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2953881" y="2284413"/>
            <a:ext cx="2910431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76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Allgemein:</a:t>
            </a:r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</a:rPr>
              <a:t>Überall, wo in </a:t>
            </a:r>
            <a:r>
              <a:rPr lang="de-DE" b="1" dirty="0">
                <a:solidFill>
                  <a:srgbClr val="000000"/>
                </a:solidFill>
              </a:rPr>
              <a:t>kurzer Zeit </a:t>
            </a:r>
            <a:r>
              <a:rPr lang="de-DE" dirty="0">
                <a:solidFill>
                  <a:srgbClr val="000000"/>
                </a:solidFill>
              </a:rPr>
              <a:t>eine Aussage über </a:t>
            </a:r>
            <a:r>
              <a:rPr lang="de-DE" b="1" dirty="0">
                <a:solidFill>
                  <a:srgbClr val="000000"/>
                </a:solidFill>
              </a:rPr>
              <a:t>Mitgliedschaft</a:t>
            </a:r>
            <a:r>
              <a:rPr lang="de-DE" dirty="0">
                <a:solidFill>
                  <a:srgbClr val="000000"/>
                </a:solidFill>
              </a:rPr>
              <a:t> eines Elements in einer vorhandenen Menge Elementen gefragt ist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Netzwerkanwendungen: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Routing [10]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Verhinderung von Loops [11]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IP-Routenverfolgung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Verhindern von DDoS-Angriffen [3],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Web-Caches [13]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70E8199-D9EB-DDFE-B306-18878E8EC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38" b="44350"/>
          <a:stretch/>
        </p:blipFill>
        <p:spPr>
          <a:xfrm>
            <a:off x="4716015" y="1404062"/>
            <a:ext cx="4051804" cy="34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7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Sicherheitsanwendungen: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Intrusion </a:t>
            </a:r>
            <a:r>
              <a:rPr lang="de-DE" dirty="0" err="1">
                <a:solidFill>
                  <a:srgbClr val="000000"/>
                </a:solidFill>
              </a:rPr>
              <a:t>Detection</a:t>
            </a:r>
            <a:r>
              <a:rPr lang="de-DE" dirty="0">
                <a:solidFill>
                  <a:srgbClr val="000000"/>
                </a:solidFill>
              </a:rPr>
              <a:t> Systems [14]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Verschlüsselte Suche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Datenbanken [15]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72F934-74D1-6B92-1BB1-C7F5679C8256}"/>
              </a:ext>
            </a:extLst>
          </p:cNvPr>
          <p:cNvSpPr txBox="1"/>
          <p:nvPr/>
        </p:nvSpPr>
        <p:spPr>
          <a:xfrm>
            <a:off x="4648564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Weitere 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Rechtschreibprüfung [16]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</a:rPr>
              <a:t>Longest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Prefix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Matching</a:t>
            </a:r>
            <a:r>
              <a:rPr lang="de-DE" dirty="0">
                <a:solidFill>
                  <a:srgbClr val="000000"/>
                </a:solidFill>
              </a:rPr>
              <a:t> [17]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Suchmaschinen [18]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CEEA72-57FF-750D-A4BB-2818B2517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00"/>
          <a:stretch/>
        </p:blipFill>
        <p:spPr>
          <a:xfrm>
            <a:off x="267638" y="2489330"/>
            <a:ext cx="4380926" cy="162342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49BD94-F644-5E57-63B7-E4A61990D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2600"/>
          <a:stretch/>
        </p:blipFill>
        <p:spPr>
          <a:xfrm>
            <a:off x="4403590" y="2393357"/>
            <a:ext cx="4128850" cy="21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Für jeweilige </a:t>
            </a:r>
            <a:r>
              <a:rPr lang="de-DE" b="1" dirty="0">
                <a:solidFill>
                  <a:srgbClr val="000000"/>
                </a:solidFill>
              </a:rPr>
              <a:t>Bedürfnisse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b="1" dirty="0">
                <a:solidFill>
                  <a:srgbClr val="000000"/>
                </a:solidFill>
              </a:rPr>
              <a:t>optimiert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Dutzende </a:t>
            </a:r>
            <a:r>
              <a:rPr lang="de-DE" dirty="0">
                <a:solidFill>
                  <a:srgbClr val="000000"/>
                </a:solidFill>
              </a:rPr>
              <a:t>verschiedene 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Beispiele: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BF, Variable </a:t>
            </a:r>
            <a:r>
              <a:rPr lang="de-DE" dirty="0" err="1">
                <a:solidFill>
                  <a:srgbClr val="000000"/>
                </a:solidFill>
              </a:rPr>
              <a:t>Increment</a:t>
            </a:r>
            <a:r>
              <a:rPr lang="de-DE" dirty="0">
                <a:solidFill>
                  <a:srgbClr val="000000"/>
                </a:solidFill>
              </a:rPr>
              <a:t> BF, Compressed BF, </a:t>
            </a:r>
            <a:r>
              <a:rPr lang="de-DE" dirty="0" err="1">
                <a:solidFill>
                  <a:srgbClr val="000000"/>
                </a:solidFill>
              </a:rPr>
              <a:t>Scalable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Generalized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Bloomier</a:t>
            </a:r>
            <a:r>
              <a:rPr lang="de-DE" dirty="0">
                <a:solidFill>
                  <a:srgbClr val="000000"/>
                </a:solidFill>
              </a:rPr>
              <a:t> Filter, </a:t>
            </a:r>
            <a:r>
              <a:rPr lang="de-DE" dirty="0" err="1">
                <a:solidFill>
                  <a:srgbClr val="000000"/>
                </a:solidFill>
              </a:rPr>
              <a:t>Stable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Weighted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Deletable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Spectral</a:t>
            </a:r>
            <a:r>
              <a:rPr lang="de-DE" dirty="0">
                <a:solidFill>
                  <a:srgbClr val="000000"/>
                </a:solidFill>
              </a:rPr>
              <a:t> BF, Robust BF, 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FCF468-864E-36CC-5BE5-7B6984651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8020" b="68200"/>
          <a:stretch/>
        </p:blipFill>
        <p:spPr>
          <a:xfrm>
            <a:off x="4572000" y="629460"/>
            <a:ext cx="4824536" cy="41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Counting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[7]</a:t>
            </a:r>
            <a:endParaRPr lang="de-DE" b="1" u="sng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Zähler </a:t>
            </a:r>
            <a:r>
              <a:rPr lang="de-DE" dirty="0">
                <a:solidFill>
                  <a:srgbClr val="000000"/>
                </a:solidFill>
              </a:rPr>
              <a:t>statt nur ein Bit verwendet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Pro Eintrag Zähler </a:t>
            </a:r>
            <a:r>
              <a:rPr lang="de-DE" b="1" dirty="0">
                <a:solidFill>
                  <a:srgbClr val="000000"/>
                </a:solidFill>
              </a:rPr>
              <a:t>erhöhen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als neue Operation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Zähler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verkleinern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C3CBBE-E493-5801-EDE4-58B18800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925" b="66800"/>
          <a:stretch/>
        </p:blipFill>
        <p:spPr>
          <a:xfrm>
            <a:off x="3707904" y="458579"/>
            <a:ext cx="7008901" cy="43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367240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>
                    <a:solidFill>
                      <a:srgbClr val="000000"/>
                    </a:solidFill>
                  </a:rPr>
                  <a:t>Variable </a:t>
                </a:r>
                <a:r>
                  <a:rPr lang="de-DE" b="1" u="sng" dirty="0" err="1">
                    <a:solidFill>
                      <a:srgbClr val="000000"/>
                    </a:solidFill>
                  </a:rPr>
                  <a:t>Increment</a:t>
                </a:r>
                <a:br>
                  <a:rPr lang="de-DE" b="1" u="sng" dirty="0">
                    <a:solidFill>
                      <a:srgbClr val="000000"/>
                    </a:solidFill>
                  </a:rPr>
                </a:br>
                <a:r>
                  <a:rPr lang="de-DE" b="1" u="sng" dirty="0" err="1">
                    <a:solidFill>
                      <a:srgbClr val="000000"/>
                    </a:solidFill>
                  </a:rPr>
                  <a:t>Counting</a:t>
                </a:r>
                <a:r>
                  <a:rPr lang="de-DE" b="1" u="sng" dirty="0">
                    <a:solidFill>
                      <a:srgbClr val="000000"/>
                    </a:solidFill>
                  </a:rPr>
                  <a:t> BF</a:t>
                </a:r>
                <a:r>
                  <a:rPr lang="de-DE" dirty="0">
                    <a:solidFill>
                      <a:srgbClr val="000000"/>
                    </a:solidFill>
                  </a:rPr>
                  <a:t>: [8]</a:t>
                </a:r>
                <a:endParaRPr lang="de-DE" b="1" u="sng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Baut auf </a:t>
                </a:r>
                <a:r>
                  <a:rPr lang="de-DE" dirty="0" err="1">
                    <a:solidFill>
                      <a:srgbClr val="000000"/>
                    </a:solidFill>
                  </a:rPr>
                  <a:t>Counting</a:t>
                </a:r>
                <a:r>
                  <a:rPr lang="de-DE" dirty="0">
                    <a:solidFill>
                      <a:srgbClr val="000000"/>
                    </a:solidFill>
                  </a:rPr>
                  <a:t> BF auf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 um speziell bestimmte Zahlen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de-DE" b="1" dirty="0">
                    <a:solidFill>
                      <a:srgbClr val="000000"/>
                    </a:solidFill>
                  </a:rPr>
                  <a:t>-Reihen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Summen sind </a:t>
                </a:r>
                <a:r>
                  <a:rPr lang="de-DE" b="1" dirty="0">
                    <a:solidFill>
                      <a:srgbClr val="000000"/>
                    </a:solidFill>
                  </a:rPr>
                  <a:t>distinkt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Somit zusätzliche </a:t>
                </a:r>
                <a:r>
                  <a:rPr lang="de-DE" b="1" dirty="0">
                    <a:solidFill>
                      <a:srgbClr val="000000"/>
                    </a:solidFill>
                  </a:rPr>
                  <a:t>Überprüfung</a:t>
                </a:r>
                <a:r>
                  <a:rPr lang="de-DE" dirty="0">
                    <a:solidFill>
                      <a:srgbClr val="000000"/>
                    </a:solidFill>
                  </a:rPr>
                  <a:t> Erhöhter Platzbedarf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3672408" cy="2862322"/>
              </a:xfrm>
              <a:prstGeom prst="rect">
                <a:avLst/>
              </a:prstGeom>
              <a:blipFill>
                <a:blip r:embed="rId2"/>
                <a:stretch>
                  <a:fillRect l="-995" t="-1064" b="-23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FCE469E1-4657-6866-856C-EDDDEEF7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2279" t="3499" r="20298" b="71000"/>
          <a:stretch/>
        </p:blipFill>
        <p:spPr>
          <a:xfrm>
            <a:off x="3347864" y="699542"/>
            <a:ext cx="5911879" cy="37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72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Deletable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Teilt Array in </a:t>
            </a:r>
            <a:r>
              <a:rPr lang="de-DE" b="1" dirty="0">
                <a:solidFill>
                  <a:srgbClr val="000000"/>
                </a:solidFill>
              </a:rPr>
              <a:t>b Bereiche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Zusätzlich b Bit </a:t>
            </a:r>
            <a:r>
              <a:rPr lang="de-DE" b="1" dirty="0">
                <a:solidFill>
                  <a:srgbClr val="000000"/>
                </a:solidFill>
              </a:rPr>
              <a:t>Extraspeicher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 bereits vorhandener Eins </a:t>
            </a:r>
            <a:r>
              <a:rPr lang="de-DE" b="1" dirty="0">
                <a:solidFill>
                  <a:srgbClr val="000000"/>
                </a:solidFill>
              </a:rPr>
              <a:t>Bereich markieren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oft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Platzbedarf, aber </a:t>
            </a:r>
            <a:r>
              <a:rPr lang="de-DE" b="1" dirty="0">
                <a:solidFill>
                  <a:srgbClr val="000000"/>
                </a:solidFill>
              </a:rPr>
              <a:t>weniger</a:t>
            </a:r>
            <a:r>
              <a:rPr lang="de-DE" dirty="0">
                <a:solidFill>
                  <a:srgbClr val="000000"/>
                </a:solidFill>
              </a:rPr>
              <a:t> als bei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37EFDE-8C63-B2C2-1F5B-084C2E2E4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19" r="16338" b="62600"/>
          <a:stretch/>
        </p:blipFill>
        <p:spPr>
          <a:xfrm>
            <a:off x="3491880" y="192679"/>
            <a:ext cx="5976664" cy="48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7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3EC415-536A-DF25-47D2-0D0A17C6051B}"/>
              </a:ext>
            </a:extLst>
          </p:cNvPr>
          <p:cNvSpPr txBox="1"/>
          <p:nvPr/>
        </p:nvSpPr>
        <p:spPr>
          <a:xfrm>
            <a:off x="611560" y="1203598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 </a:t>
            </a:r>
            <a:r>
              <a:rPr lang="de-DE" b="1" dirty="0">
                <a:solidFill>
                  <a:srgbClr val="000000"/>
                </a:solidFill>
              </a:rPr>
              <a:t>Praxis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Literatur</a:t>
            </a:r>
            <a:r>
              <a:rPr lang="de-DE" dirty="0">
                <a:solidFill>
                  <a:srgbClr val="000000"/>
                </a:solidFill>
              </a:rPr>
              <a:t> seit Erfindung (1970) oft thematisiert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Beliebt aufgrund der </a:t>
            </a:r>
            <a:r>
              <a:rPr lang="de-DE" b="1" dirty="0">
                <a:solidFill>
                  <a:srgbClr val="000000"/>
                </a:solidFill>
              </a:rPr>
              <a:t>Effizienz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Vielseitigkeit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Ständige </a:t>
            </a:r>
            <a:r>
              <a:rPr lang="de-DE" b="1" dirty="0">
                <a:solidFill>
                  <a:srgbClr val="000000"/>
                </a:solidFill>
              </a:rPr>
              <a:t>Weiterentwicklung</a:t>
            </a:r>
            <a:r>
              <a:rPr lang="de-DE" dirty="0">
                <a:solidFill>
                  <a:srgbClr val="000000"/>
                </a:solidFill>
              </a:rPr>
              <a:t>, neue </a:t>
            </a:r>
            <a:r>
              <a:rPr lang="de-DE" b="1" dirty="0">
                <a:solidFill>
                  <a:srgbClr val="000000"/>
                </a:solidFill>
              </a:rPr>
              <a:t>Varianten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	</a:t>
            </a:r>
            <a:r>
              <a:rPr lang="de-DE" dirty="0">
                <a:solidFill>
                  <a:srgbClr val="000000"/>
                </a:solidFill>
              </a:rPr>
              <a:t>Welche Variante ist am </a:t>
            </a:r>
            <a:r>
              <a:rPr lang="de-DE" b="1" dirty="0">
                <a:solidFill>
                  <a:srgbClr val="000000"/>
                </a:solidFill>
              </a:rPr>
              <a:t>besten</a:t>
            </a:r>
            <a:r>
              <a:rPr lang="de-DE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Benötigt meist </a:t>
            </a:r>
            <a:r>
              <a:rPr lang="de-DE" b="1" dirty="0">
                <a:solidFill>
                  <a:srgbClr val="000000"/>
                </a:solidFill>
              </a:rPr>
              <a:t>weitere Datenstruktur</a:t>
            </a:r>
            <a:r>
              <a:rPr lang="de-DE" dirty="0">
                <a:solidFill>
                  <a:srgbClr val="000000"/>
                </a:solidFill>
              </a:rPr>
              <a:t>, die Daten wirklich 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64A8"/>
                </a:solidFill>
              </a:rPr>
              <a:t>Weiterforschen für Anwendungen in Security und </a:t>
            </a:r>
            <a:r>
              <a:rPr lang="de-DE" b="1" dirty="0" err="1">
                <a:solidFill>
                  <a:srgbClr val="0064A8"/>
                </a:solidFill>
              </a:rPr>
              <a:t>Ubiquitous</a:t>
            </a:r>
            <a:r>
              <a:rPr lang="de-DE" b="1" dirty="0">
                <a:solidFill>
                  <a:srgbClr val="0064A8"/>
                </a:solidFill>
              </a:rPr>
              <a:t>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102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4075D0-33B8-9F09-E1F9-193D4F6D6A8C}"/>
              </a:ext>
            </a:extLst>
          </p:cNvPr>
          <p:cNvSpPr txBox="1"/>
          <p:nvPr/>
        </p:nvSpPr>
        <p:spPr>
          <a:xfrm>
            <a:off x="611560" y="1203598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Wo sind weitere Einsatzmöglichkeiten?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Welche Anpassungen dafür notwendig?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Welche Datenstruktur eignet sich in Kombination als Speicher?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D05548D-8331-7BDF-539D-A0DEDA4BA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517863" y="2680926"/>
            <a:ext cx="2672075" cy="18105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AB5CB0-B45E-0E24-2429-2BA816348D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9800"/>
          <a:stretch/>
        </p:blipFill>
        <p:spPr>
          <a:xfrm>
            <a:off x="2771800" y="2755360"/>
            <a:ext cx="3404913" cy="19359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90E3BED-37A8-A732-BEB7-D0DC50DDF7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279" t="3499" r="20298" b="71000"/>
          <a:stretch/>
        </p:blipFill>
        <p:spPr>
          <a:xfrm>
            <a:off x="5956662" y="2819949"/>
            <a:ext cx="2642696" cy="16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97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 err="1"/>
              <a:t>Floomfilter</a:t>
            </a:r>
            <a:endParaRPr lang="de-DE" dirty="0"/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50EBD86-0D44-2C9C-1F98-99F252C2F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9800"/>
          <a:stretch/>
        </p:blipFill>
        <p:spPr>
          <a:xfrm>
            <a:off x="816159" y="381876"/>
            <a:ext cx="8157441" cy="463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20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 err="1"/>
              <a:t>Counting</a:t>
            </a:r>
            <a:r>
              <a:rPr lang="de-DE" dirty="0"/>
              <a:t> BF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C3CBBE-E493-5801-EDE4-58B18800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925" b="66800"/>
          <a:stretch/>
        </p:blipFill>
        <p:spPr>
          <a:xfrm>
            <a:off x="1835696" y="149133"/>
            <a:ext cx="8064896" cy="50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1DAC08-CA9E-2ED3-E998-C145F7B70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788024" y="713343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VIC BF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CE469E1-4657-6866-856C-EDDDEEF7D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279" t="3499" r="20298" b="71000"/>
          <a:stretch/>
        </p:blipFill>
        <p:spPr>
          <a:xfrm>
            <a:off x="1331640" y="627534"/>
            <a:ext cx="6569200" cy="4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30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 err="1"/>
              <a:t>Deletable</a:t>
            </a:r>
            <a:r>
              <a:rPr lang="de-DE" dirty="0"/>
              <a:t> BF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37EFDE-8C63-B2C2-1F5B-084C2E2E4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19" r="16338" b="62600"/>
          <a:stretch/>
        </p:blipFill>
        <p:spPr>
          <a:xfrm>
            <a:off x="1172902" y="-308570"/>
            <a:ext cx="6834196" cy="55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68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[1] Burton H. Bloom, 1970, Space/time trade-offs in hash coding with allowable errors, </a:t>
            </a:r>
            <a:r>
              <a:rPr lang="en-US" sz="1600" i="1" dirty="0">
                <a:latin typeface="Segoe UI" panose="020B0502040204020203" pitchFamily="34" charset="0"/>
              </a:rPr>
              <a:t>Communications of the ACM</a:t>
            </a:r>
            <a:r>
              <a:rPr lang="en-US" sz="1600" i="0" dirty="0">
                <a:latin typeface="Segoe UI" panose="020B0502040204020203" pitchFamily="34" charset="0"/>
              </a:rPr>
              <a:t> 13, Issue 7, 422–426. DOI: https://doi.org/10.1145/362686.362692.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[2] </a:t>
            </a:r>
            <a:r>
              <a:rPr lang="en-US" sz="1600" dirty="0" err="1">
                <a:latin typeface="Segoe UI" panose="020B0502040204020203" pitchFamily="34" charset="0"/>
              </a:rPr>
              <a:t>Saibal</a:t>
            </a:r>
            <a:r>
              <a:rPr lang="en-US" sz="1600" dirty="0">
                <a:latin typeface="Segoe UI" panose="020B0502040204020203" pitchFamily="34" charset="0"/>
              </a:rPr>
              <a:t> Kumar Pal and Puneet Sardana, 2012, BLOOM FILTERS &amp; THEIR APPLICATIONS, </a:t>
            </a:r>
            <a:r>
              <a:rPr lang="en-US" sz="1600" i="1" dirty="0">
                <a:latin typeface="Segoe UI" panose="020B0502040204020203" pitchFamily="34" charset="0"/>
              </a:rPr>
              <a:t>International Journal of Computer Applications Technology and Research</a:t>
            </a:r>
            <a:r>
              <a:rPr lang="en-US" sz="1600" i="0" dirty="0">
                <a:latin typeface="Segoe UI" panose="020B0502040204020203" pitchFamily="34" charset="0"/>
              </a:rPr>
              <a:t> 1, 25–29. </a:t>
            </a:r>
            <a:r>
              <a:rPr lang="en-US" sz="1600" dirty="0">
                <a:latin typeface="Segoe UI" panose="020B0502040204020203" pitchFamily="34" charset="0"/>
              </a:rPr>
              <a:t>DOI: https://doi.org/10.7753/2012.1006</a:t>
            </a:r>
            <a:r>
              <a:rPr lang="en-US" sz="1600" i="0" dirty="0">
                <a:latin typeface="Segoe UI" panose="020B0502040204020203" pitchFamily="34" charset="0"/>
              </a:rPr>
              <a:t> https://ui.adsabs.harvard.edu/</a:t>
            </a:r>
            <a:r>
              <a:rPr lang="en-US" sz="1600" i="0" dirty="0" err="1">
                <a:latin typeface="Segoe UI" panose="020B0502040204020203" pitchFamily="34" charset="0"/>
              </a:rPr>
              <a:t>link_gateway</a:t>
            </a:r>
            <a:r>
              <a:rPr lang="en-US" sz="1600" i="0" dirty="0">
                <a:latin typeface="Segoe UI" panose="020B0502040204020203" pitchFamily="34" charset="0"/>
              </a:rPr>
              <a:t>/2012IJCAT...1...25P/doi:10.7753/2012.1006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[3] </a:t>
            </a:r>
            <a:r>
              <a:rPr lang="de-DE" sz="1600" dirty="0" err="1">
                <a:latin typeface="Segoe UI" panose="020B0502040204020203" pitchFamily="34" charset="0"/>
              </a:rPr>
              <a:t>Ripon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Patgiri</a:t>
            </a:r>
            <a:r>
              <a:rPr lang="de-DE" sz="1600" dirty="0">
                <a:latin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</a:rPr>
              <a:t>Sabuzima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Nayak</a:t>
            </a:r>
            <a:r>
              <a:rPr lang="de-DE" sz="1600" dirty="0">
                <a:latin typeface="Segoe UI" panose="020B0502040204020203" pitchFamily="34" charset="0"/>
              </a:rPr>
              <a:t>, and Samir </a:t>
            </a:r>
            <a:r>
              <a:rPr lang="de-DE" sz="1600" dirty="0" err="1">
                <a:latin typeface="Segoe UI" panose="020B0502040204020203" pitchFamily="34" charset="0"/>
              </a:rPr>
              <a:t>Borgohain</a:t>
            </a:r>
            <a:r>
              <a:rPr lang="de-DE" sz="1600" dirty="0">
                <a:latin typeface="Segoe UI" panose="020B0502040204020203" pitchFamily="34" charset="0"/>
              </a:rPr>
              <a:t>. 2018. </a:t>
            </a:r>
            <a:r>
              <a:rPr lang="de-DE" sz="1600" dirty="0" err="1">
                <a:latin typeface="Segoe UI" panose="020B0502040204020203" pitchFamily="34" charset="0"/>
              </a:rPr>
              <a:t>Preventing</a:t>
            </a:r>
            <a:r>
              <a:rPr lang="de-DE" sz="1600" dirty="0">
                <a:latin typeface="Segoe UI" panose="020B0502040204020203" pitchFamily="34" charset="0"/>
              </a:rPr>
              <a:t> DDoS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Filter: A Survey. </a:t>
            </a:r>
            <a:r>
              <a:rPr lang="de-DE" sz="1600" i="1" dirty="0">
                <a:latin typeface="Segoe UI" panose="020B0502040204020203" pitchFamily="34" charset="0"/>
              </a:rPr>
              <a:t>ICST Transactions on </a:t>
            </a:r>
            <a:r>
              <a:rPr lang="de-DE" sz="1600" i="1" dirty="0" err="1">
                <a:latin typeface="Segoe UI" panose="020B0502040204020203" pitchFamily="34" charset="0"/>
              </a:rPr>
              <a:t>Scalable</a:t>
            </a:r>
            <a:r>
              <a:rPr lang="de-DE" sz="1600" i="1" dirty="0">
                <a:latin typeface="Segoe UI" panose="020B0502040204020203" pitchFamily="34" charset="0"/>
              </a:rPr>
              <a:t> Information Systems</a:t>
            </a:r>
            <a:r>
              <a:rPr lang="de-DE" sz="1600" i="0" dirty="0">
                <a:latin typeface="Segoe UI" panose="020B0502040204020203" pitchFamily="34" charset="0"/>
              </a:rPr>
              <a:t> 5, 19, 155865.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https://doi.org/10.4108%2Feai.19-6-2018.155865</a:t>
            </a:r>
            <a:endParaRPr lang="de-DE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4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[4] </a:t>
            </a:r>
            <a:r>
              <a:rPr lang="en-US" sz="1600" dirty="0"/>
              <a:t>Bloom Filter. </a:t>
            </a:r>
            <a:r>
              <a:rPr lang="en-US" sz="1600" i="1" dirty="0"/>
              <a:t>Brilliant.org</a:t>
            </a:r>
            <a:r>
              <a:rPr lang="en-US" sz="1600" dirty="0"/>
              <a:t>. Retrieved 18:02, May 12, 2022, from </a:t>
            </a:r>
            <a:r>
              <a:rPr lang="en-US" sz="1600" dirty="0">
                <a:hlinkClick r:id="rId2"/>
              </a:rPr>
              <a:t>https://brilliant.org/wiki/bloom-filter/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</a:rPr>
              <a:t>[5] </a:t>
            </a:r>
            <a:r>
              <a:rPr lang="en-US" sz="1600" dirty="0">
                <a:latin typeface="Segoe UI" panose="020B0502040204020203" pitchFamily="34" charset="0"/>
              </a:rPr>
              <a:t>Fabio </a:t>
            </a:r>
            <a:r>
              <a:rPr lang="en-US" sz="1600" dirty="0" err="1">
                <a:latin typeface="Segoe UI" panose="020B0502040204020203" pitchFamily="34" charset="0"/>
              </a:rPr>
              <a:t>Grandi</a:t>
            </a:r>
            <a:r>
              <a:rPr lang="en-US" sz="1600" dirty="0">
                <a:latin typeface="Segoe UI" panose="020B0502040204020203" pitchFamily="34" charset="0"/>
              </a:rPr>
              <a:t>. 2018. On the analysis of Bloom filters. </a:t>
            </a:r>
            <a:r>
              <a:rPr lang="en-US" sz="1600" i="1" dirty="0">
                <a:latin typeface="Segoe UI" panose="020B0502040204020203" pitchFamily="34" charset="0"/>
              </a:rPr>
              <a:t>Information Processing Letters</a:t>
            </a:r>
            <a:r>
              <a:rPr lang="en-US" sz="1600" i="0" dirty="0">
                <a:latin typeface="Segoe UI" panose="020B0502040204020203" pitchFamily="34" charset="0"/>
              </a:rPr>
              <a:t> 129, 35–39.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https://doi.org/10.1016/j.ipl.2017.09.004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[6] Nayak, S. and </a:t>
            </a:r>
            <a:r>
              <a:rPr lang="en-US" sz="1600" dirty="0" err="1">
                <a:latin typeface="Segoe UI" panose="020B0502040204020203" pitchFamily="34" charset="0"/>
              </a:rPr>
              <a:t>Patgiri</a:t>
            </a:r>
            <a:r>
              <a:rPr lang="en-US" sz="1600" dirty="0">
                <a:latin typeface="Segoe UI" panose="020B0502040204020203" pitchFamily="34" charset="0"/>
              </a:rPr>
              <a:t>, R. 2021. </a:t>
            </a:r>
            <a:r>
              <a:rPr lang="en-US" sz="1600" i="1" dirty="0" err="1">
                <a:latin typeface="Segoe UI" panose="020B0502040204020203" pitchFamily="34" charset="0"/>
              </a:rPr>
              <a:t>RobustBF</a:t>
            </a:r>
            <a:r>
              <a:rPr lang="en-US" sz="1600" i="1" dirty="0">
                <a:latin typeface="Segoe UI" panose="020B0502040204020203" pitchFamily="34" charset="0"/>
              </a:rPr>
              <a:t>: A High Accuracy and Memory Efficient 2D Bloom Filter</a:t>
            </a:r>
            <a:r>
              <a:rPr lang="en-US" sz="1600" i="0" dirty="0">
                <a:latin typeface="Segoe UI" panose="020B0502040204020203" pitchFamily="34" charset="0"/>
              </a:rPr>
              <a:t>. DOI: https://doi.org/10.48550/arxiv.2106.04365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[7] </a:t>
            </a:r>
            <a:r>
              <a:rPr lang="de-DE" sz="1600" dirty="0">
                <a:latin typeface="Segoe UI" panose="020B0502040204020203" pitchFamily="34" charset="0"/>
              </a:rPr>
              <a:t>Fan, L., Cao, P., Almeida, J., and Broder, A. Z. 1998. Summary Cache: A </a:t>
            </a:r>
            <a:r>
              <a:rPr lang="de-DE" sz="1600" dirty="0" err="1">
                <a:latin typeface="Segoe UI" panose="020B0502040204020203" pitchFamily="34" charset="0"/>
              </a:rPr>
              <a:t>Scalable</a:t>
            </a:r>
            <a:r>
              <a:rPr lang="de-DE" sz="1600" dirty="0">
                <a:latin typeface="Segoe UI" panose="020B0502040204020203" pitchFamily="34" charset="0"/>
              </a:rPr>
              <a:t> Wide-Area Web Cache Sharing Protocol.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ACM SIGCOMM ’98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</a:t>
            </a:r>
            <a:r>
              <a:rPr lang="de-DE" sz="1600" i="0" dirty="0">
                <a:latin typeface="Segoe UI" panose="020B0502040204020203" pitchFamily="34" charset="0"/>
              </a:rPr>
              <a:t>. SIGCOMM ’98.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254–265. DOI:</a:t>
            </a:r>
            <a:r>
              <a:rPr lang="en-US" sz="1600" i="0" dirty="0">
                <a:latin typeface="Segoe UI" panose="020B0502040204020203" pitchFamily="34" charset="0"/>
              </a:rPr>
              <a:t> https://doi.org/</a:t>
            </a:r>
            <a:r>
              <a:rPr lang="de-DE" sz="1600" i="0" dirty="0">
                <a:latin typeface="Segoe UI" panose="020B0502040204020203" pitchFamily="34" charset="0"/>
              </a:rPr>
              <a:t>10.1145/285237.285287</a:t>
            </a:r>
          </a:p>
        </p:txBody>
      </p:sp>
    </p:spTree>
    <p:extLst>
      <p:ext uri="{BB962C8B-B14F-4D97-AF65-F5344CB8AC3E}">
        <p14:creationId xmlns:p14="http://schemas.microsoft.com/office/powerpoint/2010/main" val="1092689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[8] </a:t>
            </a:r>
            <a:r>
              <a:rPr lang="de-DE" sz="1600" dirty="0">
                <a:latin typeface="Segoe UI" panose="020B0502040204020203" pitchFamily="34" charset="0"/>
              </a:rPr>
              <a:t>Rottenstreich Ori, </a:t>
            </a:r>
            <a:r>
              <a:rPr lang="de-DE" sz="1600" dirty="0" err="1">
                <a:latin typeface="Segoe UI" panose="020B0502040204020203" pitchFamily="34" charset="0"/>
              </a:rPr>
              <a:t>Kanizo</a:t>
            </a:r>
            <a:r>
              <a:rPr lang="de-DE" sz="1600" dirty="0">
                <a:latin typeface="Segoe UI" panose="020B0502040204020203" pitchFamily="34" charset="0"/>
              </a:rPr>
              <a:t> Yossi, and </a:t>
            </a:r>
            <a:r>
              <a:rPr lang="de-DE" sz="1600" dirty="0" err="1">
                <a:latin typeface="Segoe UI" panose="020B0502040204020203" pitchFamily="34" charset="0"/>
              </a:rPr>
              <a:t>Keslassy</a:t>
            </a:r>
            <a:r>
              <a:rPr lang="de-DE" sz="1600" dirty="0">
                <a:latin typeface="Segoe UI" panose="020B0502040204020203" pitchFamily="34" charset="0"/>
              </a:rPr>
              <a:t> Isaac. 2014. The Variable-</a:t>
            </a:r>
            <a:r>
              <a:rPr lang="de-DE" sz="1600" dirty="0" err="1">
                <a:latin typeface="Segoe UI" panose="020B0502040204020203" pitchFamily="34" charset="0"/>
              </a:rPr>
              <a:t>Increment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Counting</a:t>
            </a:r>
            <a:r>
              <a:rPr lang="de-DE" sz="1600" dirty="0">
                <a:latin typeface="Segoe UI" panose="020B0502040204020203" pitchFamily="34" charset="0"/>
              </a:rPr>
              <a:t> Bloom Filter. </a:t>
            </a:r>
            <a:r>
              <a:rPr lang="de-DE" sz="1600" i="1" dirty="0">
                <a:latin typeface="Segoe UI" panose="020B0502040204020203" pitchFamily="34" charset="0"/>
              </a:rPr>
              <a:t>IEEE/ACM Trans. Networking</a:t>
            </a:r>
            <a:r>
              <a:rPr lang="de-DE" sz="1600" i="0" dirty="0">
                <a:latin typeface="Segoe UI" panose="020B0502040204020203" pitchFamily="34" charset="0"/>
              </a:rPr>
              <a:t> 22, 4, 1092–1105.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</a:t>
            </a:r>
            <a:r>
              <a:rPr lang="de-DE" sz="1600" dirty="0">
                <a:hlinkClick r:id="rId2"/>
              </a:rPr>
              <a:t>10.1109/TNET.2013.2272604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[9] Rothenberg, C., </a:t>
            </a:r>
            <a:r>
              <a:rPr lang="en-US" sz="1600" dirty="0" err="1">
                <a:latin typeface="Segoe UI" panose="020B0502040204020203" pitchFamily="34" charset="0"/>
              </a:rPr>
              <a:t>Macapuna</a:t>
            </a:r>
            <a:r>
              <a:rPr lang="en-US" sz="1600" dirty="0">
                <a:latin typeface="Segoe UI" panose="020B0502040204020203" pitchFamily="34" charset="0"/>
              </a:rPr>
              <a:t>, C., Verdi, F., and </a:t>
            </a:r>
            <a:r>
              <a:rPr lang="en-US" sz="1600" dirty="0" err="1">
                <a:latin typeface="Segoe UI" panose="020B0502040204020203" pitchFamily="34" charset="0"/>
              </a:rPr>
              <a:t>Magalhaes</a:t>
            </a:r>
            <a:r>
              <a:rPr lang="en-US" sz="1600" dirty="0">
                <a:latin typeface="Segoe UI" panose="020B0502040204020203" pitchFamily="34" charset="0"/>
              </a:rPr>
              <a:t>, M. 2010. The </a:t>
            </a:r>
            <a:r>
              <a:rPr lang="en-US" sz="1600" dirty="0" err="1">
                <a:latin typeface="Segoe UI" panose="020B0502040204020203" pitchFamily="34" charset="0"/>
              </a:rPr>
              <a:t>deletable</a:t>
            </a:r>
            <a:r>
              <a:rPr lang="en-US" sz="1600" dirty="0">
                <a:latin typeface="Segoe UI" panose="020B0502040204020203" pitchFamily="34" charset="0"/>
              </a:rPr>
              <a:t> Bloom filter: a new member of the Bloom family. </a:t>
            </a:r>
            <a:r>
              <a:rPr lang="en-US" sz="1600" i="1" dirty="0">
                <a:latin typeface="Segoe UI" panose="020B0502040204020203" pitchFamily="34" charset="0"/>
              </a:rPr>
              <a:t>IEEE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Lett.</a:t>
            </a:r>
            <a:r>
              <a:rPr lang="en-US" sz="1600" i="0" dirty="0">
                <a:latin typeface="Segoe UI" panose="020B0502040204020203" pitchFamily="34" charset="0"/>
              </a:rPr>
              <a:t> 14, 6, 557–559.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dirty="0">
                <a:hlinkClick r:id="rId3"/>
              </a:rPr>
              <a:t>10.1109/LCOMM.2010.06.100344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[10] </a:t>
            </a:r>
            <a:r>
              <a:rPr lang="en-US" sz="1600" dirty="0">
                <a:latin typeface="Segoe UI" panose="020B0502040204020203" pitchFamily="34" charset="0"/>
              </a:rPr>
              <a:t>Rhea S.C. and </a:t>
            </a:r>
            <a:r>
              <a:rPr lang="en-US" sz="1600" dirty="0" err="1">
                <a:latin typeface="Segoe UI" panose="020B0502040204020203" pitchFamily="34" charset="0"/>
              </a:rPr>
              <a:t>Kubiatowicz</a:t>
            </a:r>
            <a:r>
              <a:rPr lang="en-US" sz="1600" dirty="0">
                <a:latin typeface="Segoe UI" panose="020B0502040204020203" pitchFamily="34" charset="0"/>
              </a:rPr>
              <a:t> J. 2002. Probabilistic location and routing. In </a:t>
            </a:r>
            <a:r>
              <a:rPr lang="en-US" sz="1600" i="1" dirty="0" err="1">
                <a:latin typeface="Segoe UI" panose="020B0502040204020203" pitchFamily="34" charset="0"/>
              </a:rPr>
              <a:t>Proceedings.Twenty</a:t>
            </a:r>
            <a:r>
              <a:rPr lang="en-US" sz="1600" i="1" dirty="0">
                <a:latin typeface="Segoe UI" panose="020B0502040204020203" pitchFamily="34" charset="0"/>
              </a:rPr>
              <a:t>-First Annual Joint Conference of the IEEE Computer and Communications Societies</a:t>
            </a:r>
            <a:r>
              <a:rPr lang="en-US" sz="1600" i="0" dirty="0">
                <a:latin typeface="Segoe UI" panose="020B0502040204020203" pitchFamily="34" charset="0"/>
              </a:rPr>
              <a:t>, 1248-1257 vol.3. DOI: </a:t>
            </a:r>
            <a:r>
              <a:rPr lang="en-US" sz="1600" dirty="0">
                <a:latin typeface="Segoe UI" panose="020B0502040204020203" pitchFamily="34" charset="0"/>
                <a:hlinkClick r:id="rId4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4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4"/>
              </a:rPr>
              <a:t>10.1109/INFCOM.2002.1019375</a:t>
            </a: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01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[11] Whitaker A. and </a:t>
            </a:r>
            <a:r>
              <a:rPr lang="en-US" sz="1600" dirty="0" err="1">
                <a:latin typeface="Segoe UI" panose="020B0502040204020203" pitchFamily="34" charset="0"/>
              </a:rPr>
              <a:t>Wetherall</a:t>
            </a:r>
            <a:r>
              <a:rPr lang="en-US" sz="1600" dirty="0">
                <a:latin typeface="Segoe UI" panose="020B0502040204020203" pitchFamily="34" charset="0"/>
              </a:rPr>
              <a:t> D. 2002. Forwarding without loops in Icarus. In </a:t>
            </a:r>
            <a:r>
              <a:rPr lang="en-US" sz="1600" i="1" dirty="0">
                <a:latin typeface="Segoe UI" panose="020B0502040204020203" pitchFamily="34" charset="0"/>
              </a:rPr>
              <a:t>2002 IEEE Open Architectures and Network Programming Proceedings. OPENARCH 2002 (Cat. No.02EX571)</a:t>
            </a:r>
            <a:r>
              <a:rPr lang="en-US" sz="1600" i="0" dirty="0">
                <a:latin typeface="Segoe UI" panose="020B0502040204020203" pitchFamily="34" charset="0"/>
              </a:rPr>
              <a:t>, 63–75. DOI: </a:t>
            </a:r>
            <a:r>
              <a:rPr lang="en-US" sz="1600" dirty="0">
                <a:latin typeface="Segoe UI" panose="020B0502040204020203" pitchFamily="34" charset="0"/>
                <a:hlinkClick r:id="rId2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2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2"/>
              </a:rPr>
              <a:t>10.1109/OPNARC.2002.1019229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[12] Laufer Rafael P., </a:t>
            </a:r>
            <a:r>
              <a:rPr lang="de-DE" sz="1600" dirty="0" err="1">
                <a:latin typeface="Segoe UI" panose="020B0502040204020203" pitchFamily="34" charset="0"/>
              </a:rPr>
              <a:t>Velloso</a:t>
            </a:r>
            <a:r>
              <a:rPr lang="de-DE" sz="1600" dirty="0">
                <a:latin typeface="Segoe UI" panose="020B0502040204020203" pitchFamily="34" charset="0"/>
              </a:rPr>
              <a:t> Pedro B., Cunha Daniel de O., </a:t>
            </a:r>
            <a:r>
              <a:rPr lang="de-DE" sz="1600" dirty="0" err="1">
                <a:latin typeface="Segoe UI" panose="020B0502040204020203" pitchFamily="34" charset="0"/>
              </a:rPr>
              <a:t>Moraes</a:t>
            </a:r>
            <a:r>
              <a:rPr lang="de-DE" sz="1600" dirty="0">
                <a:latin typeface="Segoe UI" panose="020B0502040204020203" pitchFamily="34" charset="0"/>
              </a:rPr>
              <a:t> Igor M., </a:t>
            </a:r>
            <a:r>
              <a:rPr lang="de-DE" sz="1600" dirty="0" err="1">
                <a:latin typeface="Segoe UI" panose="020B0502040204020203" pitchFamily="34" charset="0"/>
              </a:rPr>
              <a:t>Bicudo</a:t>
            </a:r>
            <a:r>
              <a:rPr lang="de-DE" sz="1600" dirty="0">
                <a:latin typeface="Segoe UI" panose="020B0502040204020203" pitchFamily="34" charset="0"/>
              </a:rPr>
              <a:t> Marco D.D., Moreira Marcelo D.D., and Duarte Otto Carlos M.B. 2007. </a:t>
            </a:r>
            <a:r>
              <a:rPr lang="de-DE" sz="1600" dirty="0" err="1">
                <a:latin typeface="Segoe UI" panose="020B0502040204020203" pitchFamily="34" charset="0"/>
              </a:rPr>
              <a:t>Towards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Stateless</a:t>
            </a:r>
            <a:r>
              <a:rPr lang="de-DE" sz="1600" dirty="0">
                <a:latin typeface="Segoe UI" panose="020B0502040204020203" pitchFamily="34" charset="0"/>
              </a:rPr>
              <a:t> Single-Packet IP </a:t>
            </a:r>
            <a:r>
              <a:rPr lang="de-DE" sz="1600" dirty="0" err="1">
                <a:latin typeface="Segoe UI" panose="020B0502040204020203" pitchFamily="34" charset="0"/>
              </a:rPr>
              <a:t>Traceback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32nd IEEE Conference on </a:t>
            </a:r>
            <a:r>
              <a:rPr lang="de-DE" sz="1600" i="1" dirty="0" err="1">
                <a:latin typeface="Segoe UI" panose="020B0502040204020203" pitchFamily="34" charset="0"/>
              </a:rPr>
              <a:t>Local</a:t>
            </a:r>
            <a:r>
              <a:rPr lang="de-DE" sz="1600" i="1" dirty="0">
                <a:latin typeface="Segoe UI" panose="020B0502040204020203" pitchFamily="34" charset="0"/>
              </a:rPr>
              <a:t> Computer Networks (LCN 2007)</a:t>
            </a:r>
            <a:r>
              <a:rPr lang="de-DE" sz="1600" i="0" dirty="0">
                <a:latin typeface="Segoe UI" panose="020B0502040204020203" pitchFamily="34" charset="0"/>
              </a:rPr>
              <a:t>, 548–555. DOI: </a:t>
            </a:r>
            <a:r>
              <a:rPr lang="en-US" sz="160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10.1109/LCN.2007.15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[13]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Wang, J. 1999. A Survey of Web Caching Schemes for the Internet.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SIGCOMM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Comput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Rev.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 29, 5, 36–46. 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https://doi.org/10.1145/505696.505701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[14]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 P., </a:t>
            </a:r>
            <a:r>
              <a:rPr lang="de-DE" sz="1600" dirty="0" err="1">
                <a:latin typeface="Segoe UI" panose="020B0502040204020203" pitchFamily="34" charset="0"/>
              </a:rPr>
              <a:t>Sproull</a:t>
            </a:r>
            <a:r>
              <a:rPr lang="de-DE" sz="1600" dirty="0">
                <a:latin typeface="Segoe UI" panose="020B0502040204020203" pitchFamily="34" charset="0"/>
              </a:rPr>
              <a:t> T., and Lockwood J. 2003. Deep packet </a:t>
            </a:r>
            <a:r>
              <a:rPr lang="de-DE" sz="1600" dirty="0" err="1">
                <a:latin typeface="Segoe UI" panose="020B0502040204020203" pitchFamily="34" charset="0"/>
              </a:rPr>
              <a:t>inspection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parallel Bloom </a:t>
            </a:r>
            <a:r>
              <a:rPr lang="de-DE" sz="1600" dirty="0" err="1">
                <a:latin typeface="Segoe UI" panose="020B0502040204020203" pitchFamily="34" charset="0"/>
              </a:rPr>
              <a:t>filters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11th Symposium on High Performance </a:t>
            </a:r>
            <a:r>
              <a:rPr lang="de-DE" sz="1600" i="1" dirty="0" err="1">
                <a:latin typeface="Segoe UI" panose="020B0502040204020203" pitchFamily="34" charset="0"/>
              </a:rPr>
              <a:t>Interconnects</a:t>
            </a:r>
            <a:r>
              <a:rPr lang="de-DE" sz="1600" i="1" dirty="0">
                <a:latin typeface="Segoe UI" panose="020B0502040204020203" pitchFamily="34" charset="0"/>
              </a:rPr>
              <a:t>, 2003. Proceedings</a:t>
            </a:r>
            <a:r>
              <a:rPr lang="de-DE" sz="1600" i="0" dirty="0">
                <a:latin typeface="Segoe UI" panose="020B0502040204020203" pitchFamily="34" charset="0"/>
              </a:rPr>
              <a:t>, 44–51. DOI: </a:t>
            </a:r>
            <a:r>
              <a:rPr lang="en-US" sz="1600" dirty="0">
                <a:latin typeface="Segoe UI" panose="020B0502040204020203" pitchFamily="34" charset="0"/>
                <a:hlinkClick r:id="rId5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5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5"/>
              </a:rPr>
              <a:t>10.1109/CONECT.2003.1231477</a:t>
            </a: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8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[15] </a:t>
            </a:r>
            <a:r>
              <a:rPr lang="en-US" sz="1600" dirty="0" err="1">
                <a:latin typeface="Segoe UI" panose="020B0502040204020203" pitchFamily="34" charset="0"/>
              </a:rPr>
              <a:t>Gremillion</a:t>
            </a:r>
            <a:r>
              <a:rPr lang="en-US" sz="1600" dirty="0">
                <a:latin typeface="Segoe UI" panose="020B0502040204020203" pitchFamily="34" charset="0"/>
              </a:rPr>
              <a:t>, L. L. 1982. Designing a Bloom Filter for Differential File Access.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ACM</a:t>
            </a:r>
            <a:r>
              <a:rPr lang="en-US" sz="1600" i="0" dirty="0">
                <a:latin typeface="Segoe UI" panose="020B0502040204020203" pitchFamily="34" charset="0"/>
              </a:rPr>
              <a:t> 25, 9, 600–604. 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https://doi.org/10.1145/358628.358632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[16] </a:t>
            </a:r>
            <a:r>
              <a:rPr lang="de-DE" sz="1600" dirty="0" err="1">
                <a:latin typeface="Segoe UI" panose="020B0502040204020203" pitchFamily="34" charset="0"/>
              </a:rPr>
              <a:t>Murugan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Bakthavatchalam</a:t>
            </a:r>
            <a:r>
              <a:rPr lang="de-DE" sz="1600" dirty="0">
                <a:latin typeface="Segoe UI" panose="020B0502040204020203" pitchFamily="34" charset="0"/>
              </a:rPr>
              <a:t>, T. A., and </a:t>
            </a:r>
            <a:r>
              <a:rPr lang="de-DE" sz="1600" dirty="0" err="1">
                <a:latin typeface="Segoe UI" panose="020B0502040204020203" pitchFamily="34" charset="0"/>
              </a:rPr>
              <a:t>Sankarasubbu</a:t>
            </a:r>
            <a:r>
              <a:rPr lang="de-DE" sz="1600" dirty="0">
                <a:latin typeface="Segoe UI" panose="020B0502040204020203" pitchFamily="34" charset="0"/>
              </a:rPr>
              <a:t>, M. 2020. </a:t>
            </a:r>
            <a:r>
              <a:rPr lang="de-DE" sz="1600" dirty="0" err="1">
                <a:latin typeface="Segoe UI" panose="020B0502040204020203" pitchFamily="34" charset="0"/>
              </a:rPr>
              <a:t>SymSpell</a:t>
            </a:r>
            <a:r>
              <a:rPr lang="de-DE" sz="1600" dirty="0">
                <a:latin typeface="Segoe UI" panose="020B0502040204020203" pitchFamily="34" charset="0"/>
              </a:rPr>
              <a:t> and LSTM </a:t>
            </a:r>
            <a:r>
              <a:rPr lang="de-DE" sz="1600" dirty="0" err="1">
                <a:latin typeface="Segoe UI" panose="020B0502040204020203" pitchFamily="34" charset="0"/>
              </a:rPr>
              <a:t>based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Spell</a:t>
            </a:r>
            <a:r>
              <a:rPr lang="de-DE" sz="1600" dirty="0">
                <a:latin typeface="Segoe UI" panose="020B0502040204020203" pitchFamily="34" charset="0"/>
              </a:rPr>
              <a:t>-Checkers </a:t>
            </a:r>
            <a:r>
              <a:rPr lang="de-DE" sz="1600" dirty="0" err="1">
                <a:latin typeface="Segoe UI" panose="020B0502040204020203" pitchFamily="34" charset="0"/>
              </a:rPr>
              <a:t>for</a:t>
            </a:r>
            <a:r>
              <a:rPr lang="de-DE" sz="1600" dirty="0">
                <a:latin typeface="Segoe UI" panose="020B0502040204020203" pitchFamily="34" charset="0"/>
              </a:rPr>
              <a:t> Tamil.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http://uttamam.org/papers/20_17.pdf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[17]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, P., and Taylor, D. E. 2003. </a:t>
            </a:r>
            <a:r>
              <a:rPr lang="de-DE" sz="1600" dirty="0" err="1">
                <a:latin typeface="Segoe UI" panose="020B0502040204020203" pitchFamily="34" charset="0"/>
              </a:rPr>
              <a:t>Longest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Prefix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Matching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Filters.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2003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Communications</a:t>
            </a:r>
            <a:r>
              <a:rPr lang="de-DE" sz="1600" i="0" dirty="0">
                <a:latin typeface="Segoe UI" panose="020B0502040204020203" pitchFamily="34" charset="0"/>
              </a:rPr>
              <a:t>. SIGCOMM ’03.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201–212. DOI: </a:t>
            </a: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</a:t>
            </a:r>
            <a:r>
              <a:rPr lang="de-DE" sz="1600" i="0" dirty="0">
                <a:latin typeface="Segoe UI" panose="020B0502040204020203" pitchFamily="34" charset="0"/>
                <a:hlinkClick r:id="rId4"/>
              </a:rPr>
              <a:t>10.1145/863955.863979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[18] </a:t>
            </a:r>
            <a:r>
              <a:rPr lang="en-US" sz="1600" dirty="0">
                <a:latin typeface="Segoe UI" panose="020B0502040204020203" pitchFamily="34" charset="0"/>
              </a:rPr>
              <a:t>Jain, N., Dahlin, M., and </a:t>
            </a:r>
            <a:r>
              <a:rPr lang="en-US" sz="1600" dirty="0" err="1">
                <a:latin typeface="Segoe UI" panose="020B0502040204020203" pitchFamily="34" charset="0"/>
              </a:rPr>
              <a:t>Tewar</a:t>
            </a:r>
            <a:r>
              <a:rPr lang="en-US" sz="1600" dirty="0">
                <a:latin typeface="Segoe UI" panose="020B0502040204020203" pitchFamily="34" charset="0"/>
              </a:rPr>
              <a:t>, R. 2005. Using Bloom Filters to Refine Web Search Results. In </a:t>
            </a:r>
            <a:r>
              <a:rPr lang="en-US" sz="1600" i="1" dirty="0">
                <a:latin typeface="Segoe UI" panose="020B0502040204020203" pitchFamily="34" charset="0"/>
              </a:rPr>
              <a:t>Eighth International Workshop on the Web and Databases (</a:t>
            </a:r>
            <a:r>
              <a:rPr lang="en-US" sz="1600" i="1" dirty="0" err="1">
                <a:latin typeface="Segoe UI" panose="020B0502040204020203" pitchFamily="34" charset="0"/>
              </a:rPr>
              <a:t>WebDB</a:t>
            </a:r>
            <a:r>
              <a:rPr lang="en-US" sz="1600" i="1" dirty="0">
                <a:latin typeface="Segoe UI" panose="020B0502040204020203" pitchFamily="34" charset="0"/>
              </a:rPr>
              <a:t> ’05)</a:t>
            </a:r>
            <a:r>
              <a:rPr lang="en-US" sz="1600" i="0" dirty="0">
                <a:latin typeface="Segoe UI" panose="020B0502040204020203" pitchFamily="34" charset="0"/>
              </a:rPr>
              <a:t>.</a:t>
            </a:r>
            <a:r>
              <a:rPr lang="de-DE" sz="1600" dirty="0">
                <a:latin typeface="Segoe UI" panose="020B0502040204020203" pitchFamily="34" charset="0"/>
              </a:rPr>
              <a:t> https://www.microsoft.com/en-us/research/wp-content/uploads/2017/01/webdb-167.pdf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74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</a:rPr>
              <a:t>Bilder</a:t>
            </a:r>
            <a:r>
              <a:rPr lang="en-US" sz="1600" dirty="0">
                <a:latin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links: </a:t>
            </a:r>
            <a:r>
              <a:rPr lang="en-US" sz="1600" dirty="0"/>
              <a:t>Photo by </a:t>
            </a:r>
            <a:r>
              <a:rPr lang="en-US" sz="1600" dirty="0">
                <a:hlinkClick r:id="rId2"/>
              </a:rPr>
              <a:t>Shahadat Rahman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Mitte: </a:t>
            </a:r>
            <a:r>
              <a:rPr lang="en-US" sz="1600" dirty="0"/>
              <a:t>Photo by </a:t>
            </a:r>
            <a:r>
              <a:rPr lang="en-US" sz="1600" dirty="0">
                <a:hlinkClick r:id="rId4"/>
              </a:rPr>
              <a:t>Carlos </a:t>
            </a:r>
            <a:r>
              <a:rPr lang="en-US" sz="1600" dirty="0" err="1">
                <a:hlinkClick r:id="rId4"/>
              </a:rPr>
              <a:t>Muza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</a:t>
            </a:r>
            <a:r>
              <a:rPr lang="en-US" sz="1600" dirty="0" err="1">
                <a:latin typeface="Segoe UI" panose="020B0502040204020203" pitchFamily="34" charset="0"/>
              </a:rPr>
              <a:t>rechts</a:t>
            </a:r>
            <a:r>
              <a:rPr lang="en-US" sz="1600" dirty="0">
                <a:latin typeface="Segoe UI" panose="020B0502040204020203" pitchFamily="34" charset="0"/>
              </a:rPr>
              <a:t>: </a:t>
            </a:r>
            <a:r>
              <a:rPr lang="en-US" sz="1600" dirty="0"/>
              <a:t>Photo by </a:t>
            </a:r>
            <a:r>
              <a:rPr lang="en-US" sz="1600" dirty="0">
                <a:hlinkClick r:id="rId5"/>
              </a:rPr>
              <a:t>Pietro </a:t>
            </a:r>
            <a:r>
              <a:rPr lang="en-US" sz="1600" dirty="0" err="1">
                <a:hlinkClick r:id="rId5"/>
              </a:rPr>
              <a:t>Jeng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2 </a:t>
            </a:r>
            <a:r>
              <a:rPr lang="en-US" sz="1600" dirty="0" err="1">
                <a:latin typeface="Segoe UI" panose="020B0502040204020203" pitchFamily="34" charset="0"/>
              </a:rPr>
              <a:t>unten</a:t>
            </a:r>
            <a:r>
              <a:rPr lang="en-US" sz="1600" dirty="0">
                <a:latin typeface="Segoe UI" panose="020B0502040204020203" pitchFamily="34" charset="0"/>
              </a:rPr>
              <a:t> links: </a:t>
            </a:r>
            <a:r>
              <a:rPr lang="en-US" sz="1600" dirty="0"/>
              <a:t>Photo by </a:t>
            </a:r>
            <a:r>
              <a:rPr lang="en-US" sz="1600" dirty="0">
                <a:hlinkClick r:id="rId6"/>
              </a:rPr>
              <a:t>FLY:D</a:t>
            </a:r>
            <a:r>
              <a:rPr lang="en-US" sz="1600" dirty="0"/>
              <a:t> on </a:t>
            </a:r>
            <a:r>
              <a:rPr lang="en-US" sz="1600" dirty="0" err="1">
                <a:hlinkClick r:id="rId7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27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38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Prinzipielle Idee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40FCDE7-5BCC-26CE-0436-7BA0004E31A5}"/>
              </a:ext>
            </a:extLst>
          </p:cNvPr>
          <p:cNvSpPr txBox="1"/>
          <p:nvPr/>
        </p:nvSpPr>
        <p:spPr>
          <a:xfrm>
            <a:off x="611560" y="120359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Erfunden durch </a:t>
            </a:r>
            <a:r>
              <a:rPr lang="de-DE" b="1" dirty="0">
                <a:solidFill>
                  <a:srgbClr val="000000"/>
                </a:solidFill>
              </a:rPr>
              <a:t>Burton H. Bloom 1970 </a:t>
            </a:r>
            <a:r>
              <a:rPr lang="de-DE" dirty="0">
                <a:solidFill>
                  <a:srgbClr val="000000"/>
                </a:solidFill>
              </a:rPr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Effizient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platzsparend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Ohne</a:t>
            </a:r>
            <a:r>
              <a:rPr lang="de-DE" dirty="0">
                <a:solidFill>
                  <a:srgbClr val="000000"/>
                </a:solidFill>
              </a:rPr>
              <a:t> dabei Elemente selbst zu </a:t>
            </a:r>
            <a:r>
              <a:rPr lang="de-DE" b="1" dirty="0">
                <a:solidFill>
                  <a:srgbClr val="000000"/>
                </a:solidFill>
              </a:rPr>
              <a:t>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Probabilistische</a:t>
            </a:r>
            <a:r>
              <a:rPr lang="de-DE" dirty="0">
                <a:solidFill>
                  <a:srgbClr val="000000"/>
                </a:solidFill>
              </a:rPr>
              <a:t> Datenstruktur</a:t>
            </a:r>
            <a:endParaRPr lang="de-DE" b="1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63E097-26A2-EFD4-4F56-AD2EF0308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6800"/>
          <a:stretch/>
        </p:blipFill>
        <p:spPr>
          <a:xfrm>
            <a:off x="1619672" y="2069543"/>
            <a:ext cx="5976665" cy="28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381642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Einfügen: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Einzufügende Elemente </a:t>
                </a:r>
                <a:r>
                  <a:rPr lang="de-DE" dirty="0">
                    <a:solidFill>
                      <a:srgbClr val="000000"/>
                    </a:solidFill>
                  </a:rPr>
                  <a:t>werden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r>
                  <a:rPr lang="de-DE" dirty="0">
                    <a:solidFill>
                      <a:srgbClr val="000000"/>
                    </a:solidFill>
                  </a:rPr>
                  <a:t> (z.B. </a:t>
                </a:r>
                <a:r>
                  <a:rPr lang="de-DE" dirty="0" err="1">
                    <a:solidFill>
                      <a:srgbClr val="000000"/>
                    </a:solidFill>
                  </a:rPr>
                  <a:t>Murmur</a:t>
                </a:r>
                <a:r>
                  <a:rPr lang="de-DE" dirty="0">
                    <a:solidFill>
                      <a:srgbClr val="000000"/>
                    </a:solidFill>
                  </a:rPr>
                  <a:t> Hash [6])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auf Eins gesetzt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Zeit-/Rechenaufwand pro Element nur von </a:t>
                </a: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abhängig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3816424" cy="2862322"/>
              </a:xfrm>
              <a:prstGeom prst="rect">
                <a:avLst/>
              </a:prstGeom>
              <a:blipFill>
                <a:blip r:embed="rId2"/>
                <a:stretch>
                  <a:fillRect l="-958" b="-2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4067944" y="892748"/>
            <a:ext cx="5688632" cy="38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Einfügen (in s) in Abhängigkeit der insgesamt einzufügenden Elemente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59A533-5A3B-66FA-411D-177F6ACDB1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8448" r="8206" b="3658"/>
          <a:stretch/>
        </p:blipFill>
        <p:spPr>
          <a:xfrm>
            <a:off x="1439652" y="1517153"/>
            <a:ext cx="6264696" cy="31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Einfügen (in s) in Abhängigkeit der Anzahl Hashfunktionen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C053308-FAE9-61CF-6247-02157C27B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18458"/>
            <a:ext cx="6624736" cy="31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9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4743B12-719A-53BD-D7D0-8842988EF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067944" y="892748"/>
            <a:ext cx="5688632" cy="385441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17646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Überprüfen: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Zu </a:t>
                </a:r>
                <a:r>
                  <a:rPr lang="de-DE" b="1" dirty="0">
                    <a:solidFill>
                      <a:srgbClr val="000000"/>
                    </a:solidFill>
                  </a:rPr>
                  <a:t>prüfendes Element</a:t>
                </a:r>
                <a:r>
                  <a:rPr lang="de-DE" dirty="0">
                    <a:solidFill>
                      <a:srgbClr val="000000"/>
                    </a:solidFill>
                  </a:rPr>
                  <a:t> wird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getestet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Fall 1:</a:t>
                </a:r>
                <a:r>
                  <a:rPr lang="de-DE" dirty="0">
                    <a:solidFill>
                      <a:srgbClr val="000000"/>
                    </a:solidFill>
                  </a:rPr>
                  <a:t> mindestens eine </a:t>
                </a:r>
                <a:r>
                  <a:rPr lang="de-DE" b="1" dirty="0">
                    <a:solidFill>
                      <a:srgbClr val="000000"/>
                    </a:solidFill>
                  </a:rPr>
                  <a:t>Null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sicher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kein Mitglied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Fall 2: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alle Stellen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Eins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vermutlich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ein Mitglied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Falsch-Positiv-Rate</a:t>
                </a:r>
                <a:r>
                  <a:rPr lang="de-DE" dirty="0">
                    <a:solidFill>
                      <a:srgbClr val="000000"/>
                    </a:solidFill>
                  </a:rPr>
                  <a:t> (FPP)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Wieder nur von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abhängig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176464" cy="3139321"/>
              </a:xfrm>
              <a:prstGeom prst="rect">
                <a:avLst/>
              </a:prstGeom>
              <a:blipFill>
                <a:blip r:embed="rId4"/>
                <a:stretch>
                  <a:fillRect l="-876" t="-971" b="-19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50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Prüfen (in s) in Abhängigkeit der Anzahl Hashfunktionen k (nur positiv)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E373E-1D20-5213-941B-22A018782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22762"/>
            <a:ext cx="6474377" cy="30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74215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2340</Words>
  <Application>Microsoft Office PowerPoint</Application>
  <PresentationFormat>Bildschirmpräsentation (16:9)</PresentationFormat>
  <Paragraphs>320</Paragraphs>
  <Slides>38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Lucida Grande</vt:lpstr>
      <vt:lpstr>Segoe UI</vt:lpstr>
      <vt:lpstr>Symbol</vt:lpstr>
      <vt:lpstr>Wingdings</vt:lpstr>
      <vt:lpstr>TUBAF_ppt_blau-weiss_16zu9</vt:lpstr>
      <vt:lpstr>PowerPoint-Präsentation</vt:lpstr>
      <vt:lpstr>BLOOM-FILTER Eine probabilistische Datenstruktur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Florian Schierz | pj-consulting.de</cp:lastModifiedBy>
  <cp:revision>83</cp:revision>
  <dcterms:created xsi:type="dcterms:W3CDTF">2019-03-29T08:51:00Z</dcterms:created>
  <dcterms:modified xsi:type="dcterms:W3CDTF">2022-06-21T09:51:58Z</dcterms:modified>
</cp:coreProperties>
</file>