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60" r:id="rId2"/>
    <p:sldId id="256" r:id="rId3"/>
    <p:sldId id="257" r:id="rId4"/>
    <p:sldId id="261" r:id="rId5"/>
    <p:sldId id="263" r:id="rId6"/>
    <p:sldId id="277" r:id="rId7"/>
    <p:sldId id="287" r:id="rId8"/>
    <p:sldId id="268" r:id="rId9"/>
    <p:sldId id="288" r:id="rId10"/>
    <p:sldId id="289" r:id="rId11"/>
    <p:sldId id="290" r:id="rId12"/>
    <p:sldId id="269" r:id="rId13"/>
    <p:sldId id="271" r:id="rId14"/>
    <p:sldId id="272" r:id="rId15"/>
    <p:sldId id="291" r:id="rId16"/>
    <p:sldId id="278" r:id="rId17"/>
    <p:sldId id="281" r:id="rId18"/>
    <p:sldId id="282" r:id="rId19"/>
    <p:sldId id="283" r:id="rId20"/>
    <p:sldId id="265" r:id="rId21"/>
    <p:sldId id="267" r:id="rId22"/>
    <p:sldId id="264" r:id="rId23"/>
    <p:sldId id="274" r:id="rId24"/>
    <p:sldId id="275" r:id="rId25"/>
    <p:sldId id="276" r:id="rId26"/>
    <p:sldId id="262" r:id="rId27"/>
    <p:sldId id="266" r:id="rId28"/>
    <p:sldId id="259" r:id="rId29"/>
    <p:sldId id="270" r:id="rId30"/>
    <p:sldId id="273" r:id="rId31"/>
    <p:sldId id="285" r:id="rId32"/>
    <p:sldId id="286" r:id="rId33"/>
    <p:sldId id="284" r:id="rId34"/>
    <p:sldId id="258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261BAF7-C0C3-44C4-BADE-742CA8FB48CF}">
          <p14:sldIdLst>
            <p14:sldId id="260"/>
            <p14:sldId id="256"/>
            <p14:sldId id="257"/>
          </p14:sldIdLst>
        </p14:section>
        <p14:section name="Prinzipielle Idee" id="{5A0DA1A8-D18F-4387-AD5A-208AA667BA2C}">
          <p14:sldIdLst>
            <p14:sldId id="261"/>
          </p14:sldIdLst>
        </p14:section>
        <p14:section name="Funktionsweise und Operationen" id="{C099AB53-7197-43CC-9D36-F6BD8B6F2EDB}">
          <p14:sldIdLst>
            <p14:sldId id="263"/>
            <p14:sldId id="277"/>
            <p14:sldId id="287"/>
            <p14:sldId id="268"/>
            <p14:sldId id="288"/>
            <p14:sldId id="289"/>
            <p14:sldId id="290"/>
            <p14:sldId id="269"/>
            <p14:sldId id="271"/>
            <p14:sldId id="272"/>
            <p14:sldId id="291"/>
            <p14:sldId id="278"/>
            <p14:sldId id="281"/>
            <p14:sldId id="282"/>
            <p14:sldId id="283"/>
          </p14:sldIdLst>
        </p14:section>
        <p14:section name="Anwendungen" id="{9B4C0831-E72E-4731-8B99-FAFC77322547}">
          <p14:sldIdLst>
            <p14:sldId id="265"/>
            <p14:sldId id="267"/>
          </p14:sldIdLst>
        </p14:section>
        <p14:section name="Varianten" id="{886A15AC-7548-430F-88FB-15BCFAA0F7A2}">
          <p14:sldIdLst>
            <p14:sldId id="264"/>
            <p14:sldId id="274"/>
            <p14:sldId id="275"/>
            <p14:sldId id="276"/>
          </p14:sldIdLst>
        </p14:section>
        <p14:section name="Zusammenfassung" id="{5C06ACE1-6D68-4A36-A0BB-1135C256A137}">
          <p14:sldIdLst>
            <p14:sldId id="262"/>
          </p14:sldIdLst>
        </p14:section>
        <p14:section name="Diskussion" id="{468B6378-F3C8-4D40-86A8-5D9C228CEDD4}">
          <p14:sldIdLst>
            <p14:sldId id="266"/>
          </p14:sldIdLst>
        </p14:section>
        <p14:section name="Quellen" id="{B75A67BE-6CAD-4DEB-B20F-95E5188708BC}">
          <p14:sldIdLst>
            <p14:sldId id="259"/>
            <p14:sldId id="270"/>
            <p14:sldId id="273"/>
            <p14:sldId id="285"/>
            <p14:sldId id="286"/>
            <p14:sldId id="284"/>
          </p14:sldIdLst>
        </p14:section>
        <p14:section name="Backup-Folien" id="{8BBA0C60-B87B-4A0C-A662-AAF9A6AC5DE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4A8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35" d="100"/>
          <a:sy n="135" d="100"/>
        </p:scale>
        <p:origin x="768" y="96"/>
      </p:cViewPr>
      <p:guideLst>
        <p:guide orient="horz" pos="1439"/>
        <p:guide pos="2880"/>
        <p:guide orient="horz" pos="25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29B3-EDC4-4292-BA5A-2119A16C91BC}" type="datetimeFigureOut">
              <a:rPr lang="de-DE" smtClean="0"/>
              <a:t>15.06.2022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E0915-CD52-4968-84CC-DCADF0878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6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BF sage, denken manche bestimmt an so etwas (klick)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Nein, ich habe nämlich  keine Endung verschluckt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Ich erzähle euch heute wirklich etwas über BF, aber die werden so hier geschrieben (klick)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12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Realistisch oft Anzahl Elemente zum Einfügen und maximale Fehlerrate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Damit optimale Hash Anzahl und Größe berechnen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Implementierung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E0915-CD52-4968-84CC-DCADF0878D9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918000" y="1059582"/>
            <a:ext cx="7326000" cy="12961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0" y="98720"/>
            <a:ext cx="2555776" cy="8100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918000" y="4179600"/>
            <a:ext cx="7326000" cy="84164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6" name="Grafik 5" descr="Wort-Bild-Marke der TU Bergakademie Freiberg mit Claim: &quot;Die Ressourcenuniversität- Seit 1765.&quot;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223791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8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99592" y="809553"/>
            <a:ext cx="7308000" cy="3058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128343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36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9592" y="4083918"/>
            <a:ext cx="7308000" cy="6036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925840" y="135000"/>
            <a:ext cx="7308000" cy="4725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kern="1200">
                <a:solidFill>
                  <a:srgbClr val="B3B3B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sz="18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898525" y="790575"/>
            <a:ext cx="7309067" cy="3077319"/>
          </a:xfrm>
        </p:spPr>
        <p:txBody>
          <a:bodyPr lIns="0" tIns="0" rIns="0" bIns="0"/>
          <a:lstStyle>
            <a:lvl1pPr marL="0" indent="0">
              <a:buClr>
                <a:schemeClr val="tx1"/>
              </a:buClr>
              <a:buFont typeface="Wingdings" pitchFamily="2" charset="2"/>
              <a:buNone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Bild, Grafik oder Diagramm einfügen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491630"/>
            <a:ext cx="7308000" cy="2952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4296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64A8"/>
                </a:solidFill>
              </a:defRPr>
            </a:lvl1pPr>
          </a:lstStyle>
          <a:p>
            <a:pPr lvl="0"/>
            <a:r>
              <a:rPr lang="de-DE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TU Bergakademie Freiberg | Vortragender: Max Mustermann | 2020</a:t>
            </a:r>
          </a:p>
        </p:txBody>
      </p:sp>
    </p:spTree>
    <p:extLst>
      <p:ext uri="{BB962C8B-B14F-4D97-AF65-F5344CB8AC3E}">
        <p14:creationId xmlns:p14="http://schemas.microsoft.com/office/powerpoint/2010/main" val="1233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6000" y="1635646"/>
            <a:ext cx="7308000" cy="2808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36000" y="915566"/>
            <a:ext cx="7308000" cy="566792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64A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TITELMASTERFORMAT </a:t>
            </a:r>
          </a:p>
          <a:p>
            <a:pPr lvl="0"/>
            <a:r>
              <a:rPr lang="de-DE"/>
              <a:t>ZWEIZEILIG BEARBEITEN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90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936000" y="915566"/>
            <a:ext cx="3596208" cy="343596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15567"/>
            <a:ext cx="3596208" cy="3435966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936000" y="3432397"/>
            <a:ext cx="7308000" cy="566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0064A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36000" y="915566"/>
            <a:ext cx="7308000" cy="2376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936000" y="3867894"/>
            <a:ext cx="7308000" cy="504056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Fußzeilenplatzhalter 4"/>
          <p:cNvSpPr txBox="1">
            <a:spLocks/>
          </p:cNvSpPr>
          <p:nvPr userDrawn="1"/>
        </p:nvSpPr>
        <p:spPr>
          <a:xfrm>
            <a:off x="957888" y="4684723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rgbClr val="B3B3B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TU Bergakademie Freiberg | Institut für ... | Professur für ... | Institutsadresse | Telefonnummer: 03731 39-1234 |   </a:t>
            </a:r>
          </a:p>
          <a:p>
            <a:r>
              <a:rPr lang="de-DE" dirty="0"/>
              <a:t>Vortragender: Max Mustermann | Veranstaltungstitel | 2019</a:t>
            </a:r>
          </a:p>
        </p:txBody>
      </p:sp>
    </p:spTree>
    <p:extLst>
      <p:ext uri="{BB962C8B-B14F-4D97-AF65-F5344CB8AC3E}">
        <p14:creationId xmlns:p14="http://schemas.microsoft.com/office/powerpoint/2010/main" val="2712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00114" y="1275178"/>
            <a:ext cx="7343775" cy="3402806"/>
          </a:xfrm>
        </p:spPr>
        <p:txBody>
          <a:bodyPr lIns="0" tIns="0" rIns="0" bIns="0">
            <a:normAutofit/>
          </a:bodyPr>
          <a:lstStyle>
            <a:lvl1pPr marL="285750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</a:defRPr>
            </a:lvl1pPr>
            <a:lvl2pPr marL="742950" indent="-285750">
              <a:spcAft>
                <a:spcPts val="600"/>
              </a:spcAft>
              <a:buFont typeface="Lucida Grande"/>
              <a:buChar char="̄"/>
              <a:defRPr sz="16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200">
                <a:solidFill>
                  <a:srgbClr val="333333"/>
                </a:solidFill>
              </a:defRPr>
            </a:lvl3pPr>
            <a:lvl4pPr>
              <a:defRPr sz="12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1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91280" y="4840002"/>
            <a:ext cx="729192" cy="273844"/>
          </a:xfrm>
        </p:spPr>
        <p:txBody>
          <a:bodyPr anchor="t" anchorCtr="0"/>
          <a:lstStyle>
            <a:lvl1pPr>
              <a:defRPr sz="1000"/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114" y="789813"/>
            <a:ext cx="7343775" cy="431788"/>
          </a:xfrm>
        </p:spPr>
        <p:txBody>
          <a:bodyPr>
            <a:normAutofit/>
          </a:bodyPr>
          <a:lstStyle>
            <a:lvl1pPr>
              <a:defRPr sz="20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7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383618"/>
            <a:ext cx="7308000" cy="3206381"/>
          </a:xfrm>
        </p:spPr>
        <p:txBody>
          <a:bodyPr lIns="0" tIns="0" rIns="0" bIns="0"/>
          <a:lstStyle>
            <a:lvl1pPr>
              <a:defRPr sz="1800">
                <a:solidFill>
                  <a:srgbClr val="333333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333333"/>
                </a:solidFill>
              </a:defRPr>
            </a:lvl2pPr>
            <a:lvl3pPr marL="1143000" indent="-228600">
              <a:buFont typeface="Courier New" pitchFamily="49" charset="0"/>
              <a:buChar char="o"/>
              <a:defRPr sz="1400">
                <a:solidFill>
                  <a:srgbClr val="333333"/>
                </a:solidFill>
              </a:defRPr>
            </a:lvl3pPr>
            <a:lvl4pPr>
              <a:defRPr sz="1400">
                <a:solidFill>
                  <a:srgbClr val="333333"/>
                </a:solidFill>
              </a:defRPr>
            </a:lvl4pPr>
            <a:lvl5pPr marL="2057400" indent="-228600">
              <a:buFont typeface="Arial" pitchFamily="34" charset="0"/>
              <a:buChar char="•"/>
              <a:defRPr sz="1200">
                <a:solidFill>
                  <a:srgbClr val="33333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53310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</a:t>
            </a:r>
          </a:p>
          <a:p>
            <a:pPr lvl="0"/>
            <a:r>
              <a:rPr lang="de-DE" dirty="0"/>
              <a:t>ZWEIZEILIG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80" y="135000"/>
            <a:ext cx="7343808" cy="4725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80" y="1275588"/>
            <a:ext cx="3632128" cy="3402396"/>
          </a:xfrm>
        </p:spPr>
        <p:txBody>
          <a:bodyPr lIns="0" tIns="0" rIns="0" bIns="0"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75588"/>
            <a:ext cx="3629996" cy="3402397"/>
          </a:xfrm>
        </p:spPr>
        <p:txBody>
          <a:bodyPr/>
          <a:lstStyle>
            <a:lvl1pPr marL="285750" indent="-285750">
              <a:buClr>
                <a:schemeClr val="tx1"/>
              </a:buClr>
              <a:buFont typeface="Wingdings" pitchFamily="2" charset="2"/>
              <a:buChar char="§"/>
              <a:defRPr sz="1800"/>
            </a:lvl1pPr>
            <a:lvl2pPr marL="742950" indent="-285750">
              <a:buFont typeface="Symbol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900080" y="789813"/>
            <a:ext cx="7343920" cy="431788"/>
          </a:xfrm>
        </p:spPr>
        <p:txBody>
          <a:bodyPr>
            <a:normAutofit/>
          </a:bodyPr>
          <a:lstStyle>
            <a:lvl1pPr>
              <a:defRPr sz="2400" b="1" i="0" cap="all" baseline="0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9592" y="1296054"/>
            <a:ext cx="3596208" cy="3435937"/>
          </a:xfrm>
        </p:spPr>
        <p:txBody>
          <a:bodyPr lIns="0" tIns="0" rIns="0" bIns="0"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3892" y="1281192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899592" y="796506"/>
            <a:ext cx="7308000" cy="425094"/>
          </a:xfrm>
        </p:spPr>
        <p:txBody>
          <a:bodyPr>
            <a:normAutofit/>
          </a:bodyPr>
          <a:lstStyle>
            <a:lvl1pPr>
              <a:defRPr sz="2400" b="1" i="0" cap="all">
                <a:solidFill>
                  <a:srgbClr val="0064A8"/>
                </a:solidFill>
              </a:defRPr>
            </a:lvl1pPr>
          </a:lstStyle>
          <a:p>
            <a:pPr lvl="0"/>
            <a:r>
              <a:rPr lang="de-DE" dirty="0"/>
              <a:t>TITELMASTERFORMAT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4613892" y="3063390"/>
            <a:ext cx="3596208" cy="1668600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 marL="1143000" indent="-228600">
              <a:buFont typeface="Courier New" pitchFamily="49" charset="0"/>
              <a:buChar char="o"/>
              <a:defRPr sz="1400"/>
            </a:lvl3pPr>
            <a:lvl4pPr>
              <a:defRPr sz="1400"/>
            </a:lvl4pPr>
            <a:lvl5pPr marL="2057400" indent="-228600">
              <a:buFont typeface="Arial" pitchFamily="34" charset="0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9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6000" y="4659982"/>
            <a:ext cx="7308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B3B3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TU Bergakademie Freiberg | Vortragender: Max Mustermann | 2020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659982"/>
            <a:ext cx="729192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B3B3B3"/>
                </a:solidFill>
              </a:defRPr>
            </a:lvl1pPr>
          </a:lstStyle>
          <a:p>
            <a:fld id="{F9CA7F02-FF28-4D8F-AF3B-6C950C783A5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936000" y="180000"/>
            <a:ext cx="7308000" cy="63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936000" y="915566"/>
            <a:ext cx="7308000" cy="3435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3" r:id="rId4"/>
    <p:sldLayoutId id="2147483654" r:id="rId5"/>
    <p:sldLayoutId id="2147483661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rgbClr val="33333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108%2Feai.19-6-2018.15586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pl.2017.09.004" TargetMode="External"/><Relationship Id="rId2" Type="http://schemas.openxmlformats.org/officeDocument/2006/relationships/hyperlink" Target="https://brilliant.org/wiki/bloom-fil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OMM.2010.06.100344" TargetMode="External"/><Relationship Id="rId2" Type="http://schemas.openxmlformats.org/officeDocument/2006/relationships/hyperlink" Target="https://doi.org/10.1109/TNET.2013.227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INFCOM.2002.1019375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LCN.2007.15" TargetMode="External"/><Relationship Id="rId2" Type="http://schemas.openxmlformats.org/officeDocument/2006/relationships/hyperlink" Target="https://doi.org/10.1109/OPNARC.2002.10192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CONECT.2003.1231477" TargetMode="External"/><Relationship Id="rId4" Type="http://schemas.openxmlformats.org/officeDocument/2006/relationships/hyperlink" Target="https://doi.org/10.1145/505696.50570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ttamam.org/papers/20_17.pdf" TargetMode="External"/><Relationship Id="rId2" Type="http://schemas.openxmlformats.org/officeDocument/2006/relationships/hyperlink" Target="https://doi.org/10.1145/358628.3586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863955.86397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data?utm_source=unsplash&amp;utm_medium=referral&amp;utm_content=creditCopyText" TargetMode="External"/><Relationship Id="rId7" Type="http://schemas.openxmlformats.org/officeDocument/2006/relationships/hyperlink" Target="https://unsplash.com/s/photos/security?utm_source=unsplash&amp;utm_medium=referral&amp;utm_content=creditCopyText" TargetMode="External"/><Relationship Id="rId2" Type="http://schemas.openxmlformats.org/officeDocument/2006/relationships/hyperlink" Target="https://unsplash.com/@hishahadat?utm_source=unsplash&amp;utm_medium=referral&amp;utm_content=creditCopy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flyd2069?utm_source=unsplash&amp;utm_medium=referral&amp;utm_content=creditCopyText" TargetMode="External"/><Relationship Id="rId5" Type="http://schemas.openxmlformats.org/officeDocument/2006/relationships/hyperlink" Target="https://unsplash.com/@pietrozj?utm_source=unsplash&amp;utm_medium=referral&amp;utm_content=creditCopyText" TargetMode="External"/><Relationship Id="rId4" Type="http://schemas.openxmlformats.org/officeDocument/2006/relationships/hyperlink" Target="https://unsplash.com/@kmuza?utm_source=unsplash&amp;utm_medium=referral&amp;utm_content=creditCopyText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14" name="Grafik 13" descr="Ein Bild, das drinnen, Person, Blume, ausgestaltet enthält.&#10;&#10;Automatisch generierte Beschreibung">
            <a:extLst>
              <a:ext uri="{FF2B5EF4-FFF2-40B4-BE49-F238E27FC236}">
                <a16:creationId xmlns:a16="http://schemas.microsoft.com/office/drawing/2014/main" id="{6EA09226-F63E-A871-65FB-2698B76C0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8246"/>
            <a:ext cx="2448272" cy="4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negativ)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550223-9404-007C-7640-D4680EB8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6" y="1569594"/>
            <a:ext cx="6516728" cy="3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(gemischt)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53F18-90CF-C61D-74AC-21DC81D0C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86" y="1509338"/>
            <a:ext cx="6588428" cy="31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E1ED9-596F-4228-4B29-EC7B4B60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400"/>
          <a:stretch/>
        </p:blipFill>
        <p:spPr>
          <a:xfrm>
            <a:off x="1979712" y="2028532"/>
            <a:ext cx="5544616" cy="27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Wahrscheinlichkeit für ein Bit, noch Null zu sein: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p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Somit ist die Wahrscheinlichkeit für k Einsen (FPP): [5]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𝐹𝑃𝑃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𝑘𝑛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950167"/>
              </a:xfrm>
              <a:prstGeom prst="rect">
                <a:avLst/>
              </a:prstGeom>
              <a:blipFill>
                <a:blip r:embed="rId2"/>
                <a:stretch>
                  <a:fillRect l="-615" t="-12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2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Optimale Wahl der 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m </a:t>
            </a:r>
            <a:r>
              <a:rPr lang="de-DE" dirty="0">
                <a:solidFill>
                  <a:srgbClr val="000000"/>
                </a:solidFill>
              </a:rPr>
              <a:t>Bit Länge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n</a:t>
            </a:r>
            <a:r>
              <a:rPr lang="de-DE" dirty="0">
                <a:solidFill>
                  <a:srgbClr val="000000"/>
                </a:solidFill>
              </a:rPr>
              <a:t> einzufügende Elemente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A2B410-6F02-6467-D0F2-FC98B4BF0279}"/>
              </a:ext>
            </a:extLst>
          </p:cNvPr>
          <p:cNvSpPr txBox="1"/>
          <p:nvPr/>
        </p:nvSpPr>
        <p:spPr>
          <a:xfrm>
            <a:off x="3491880" y="120359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k</a:t>
            </a:r>
            <a:r>
              <a:rPr lang="de-DE" dirty="0">
                <a:solidFill>
                  <a:srgbClr val="000000"/>
                </a:solidFill>
              </a:rPr>
              <a:t> unabhängige Hash-Funktionen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Falsch-Positiv-Rate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/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Da FPP möglichst klein sein soll ergibt sich: [6]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𝐹𝑃𝑃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r>
                  <a:rPr lang="de-DE" dirty="0">
                    <a:solidFill>
                      <a:srgbClr val="000000"/>
                    </a:solidFill>
                  </a:rPr>
                  <a:t>Weiterhin ist die optimale Anzahl Hash-Funktionen k: [7]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246031-85FF-B68C-2B65-72CEF1D1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07525"/>
                <a:ext cx="7920880" cy="2803844"/>
              </a:xfrm>
              <a:prstGeom prst="rect">
                <a:avLst/>
              </a:prstGeom>
              <a:blipFill>
                <a:blip r:embed="rId3"/>
                <a:stretch>
                  <a:fillRect l="-615" t="-1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B5821B0-0D52-D73F-4008-837469160C34}"/>
              </a:ext>
            </a:extLst>
          </p:cNvPr>
          <p:cNvSpPr txBox="1"/>
          <p:nvPr/>
        </p:nvSpPr>
        <p:spPr>
          <a:xfrm>
            <a:off x="611560" y="120359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Floomfilter</a:t>
            </a:r>
            <a:r>
              <a:rPr lang="de-DE" dirty="0">
                <a:solidFill>
                  <a:srgbClr val="000000"/>
                </a:solidFill>
              </a:rPr>
              <a:t>: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b </a:t>
            </a:r>
            <a:r>
              <a:rPr lang="de-DE" dirty="0">
                <a:solidFill>
                  <a:srgbClr val="000000"/>
                </a:solidFill>
              </a:rPr>
              <a:t>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Hashwertverteilung in Zusatzspeicher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0EBD86-0D44-2C9C-1F98-99F252C2F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9800"/>
          <a:stretch/>
        </p:blipFill>
        <p:spPr>
          <a:xfrm>
            <a:off x="1311103" y="1558438"/>
            <a:ext cx="6521793" cy="37081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88F31B0-CEC7-C24E-8158-3C0FD265C36C}"/>
              </a:ext>
            </a:extLst>
          </p:cNvPr>
          <p:cNvSpPr txBox="1"/>
          <p:nvPr/>
        </p:nvSpPr>
        <p:spPr>
          <a:xfrm>
            <a:off x="4572000" y="120359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Weiteres </a:t>
            </a:r>
            <a:r>
              <a:rPr lang="de-DE" b="1" dirty="0">
                <a:solidFill>
                  <a:srgbClr val="000000"/>
                </a:solidFill>
              </a:rPr>
              <a:t>Prüfkriterium</a:t>
            </a:r>
            <a:r>
              <a:rPr lang="de-DE" dirty="0">
                <a:solidFill>
                  <a:srgbClr val="000000"/>
                </a:solidFill>
              </a:rPr>
              <a:t>, um </a:t>
            </a:r>
            <a:r>
              <a:rPr lang="de-DE" b="1" dirty="0">
                <a:solidFill>
                  <a:srgbClr val="000000"/>
                </a:solidFill>
              </a:rPr>
              <a:t>FPP</a:t>
            </a:r>
            <a:r>
              <a:rPr lang="de-DE" dirty="0">
                <a:solidFill>
                  <a:srgbClr val="000000"/>
                </a:solidFill>
              </a:rPr>
              <a:t> zu senken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9E06BEF-E3A9-2AE1-603E-0AB7817738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0510" r="9050" b="5090"/>
          <a:stretch/>
        </p:blipFill>
        <p:spPr>
          <a:xfrm>
            <a:off x="1583668" y="1784784"/>
            <a:ext cx="5976664" cy="28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0.01)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A4987-70B9-2ECF-EE40-621E8126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9305" r="8263" b="5090"/>
          <a:stretch/>
        </p:blipFill>
        <p:spPr>
          <a:xfrm>
            <a:off x="1556664" y="1781017"/>
            <a:ext cx="6030672" cy="2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12 Bereichen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99D051-C4A9-1C08-175A-A1843F15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697985" y="1779662"/>
            <a:ext cx="578402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Vergleich der Varianten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Falsch-Positiv-Rate (Soll: 0.05) in Abhängigkeit der insgesamt einzufügenden Elemente</a:t>
            </a:r>
          </a:p>
          <a:p>
            <a:r>
              <a:rPr lang="de-DE" dirty="0" err="1">
                <a:solidFill>
                  <a:srgbClr val="000000"/>
                </a:solidFill>
              </a:rPr>
              <a:t>Floom</a:t>
            </a:r>
            <a:r>
              <a:rPr lang="de-DE" dirty="0">
                <a:solidFill>
                  <a:srgbClr val="000000"/>
                </a:solidFill>
              </a:rPr>
              <a:t>-Filter mit 16 Bereichen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1A4A6F-F3A1-6ADA-4CFD-D1E586EBD8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9305" r="8263" b="5090"/>
          <a:stretch/>
        </p:blipFill>
        <p:spPr>
          <a:xfrm>
            <a:off x="1763688" y="1751888"/>
            <a:ext cx="5978985" cy="29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F18642A-3060-4BB5-9382-A93566EE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>
          <a:xfrm>
            <a:off x="5923911" y="2274027"/>
            <a:ext cx="3220089" cy="195067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BLOOM-FILTER</a:t>
            </a:r>
            <a:br>
              <a:rPr lang="de-DE" dirty="0"/>
            </a:br>
            <a:r>
              <a:rPr lang="de-DE" b="0" dirty="0"/>
              <a:t>Eine probabilistische Datenstruktur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373734-DCCB-440A-B82F-E0615E78D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4413"/>
            <a:ext cx="2910432" cy="1940288"/>
          </a:xfrm>
          <a:prstGeom prst="rect">
            <a:avLst/>
          </a:prstGeom>
        </p:spPr>
      </p:pic>
      <p:pic>
        <p:nvPicPr>
          <p:cNvPr id="7" name="Grafik 6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0E5EAEF7-78D4-4DA5-9997-2A5259E46E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>
          <a:xfrm>
            <a:off x="2953881" y="2284413"/>
            <a:ext cx="2910431" cy="19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2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76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Allgemein:</a:t>
            </a:r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</a:rPr>
              <a:t>Überall, wo in </a:t>
            </a:r>
            <a:r>
              <a:rPr lang="de-DE" b="1" dirty="0">
                <a:solidFill>
                  <a:srgbClr val="000000"/>
                </a:solidFill>
              </a:rPr>
              <a:t>kurzer Zeit </a:t>
            </a:r>
            <a:r>
              <a:rPr lang="de-DE" dirty="0">
                <a:solidFill>
                  <a:srgbClr val="000000"/>
                </a:solidFill>
              </a:rPr>
              <a:t>eine Aussage über </a:t>
            </a:r>
            <a:r>
              <a:rPr lang="de-DE" b="1" dirty="0">
                <a:solidFill>
                  <a:srgbClr val="000000"/>
                </a:solidFill>
              </a:rPr>
              <a:t>Mitgliedschaft</a:t>
            </a:r>
            <a:r>
              <a:rPr lang="de-DE" dirty="0">
                <a:solidFill>
                  <a:srgbClr val="000000"/>
                </a:solidFill>
              </a:rPr>
              <a:t> eines Elements in einer vorhandenen Menge Elementen gefragt ist 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Netzwerkanwendungen: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Routing [10]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Verhinderung von Loops [11]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IP-Routenverfolgung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Verhindern von DDoS-Angriffen [3], [12]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Web-Caches [13]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70E8199-D9EB-DDFE-B306-18878E8E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38" b="44350"/>
          <a:stretch/>
        </p:blipFill>
        <p:spPr>
          <a:xfrm>
            <a:off x="4716015" y="1404062"/>
            <a:ext cx="4051804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Anwendungen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AF0D22-364A-FFB6-C212-9497C974D5B8}"/>
              </a:ext>
            </a:extLst>
          </p:cNvPr>
          <p:cNvSpPr txBox="1"/>
          <p:nvPr/>
        </p:nvSpPr>
        <p:spPr>
          <a:xfrm>
            <a:off x="611560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Sicherheitsanwendungen: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Intrusion </a:t>
            </a:r>
            <a:r>
              <a:rPr lang="de-DE" dirty="0" err="1">
                <a:solidFill>
                  <a:srgbClr val="000000"/>
                </a:solidFill>
              </a:rPr>
              <a:t>Detection</a:t>
            </a:r>
            <a:r>
              <a:rPr lang="de-DE" dirty="0">
                <a:solidFill>
                  <a:srgbClr val="000000"/>
                </a:solidFill>
              </a:rPr>
              <a:t> Systems [14]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Verschlüsselte Suche 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Datenbanken [15]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72F934-74D1-6B92-1BB1-C7F5679C8256}"/>
              </a:ext>
            </a:extLst>
          </p:cNvPr>
          <p:cNvSpPr txBox="1"/>
          <p:nvPr/>
        </p:nvSpPr>
        <p:spPr>
          <a:xfrm>
            <a:off x="4648564" y="120359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Weitere Anwendungen: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Rechtschreibprüfung [16]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Longest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Prefix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Matching</a:t>
            </a:r>
            <a:r>
              <a:rPr lang="de-DE" dirty="0">
                <a:solidFill>
                  <a:srgbClr val="000000"/>
                </a:solidFill>
              </a:rPr>
              <a:t> [17]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Suchmaschinen [18]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EA72-57FF-750D-A4BB-2818B251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00"/>
          <a:stretch/>
        </p:blipFill>
        <p:spPr>
          <a:xfrm>
            <a:off x="267638" y="2489330"/>
            <a:ext cx="4380926" cy="162342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49BD94-F644-5E57-63B7-E4A61990D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2600"/>
          <a:stretch/>
        </p:blipFill>
        <p:spPr>
          <a:xfrm>
            <a:off x="4403590" y="2393357"/>
            <a:ext cx="4128850" cy="21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8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4248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Für jeweilige </a:t>
            </a:r>
            <a:r>
              <a:rPr lang="de-DE" b="1" dirty="0">
                <a:solidFill>
                  <a:srgbClr val="000000"/>
                </a:solidFill>
              </a:rPr>
              <a:t>Bedürfnisse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>
                <a:solidFill>
                  <a:srgbClr val="000000"/>
                </a:solidFill>
              </a:rPr>
              <a:t>optimiert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Dutzende </a:t>
            </a:r>
            <a:r>
              <a:rPr lang="de-DE" dirty="0">
                <a:solidFill>
                  <a:srgbClr val="000000"/>
                </a:solidFill>
              </a:rPr>
              <a:t>verschiedene 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Beispiele: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BF, Variable </a:t>
            </a:r>
            <a:r>
              <a:rPr lang="de-DE" dirty="0" err="1">
                <a:solidFill>
                  <a:srgbClr val="000000"/>
                </a:solidFill>
              </a:rPr>
              <a:t>Increment</a:t>
            </a:r>
            <a:r>
              <a:rPr lang="de-DE" dirty="0">
                <a:solidFill>
                  <a:srgbClr val="000000"/>
                </a:solidFill>
              </a:rPr>
              <a:t> BF, Compressed BF, </a:t>
            </a:r>
            <a:r>
              <a:rPr lang="de-DE" dirty="0" err="1">
                <a:solidFill>
                  <a:srgbClr val="000000"/>
                </a:solidFill>
              </a:rPr>
              <a:t>Scalable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Generalized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Bloomier</a:t>
            </a:r>
            <a:r>
              <a:rPr lang="de-DE" dirty="0">
                <a:solidFill>
                  <a:srgbClr val="000000"/>
                </a:solidFill>
              </a:rPr>
              <a:t> Filter, </a:t>
            </a:r>
            <a:r>
              <a:rPr lang="de-DE" dirty="0" err="1">
                <a:solidFill>
                  <a:srgbClr val="000000"/>
                </a:solidFill>
              </a:rPr>
              <a:t>Stable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Weighted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Deletable</a:t>
            </a:r>
            <a:r>
              <a:rPr lang="de-DE" dirty="0">
                <a:solidFill>
                  <a:srgbClr val="000000"/>
                </a:solidFill>
              </a:rPr>
              <a:t> BF, </a:t>
            </a:r>
            <a:r>
              <a:rPr lang="de-DE" dirty="0" err="1">
                <a:solidFill>
                  <a:srgbClr val="000000"/>
                </a:solidFill>
              </a:rPr>
              <a:t>Spectral</a:t>
            </a:r>
            <a:r>
              <a:rPr lang="de-DE" dirty="0">
                <a:solidFill>
                  <a:srgbClr val="000000"/>
                </a:solidFill>
              </a:rPr>
              <a:t> BF, Robust BF, …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FCF468-864E-36CC-5BE5-7B6984651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020" b="68200"/>
          <a:stretch/>
        </p:blipFill>
        <p:spPr>
          <a:xfrm>
            <a:off x="4572000" y="629460"/>
            <a:ext cx="4824536" cy="41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Counting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[7]</a:t>
            </a:r>
            <a:endParaRPr lang="de-DE" b="1" u="sng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Zähler </a:t>
            </a:r>
            <a:r>
              <a:rPr lang="de-DE" dirty="0">
                <a:solidFill>
                  <a:srgbClr val="000000"/>
                </a:solidFill>
              </a:rPr>
              <a:t>statt nur ein Bit verwendet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Pro Eintrag Zähler </a:t>
            </a:r>
            <a:r>
              <a:rPr lang="de-DE" b="1" dirty="0">
                <a:solidFill>
                  <a:srgbClr val="000000"/>
                </a:solidFill>
              </a:rPr>
              <a:t>erhöhen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 als neue Operation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Zähler </a:t>
            </a:r>
            <a:r>
              <a:rPr lang="de-DE" b="1" dirty="0">
                <a:solidFill>
                  <a:srgbClr val="000000"/>
                </a:solidFill>
                <a:sym typeface="Wingdings" panose="05000000000000000000" pitchFamily="2" charset="2"/>
              </a:rPr>
              <a:t>verkleinern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C3CBBE-E493-5801-EDE4-58B188005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25" b="66800"/>
          <a:stretch/>
        </p:blipFill>
        <p:spPr>
          <a:xfrm>
            <a:off x="3707904" y="458579"/>
            <a:ext cx="7008901" cy="43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>
                    <a:solidFill>
                      <a:srgbClr val="000000"/>
                    </a:solidFill>
                  </a:rPr>
                  <a:t>Variable </a:t>
                </a:r>
                <a:r>
                  <a:rPr lang="de-DE" b="1" u="sng" dirty="0" err="1">
                    <a:solidFill>
                      <a:srgbClr val="000000"/>
                    </a:solidFill>
                  </a:rPr>
                  <a:t>Increment</a:t>
                </a:r>
                <a:r>
                  <a:rPr lang="de-DE" b="1" u="sng" dirty="0">
                    <a:solidFill>
                      <a:srgbClr val="000000"/>
                    </a:solidFill>
                  </a:rPr>
                  <a:t> BF</a:t>
                </a:r>
                <a:r>
                  <a:rPr lang="de-DE" dirty="0">
                    <a:solidFill>
                      <a:srgbClr val="000000"/>
                    </a:solidFill>
                  </a:rPr>
                  <a:t>: [8]</a:t>
                </a:r>
                <a:endParaRPr lang="de-DE" b="1" u="sng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Baut auf </a:t>
                </a:r>
                <a:r>
                  <a:rPr lang="de-DE" dirty="0" err="1">
                    <a:solidFill>
                      <a:srgbClr val="000000"/>
                    </a:solidFill>
                  </a:rPr>
                  <a:t>Counting</a:t>
                </a:r>
                <a:r>
                  <a:rPr lang="de-DE" dirty="0">
                    <a:solidFill>
                      <a:srgbClr val="000000"/>
                    </a:solidFill>
                  </a:rPr>
                  <a:t> BF auf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Erhöht um speziell bestimmte Zahlen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de-DE" b="1" dirty="0">
                    <a:solidFill>
                      <a:srgbClr val="000000"/>
                    </a:solidFill>
                  </a:rPr>
                  <a:t>-Reihen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Summen sind </a:t>
                </a:r>
                <a:r>
                  <a:rPr lang="de-DE" b="1" dirty="0">
                    <a:solidFill>
                      <a:srgbClr val="000000"/>
                    </a:solidFill>
                  </a:rPr>
                  <a:t>distinkt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Somit zusätzliche </a:t>
                </a:r>
                <a:r>
                  <a:rPr lang="de-DE" b="1" dirty="0">
                    <a:solidFill>
                      <a:srgbClr val="000000"/>
                    </a:solidFill>
                  </a:rPr>
                  <a:t>Überprüfung</a:t>
                </a:r>
                <a:r>
                  <a:rPr lang="de-DE" dirty="0">
                    <a:solidFill>
                      <a:srgbClr val="000000"/>
                    </a:solidFill>
                  </a:rPr>
                  <a:t> Erhöhter Platzbedarf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C55FCD-E240-580E-FE2A-11BFE1B4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672408" cy="2585323"/>
              </a:xfrm>
              <a:prstGeom prst="rect">
                <a:avLst/>
              </a:prstGeom>
              <a:blipFill>
                <a:blip r:embed="rId2"/>
                <a:stretch>
                  <a:fillRect l="-995" t="-1176" b="-2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FCE469E1-4657-6866-856C-EDDDEEF7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279" t="3499" r="20298" b="71000"/>
          <a:stretch/>
        </p:blipFill>
        <p:spPr>
          <a:xfrm>
            <a:off x="3347864" y="699542"/>
            <a:ext cx="5911879" cy="3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7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Varianten</a:t>
            </a:r>
          </a:p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C55FCD-E240-580E-FE2A-11BFE1B4FEF3}"/>
              </a:ext>
            </a:extLst>
          </p:cNvPr>
          <p:cNvSpPr txBox="1"/>
          <p:nvPr/>
        </p:nvSpPr>
        <p:spPr>
          <a:xfrm>
            <a:off x="611560" y="1203598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 err="1">
                <a:solidFill>
                  <a:srgbClr val="000000"/>
                </a:solidFill>
              </a:rPr>
              <a:t>Deletable</a:t>
            </a:r>
            <a:r>
              <a:rPr lang="de-DE" b="1" u="sng" dirty="0">
                <a:solidFill>
                  <a:srgbClr val="000000"/>
                </a:solidFill>
              </a:rPr>
              <a:t> BF</a:t>
            </a:r>
            <a:r>
              <a:rPr lang="de-DE" dirty="0">
                <a:solidFill>
                  <a:srgbClr val="000000"/>
                </a:solidFill>
              </a:rPr>
              <a:t>: 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Teilt Array in </a:t>
            </a:r>
            <a:r>
              <a:rPr lang="de-DE" b="1" dirty="0">
                <a:solidFill>
                  <a:srgbClr val="000000"/>
                </a:solidFill>
              </a:rPr>
              <a:t>b Bereiche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Zusätzlich b Bit </a:t>
            </a:r>
            <a:r>
              <a:rPr lang="de-DE" b="1" dirty="0">
                <a:solidFill>
                  <a:srgbClr val="000000"/>
                </a:solidFill>
              </a:rPr>
              <a:t>Extraspeicher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Bei bereits vorhandener Eins </a:t>
            </a:r>
            <a:r>
              <a:rPr lang="de-DE" b="1" dirty="0">
                <a:solidFill>
                  <a:srgbClr val="000000"/>
                </a:solidFill>
              </a:rPr>
              <a:t>Bereich markieren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So oft </a:t>
            </a:r>
            <a:r>
              <a:rPr lang="de-DE" b="1" dirty="0">
                <a:solidFill>
                  <a:srgbClr val="000000"/>
                </a:solidFill>
              </a:rPr>
              <a:t>löschen</a:t>
            </a:r>
            <a:r>
              <a:rPr lang="de-DE" dirty="0">
                <a:solidFill>
                  <a:srgbClr val="000000"/>
                </a:solidFill>
              </a:rPr>
              <a:t> ermöglicht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Erhöhter Platzbedarf, aber </a:t>
            </a:r>
            <a:r>
              <a:rPr lang="de-DE" b="1" dirty="0">
                <a:solidFill>
                  <a:srgbClr val="000000"/>
                </a:solidFill>
              </a:rPr>
              <a:t>weniger</a:t>
            </a:r>
            <a:r>
              <a:rPr lang="de-DE" dirty="0">
                <a:solidFill>
                  <a:srgbClr val="000000"/>
                </a:solidFill>
              </a:rPr>
              <a:t> als bei </a:t>
            </a:r>
            <a:r>
              <a:rPr lang="de-DE" dirty="0" err="1">
                <a:solidFill>
                  <a:srgbClr val="000000"/>
                </a:solidFill>
              </a:rPr>
              <a:t>Counting</a:t>
            </a:r>
            <a:r>
              <a:rPr lang="de-DE" dirty="0">
                <a:solidFill>
                  <a:srgbClr val="000000"/>
                </a:solidFill>
              </a:rPr>
              <a:t> BF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7EFDE-8C63-B2C2-1F5B-084C2E2E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19" r="16338" b="62600"/>
          <a:stretch/>
        </p:blipFill>
        <p:spPr>
          <a:xfrm>
            <a:off x="3491880" y="192679"/>
            <a:ext cx="5976664" cy="48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3EC415-536A-DF25-47D2-0D0A17C6051B}"/>
              </a:ext>
            </a:extLst>
          </p:cNvPr>
          <p:cNvSpPr txBox="1"/>
          <p:nvPr/>
        </p:nvSpPr>
        <p:spPr>
          <a:xfrm>
            <a:off x="611560" y="1203598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In </a:t>
            </a:r>
            <a:r>
              <a:rPr lang="de-DE" b="1" dirty="0">
                <a:solidFill>
                  <a:srgbClr val="000000"/>
                </a:solidFill>
              </a:rPr>
              <a:t>Praxis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Literatur</a:t>
            </a:r>
            <a:r>
              <a:rPr lang="de-DE" dirty="0">
                <a:solidFill>
                  <a:srgbClr val="000000"/>
                </a:solidFill>
              </a:rPr>
              <a:t> seit Erfindung (1970) oft thematisiert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Beliebt aufgrund der </a:t>
            </a:r>
            <a:r>
              <a:rPr lang="de-DE" b="1" dirty="0">
                <a:solidFill>
                  <a:srgbClr val="000000"/>
                </a:solidFill>
              </a:rPr>
              <a:t>Effizienz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Vielseitigkeit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Ständige </a:t>
            </a:r>
            <a:r>
              <a:rPr lang="de-DE" b="1" dirty="0">
                <a:solidFill>
                  <a:srgbClr val="000000"/>
                </a:solidFill>
              </a:rPr>
              <a:t>Weiterentwicklung</a:t>
            </a:r>
            <a:r>
              <a:rPr lang="de-DE" dirty="0">
                <a:solidFill>
                  <a:srgbClr val="000000"/>
                </a:solidFill>
              </a:rPr>
              <a:t>, neue </a:t>
            </a:r>
            <a:r>
              <a:rPr lang="de-DE" b="1" dirty="0">
                <a:solidFill>
                  <a:srgbClr val="000000"/>
                </a:solidFill>
              </a:rPr>
              <a:t>Varianten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	</a:t>
            </a:r>
            <a:r>
              <a:rPr lang="de-DE" dirty="0">
                <a:solidFill>
                  <a:srgbClr val="000000"/>
                </a:solidFill>
              </a:rPr>
              <a:t>Welche Variante ist am </a:t>
            </a:r>
            <a:r>
              <a:rPr lang="de-DE" b="1" dirty="0">
                <a:solidFill>
                  <a:srgbClr val="000000"/>
                </a:solidFill>
              </a:rPr>
              <a:t>besten</a:t>
            </a:r>
            <a:r>
              <a:rPr lang="de-DE" dirty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Benötigt meist </a:t>
            </a:r>
            <a:r>
              <a:rPr lang="de-DE" b="1" dirty="0">
                <a:solidFill>
                  <a:srgbClr val="000000"/>
                </a:solidFill>
              </a:rPr>
              <a:t>weitere Datenstruktur</a:t>
            </a:r>
            <a:r>
              <a:rPr lang="de-DE" dirty="0">
                <a:solidFill>
                  <a:srgbClr val="000000"/>
                </a:solidFill>
              </a:rPr>
              <a:t>, die Daten wirklich 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64A8"/>
                </a:solidFill>
              </a:rPr>
              <a:t>Ist eine Datenstruktur mit den Eigenschaften des Bloom-Filters möglich, die zudem die Elemente selbst speichert?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10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4075D0-33B8-9F09-E1F9-193D4F6D6A8C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0309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[1] Burton H. Bloom, 1970, Space/time trade-offs in hash coding with allowable errors, </a:t>
            </a:r>
            <a:r>
              <a:rPr lang="en-US" sz="1600" i="1" dirty="0">
                <a:latin typeface="Segoe UI" panose="020B0502040204020203" pitchFamily="34" charset="0"/>
              </a:rPr>
              <a:t>Communications of the ACM</a:t>
            </a:r>
            <a:r>
              <a:rPr lang="en-US" sz="1600" i="0" dirty="0">
                <a:latin typeface="Segoe UI" panose="020B0502040204020203" pitchFamily="34" charset="0"/>
              </a:rPr>
              <a:t> 13, Issue 7, 422–426. DOI: https://doi.org/10.1145/362686.362692.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[2] </a:t>
            </a:r>
            <a:r>
              <a:rPr lang="en-US" sz="1600" dirty="0" err="1">
                <a:latin typeface="Segoe UI" panose="020B0502040204020203" pitchFamily="34" charset="0"/>
              </a:rPr>
              <a:t>Saibal</a:t>
            </a:r>
            <a:r>
              <a:rPr lang="en-US" sz="1600" dirty="0">
                <a:latin typeface="Segoe UI" panose="020B0502040204020203" pitchFamily="34" charset="0"/>
              </a:rPr>
              <a:t> Kumar Pal and Puneet Sardana, 2012, BLOOM FILTERS &amp; THEIR APPLICATIONS, </a:t>
            </a:r>
            <a:r>
              <a:rPr lang="en-US" sz="1600" i="1" dirty="0">
                <a:latin typeface="Segoe UI" panose="020B0502040204020203" pitchFamily="34" charset="0"/>
              </a:rPr>
              <a:t>International Journal of Computer Applications Technology and Research</a:t>
            </a:r>
            <a:r>
              <a:rPr lang="en-US" sz="1600" i="0" dirty="0">
                <a:latin typeface="Segoe UI" panose="020B0502040204020203" pitchFamily="34" charset="0"/>
              </a:rPr>
              <a:t> 1, 25–29. </a:t>
            </a:r>
            <a:r>
              <a:rPr lang="en-US" sz="1600" dirty="0">
                <a:latin typeface="Segoe UI" panose="020B0502040204020203" pitchFamily="34" charset="0"/>
              </a:rPr>
              <a:t>DOI: https://doi.org/10.7753/2012.1006</a:t>
            </a:r>
            <a:r>
              <a:rPr lang="en-US" sz="1600" i="0" dirty="0">
                <a:latin typeface="Segoe UI" panose="020B0502040204020203" pitchFamily="34" charset="0"/>
              </a:rPr>
              <a:t> https://ui.adsabs.harvard.edu/</a:t>
            </a:r>
            <a:r>
              <a:rPr lang="en-US" sz="1600" i="0" dirty="0" err="1">
                <a:latin typeface="Segoe UI" panose="020B0502040204020203" pitchFamily="34" charset="0"/>
              </a:rPr>
              <a:t>link_gateway</a:t>
            </a:r>
            <a:r>
              <a:rPr lang="en-US" sz="1600" i="0" dirty="0">
                <a:latin typeface="Segoe UI" panose="020B0502040204020203" pitchFamily="34" charset="0"/>
              </a:rPr>
              <a:t>/2012IJCAT...1...25P/doi:10.7753/2012.1006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[3] </a:t>
            </a:r>
            <a:r>
              <a:rPr lang="de-DE" sz="1600" dirty="0" err="1">
                <a:latin typeface="Segoe UI" panose="020B0502040204020203" pitchFamily="34" charset="0"/>
              </a:rPr>
              <a:t>Ripon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Patgiri</a:t>
            </a:r>
            <a:r>
              <a:rPr lang="de-DE" sz="1600" dirty="0">
                <a:latin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</a:rPr>
              <a:t>Sabuzima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Nayak</a:t>
            </a:r>
            <a:r>
              <a:rPr lang="de-DE" sz="1600" dirty="0">
                <a:latin typeface="Segoe UI" panose="020B0502040204020203" pitchFamily="34" charset="0"/>
              </a:rPr>
              <a:t>, and Samir </a:t>
            </a:r>
            <a:r>
              <a:rPr lang="de-DE" sz="1600" dirty="0" err="1">
                <a:latin typeface="Segoe UI" panose="020B0502040204020203" pitchFamily="34" charset="0"/>
              </a:rPr>
              <a:t>Borgohain</a:t>
            </a:r>
            <a:r>
              <a:rPr lang="de-DE" sz="1600" dirty="0">
                <a:latin typeface="Segoe UI" panose="020B0502040204020203" pitchFamily="34" charset="0"/>
              </a:rPr>
              <a:t>. 2018. </a:t>
            </a:r>
            <a:r>
              <a:rPr lang="de-DE" sz="1600" dirty="0" err="1">
                <a:latin typeface="Segoe UI" panose="020B0502040204020203" pitchFamily="34" charset="0"/>
              </a:rPr>
              <a:t>Preventing</a:t>
            </a:r>
            <a:r>
              <a:rPr lang="de-DE" sz="1600" dirty="0">
                <a:latin typeface="Segoe UI" panose="020B0502040204020203" pitchFamily="34" charset="0"/>
              </a:rPr>
              <a:t> DDoS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Filter: A Survey. </a:t>
            </a:r>
            <a:r>
              <a:rPr lang="de-DE" sz="1600" i="1" dirty="0">
                <a:latin typeface="Segoe UI" panose="020B0502040204020203" pitchFamily="34" charset="0"/>
              </a:rPr>
              <a:t>ICST Transactions on </a:t>
            </a:r>
            <a:r>
              <a:rPr lang="de-DE" sz="1600" i="1" dirty="0" err="1">
                <a:latin typeface="Segoe UI" panose="020B0502040204020203" pitchFamily="34" charset="0"/>
              </a:rPr>
              <a:t>Scalable</a:t>
            </a:r>
            <a:r>
              <a:rPr lang="de-DE" sz="1600" i="1" dirty="0">
                <a:latin typeface="Segoe UI" panose="020B0502040204020203" pitchFamily="34" charset="0"/>
              </a:rPr>
              <a:t> Information Systems</a:t>
            </a:r>
            <a:r>
              <a:rPr lang="de-DE" sz="1600" i="0" dirty="0">
                <a:latin typeface="Segoe UI" panose="020B0502040204020203" pitchFamily="34" charset="0"/>
              </a:rPr>
              <a:t> 5, 19, 155865.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https://doi.org/10.4108%2Feai.19-6-2018.155865</a:t>
            </a:r>
            <a:endParaRPr lang="de-DE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[4] </a:t>
            </a:r>
            <a:r>
              <a:rPr lang="en-US" sz="1600" dirty="0"/>
              <a:t>Bloom Filter. </a:t>
            </a:r>
            <a:r>
              <a:rPr lang="en-US" sz="1600" i="1" dirty="0"/>
              <a:t>Brilliant.org</a:t>
            </a:r>
            <a:r>
              <a:rPr lang="en-US" sz="1600" dirty="0"/>
              <a:t>. Retrieved 18:02, May 12, 2022, from </a:t>
            </a:r>
            <a:r>
              <a:rPr lang="en-US" sz="1600" dirty="0">
                <a:hlinkClick r:id="rId2"/>
              </a:rPr>
              <a:t>https://brilliant.org/wiki/bloom-filter/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latin typeface="Segoe UI" panose="020B0502040204020203" pitchFamily="34" charset="0"/>
              </a:rPr>
              <a:t>[5] </a:t>
            </a:r>
            <a:r>
              <a:rPr lang="en-US" sz="1600" dirty="0">
                <a:latin typeface="Segoe UI" panose="020B0502040204020203" pitchFamily="34" charset="0"/>
              </a:rPr>
              <a:t>Fabio </a:t>
            </a:r>
            <a:r>
              <a:rPr lang="en-US" sz="1600" dirty="0" err="1">
                <a:latin typeface="Segoe UI" panose="020B0502040204020203" pitchFamily="34" charset="0"/>
              </a:rPr>
              <a:t>Grandi</a:t>
            </a:r>
            <a:r>
              <a:rPr lang="en-US" sz="1600" dirty="0">
                <a:latin typeface="Segoe UI" panose="020B0502040204020203" pitchFamily="34" charset="0"/>
              </a:rPr>
              <a:t>. 2018. On the analysis of Bloom filters. </a:t>
            </a:r>
            <a:r>
              <a:rPr lang="en-US" sz="1600" i="1" dirty="0">
                <a:latin typeface="Segoe UI" panose="020B0502040204020203" pitchFamily="34" charset="0"/>
              </a:rPr>
              <a:t>Information Processing Letters</a:t>
            </a:r>
            <a:r>
              <a:rPr lang="en-US" sz="1600" i="0" dirty="0">
                <a:latin typeface="Segoe UI" panose="020B0502040204020203" pitchFamily="34" charset="0"/>
              </a:rPr>
              <a:t> 129, 35–39.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https://doi.org/10.1016/j.ipl.2017.09.004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[6] Nayak, S. and </a:t>
            </a:r>
            <a:r>
              <a:rPr lang="en-US" sz="1600" dirty="0" err="1">
                <a:latin typeface="Segoe UI" panose="020B0502040204020203" pitchFamily="34" charset="0"/>
              </a:rPr>
              <a:t>Patgiri</a:t>
            </a:r>
            <a:r>
              <a:rPr lang="en-US" sz="1600" dirty="0">
                <a:latin typeface="Segoe UI" panose="020B0502040204020203" pitchFamily="34" charset="0"/>
              </a:rPr>
              <a:t>, R. 2021. </a:t>
            </a:r>
            <a:r>
              <a:rPr lang="en-US" sz="1600" i="1" dirty="0" err="1">
                <a:latin typeface="Segoe UI" panose="020B0502040204020203" pitchFamily="34" charset="0"/>
              </a:rPr>
              <a:t>RobustBF</a:t>
            </a:r>
            <a:r>
              <a:rPr lang="en-US" sz="1600" i="1" dirty="0">
                <a:latin typeface="Segoe UI" panose="020B0502040204020203" pitchFamily="34" charset="0"/>
              </a:rPr>
              <a:t>: A High Accuracy and Memory Efficient 2D Bloom Filter</a:t>
            </a:r>
            <a:r>
              <a:rPr lang="en-US" sz="1600" i="0" dirty="0">
                <a:latin typeface="Segoe UI" panose="020B0502040204020203" pitchFamily="34" charset="0"/>
              </a:rPr>
              <a:t>. DOI: https://doi.org/10.48550/arxiv.2106.04365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[7] </a:t>
            </a:r>
            <a:r>
              <a:rPr lang="de-DE" sz="1600" dirty="0">
                <a:latin typeface="Segoe UI" panose="020B0502040204020203" pitchFamily="34" charset="0"/>
              </a:rPr>
              <a:t>Fan, L., Cao, P., Almeida, J., and Broder, A. Z. 1998. Summary Cache: A </a:t>
            </a:r>
            <a:r>
              <a:rPr lang="de-DE" sz="1600" dirty="0" err="1">
                <a:latin typeface="Segoe UI" panose="020B0502040204020203" pitchFamily="34" charset="0"/>
              </a:rPr>
              <a:t>Scalable</a:t>
            </a:r>
            <a:r>
              <a:rPr lang="de-DE" sz="1600" dirty="0">
                <a:latin typeface="Segoe UI" panose="020B0502040204020203" pitchFamily="34" charset="0"/>
              </a:rPr>
              <a:t> Wide-Area Web Cache Sharing Protocol.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ACM SIGCOMM ’98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</a:t>
            </a:r>
            <a:r>
              <a:rPr lang="de-DE" sz="1600" i="0" dirty="0">
                <a:latin typeface="Segoe UI" panose="020B0502040204020203" pitchFamily="34" charset="0"/>
              </a:rPr>
              <a:t>. SIGCOMM ’98.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254–265. DOI:</a:t>
            </a:r>
            <a:r>
              <a:rPr lang="en-US" sz="1600" i="0" dirty="0">
                <a:latin typeface="Segoe UI" panose="020B0502040204020203" pitchFamily="34" charset="0"/>
              </a:rPr>
              <a:t> https://doi.org/</a:t>
            </a:r>
            <a:r>
              <a:rPr lang="de-DE" sz="1600" i="0" dirty="0">
                <a:latin typeface="Segoe UI" panose="020B0502040204020203" pitchFamily="34" charset="0"/>
              </a:rPr>
              <a:t>10.1145/285237.285287</a:t>
            </a:r>
          </a:p>
        </p:txBody>
      </p:sp>
    </p:spTree>
    <p:extLst>
      <p:ext uri="{BB962C8B-B14F-4D97-AF65-F5344CB8AC3E}">
        <p14:creationId xmlns:p14="http://schemas.microsoft.com/office/powerpoint/2010/main" val="10926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203598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Prinzipielle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Funktionsweise und Operationen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Varianten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Quellen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1DAC08-CA9E-2ED3-E998-C145F7B7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788024" y="713343"/>
            <a:ext cx="4040227" cy="27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0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[8] </a:t>
            </a:r>
            <a:r>
              <a:rPr lang="de-DE" sz="1600" dirty="0">
                <a:latin typeface="Segoe UI" panose="020B0502040204020203" pitchFamily="34" charset="0"/>
              </a:rPr>
              <a:t>Rottenstreich Ori, </a:t>
            </a:r>
            <a:r>
              <a:rPr lang="de-DE" sz="1600" dirty="0" err="1">
                <a:latin typeface="Segoe UI" panose="020B0502040204020203" pitchFamily="34" charset="0"/>
              </a:rPr>
              <a:t>Kanizo</a:t>
            </a:r>
            <a:r>
              <a:rPr lang="de-DE" sz="1600" dirty="0">
                <a:latin typeface="Segoe UI" panose="020B0502040204020203" pitchFamily="34" charset="0"/>
              </a:rPr>
              <a:t> Yossi, and </a:t>
            </a:r>
            <a:r>
              <a:rPr lang="de-DE" sz="1600" dirty="0" err="1">
                <a:latin typeface="Segoe UI" panose="020B0502040204020203" pitchFamily="34" charset="0"/>
              </a:rPr>
              <a:t>Keslassy</a:t>
            </a:r>
            <a:r>
              <a:rPr lang="de-DE" sz="1600" dirty="0">
                <a:latin typeface="Segoe UI" panose="020B0502040204020203" pitchFamily="34" charset="0"/>
              </a:rPr>
              <a:t> Isaac. 2014. The Variable-</a:t>
            </a:r>
            <a:r>
              <a:rPr lang="de-DE" sz="1600" dirty="0" err="1">
                <a:latin typeface="Segoe UI" panose="020B0502040204020203" pitchFamily="34" charset="0"/>
              </a:rPr>
              <a:t>Increment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Counting</a:t>
            </a:r>
            <a:r>
              <a:rPr lang="de-DE" sz="1600" dirty="0">
                <a:latin typeface="Segoe UI" panose="020B0502040204020203" pitchFamily="34" charset="0"/>
              </a:rPr>
              <a:t> Bloom Filter. </a:t>
            </a:r>
            <a:r>
              <a:rPr lang="de-DE" sz="1600" i="1" dirty="0">
                <a:latin typeface="Segoe UI" panose="020B0502040204020203" pitchFamily="34" charset="0"/>
              </a:rPr>
              <a:t>IEEE/ACM Trans. Networking</a:t>
            </a:r>
            <a:r>
              <a:rPr lang="de-DE" sz="1600" i="0" dirty="0">
                <a:latin typeface="Segoe UI" panose="020B0502040204020203" pitchFamily="34" charset="0"/>
              </a:rPr>
              <a:t> 22, 4, 1092–1105. DOI: </a:t>
            </a:r>
            <a:r>
              <a:rPr lang="de-DE" sz="1600" i="0" dirty="0">
                <a:latin typeface="Segoe UI" panose="020B0502040204020203" pitchFamily="34" charset="0"/>
                <a:hlinkClick r:id="rId2"/>
              </a:rPr>
              <a:t>https://doi.org/</a:t>
            </a:r>
            <a:r>
              <a:rPr lang="de-DE" sz="1600" dirty="0">
                <a:hlinkClick r:id="rId2"/>
              </a:rPr>
              <a:t>10.1109/TNET.2013.2272604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[9] Rothenberg, C., </a:t>
            </a:r>
            <a:r>
              <a:rPr lang="en-US" sz="1600" dirty="0" err="1">
                <a:latin typeface="Segoe UI" panose="020B0502040204020203" pitchFamily="34" charset="0"/>
              </a:rPr>
              <a:t>Macapuna</a:t>
            </a:r>
            <a:r>
              <a:rPr lang="en-US" sz="1600" dirty="0">
                <a:latin typeface="Segoe UI" panose="020B0502040204020203" pitchFamily="34" charset="0"/>
              </a:rPr>
              <a:t>, C., Verdi, F., and </a:t>
            </a:r>
            <a:r>
              <a:rPr lang="en-US" sz="1600" dirty="0" err="1">
                <a:latin typeface="Segoe UI" panose="020B0502040204020203" pitchFamily="34" charset="0"/>
              </a:rPr>
              <a:t>Magalhaes</a:t>
            </a:r>
            <a:r>
              <a:rPr lang="en-US" sz="1600" dirty="0">
                <a:latin typeface="Segoe UI" panose="020B0502040204020203" pitchFamily="34" charset="0"/>
              </a:rPr>
              <a:t>, M. 2010. The </a:t>
            </a:r>
            <a:r>
              <a:rPr lang="en-US" sz="1600" dirty="0" err="1">
                <a:latin typeface="Segoe UI" panose="020B0502040204020203" pitchFamily="34" charset="0"/>
              </a:rPr>
              <a:t>deletable</a:t>
            </a:r>
            <a:r>
              <a:rPr lang="en-US" sz="1600" dirty="0">
                <a:latin typeface="Segoe UI" panose="020B0502040204020203" pitchFamily="34" charset="0"/>
              </a:rPr>
              <a:t> Bloom filter: a new member of the Bloom family. </a:t>
            </a:r>
            <a:r>
              <a:rPr lang="en-US" sz="1600" i="1" dirty="0">
                <a:latin typeface="Segoe UI" panose="020B0502040204020203" pitchFamily="34" charset="0"/>
              </a:rPr>
              <a:t>IEEE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Lett.</a:t>
            </a:r>
            <a:r>
              <a:rPr lang="en-US" sz="1600" i="0" dirty="0">
                <a:latin typeface="Segoe UI" panose="020B0502040204020203" pitchFamily="34" charset="0"/>
              </a:rPr>
              <a:t> 14, 6, 557–559. DOI: </a:t>
            </a:r>
            <a:r>
              <a:rPr lang="en-US" sz="1600" i="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dirty="0">
                <a:hlinkClick r:id="rId3"/>
              </a:rPr>
              <a:t>10.1109/LCOMM.2010.06.100344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[10] </a:t>
            </a:r>
            <a:r>
              <a:rPr lang="en-US" sz="1600" dirty="0">
                <a:latin typeface="Segoe UI" panose="020B0502040204020203" pitchFamily="34" charset="0"/>
              </a:rPr>
              <a:t>Rhea S.C. and </a:t>
            </a:r>
            <a:r>
              <a:rPr lang="en-US" sz="1600" dirty="0" err="1">
                <a:latin typeface="Segoe UI" panose="020B0502040204020203" pitchFamily="34" charset="0"/>
              </a:rPr>
              <a:t>Kubiatowicz</a:t>
            </a:r>
            <a:r>
              <a:rPr lang="en-US" sz="1600" dirty="0">
                <a:latin typeface="Segoe UI" panose="020B0502040204020203" pitchFamily="34" charset="0"/>
              </a:rPr>
              <a:t> J. 2002. Probabilistic location and routing. In </a:t>
            </a:r>
            <a:r>
              <a:rPr lang="en-US" sz="1600" i="1" dirty="0" err="1">
                <a:latin typeface="Segoe UI" panose="020B0502040204020203" pitchFamily="34" charset="0"/>
              </a:rPr>
              <a:t>Proceedings.Twenty</a:t>
            </a:r>
            <a:r>
              <a:rPr lang="en-US" sz="1600" i="1" dirty="0">
                <a:latin typeface="Segoe UI" panose="020B0502040204020203" pitchFamily="34" charset="0"/>
              </a:rPr>
              <a:t>-First Annual Joint Conference of the IEEE Computer and Communications Societies</a:t>
            </a:r>
            <a:r>
              <a:rPr lang="en-US" sz="1600" i="0" dirty="0">
                <a:latin typeface="Segoe UI" panose="020B0502040204020203" pitchFamily="34" charset="0"/>
              </a:rPr>
              <a:t>, 1248-1257 vol.3. DOI: </a:t>
            </a:r>
            <a:r>
              <a:rPr lang="en-US" sz="1600" dirty="0">
                <a:latin typeface="Segoe UI" panose="020B0502040204020203" pitchFamily="34" charset="0"/>
                <a:hlinkClick r:id="rId4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4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4"/>
              </a:rPr>
              <a:t>10.1109/INFCOM.2002.1019375</a:t>
            </a: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01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[11] Whitaker A. and </a:t>
            </a:r>
            <a:r>
              <a:rPr lang="en-US" sz="1600" dirty="0" err="1">
                <a:latin typeface="Segoe UI" panose="020B0502040204020203" pitchFamily="34" charset="0"/>
              </a:rPr>
              <a:t>Wetherall</a:t>
            </a:r>
            <a:r>
              <a:rPr lang="en-US" sz="1600" dirty="0">
                <a:latin typeface="Segoe UI" panose="020B0502040204020203" pitchFamily="34" charset="0"/>
              </a:rPr>
              <a:t> D. 2002. Forwarding without loops in Icarus. In </a:t>
            </a:r>
            <a:r>
              <a:rPr lang="en-US" sz="1600" i="1" dirty="0">
                <a:latin typeface="Segoe UI" panose="020B0502040204020203" pitchFamily="34" charset="0"/>
              </a:rPr>
              <a:t>2002 IEEE Open Architectures and Network Programming Proceedings. OPENARCH 2002 (Cat. No.02EX571)</a:t>
            </a:r>
            <a:r>
              <a:rPr lang="en-US" sz="1600" i="0" dirty="0">
                <a:latin typeface="Segoe UI" panose="020B0502040204020203" pitchFamily="34" charset="0"/>
              </a:rPr>
              <a:t>, 63–75. DOI: </a:t>
            </a:r>
            <a:r>
              <a:rPr lang="en-US" sz="1600" dirty="0">
                <a:latin typeface="Segoe UI" panose="020B0502040204020203" pitchFamily="34" charset="0"/>
                <a:hlinkClick r:id="rId2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2"/>
              </a:rPr>
              <a:t>doi.org/</a:t>
            </a:r>
            <a:r>
              <a:rPr lang="en-US" sz="1600" i="0" dirty="0">
                <a:latin typeface="Segoe UI" panose="020B0502040204020203" pitchFamily="34" charset="0"/>
                <a:hlinkClick r:id="rId2"/>
              </a:rPr>
              <a:t>10.1109/OPNARC.2002.1019229</a:t>
            </a: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[12] Laufer Rafael P., </a:t>
            </a:r>
            <a:r>
              <a:rPr lang="de-DE" sz="1600" dirty="0" err="1">
                <a:latin typeface="Segoe UI" panose="020B0502040204020203" pitchFamily="34" charset="0"/>
              </a:rPr>
              <a:t>Velloso</a:t>
            </a:r>
            <a:r>
              <a:rPr lang="de-DE" sz="1600" dirty="0">
                <a:latin typeface="Segoe UI" panose="020B0502040204020203" pitchFamily="34" charset="0"/>
              </a:rPr>
              <a:t> Pedro B., Cunha Daniel de O., </a:t>
            </a:r>
            <a:r>
              <a:rPr lang="de-DE" sz="1600" dirty="0" err="1">
                <a:latin typeface="Segoe UI" panose="020B0502040204020203" pitchFamily="34" charset="0"/>
              </a:rPr>
              <a:t>Moraes</a:t>
            </a:r>
            <a:r>
              <a:rPr lang="de-DE" sz="1600" dirty="0">
                <a:latin typeface="Segoe UI" panose="020B0502040204020203" pitchFamily="34" charset="0"/>
              </a:rPr>
              <a:t> Igor M., </a:t>
            </a:r>
            <a:r>
              <a:rPr lang="de-DE" sz="1600" dirty="0" err="1">
                <a:latin typeface="Segoe UI" panose="020B0502040204020203" pitchFamily="34" charset="0"/>
              </a:rPr>
              <a:t>Bicudo</a:t>
            </a:r>
            <a:r>
              <a:rPr lang="de-DE" sz="1600" dirty="0">
                <a:latin typeface="Segoe UI" panose="020B0502040204020203" pitchFamily="34" charset="0"/>
              </a:rPr>
              <a:t> Marco D.D., Moreira Marcelo D.D., and Duarte Otto Carlos M.B. 2007. </a:t>
            </a:r>
            <a:r>
              <a:rPr lang="de-DE" sz="1600" dirty="0" err="1">
                <a:latin typeface="Segoe UI" panose="020B0502040204020203" pitchFamily="34" charset="0"/>
              </a:rPr>
              <a:t>Towards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Stateless</a:t>
            </a:r>
            <a:r>
              <a:rPr lang="de-DE" sz="1600" dirty="0">
                <a:latin typeface="Segoe UI" panose="020B0502040204020203" pitchFamily="34" charset="0"/>
              </a:rPr>
              <a:t> Single-Packet IP </a:t>
            </a:r>
            <a:r>
              <a:rPr lang="de-DE" sz="1600" dirty="0" err="1">
                <a:latin typeface="Segoe UI" panose="020B0502040204020203" pitchFamily="34" charset="0"/>
              </a:rPr>
              <a:t>Traceback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32nd IEEE Conference on </a:t>
            </a:r>
            <a:r>
              <a:rPr lang="de-DE" sz="1600" i="1" dirty="0" err="1">
                <a:latin typeface="Segoe UI" panose="020B0502040204020203" pitchFamily="34" charset="0"/>
              </a:rPr>
              <a:t>Local</a:t>
            </a:r>
            <a:r>
              <a:rPr lang="de-DE" sz="1600" i="1" dirty="0">
                <a:latin typeface="Segoe UI" panose="020B0502040204020203" pitchFamily="34" charset="0"/>
              </a:rPr>
              <a:t> Computer Networks (LCN 2007)</a:t>
            </a:r>
            <a:r>
              <a:rPr lang="de-DE" sz="1600" i="0" dirty="0">
                <a:latin typeface="Segoe UI" panose="020B0502040204020203" pitchFamily="34" charset="0"/>
              </a:rPr>
              <a:t>, 548–555. DOI: </a:t>
            </a:r>
            <a:r>
              <a:rPr lang="en-US" sz="1600" dirty="0">
                <a:latin typeface="Segoe UI" panose="020B0502040204020203" pitchFamily="34" charset="0"/>
                <a:hlinkClick r:id="rId3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3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3"/>
              </a:rPr>
              <a:t>10.1109/LCN.2007.15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[13]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Wang, J. 1999. A Survey of Web Caching Schemes for the Internet.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SIGCOMM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Comput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. Rev.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 29, 5, 36–46. 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https://doi.org/10.1145/505696.505701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[14]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 P., </a:t>
            </a:r>
            <a:r>
              <a:rPr lang="de-DE" sz="1600" dirty="0" err="1">
                <a:latin typeface="Segoe UI" panose="020B0502040204020203" pitchFamily="34" charset="0"/>
              </a:rPr>
              <a:t>Sproull</a:t>
            </a:r>
            <a:r>
              <a:rPr lang="de-DE" sz="1600" dirty="0">
                <a:latin typeface="Segoe UI" panose="020B0502040204020203" pitchFamily="34" charset="0"/>
              </a:rPr>
              <a:t> T., and Lockwood J. 2003. Deep packet </a:t>
            </a:r>
            <a:r>
              <a:rPr lang="de-DE" sz="1600" dirty="0" err="1">
                <a:latin typeface="Segoe UI" panose="020B0502040204020203" pitchFamily="34" charset="0"/>
              </a:rPr>
              <a:t>inspection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parallel Bloom </a:t>
            </a:r>
            <a:r>
              <a:rPr lang="de-DE" sz="1600" dirty="0" err="1">
                <a:latin typeface="Segoe UI" panose="020B0502040204020203" pitchFamily="34" charset="0"/>
              </a:rPr>
              <a:t>filters</a:t>
            </a:r>
            <a:r>
              <a:rPr lang="de-DE" sz="1600" dirty="0">
                <a:latin typeface="Segoe UI" panose="020B0502040204020203" pitchFamily="34" charset="0"/>
              </a:rPr>
              <a:t>. In </a:t>
            </a:r>
            <a:r>
              <a:rPr lang="de-DE" sz="1600" i="1" dirty="0">
                <a:latin typeface="Segoe UI" panose="020B0502040204020203" pitchFamily="34" charset="0"/>
              </a:rPr>
              <a:t>11th Symposium on High Performance </a:t>
            </a:r>
            <a:r>
              <a:rPr lang="de-DE" sz="1600" i="1" dirty="0" err="1">
                <a:latin typeface="Segoe UI" panose="020B0502040204020203" pitchFamily="34" charset="0"/>
              </a:rPr>
              <a:t>Interconnects</a:t>
            </a:r>
            <a:r>
              <a:rPr lang="de-DE" sz="1600" i="1" dirty="0">
                <a:latin typeface="Segoe UI" panose="020B0502040204020203" pitchFamily="34" charset="0"/>
              </a:rPr>
              <a:t>, 2003. Proceedings</a:t>
            </a:r>
            <a:r>
              <a:rPr lang="de-DE" sz="1600" i="0" dirty="0">
                <a:latin typeface="Segoe UI" panose="020B0502040204020203" pitchFamily="34" charset="0"/>
              </a:rPr>
              <a:t>, 44–51. DOI: </a:t>
            </a:r>
            <a:r>
              <a:rPr lang="en-US" sz="1600" dirty="0">
                <a:latin typeface="Segoe UI" panose="020B0502040204020203" pitchFamily="34" charset="0"/>
                <a:hlinkClick r:id="rId5"/>
              </a:rPr>
              <a:t>https://</a:t>
            </a:r>
            <a:r>
              <a:rPr lang="de-DE" sz="1600" dirty="0">
                <a:latin typeface="Segoe UI" panose="020B0502040204020203" pitchFamily="34" charset="0"/>
                <a:hlinkClick r:id="rId5"/>
              </a:rPr>
              <a:t>doi.org/</a:t>
            </a:r>
            <a:r>
              <a:rPr lang="de-DE" sz="1600" i="0" dirty="0">
                <a:latin typeface="Segoe UI" panose="020B0502040204020203" pitchFamily="34" charset="0"/>
                <a:hlinkClick r:id="rId5"/>
              </a:rPr>
              <a:t>10.1109/CONECT.2003.1231477</a:t>
            </a: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[15] </a:t>
            </a:r>
            <a:r>
              <a:rPr lang="en-US" sz="1600" dirty="0" err="1">
                <a:latin typeface="Segoe UI" panose="020B0502040204020203" pitchFamily="34" charset="0"/>
              </a:rPr>
              <a:t>Gremillion</a:t>
            </a:r>
            <a:r>
              <a:rPr lang="en-US" sz="1600" dirty="0">
                <a:latin typeface="Segoe UI" panose="020B0502040204020203" pitchFamily="34" charset="0"/>
              </a:rPr>
              <a:t>, L. L. 1982. Designing a Bloom Filter for Differential File Access. </a:t>
            </a:r>
            <a:r>
              <a:rPr lang="en-US" sz="1600" i="1" dirty="0" err="1">
                <a:latin typeface="Segoe UI" panose="020B0502040204020203" pitchFamily="34" charset="0"/>
              </a:rPr>
              <a:t>Commun</a:t>
            </a:r>
            <a:r>
              <a:rPr lang="en-US" sz="1600" i="1" dirty="0">
                <a:latin typeface="Segoe UI" panose="020B0502040204020203" pitchFamily="34" charset="0"/>
              </a:rPr>
              <a:t>. ACM</a:t>
            </a:r>
            <a:r>
              <a:rPr lang="en-US" sz="1600" i="0" dirty="0">
                <a:latin typeface="Segoe UI" panose="020B0502040204020203" pitchFamily="34" charset="0"/>
              </a:rPr>
              <a:t> 25, 9, 600–604. </a:t>
            </a:r>
            <a:r>
              <a:rPr lang="en-US" sz="1600" i="0" dirty="0">
                <a:latin typeface="Segoe UI" panose="020B0502040204020203" pitchFamily="34" charset="0"/>
                <a:cs typeface="Segoe UI" panose="020B0502040204020203" pitchFamily="34" charset="0"/>
              </a:rPr>
              <a:t>DOI: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https://doi.org/10.1145/358628.358632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[16] </a:t>
            </a:r>
            <a:r>
              <a:rPr lang="de-DE" sz="1600" dirty="0" err="1">
                <a:latin typeface="Segoe UI" panose="020B0502040204020203" pitchFamily="34" charset="0"/>
              </a:rPr>
              <a:t>Murugan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Bakthavatchalam</a:t>
            </a:r>
            <a:r>
              <a:rPr lang="de-DE" sz="1600" dirty="0">
                <a:latin typeface="Segoe UI" panose="020B0502040204020203" pitchFamily="34" charset="0"/>
              </a:rPr>
              <a:t>, T. A., and </a:t>
            </a:r>
            <a:r>
              <a:rPr lang="de-DE" sz="1600" dirty="0" err="1">
                <a:latin typeface="Segoe UI" panose="020B0502040204020203" pitchFamily="34" charset="0"/>
              </a:rPr>
              <a:t>Sankarasubbu</a:t>
            </a:r>
            <a:r>
              <a:rPr lang="de-DE" sz="1600" dirty="0">
                <a:latin typeface="Segoe UI" panose="020B0502040204020203" pitchFamily="34" charset="0"/>
              </a:rPr>
              <a:t>, M. 2020. </a:t>
            </a:r>
            <a:r>
              <a:rPr lang="de-DE" sz="1600" dirty="0" err="1">
                <a:latin typeface="Segoe UI" panose="020B0502040204020203" pitchFamily="34" charset="0"/>
              </a:rPr>
              <a:t>SymSpell</a:t>
            </a:r>
            <a:r>
              <a:rPr lang="de-DE" sz="1600" dirty="0">
                <a:latin typeface="Segoe UI" panose="020B0502040204020203" pitchFamily="34" charset="0"/>
              </a:rPr>
              <a:t> and LSTM </a:t>
            </a:r>
            <a:r>
              <a:rPr lang="de-DE" sz="1600" dirty="0" err="1">
                <a:latin typeface="Segoe UI" panose="020B0502040204020203" pitchFamily="34" charset="0"/>
              </a:rPr>
              <a:t>based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Spell</a:t>
            </a:r>
            <a:r>
              <a:rPr lang="de-DE" sz="1600" dirty="0">
                <a:latin typeface="Segoe UI" panose="020B0502040204020203" pitchFamily="34" charset="0"/>
              </a:rPr>
              <a:t>-Checkers </a:t>
            </a:r>
            <a:r>
              <a:rPr lang="de-DE" sz="1600" dirty="0" err="1">
                <a:latin typeface="Segoe UI" panose="020B0502040204020203" pitchFamily="34" charset="0"/>
              </a:rPr>
              <a:t>for</a:t>
            </a:r>
            <a:r>
              <a:rPr lang="de-DE" sz="1600" dirty="0">
                <a:latin typeface="Segoe UI" panose="020B0502040204020203" pitchFamily="34" charset="0"/>
              </a:rPr>
              <a:t> Tamil.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http://uttamam.org/papers/20_17.pdf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[17] </a:t>
            </a:r>
            <a:r>
              <a:rPr lang="de-DE" sz="1600" dirty="0" err="1">
                <a:latin typeface="Segoe UI" panose="020B0502040204020203" pitchFamily="34" charset="0"/>
              </a:rPr>
              <a:t>Dharmapurikar</a:t>
            </a:r>
            <a:r>
              <a:rPr lang="de-DE" sz="1600" dirty="0">
                <a:latin typeface="Segoe UI" panose="020B0502040204020203" pitchFamily="34" charset="0"/>
              </a:rPr>
              <a:t>, S., </a:t>
            </a:r>
            <a:r>
              <a:rPr lang="de-DE" sz="1600" dirty="0" err="1">
                <a:latin typeface="Segoe UI" panose="020B0502040204020203" pitchFamily="34" charset="0"/>
              </a:rPr>
              <a:t>Krishnamurthy</a:t>
            </a:r>
            <a:r>
              <a:rPr lang="de-DE" sz="1600" dirty="0">
                <a:latin typeface="Segoe UI" panose="020B0502040204020203" pitchFamily="34" charset="0"/>
              </a:rPr>
              <a:t>, P., and Taylor, D. E. 2003. </a:t>
            </a:r>
            <a:r>
              <a:rPr lang="de-DE" sz="1600" dirty="0" err="1">
                <a:latin typeface="Segoe UI" panose="020B0502040204020203" pitchFamily="34" charset="0"/>
              </a:rPr>
              <a:t>Longest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Prefix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Matching</a:t>
            </a:r>
            <a:r>
              <a:rPr lang="de-DE" sz="1600" dirty="0">
                <a:latin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</a:rPr>
              <a:t>Using</a:t>
            </a:r>
            <a:r>
              <a:rPr lang="de-DE" sz="1600" dirty="0">
                <a:latin typeface="Segoe UI" panose="020B0502040204020203" pitchFamily="34" charset="0"/>
              </a:rPr>
              <a:t> Bloom Filters. In </a:t>
            </a:r>
            <a:r>
              <a:rPr lang="de-DE" sz="1600" i="1" dirty="0">
                <a:latin typeface="Segoe UI" panose="020B0502040204020203" pitchFamily="34" charset="0"/>
              </a:rPr>
              <a:t>Proceedings </a:t>
            </a:r>
            <a:r>
              <a:rPr lang="de-DE" sz="1600" i="1" dirty="0" err="1">
                <a:latin typeface="Segoe UI" panose="020B0502040204020203" pitchFamily="34" charset="0"/>
              </a:rPr>
              <a:t>of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the</a:t>
            </a:r>
            <a:r>
              <a:rPr lang="de-DE" sz="1600" i="1" dirty="0">
                <a:latin typeface="Segoe UI" panose="020B0502040204020203" pitchFamily="34" charset="0"/>
              </a:rPr>
              <a:t> 2003 Conference on </a:t>
            </a:r>
            <a:r>
              <a:rPr lang="de-DE" sz="1600" i="1" dirty="0" err="1">
                <a:latin typeface="Segoe UI" panose="020B0502040204020203" pitchFamily="34" charset="0"/>
              </a:rPr>
              <a:t>Applications</a:t>
            </a:r>
            <a:r>
              <a:rPr lang="de-DE" sz="1600" i="1" dirty="0">
                <a:latin typeface="Segoe UI" panose="020B0502040204020203" pitchFamily="34" charset="0"/>
              </a:rPr>
              <a:t>, Technologies, </a:t>
            </a:r>
            <a:r>
              <a:rPr lang="de-DE" sz="1600" i="1" dirty="0" err="1">
                <a:latin typeface="Segoe UI" panose="020B0502040204020203" pitchFamily="34" charset="0"/>
              </a:rPr>
              <a:t>Architectures</a:t>
            </a:r>
            <a:r>
              <a:rPr lang="de-DE" sz="1600" i="1" dirty="0">
                <a:latin typeface="Segoe UI" panose="020B0502040204020203" pitchFamily="34" charset="0"/>
              </a:rPr>
              <a:t>, and </a:t>
            </a:r>
            <a:r>
              <a:rPr lang="de-DE" sz="1600" i="1" dirty="0" err="1">
                <a:latin typeface="Segoe UI" panose="020B0502040204020203" pitchFamily="34" charset="0"/>
              </a:rPr>
              <a:t>Protocols</a:t>
            </a:r>
            <a:r>
              <a:rPr lang="de-DE" sz="1600" i="1" dirty="0">
                <a:latin typeface="Segoe UI" panose="020B0502040204020203" pitchFamily="34" charset="0"/>
              </a:rPr>
              <a:t> </a:t>
            </a:r>
            <a:r>
              <a:rPr lang="de-DE" sz="1600" i="1" dirty="0" err="1">
                <a:latin typeface="Segoe UI" panose="020B0502040204020203" pitchFamily="34" charset="0"/>
              </a:rPr>
              <a:t>for</a:t>
            </a:r>
            <a:r>
              <a:rPr lang="de-DE" sz="1600" i="1" dirty="0">
                <a:latin typeface="Segoe UI" panose="020B0502040204020203" pitchFamily="34" charset="0"/>
              </a:rPr>
              <a:t> Computer Communications</a:t>
            </a:r>
            <a:r>
              <a:rPr lang="de-DE" sz="1600" i="0" dirty="0">
                <a:latin typeface="Segoe UI" panose="020B0502040204020203" pitchFamily="34" charset="0"/>
              </a:rPr>
              <a:t>. SIGCOMM ’03. </a:t>
            </a:r>
            <a:r>
              <a:rPr lang="de-DE" sz="1600" i="0" dirty="0" err="1">
                <a:latin typeface="Segoe UI" panose="020B0502040204020203" pitchFamily="34" charset="0"/>
              </a:rPr>
              <a:t>Association</a:t>
            </a:r>
            <a:r>
              <a:rPr lang="de-DE" sz="1600" i="0" dirty="0">
                <a:latin typeface="Segoe UI" panose="020B0502040204020203" pitchFamily="34" charset="0"/>
              </a:rPr>
              <a:t> </a:t>
            </a:r>
            <a:r>
              <a:rPr lang="de-DE" sz="1600" i="0" dirty="0" err="1">
                <a:latin typeface="Segoe UI" panose="020B0502040204020203" pitchFamily="34" charset="0"/>
              </a:rPr>
              <a:t>for</a:t>
            </a:r>
            <a:r>
              <a:rPr lang="de-DE" sz="1600" i="0" dirty="0">
                <a:latin typeface="Segoe UI" panose="020B0502040204020203" pitchFamily="34" charset="0"/>
              </a:rPr>
              <a:t> Computing Machinery, New York, NY, USA, 201–212. DOI: </a:t>
            </a:r>
            <a:r>
              <a:rPr lang="de-DE" altLang="de-DE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https://doi.org/</a:t>
            </a:r>
            <a:r>
              <a:rPr lang="de-DE" sz="1600" i="0" dirty="0">
                <a:latin typeface="Segoe UI" panose="020B0502040204020203" pitchFamily="34" charset="0"/>
                <a:hlinkClick r:id="rId4"/>
              </a:rPr>
              <a:t>10.1145/863955.863979</a:t>
            </a:r>
            <a:endParaRPr lang="de-DE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Segoe UI" panose="020B0502040204020203" pitchFamily="34" charset="0"/>
              </a:rPr>
              <a:t>[18] </a:t>
            </a:r>
            <a:r>
              <a:rPr lang="en-US" sz="1600" dirty="0">
                <a:latin typeface="Segoe UI" panose="020B0502040204020203" pitchFamily="34" charset="0"/>
              </a:rPr>
              <a:t>Jain, N., Dahlin, M., and </a:t>
            </a:r>
            <a:r>
              <a:rPr lang="en-US" sz="1600" dirty="0" err="1">
                <a:latin typeface="Segoe UI" panose="020B0502040204020203" pitchFamily="34" charset="0"/>
              </a:rPr>
              <a:t>Tewar</a:t>
            </a:r>
            <a:r>
              <a:rPr lang="en-US" sz="1600" dirty="0">
                <a:latin typeface="Segoe UI" panose="020B0502040204020203" pitchFamily="34" charset="0"/>
              </a:rPr>
              <a:t>, R. 2005. Using Bloom Filters to Refine Web Search Results. In </a:t>
            </a:r>
            <a:r>
              <a:rPr lang="en-US" sz="1600" i="1" dirty="0">
                <a:latin typeface="Segoe UI" panose="020B0502040204020203" pitchFamily="34" charset="0"/>
              </a:rPr>
              <a:t>Eighth International Workshop on the Web and Databases (</a:t>
            </a:r>
            <a:r>
              <a:rPr lang="en-US" sz="1600" i="1" dirty="0" err="1">
                <a:latin typeface="Segoe UI" panose="020B0502040204020203" pitchFamily="34" charset="0"/>
              </a:rPr>
              <a:t>WebDB</a:t>
            </a:r>
            <a:r>
              <a:rPr lang="en-US" sz="1600" i="1" dirty="0">
                <a:latin typeface="Segoe UI" panose="020B0502040204020203" pitchFamily="34" charset="0"/>
              </a:rPr>
              <a:t> ’05)</a:t>
            </a:r>
            <a:r>
              <a:rPr lang="en-US" sz="1600" i="0" dirty="0">
                <a:latin typeface="Segoe UI" panose="020B0502040204020203" pitchFamily="34" charset="0"/>
              </a:rPr>
              <a:t>.</a:t>
            </a:r>
            <a:r>
              <a:rPr lang="de-DE" sz="1600" dirty="0">
                <a:latin typeface="Segoe UI" panose="020B0502040204020203" pitchFamily="34" charset="0"/>
              </a:rPr>
              <a:t> https://www.microsoft.com/en-us/research/wp-content/uploads/2017/01/webdb-167.pdf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74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7FCD8-3C56-4B11-ADA2-B181B3B96684}"/>
              </a:ext>
            </a:extLst>
          </p:cNvPr>
          <p:cNvSpPr txBox="1"/>
          <p:nvPr/>
        </p:nvSpPr>
        <p:spPr>
          <a:xfrm>
            <a:off x="611560" y="1419622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</a:rPr>
              <a:t>Bilder</a:t>
            </a:r>
            <a:r>
              <a:rPr lang="en-US" sz="1600" dirty="0">
                <a:latin typeface="Segoe UI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links: </a:t>
            </a:r>
            <a:r>
              <a:rPr lang="en-US" sz="1600" dirty="0"/>
              <a:t>Photo by </a:t>
            </a:r>
            <a:r>
              <a:rPr lang="en-US" sz="1600" dirty="0">
                <a:hlinkClick r:id="rId2"/>
              </a:rPr>
              <a:t>Shahadat Rahman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Mitte: </a:t>
            </a:r>
            <a:r>
              <a:rPr lang="en-US" sz="1600" dirty="0"/>
              <a:t>Photo by </a:t>
            </a:r>
            <a:r>
              <a:rPr lang="en-US" sz="1600" dirty="0">
                <a:hlinkClick r:id="rId4"/>
              </a:rPr>
              <a:t>Carlos </a:t>
            </a:r>
            <a:r>
              <a:rPr lang="en-US" sz="1600" dirty="0" err="1">
                <a:hlinkClick r:id="rId4"/>
              </a:rPr>
              <a:t>Muza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1 </a:t>
            </a:r>
            <a:r>
              <a:rPr lang="en-US" sz="1600" dirty="0" err="1">
                <a:latin typeface="Segoe UI" panose="020B0502040204020203" pitchFamily="34" charset="0"/>
              </a:rPr>
              <a:t>rechts</a:t>
            </a:r>
            <a:r>
              <a:rPr lang="en-US" sz="1600" dirty="0">
                <a:latin typeface="Segoe UI" panose="020B0502040204020203" pitchFamily="34" charset="0"/>
              </a:rPr>
              <a:t>: </a:t>
            </a:r>
            <a:r>
              <a:rPr lang="en-US" sz="1600" dirty="0"/>
              <a:t>Photo by </a:t>
            </a:r>
            <a:r>
              <a:rPr lang="en-US" sz="1600" dirty="0">
                <a:hlinkClick r:id="rId5"/>
              </a:rPr>
              <a:t>Pietro </a:t>
            </a:r>
            <a:r>
              <a:rPr lang="en-US" sz="1600" dirty="0" err="1">
                <a:hlinkClick r:id="rId5"/>
              </a:rPr>
              <a:t>Jeng</a:t>
            </a:r>
            <a:r>
              <a:rPr lang="en-US" sz="1600" dirty="0"/>
              <a:t> on </a:t>
            </a:r>
            <a:r>
              <a:rPr lang="en-US" sz="1600" dirty="0" err="1">
                <a:hlinkClick r:id="rId3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Folie 2 </a:t>
            </a:r>
            <a:r>
              <a:rPr lang="en-US" sz="1600" dirty="0" err="1">
                <a:latin typeface="Segoe UI" panose="020B0502040204020203" pitchFamily="34" charset="0"/>
              </a:rPr>
              <a:t>unten</a:t>
            </a:r>
            <a:r>
              <a:rPr lang="en-US" sz="1600" dirty="0">
                <a:latin typeface="Segoe UI" panose="020B0502040204020203" pitchFamily="34" charset="0"/>
              </a:rPr>
              <a:t> links: </a:t>
            </a:r>
            <a:r>
              <a:rPr lang="en-US" sz="1600" dirty="0"/>
              <a:t>Photo by </a:t>
            </a:r>
            <a:r>
              <a:rPr lang="en-US" sz="1600" dirty="0">
                <a:hlinkClick r:id="rId6"/>
              </a:rPr>
              <a:t>FLY:D</a:t>
            </a:r>
            <a:r>
              <a:rPr lang="en-US" sz="1600" dirty="0"/>
              <a:t> on </a:t>
            </a:r>
            <a:r>
              <a:rPr lang="en-US" sz="1600" dirty="0" err="1">
                <a:hlinkClick r:id="rId7"/>
              </a:rPr>
              <a:t>Unsplash</a:t>
            </a:r>
            <a:r>
              <a:rPr lang="en-US" sz="1600" dirty="0"/>
              <a:t> </a:t>
            </a:r>
            <a:endParaRPr lang="en-US" sz="16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7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135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/>
        </p:nvSpPr>
        <p:spPr>
          <a:xfrm>
            <a:off x="873775" y="3400143"/>
            <a:ext cx="6965052" cy="1303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Courier New" pitchFamily="49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64A8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</a:rPr>
              <a:t>TU BERGAKADEMIE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Universitätskommunikation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Prüferstr. 2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09599 Freiberg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Tel. +49(0)3731 39-2711, -3461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kommunikation@tu-freiberg.de</a:t>
            </a:r>
            <a:br>
              <a:rPr lang="de-DE" sz="1400" dirty="0">
                <a:solidFill>
                  <a:srgbClr val="000000"/>
                </a:solidFill>
              </a:rPr>
            </a:b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34</a:t>
            </a:fld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70587" y="2136511"/>
            <a:ext cx="7213600" cy="717223"/>
            <a:chOff x="814388" y="2127250"/>
            <a:chExt cx="7213600" cy="717223"/>
          </a:xfrm>
        </p:grpSpPr>
        <p:sp>
          <p:nvSpPr>
            <p:cNvPr id="20" name="Textfeld 17"/>
            <p:cNvSpPr txBox="1">
              <a:spLocks noChangeArrowheads="1"/>
            </p:cNvSpPr>
            <p:nvPr/>
          </p:nvSpPr>
          <p:spPr bwMode="auto">
            <a:xfrm>
              <a:off x="1012825" y="2582863"/>
              <a:ext cx="70151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sz="1100" dirty="0">
                  <a:solidFill>
                    <a:srgbClr val="FFFFFF"/>
                  </a:solidFill>
                </a:rPr>
                <a:t>TU Bergakademie Freiberg        bergakademie_freiberg       TUBergakademie         </a:t>
              </a:r>
              <a:r>
                <a:rPr lang="de-DE" sz="1100" dirty="0" err="1">
                  <a:solidFill>
                    <a:srgbClr val="FFFFFF"/>
                  </a:solidFill>
                </a:rPr>
                <a:t>TUBergakademie</a:t>
              </a:r>
              <a:endParaRPr lang="de-DE" sz="11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Grafik 20" descr="Facebook Icon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576" y="2627543"/>
              <a:ext cx="144001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fik 21" descr="Instagram Ico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866" y="2640013"/>
              <a:ext cx="145297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fik 22" descr="YouTube Ico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358" y="2629663"/>
              <a:ext cx="204244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6"/>
            <p:cNvSpPr txBox="1">
              <a:spLocks noChangeArrowheads="1"/>
            </p:cNvSpPr>
            <p:nvPr/>
          </p:nvSpPr>
          <p:spPr bwMode="auto">
            <a:xfrm>
              <a:off x="814388" y="2127250"/>
              <a:ext cx="3619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de-DE"/>
              </a:defPPr>
              <a:lvl1pPr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56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28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00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7213" indent="1588" algn="l" defTabSz="91281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defTabSz="914400" eaLnBrk="1" hangingPunct="1"/>
              <a:r>
                <a:rPr lang="de-DE" dirty="0">
                  <a:solidFill>
                    <a:srgbClr val="FFFFFF"/>
                  </a:solidFill>
                </a:rPr>
                <a:t>tu-freiberg.de</a:t>
              </a:r>
            </a:p>
          </p:txBody>
        </p:sp>
        <p:pic>
          <p:nvPicPr>
            <p:cNvPr id="25" name="Grafik 24" descr="Twitter Icon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447" y="2626416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fik 26" descr="QR-Code zur Webseite der Universitä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5" y="1210595"/>
            <a:ext cx="1347788" cy="1347788"/>
          </a:xfrm>
          <a:prstGeom prst="rect">
            <a:avLst/>
          </a:prstGeom>
        </p:spPr>
      </p:pic>
      <p:grpSp>
        <p:nvGrpSpPr>
          <p:cNvPr id="28" name="Gruppieren 27" descr="Logos:&#10;1. &quot;Weltoffene Hochschulen Gegen Fremdenfeindlichkeit&quot;&#10;2. &quot;Familie in der Hochschule&quot;&#10;3. &quot;Europäische Union EFRE&quot;"/>
          <p:cNvGrpSpPr/>
          <p:nvPr/>
        </p:nvGrpSpPr>
        <p:grpSpPr>
          <a:xfrm>
            <a:off x="5004048" y="4177798"/>
            <a:ext cx="3906035" cy="525440"/>
            <a:chOff x="5063415" y="4493644"/>
            <a:chExt cx="3906035" cy="52544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985" y="4556621"/>
              <a:ext cx="1593465" cy="407863"/>
            </a:xfrm>
            <a:prstGeom prst="rect">
              <a:avLst/>
            </a:prstGeom>
          </p:spPr>
        </p:pic>
        <p:pic>
          <p:nvPicPr>
            <p:cNvPr id="30" name="Bild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1234" y="4553341"/>
              <a:ext cx="1262554" cy="406046"/>
            </a:xfrm>
            <a:prstGeom prst="rect">
              <a:avLst/>
            </a:prstGeom>
          </p:spPr>
        </p:pic>
        <p:pic>
          <p:nvPicPr>
            <p:cNvPr id="31" name="Bild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3415" y="4493644"/>
              <a:ext cx="788160" cy="52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5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Prinzipielle Idee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40FCDE7-5BCC-26CE-0436-7BA0004E31A5}"/>
              </a:ext>
            </a:extLst>
          </p:cNvPr>
          <p:cNvSpPr txBox="1"/>
          <p:nvPr/>
        </p:nvSpPr>
        <p:spPr>
          <a:xfrm>
            <a:off x="611560" y="120359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Erfunden durch </a:t>
            </a:r>
            <a:r>
              <a:rPr lang="de-DE" b="1" dirty="0">
                <a:solidFill>
                  <a:srgbClr val="000000"/>
                </a:solidFill>
              </a:rPr>
              <a:t>Burton H. Bloom 1970 </a:t>
            </a:r>
            <a:r>
              <a:rPr lang="de-DE" dirty="0">
                <a:solidFill>
                  <a:srgbClr val="000000"/>
                </a:solidFill>
              </a:rPr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Effizient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b="1" dirty="0">
                <a:solidFill>
                  <a:srgbClr val="000000"/>
                </a:solidFill>
              </a:rPr>
              <a:t>platzsparend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Ohne</a:t>
            </a:r>
            <a:r>
              <a:rPr lang="de-DE" dirty="0">
                <a:solidFill>
                  <a:srgbClr val="000000"/>
                </a:solidFill>
              </a:rPr>
              <a:t> dabei Elemente selbst zu </a:t>
            </a:r>
            <a:r>
              <a:rPr lang="de-DE" b="1" dirty="0">
                <a:solidFill>
                  <a:srgbClr val="000000"/>
                </a:solidFill>
              </a:rPr>
              <a:t>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0000"/>
                </a:solidFill>
              </a:rPr>
              <a:t>Probabilistische</a:t>
            </a:r>
            <a:r>
              <a:rPr lang="de-DE" dirty="0">
                <a:solidFill>
                  <a:srgbClr val="000000"/>
                </a:solidFill>
              </a:rPr>
              <a:t> Datenstruktur</a:t>
            </a:r>
            <a:endParaRPr lang="de-DE" b="1" dirty="0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3E097-26A2-EFD4-4F56-AD2EF0308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6800"/>
          <a:stretch/>
        </p:blipFill>
        <p:spPr>
          <a:xfrm>
            <a:off x="1619672" y="2069543"/>
            <a:ext cx="5976665" cy="28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Einfügen: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Einzufügende Elemente </a:t>
                </a:r>
                <a:r>
                  <a:rPr lang="de-DE" dirty="0">
                    <a:solidFill>
                      <a:srgbClr val="000000"/>
                    </a:solidFill>
                  </a:rPr>
                  <a:t>werden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r>
                  <a:rPr lang="de-DE" dirty="0">
                    <a:solidFill>
                      <a:srgbClr val="000000"/>
                    </a:solidFill>
                  </a:rPr>
                  <a:t> (z.B. </a:t>
                </a:r>
                <a:r>
                  <a:rPr lang="de-DE" dirty="0" err="1">
                    <a:solidFill>
                      <a:srgbClr val="000000"/>
                    </a:solidFill>
                  </a:rPr>
                  <a:t>Murmur</a:t>
                </a:r>
                <a:r>
                  <a:rPr lang="de-DE" dirty="0">
                    <a:solidFill>
                      <a:srgbClr val="000000"/>
                    </a:solidFill>
                  </a:rPr>
                  <a:t> Hash [6])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auf Eins gesetzt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Zeit-/Rechenaufwand pro Element nur von </a:t>
                </a:r>
                <a:r>
                  <a:rPr lang="de-DE" b="1" dirty="0">
                    <a:solidFill>
                      <a:srgbClr val="000000"/>
                    </a:solidFill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3816424" cy="2862322"/>
              </a:xfrm>
              <a:prstGeom prst="rect">
                <a:avLst/>
              </a:prstGeom>
              <a:blipFill>
                <a:blip r:embed="rId2"/>
                <a:stretch>
                  <a:fillRect l="-958" b="-2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4E81139-ACBA-50D8-77F3-DE908ADC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insgesamt einzufügenden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59A533-5A3B-66FA-411D-177F6AC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448" r="8206" b="3658"/>
          <a:stretch/>
        </p:blipFill>
        <p:spPr>
          <a:xfrm>
            <a:off x="1439652" y="1517153"/>
            <a:ext cx="6264696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Einfügen (in s) in Abhängigkeit der Anzahl Hashfunktionen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C053308-FAE9-61CF-6247-02157C27B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18458"/>
            <a:ext cx="6624736" cy="31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4743B12-719A-53BD-D7D0-8842988E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298" r="10399" b="66800"/>
          <a:stretch/>
        </p:blipFill>
        <p:spPr>
          <a:xfrm>
            <a:off x="4067944" y="892748"/>
            <a:ext cx="5688632" cy="385441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/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u="sng" dirty="0"/>
                  <a:t>Überprüfen:</a:t>
                </a:r>
                <a:r>
                  <a:rPr lang="de-DE" dirty="0"/>
                  <a:t> [1],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Zu </a:t>
                </a:r>
                <a:r>
                  <a:rPr lang="de-DE" b="1" dirty="0">
                    <a:solidFill>
                      <a:srgbClr val="000000"/>
                    </a:solidFill>
                  </a:rPr>
                  <a:t>prüfendes Element</a:t>
                </a:r>
                <a:r>
                  <a:rPr lang="de-DE" dirty="0">
                    <a:solidFill>
                      <a:srgbClr val="000000"/>
                    </a:solidFill>
                  </a:rPr>
                  <a:t> wird </a:t>
                </a:r>
                <a:r>
                  <a:rPr lang="de-DE" dirty="0" err="1">
                    <a:solidFill>
                      <a:srgbClr val="000000"/>
                    </a:solidFill>
                  </a:rPr>
                  <a:t>gehasht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</a:rPr>
                  <a:t>Bits an diesen Stellen getestet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Fall 1:</a:t>
                </a:r>
                <a:r>
                  <a:rPr lang="de-DE" dirty="0">
                    <a:solidFill>
                      <a:srgbClr val="000000"/>
                    </a:solidFill>
                  </a:rPr>
                  <a:t> mindestens eine </a:t>
                </a:r>
                <a:r>
                  <a:rPr lang="de-DE" b="1" dirty="0">
                    <a:solidFill>
                      <a:srgbClr val="000000"/>
                    </a:solidFill>
                  </a:rPr>
                  <a:t>Null</a:t>
                </a:r>
                <a:r>
                  <a:rPr lang="de-DE" dirty="0">
                    <a:solidFill>
                      <a:srgbClr val="000000"/>
                    </a:solidFill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sicher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kein Mitglied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Fall 2: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alle Stellen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Eins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vermutlich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ein Mitglied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rgbClr val="000000"/>
                    </a:solidFill>
                  </a:rPr>
                  <a:t>Falsch-Positiv-Rate</a:t>
                </a:r>
                <a:r>
                  <a:rPr lang="de-DE" dirty="0">
                    <a:solidFill>
                      <a:srgbClr val="000000"/>
                    </a:solidFill>
                  </a:rPr>
                  <a:t> (FPP)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Wieder nur von </a:t>
                </a:r>
                <a:r>
                  <a:rPr lang="de-DE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k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abhängig</a:t>
                </a:r>
                <a:b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</a:b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162C9EA-9725-333A-21C5-65FC349B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03598"/>
                <a:ext cx="4176464" cy="3139321"/>
              </a:xfrm>
              <a:prstGeom prst="rect">
                <a:avLst/>
              </a:prstGeom>
              <a:blipFill>
                <a:blip r:embed="rId4"/>
                <a:stretch>
                  <a:fillRect l="-876" t="-971" b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A7F02-FF28-4D8F-AF3B-6C950C783A5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BLOOM-FILTER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936000" y="699542"/>
            <a:ext cx="7308000" cy="429622"/>
          </a:xfrm>
        </p:spPr>
        <p:txBody>
          <a:bodyPr/>
          <a:lstStyle/>
          <a:p>
            <a:r>
              <a:rPr lang="de-DE" dirty="0"/>
              <a:t>Funktionsweise und Operationen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 Bergakademie Freiberg | Vortragender: Florian Schierz | 2022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2C9EA-9725-333A-21C5-65FC349B92B6}"/>
              </a:ext>
            </a:extLst>
          </p:cNvPr>
          <p:cNvSpPr txBox="1"/>
          <p:nvPr/>
        </p:nvSpPr>
        <p:spPr>
          <a:xfrm>
            <a:off x="611560" y="12035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Zeit pro Prüfen (in s) in Abhängigkeit der Anzahl Hashfunktionen k (nur positiv)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E373E-1D20-5213-941B-22A018782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2762"/>
            <a:ext cx="6474377" cy="3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TUBAF_ppt_blau-weiss_16zu9">
  <a:themeElements>
    <a:clrScheme name="TUBAF-Farben">
      <a:dk1>
        <a:srgbClr val="0064A8"/>
      </a:dk1>
      <a:lt1>
        <a:sysClr val="window" lastClr="FFFFFF"/>
      </a:lt1>
      <a:dk2>
        <a:srgbClr val="1F497D"/>
      </a:dk2>
      <a:lt2>
        <a:srgbClr val="EEECE1"/>
      </a:lt2>
      <a:accent1>
        <a:srgbClr val="0064A8"/>
      </a:accent1>
      <a:accent2>
        <a:srgbClr val="E66E01"/>
      </a:accent2>
      <a:accent3>
        <a:srgbClr val="4EBCCE"/>
      </a:accent3>
      <a:accent4>
        <a:srgbClr val="B20026"/>
      </a:accent4>
      <a:accent5>
        <a:srgbClr val="2E9028"/>
      </a:accent5>
      <a:accent6>
        <a:srgbClr val="7F7F7F"/>
      </a:accent6>
      <a:hlink>
        <a:srgbClr val="0064A8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2282</Words>
  <Application>Microsoft Office PowerPoint</Application>
  <PresentationFormat>Bildschirmpräsentation (16:9)</PresentationFormat>
  <Paragraphs>305</Paragraphs>
  <Slides>34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Lucida Grande</vt:lpstr>
      <vt:lpstr>Segoe UI</vt:lpstr>
      <vt:lpstr>Symbol</vt:lpstr>
      <vt:lpstr>Wingdings</vt:lpstr>
      <vt:lpstr>TUBAF_ppt_blau-weiss_16zu9</vt:lpstr>
      <vt:lpstr>PowerPoint-Präsentation</vt:lpstr>
      <vt:lpstr>BLOOM-FILTER Eine probabilistische Datenstruktur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BLOOM-FILTER</vt:lpstr>
      <vt:lpstr>PowerPoint-Präsentation</vt:lpstr>
    </vt:vector>
  </TitlesOfParts>
  <Company>TU Bergakademie Freiberg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1. ÜBERSCHRIFT und eventuell noch ein Untertitel</dc:title>
  <dc:creator>Schellbach Sabine</dc:creator>
  <cp:lastModifiedBy>Florian Schierz | pj-consulting.de</cp:lastModifiedBy>
  <cp:revision>78</cp:revision>
  <dcterms:created xsi:type="dcterms:W3CDTF">2019-03-29T08:51:00Z</dcterms:created>
  <dcterms:modified xsi:type="dcterms:W3CDTF">2022-06-15T09:52:00Z</dcterms:modified>
</cp:coreProperties>
</file>