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60" r:id="rId2"/>
    <p:sldId id="256" r:id="rId3"/>
    <p:sldId id="257" r:id="rId4"/>
    <p:sldId id="261" r:id="rId5"/>
    <p:sldId id="263" r:id="rId6"/>
    <p:sldId id="277" r:id="rId7"/>
    <p:sldId id="268" r:id="rId8"/>
    <p:sldId id="269" r:id="rId9"/>
    <p:sldId id="271" r:id="rId10"/>
    <p:sldId id="272" r:id="rId11"/>
    <p:sldId id="278" r:id="rId12"/>
    <p:sldId id="281" r:id="rId13"/>
    <p:sldId id="282" r:id="rId14"/>
    <p:sldId id="283" r:id="rId15"/>
    <p:sldId id="265" r:id="rId16"/>
    <p:sldId id="267" r:id="rId17"/>
    <p:sldId id="264" r:id="rId18"/>
    <p:sldId id="274" r:id="rId19"/>
    <p:sldId id="275" r:id="rId20"/>
    <p:sldId id="276" r:id="rId21"/>
    <p:sldId id="262" r:id="rId22"/>
    <p:sldId id="259" r:id="rId23"/>
    <p:sldId id="270" r:id="rId24"/>
    <p:sldId id="273" r:id="rId25"/>
    <p:sldId id="285" r:id="rId26"/>
    <p:sldId id="286" r:id="rId27"/>
    <p:sldId id="284" r:id="rId28"/>
    <p:sldId id="266" r:id="rId29"/>
    <p:sldId id="258" r:id="rId3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Funktionsweise und Operationen" id="{C099AB53-7197-43CC-9D36-F6BD8B6F2EDB}">
          <p14:sldIdLst>
            <p14:sldId id="263"/>
            <p14:sldId id="277"/>
            <p14:sldId id="268"/>
            <p14:sldId id="269"/>
            <p14:sldId id="271"/>
            <p14:sldId id="272"/>
            <p14:sldId id="278"/>
            <p14:sldId id="281"/>
            <p14:sldId id="282"/>
            <p14:sldId id="283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Quellen" id="{B75A67BE-6CAD-4DEB-B20F-95E5188708BC}">
          <p14:sldIdLst>
            <p14:sldId id="259"/>
            <p14:sldId id="270"/>
            <p14:sldId id="273"/>
            <p14:sldId id="285"/>
            <p14:sldId id="286"/>
            <p14:sldId id="284"/>
          </p14:sldIdLst>
        </p14:section>
        <p14:section name="Diskussion" id="{468B6378-F3C8-4D40-86A8-5D9C228CEDD4}">
          <p14:sldIdLst>
            <p14:sldId id="266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2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OMM.2010.06.100344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NFCOM.2002.101937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N.2007.15" TargetMode="External"/><Relationship Id="rId2" Type="http://schemas.openxmlformats.org/officeDocument/2006/relationships/hyperlink" Target="https://doi.org/10.1109/OPNARC.2002.10192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ONECT.2003.1231477" TargetMode="External"/><Relationship Id="rId4" Type="http://schemas.openxmlformats.org/officeDocument/2006/relationships/hyperlink" Target="https://doi.org/10.1145/505696.50570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ttamam.org/papers/20_17.pdf" TargetMode="External"/><Relationship Id="rId2" Type="http://schemas.openxmlformats.org/officeDocument/2006/relationships/hyperlink" Target="https://doi.org/10.1145/358628.3586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863955.86397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blipFill>
                <a:blip r:embed="rId3"/>
                <a:stretch>
                  <a:fillRect l="-615" t="-13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E06BEF-E3A9-2AE1-603E-0AB7817738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0510" r="9050" b="5090"/>
          <a:stretch/>
        </p:blipFill>
        <p:spPr>
          <a:xfrm>
            <a:off x="1583668" y="1784784"/>
            <a:ext cx="5976664" cy="2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A4987-70B9-2ECF-EE40-621E8126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9305" r="8263" b="5090"/>
          <a:stretch/>
        </p:blipFill>
        <p:spPr>
          <a:xfrm>
            <a:off x="1556664" y="1781017"/>
            <a:ext cx="6030672" cy="2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99D051-C4A9-1C08-175A-A1843F1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697985" y="1779662"/>
            <a:ext cx="57840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1A4A6F-F3A1-6ADA-4CFD-D1E586EB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763688" y="1751888"/>
            <a:ext cx="5978985" cy="29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 [10]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 [11]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[3],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 [13]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 [14]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 [15]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 [16]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r>
              <a:rPr lang="de-DE" dirty="0">
                <a:solidFill>
                  <a:srgbClr val="000000"/>
                </a:solidFill>
              </a:rPr>
              <a:t> [17]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</a:t>
            </a:r>
            <a:r>
              <a:rPr lang="de-DE" dirty="0">
                <a:solidFill>
                  <a:srgbClr val="000000"/>
                </a:solidFill>
              </a:rPr>
              <a:t> Varianten, je nach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Setzen an unterschiedlichen Stellen und Problemen an, um 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zu </a:t>
            </a:r>
            <a:r>
              <a:rPr lang="de-DE" b="1" dirty="0">
                <a:solidFill>
                  <a:srgbClr val="000000"/>
                </a:solidFill>
              </a:rPr>
              <a:t>optimieren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Statt je nur ein Bit, werden mehrere als </a:t>
            </a:r>
            <a:r>
              <a:rPr lang="de-DE" b="1" dirty="0">
                <a:solidFill>
                  <a:srgbClr val="000000"/>
                </a:solidFill>
              </a:rPr>
              <a:t>Zähler</a:t>
            </a:r>
            <a:r>
              <a:rPr lang="de-DE" dirty="0">
                <a:solidFill>
                  <a:srgbClr val="000000"/>
                </a:solidFill>
              </a:rPr>
              <a:t>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um Eins </a:t>
            </a:r>
            <a:r>
              <a:rPr lang="de-DE" b="1" dirty="0">
                <a:solidFill>
                  <a:srgbClr val="000000"/>
                </a:solidFill>
              </a:rPr>
              <a:t>erhöht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um Eins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2627784" y="458579"/>
            <a:ext cx="8089021" cy="37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über Wert, nicht nur anhand der Position im Array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Erhöhter Platzbedarf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248472" cy="2585323"/>
              </a:xfrm>
              <a:prstGeom prst="rect">
                <a:avLst/>
              </a:prstGeom>
              <a:blipFill>
                <a:blip r:embed="rId2"/>
                <a:stretch>
                  <a:fillRect l="-861" t="-1176" b="-2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045DDFF4-437E-05A0-0DEB-64A455B72F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319" r="16338" b="66800"/>
          <a:stretch/>
        </p:blipFill>
        <p:spPr>
          <a:xfrm>
            <a:off x="3851920" y="511938"/>
            <a:ext cx="5471552" cy="39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Wenn bereits auf Eins stehendes Feld wieder gesetzt werden soll, wird der </a:t>
            </a:r>
            <a:r>
              <a:rPr lang="de-DE" b="1" dirty="0">
                <a:solidFill>
                  <a:srgbClr val="000000"/>
                </a:solidFill>
              </a:rPr>
              <a:t>Bereich markiert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manchmal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wenn Bereich nicht markiert, kann Bit darin entfernt werden</a:t>
            </a:r>
            <a:endParaRPr lang="de-DE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4355976" y="495000"/>
            <a:ext cx="5165347" cy="41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Ist eine Datenstruktur mit den Eigenschaften des Bloom-Filters möglich, die zudem die Elemente selbst speichert?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dirty="0">
                <a:hlinkClick r:id="rId3"/>
              </a:rPr>
              <a:t>10.1109/LCOMM.2010.06.100344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[10] </a:t>
            </a:r>
            <a:r>
              <a:rPr lang="en-US" sz="1600" dirty="0">
                <a:latin typeface="Segoe UI" panose="020B0502040204020203" pitchFamily="34" charset="0"/>
              </a:rPr>
              <a:t>Rhea S.C. and </a:t>
            </a:r>
            <a:r>
              <a:rPr lang="en-US" sz="1600" dirty="0" err="1">
                <a:latin typeface="Segoe UI" panose="020B0502040204020203" pitchFamily="34" charset="0"/>
              </a:rPr>
              <a:t>Kubiatowicz</a:t>
            </a:r>
            <a:r>
              <a:rPr lang="en-US" sz="1600" dirty="0">
                <a:latin typeface="Segoe UI" panose="020B0502040204020203" pitchFamily="34" charset="0"/>
              </a:rPr>
              <a:t> J. 2002. Probabilistic location and routing. In </a:t>
            </a:r>
            <a:r>
              <a:rPr lang="en-US" sz="1600" i="1" dirty="0" err="1">
                <a:latin typeface="Segoe UI" panose="020B0502040204020203" pitchFamily="34" charset="0"/>
              </a:rPr>
              <a:t>Proceedings.Twenty</a:t>
            </a:r>
            <a:r>
              <a:rPr lang="en-US" sz="1600" i="1" dirty="0">
                <a:latin typeface="Segoe UI" panose="020B0502040204020203" pitchFamily="34" charset="0"/>
              </a:rPr>
              <a:t>-First Annual Joint Conference of the IEEE Computer and Communications Societies</a:t>
            </a:r>
            <a:r>
              <a:rPr lang="en-US" sz="1600" i="0" dirty="0">
                <a:latin typeface="Segoe UI" panose="020B0502040204020203" pitchFamily="34" charset="0"/>
              </a:rPr>
              <a:t>, 1248-1257 vol.3. DOI: </a:t>
            </a:r>
            <a:r>
              <a:rPr lang="en-US" sz="1600" dirty="0">
                <a:latin typeface="Segoe UI" panose="020B0502040204020203" pitchFamily="34" charset="0"/>
                <a:hlinkClick r:id="rId4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4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4"/>
              </a:rPr>
              <a:t>10.1109/INFCOM.2002.1019375</a:t>
            </a: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[11] Whitaker A. and </a:t>
            </a:r>
            <a:r>
              <a:rPr lang="en-US" sz="1600" dirty="0" err="1">
                <a:latin typeface="Segoe UI" panose="020B0502040204020203" pitchFamily="34" charset="0"/>
              </a:rPr>
              <a:t>Wetherall</a:t>
            </a:r>
            <a:r>
              <a:rPr lang="en-US" sz="1600" dirty="0">
                <a:latin typeface="Segoe UI" panose="020B0502040204020203" pitchFamily="34" charset="0"/>
              </a:rPr>
              <a:t> D. 2002. Forwarding without loops in Icarus. In </a:t>
            </a:r>
            <a:r>
              <a:rPr lang="en-US" sz="1600" i="1" dirty="0">
                <a:latin typeface="Segoe UI" panose="020B0502040204020203" pitchFamily="34" charset="0"/>
              </a:rPr>
              <a:t>2002 IEEE Open Architectures and Network Programming Proceedings. OPENARCH 2002 (Cat. No.02EX571)</a:t>
            </a:r>
            <a:r>
              <a:rPr lang="en-US" sz="1600" i="0" dirty="0">
                <a:latin typeface="Segoe UI" panose="020B0502040204020203" pitchFamily="34" charset="0"/>
              </a:rPr>
              <a:t>, 63–75. DOI: </a:t>
            </a:r>
            <a:r>
              <a:rPr lang="en-US" sz="1600" dirty="0">
                <a:latin typeface="Segoe UI" panose="020B0502040204020203" pitchFamily="34" charset="0"/>
                <a:hlinkClick r:id="rId2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2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2"/>
              </a:rPr>
              <a:t>10.1109/OPNARC.2002.1019229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[12] Laufer Rafael P., </a:t>
            </a:r>
            <a:r>
              <a:rPr lang="de-DE" sz="1600" dirty="0" err="1">
                <a:latin typeface="Segoe UI" panose="020B0502040204020203" pitchFamily="34" charset="0"/>
              </a:rPr>
              <a:t>Velloso</a:t>
            </a:r>
            <a:r>
              <a:rPr lang="de-DE" sz="1600" dirty="0">
                <a:latin typeface="Segoe UI" panose="020B0502040204020203" pitchFamily="34" charset="0"/>
              </a:rPr>
              <a:t> Pedro B., Cunha Daniel de O., </a:t>
            </a:r>
            <a:r>
              <a:rPr lang="de-DE" sz="1600" dirty="0" err="1">
                <a:latin typeface="Segoe UI" panose="020B0502040204020203" pitchFamily="34" charset="0"/>
              </a:rPr>
              <a:t>Moraes</a:t>
            </a:r>
            <a:r>
              <a:rPr lang="de-DE" sz="1600" dirty="0">
                <a:latin typeface="Segoe UI" panose="020B0502040204020203" pitchFamily="34" charset="0"/>
              </a:rPr>
              <a:t> Igor M., </a:t>
            </a:r>
            <a:r>
              <a:rPr lang="de-DE" sz="1600" dirty="0" err="1">
                <a:latin typeface="Segoe UI" panose="020B0502040204020203" pitchFamily="34" charset="0"/>
              </a:rPr>
              <a:t>Bicudo</a:t>
            </a:r>
            <a:r>
              <a:rPr lang="de-DE" sz="1600" dirty="0">
                <a:latin typeface="Segoe UI" panose="020B0502040204020203" pitchFamily="34" charset="0"/>
              </a:rPr>
              <a:t> Marco D.D., Moreira Marcelo D.D., and Duarte Otto Carlos M.B. 2007. </a:t>
            </a:r>
            <a:r>
              <a:rPr lang="de-DE" sz="1600" dirty="0" err="1">
                <a:latin typeface="Segoe UI" panose="020B0502040204020203" pitchFamily="34" charset="0"/>
              </a:rPr>
              <a:t>Towards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Stateless</a:t>
            </a:r>
            <a:r>
              <a:rPr lang="de-DE" sz="1600" dirty="0">
                <a:latin typeface="Segoe UI" panose="020B0502040204020203" pitchFamily="34" charset="0"/>
              </a:rPr>
              <a:t> Single-Packet IP </a:t>
            </a:r>
            <a:r>
              <a:rPr lang="de-DE" sz="1600" dirty="0" err="1">
                <a:latin typeface="Segoe UI" panose="020B0502040204020203" pitchFamily="34" charset="0"/>
              </a:rPr>
              <a:t>Traceback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32nd IEEE Conference on </a:t>
            </a:r>
            <a:r>
              <a:rPr lang="de-DE" sz="1600" i="1" dirty="0" err="1">
                <a:latin typeface="Segoe UI" panose="020B0502040204020203" pitchFamily="34" charset="0"/>
              </a:rPr>
              <a:t>Local</a:t>
            </a:r>
            <a:r>
              <a:rPr lang="de-DE" sz="1600" i="1" dirty="0">
                <a:latin typeface="Segoe UI" panose="020B0502040204020203" pitchFamily="34" charset="0"/>
              </a:rPr>
              <a:t> Computer Networks (LCN 2007)</a:t>
            </a:r>
            <a:r>
              <a:rPr lang="de-DE" sz="1600" i="0" dirty="0">
                <a:latin typeface="Segoe UI" panose="020B0502040204020203" pitchFamily="34" charset="0"/>
              </a:rPr>
              <a:t>, 548–555. DOI: </a:t>
            </a:r>
            <a:r>
              <a:rPr lang="en-US" sz="160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10.1109/LCN.2007.15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[13]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Wang, J. 1999. A Survey of Web Caching Schemes for the Internet.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SIGCOMM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Comput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Rev.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 29, 5, 36–46. 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https://doi.org/10.1145/505696.505701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[14]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 P., </a:t>
            </a:r>
            <a:r>
              <a:rPr lang="de-DE" sz="1600" dirty="0" err="1">
                <a:latin typeface="Segoe UI" panose="020B0502040204020203" pitchFamily="34" charset="0"/>
              </a:rPr>
              <a:t>Sproull</a:t>
            </a:r>
            <a:r>
              <a:rPr lang="de-DE" sz="1600" dirty="0">
                <a:latin typeface="Segoe UI" panose="020B0502040204020203" pitchFamily="34" charset="0"/>
              </a:rPr>
              <a:t> T., and Lockwood J. 2003. Deep packet </a:t>
            </a:r>
            <a:r>
              <a:rPr lang="de-DE" sz="1600" dirty="0" err="1">
                <a:latin typeface="Segoe UI" panose="020B0502040204020203" pitchFamily="34" charset="0"/>
              </a:rPr>
              <a:t>inspection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parallel Bloom </a:t>
            </a:r>
            <a:r>
              <a:rPr lang="de-DE" sz="1600" dirty="0" err="1">
                <a:latin typeface="Segoe UI" panose="020B0502040204020203" pitchFamily="34" charset="0"/>
              </a:rPr>
              <a:t>filters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11th Symposium on High Performance </a:t>
            </a:r>
            <a:r>
              <a:rPr lang="de-DE" sz="1600" i="1" dirty="0" err="1">
                <a:latin typeface="Segoe UI" panose="020B0502040204020203" pitchFamily="34" charset="0"/>
              </a:rPr>
              <a:t>Interconnects</a:t>
            </a:r>
            <a:r>
              <a:rPr lang="de-DE" sz="1600" i="1" dirty="0">
                <a:latin typeface="Segoe UI" panose="020B0502040204020203" pitchFamily="34" charset="0"/>
              </a:rPr>
              <a:t>, 2003. Proceedings</a:t>
            </a:r>
            <a:r>
              <a:rPr lang="de-DE" sz="1600" i="0" dirty="0">
                <a:latin typeface="Segoe UI" panose="020B0502040204020203" pitchFamily="34" charset="0"/>
              </a:rPr>
              <a:t>, 44–51. DOI: </a:t>
            </a:r>
            <a:r>
              <a:rPr lang="en-US" sz="1600" dirty="0">
                <a:latin typeface="Segoe UI" panose="020B0502040204020203" pitchFamily="34" charset="0"/>
                <a:hlinkClick r:id="rId5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5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5"/>
              </a:rPr>
              <a:t>10.1109/CONECT.2003.1231477</a:t>
            </a: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[15] </a:t>
            </a:r>
            <a:r>
              <a:rPr lang="en-US" sz="1600" dirty="0" err="1">
                <a:latin typeface="Segoe UI" panose="020B0502040204020203" pitchFamily="34" charset="0"/>
              </a:rPr>
              <a:t>Gremillion</a:t>
            </a:r>
            <a:r>
              <a:rPr lang="en-US" sz="1600" dirty="0">
                <a:latin typeface="Segoe UI" panose="020B0502040204020203" pitchFamily="34" charset="0"/>
              </a:rPr>
              <a:t>, L. L. 1982. Designing a Bloom Filter for Differential File Access.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ACM</a:t>
            </a:r>
            <a:r>
              <a:rPr lang="en-US" sz="1600" i="0" dirty="0">
                <a:latin typeface="Segoe UI" panose="020B0502040204020203" pitchFamily="34" charset="0"/>
              </a:rPr>
              <a:t> 25, 9, 600–604. 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https://doi.org/10.1145/358628.358632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[16] </a:t>
            </a:r>
            <a:r>
              <a:rPr lang="de-DE" sz="1600" dirty="0" err="1">
                <a:latin typeface="Segoe UI" panose="020B0502040204020203" pitchFamily="34" charset="0"/>
              </a:rPr>
              <a:t>Murugan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Bakthavatchalam</a:t>
            </a:r>
            <a:r>
              <a:rPr lang="de-DE" sz="1600" dirty="0">
                <a:latin typeface="Segoe UI" panose="020B0502040204020203" pitchFamily="34" charset="0"/>
              </a:rPr>
              <a:t>, T. A., and </a:t>
            </a:r>
            <a:r>
              <a:rPr lang="de-DE" sz="1600" dirty="0" err="1">
                <a:latin typeface="Segoe UI" panose="020B0502040204020203" pitchFamily="34" charset="0"/>
              </a:rPr>
              <a:t>Sankarasubbu</a:t>
            </a:r>
            <a:r>
              <a:rPr lang="de-DE" sz="1600" dirty="0">
                <a:latin typeface="Segoe UI" panose="020B0502040204020203" pitchFamily="34" charset="0"/>
              </a:rPr>
              <a:t>, M. 2020. </a:t>
            </a:r>
            <a:r>
              <a:rPr lang="de-DE" sz="1600" dirty="0" err="1">
                <a:latin typeface="Segoe UI" panose="020B0502040204020203" pitchFamily="34" charset="0"/>
              </a:rPr>
              <a:t>SymSpell</a:t>
            </a:r>
            <a:r>
              <a:rPr lang="de-DE" sz="1600" dirty="0">
                <a:latin typeface="Segoe UI" panose="020B0502040204020203" pitchFamily="34" charset="0"/>
              </a:rPr>
              <a:t> and LSTM </a:t>
            </a:r>
            <a:r>
              <a:rPr lang="de-DE" sz="1600" dirty="0" err="1">
                <a:latin typeface="Segoe UI" panose="020B0502040204020203" pitchFamily="34" charset="0"/>
              </a:rPr>
              <a:t>based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Spell</a:t>
            </a:r>
            <a:r>
              <a:rPr lang="de-DE" sz="1600" dirty="0">
                <a:latin typeface="Segoe UI" panose="020B0502040204020203" pitchFamily="34" charset="0"/>
              </a:rPr>
              <a:t>-Checkers </a:t>
            </a:r>
            <a:r>
              <a:rPr lang="de-DE" sz="1600" dirty="0" err="1">
                <a:latin typeface="Segoe UI" panose="020B0502040204020203" pitchFamily="34" charset="0"/>
              </a:rPr>
              <a:t>for</a:t>
            </a:r>
            <a:r>
              <a:rPr lang="de-DE" sz="1600" dirty="0">
                <a:latin typeface="Segoe UI" panose="020B0502040204020203" pitchFamily="34" charset="0"/>
              </a:rPr>
              <a:t> Tamil.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http://uttamam.org/papers/20_17.pdf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[17]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, P., and Taylor, D. E. 2003. </a:t>
            </a:r>
            <a:r>
              <a:rPr lang="de-DE" sz="1600" dirty="0" err="1">
                <a:latin typeface="Segoe UI" panose="020B0502040204020203" pitchFamily="34" charset="0"/>
              </a:rPr>
              <a:t>Longest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Prefix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Matching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Filters.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2003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Communications</a:t>
            </a:r>
            <a:r>
              <a:rPr lang="de-DE" sz="1600" i="0" dirty="0">
                <a:latin typeface="Segoe UI" panose="020B0502040204020203" pitchFamily="34" charset="0"/>
              </a:rPr>
              <a:t>. SIGCOMM ’03.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201–212. DOI: </a:t>
            </a: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</a:t>
            </a:r>
            <a:r>
              <a:rPr lang="de-DE" sz="1600" i="0" dirty="0">
                <a:latin typeface="Segoe UI" panose="020B0502040204020203" pitchFamily="34" charset="0"/>
                <a:hlinkClick r:id="rId4"/>
              </a:rPr>
              <a:t>10.1145/863955.863979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[18] </a:t>
            </a:r>
            <a:r>
              <a:rPr lang="en-US" sz="1600" dirty="0">
                <a:latin typeface="Segoe UI" panose="020B0502040204020203" pitchFamily="34" charset="0"/>
              </a:rPr>
              <a:t>Jain, N., Dahlin, M., and </a:t>
            </a:r>
            <a:r>
              <a:rPr lang="en-US" sz="1600" dirty="0" err="1">
                <a:latin typeface="Segoe UI" panose="020B0502040204020203" pitchFamily="34" charset="0"/>
              </a:rPr>
              <a:t>Tewar</a:t>
            </a:r>
            <a:r>
              <a:rPr lang="en-US" sz="1600" dirty="0">
                <a:latin typeface="Segoe UI" panose="020B0502040204020203" pitchFamily="34" charset="0"/>
              </a:rPr>
              <a:t>, R. 2005. Using Bloom Filters to Refine Web Search Results. In </a:t>
            </a:r>
            <a:r>
              <a:rPr lang="en-US" sz="1600" i="1" dirty="0">
                <a:latin typeface="Segoe UI" panose="020B0502040204020203" pitchFamily="34" charset="0"/>
              </a:rPr>
              <a:t>Eighth International Workshop on the Web and Databases (</a:t>
            </a:r>
            <a:r>
              <a:rPr lang="en-US" sz="1600" i="1" dirty="0" err="1">
                <a:latin typeface="Segoe UI" panose="020B0502040204020203" pitchFamily="34" charset="0"/>
              </a:rPr>
              <a:t>WebDB</a:t>
            </a:r>
            <a:r>
              <a:rPr lang="en-US" sz="1600" i="1" dirty="0">
                <a:latin typeface="Segoe UI" panose="020B0502040204020203" pitchFamily="34" charset="0"/>
              </a:rPr>
              <a:t> ’05)</a:t>
            </a:r>
            <a:r>
              <a:rPr lang="en-US" sz="1600" i="0" dirty="0">
                <a:latin typeface="Segoe UI" panose="020B0502040204020203" pitchFamily="34" charset="0"/>
              </a:rPr>
              <a:t>.</a:t>
            </a:r>
            <a:r>
              <a:rPr lang="de-DE" sz="1600" dirty="0">
                <a:latin typeface="Segoe UI" panose="020B0502040204020203" pitchFamily="34" charset="0"/>
              </a:rPr>
              <a:t> https://www.microsoft.com/en-us/research/wp-content/uploads/2017/01/webdb-167.pdf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7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29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Zur </a:t>
            </a:r>
            <a:r>
              <a:rPr lang="de-DE" b="1" dirty="0">
                <a:solidFill>
                  <a:srgbClr val="000000"/>
                </a:solidFill>
              </a:rPr>
              <a:t>Überprüfung</a:t>
            </a:r>
            <a:r>
              <a:rPr lang="de-DE" dirty="0">
                <a:solidFill>
                  <a:srgbClr val="000000"/>
                </a:solidFill>
              </a:rPr>
              <a:t>, ob </a:t>
            </a:r>
            <a:r>
              <a:rPr lang="de-DE" b="1" dirty="0">
                <a:solidFill>
                  <a:srgbClr val="000000"/>
                </a:solidFill>
              </a:rPr>
              <a:t>Elemente</a:t>
            </a:r>
            <a:r>
              <a:rPr lang="de-DE" dirty="0">
                <a:solidFill>
                  <a:srgbClr val="000000"/>
                </a:solidFill>
              </a:rPr>
              <a:t> in einer bestimmten Menge </a:t>
            </a:r>
            <a:r>
              <a:rPr lang="de-DE" b="1" dirty="0">
                <a:solidFill>
                  <a:srgbClr val="000000"/>
                </a:solidFill>
              </a:rPr>
              <a:t>enthalten</a:t>
            </a:r>
            <a:r>
              <a:rPr lang="de-DE" dirty="0">
                <a:solidFill>
                  <a:srgbClr val="000000"/>
                </a:solidFill>
              </a:rPr>
              <a:t>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Falsch-Positiv-Rate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2303748" y="2490838"/>
            <a:ext cx="4608512" cy="21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Array der Länge</a:t>
                </a:r>
                <a:r>
                  <a:rPr lang="de-DE" b="1" dirty="0">
                    <a:solidFill>
                      <a:srgbClr val="000000"/>
                    </a:solidFill>
                  </a:rPr>
                  <a:t> m </a:t>
                </a:r>
                <a:r>
                  <a:rPr lang="de-DE" dirty="0">
                    <a:solidFill>
                      <a:srgbClr val="000000"/>
                    </a:solidFill>
                  </a:rPr>
                  <a:t>Bit voller Nullen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n</a:t>
                </a:r>
                <a:r>
                  <a:rPr lang="de-DE" dirty="0">
                    <a:solidFill>
                      <a:srgbClr val="000000"/>
                    </a:solidFill>
                  </a:rPr>
                  <a:t> einzufügende Elemente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unabhängige Hash-Funktionen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pro Element unabhängig von Arraygröße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3416320"/>
              </a:xfrm>
              <a:prstGeom prst="rect">
                <a:avLst/>
              </a:prstGeom>
              <a:blipFill>
                <a:blip r:embed="rId2"/>
                <a:stretch>
                  <a:fillRect l="-736" t="-891" r="-491" b="-1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insgesamt einzufügenden 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59A533-5A3B-66FA-411D-177F6AC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448" r="8206" b="3658"/>
          <a:stretch/>
        </p:blipFill>
        <p:spPr>
          <a:xfrm>
            <a:off x="467544" y="1522761"/>
            <a:ext cx="6264696" cy="31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auf Werte zwischen </a:t>
                </a:r>
                <a:r>
                  <a:rPr lang="de-DE" b="1" dirty="0">
                    <a:solidFill>
                      <a:srgbClr val="000000"/>
                    </a:solidFill>
                  </a:rPr>
                  <a:t>0</a:t>
                </a:r>
                <a:r>
                  <a:rPr lang="de-DE" dirty="0">
                    <a:solidFill>
                      <a:srgbClr val="000000"/>
                    </a:solidFill>
                  </a:rPr>
                  <a:t> und </a:t>
                </a:r>
                <a:r>
                  <a:rPr lang="de-DE" b="1" dirty="0">
                    <a:solidFill>
                      <a:srgbClr val="000000"/>
                    </a:solidFill>
                  </a:rPr>
                  <a:t>n-1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Stelle ist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sind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 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968552" cy="2862322"/>
              </a:xfrm>
              <a:prstGeom prst="rect">
                <a:avLst/>
              </a:prstGeom>
              <a:blipFill>
                <a:blip r:embed="rId2"/>
                <a:stretch>
                  <a:fillRect l="-736" t="-1064" b="-23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5364088" y="1136325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2227</Words>
  <Application>Microsoft Office PowerPoint</Application>
  <PresentationFormat>Bildschirmpräsentation (16:9)</PresentationFormat>
  <Paragraphs>278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68</cp:revision>
  <dcterms:created xsi:type="dcterms:W3CDTF">2019-03-29T08:51:00Z</dcterms:created>
  <dcterms:modified xsi:type="dcterms:W3CDTF">2022-05-24T13:53:47Z</dcterms:modified>
</cp:coreProperties>
</file>