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0" r:id="rId2"/>
    <p:sldId id="256" r:id="rId3"/>
    <p:sldId id="257" r:id="rId4"/>
    <p:sldId id="261" r:id="rId5"/>
    <p:sldId id="265" r:id="rId6"/>
    <p:sldId id="267" r:id="rId7"/>
    <p:sldId id="263" r:id="rId8"/>
    <p:sldId id="268" r:id="rId9"/>
    <p:sldId id="269" r:id="rId10"/>
    <p:sldId id="271" r:id="rId11"/>
    <p:sldId id="272" r:id="rId12"/>
    <p:sldId id="264" r:id="rId13"/>
    <p:sldId id="274" r:id="rId14"/>
    <p:sldId id="275" r:id="rId15"/>
    <p:sldId id="276" r:id="rId16"/>
    <p:sldId id="262" r:id="rId17"/>
    <p:sldId id="259" r:id="rId18"/>
    <p:sldId id="270" r:id="rId19"/>
    <p:sldId id="273" r:id="rId20"/>
    <p:sldId id="266" r:id="rId21"/>
    <p:sldId id="258" r:id="rId2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Funktionsweise und Operationen" id="{C099AB53-7197-43CC-9D36-F6BD8B6F2EDB}">
          <p14:sldIdLst>
            <p14:sldId id="263"/>
            <p14:sldId id="268"/>
            <p14:sldId id="269"/>
            <p14:sldId id="271"/>
            <p14:sldId id="272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Quellen" id="{B75A67BE-6CAD-4DEB-B20F-95E5188708BC}">
          <p14:sldIdLst>
            <p14:sldId id="259"/>
            <p14:sldId id="270"/>
            <p14:sldId id="273"/>
          </p14:sldIdLst>
        </p14:section>
        <p14:section name="Diskussion" id="{468B6378-F3C8-4D40-86A8-5D9C228CEDD4}">
          <p14:sldIdLst>
            <p14:sldId id="266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000000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s/photos/security?utm_source=unsplash&amp;utm_medium=referral&amp;utm_content=creditCopyText" TargetMode="External"/><Relationship Id="rId3" Type="http://schemas.openxmlformats.org/officeDocument/2006/relationships/hyperlink" Target="https://unsplash.com/@hishahadat?utm_source=unsplash&amp;utm_medium=referral&amp;utm_content=creditCopyText" TargetMode="External"/><Relationship Id="rId7" Type="http://schemas.openxmlformats.org/officeDocument/2006/relationships/hyperlink" Target="https://unsplash.com/@flyd2069?utm_source=unsplash&amp;utm_medium=referral&amp;utm_content=creditCopyText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pietrozj?utm_source=unsplash&amp;utm_medium=referral&amp;utm_content=creditCopyText" TargetMode="External"/><Relationship Id="rId5" Type="http://schemas.openxmlformats.org/officeDocument/2006/relationships/hyperlink" Target="https://unsplash.com/@kmuza?utm_source=unsplash&amp;utm_medium=referral&amp;utm_content=creditCopyText" TargetMode="External"/><Relationship Id="rId4" Type="http://schemas.openxmlformats.org/officeDocument/2006/relationships/hyperlink" Target="https://unsplash.com/s/photos/data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5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594941"/>
              </a:xfrm>
              <a:prstGeom prst="rect">
                <a:avLst/>
              </a:prstGeom>
              <a:blipFill>
                <a:blip r:embed="rId3"/>
                <a:stretch>
                  <a:fillRect l="-615" t="-1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</a:t>
            </a:r>
            <a:r>
              <a:rPr lang="de-DE" dirty="0">
                <a:solidFill>
                  <a:srgbClr val="000000"/>
                </a:solidFill>
              </a:rPr>
              <a:t> Varianten, je nach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Setzen an unterschiedlichen Stellen und Problemen an, um 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zu </a:t>
            </a:r>
            <a:r>
              <a:rPr lang="de-DE" b="1" dirty="0">
                <a:solidFill>
                  <a:srgbClr val="000000"/>
                </a:solidFill>
              </a:rPr>
              <a:t>optimieren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Statt je nur ein Bit, werden mehrere als </a:t>
            </a:r>
            <a:r>
              <a:rPr lang="de-DE" b="1" dirty="0">
                <a:solidFill>
                  <a:srgbClr val="000000"/>
                </a:solidFill>
              </a:rPr>
              <a:t>Zähler</a:t>
            </a:r>
            <a:r>
              <a:rPr lang="de-DE" dirty="0">
                <a:solidFill>
                  <a:srgbClr val="000000"/>
                </a:solidFill>
              </a:rPr>
              <a:t>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um Eins </a:t>
            </a:r>
            <a:r>
              <a:rPr lang="de-DE" b="1" dirty="0">
                <a:solidFill>
                  <a:srgbClr val="000000"/>
                </a:solidFill>
              </a:rPr>
              <a:t>erhöht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um Eins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2627784" y="458579"/>
            <a:ext cx="8089021" cy="37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über Wert, nicht nur anhand der Position im Array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Erhöhter Platzbedarf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blipFill>
                <a:blip r:embed="rId2"/>
                <a:stretch>
                  <a:fillRect l="-861" t="-1176" b="-2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045DDFF4-437E-05A0-0DEB-64A455B72F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19" r="16338" b="66800"/>
          <a:stretch/>
        </p:blipFill>
        <p:spPr>
          <a:xfrm>
            <a:off x="3851920" y="511938"/>
            <a:ext cx="5471552" cy="39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Wenn bereits auf Eins stehendes Feld wieder gesetzt werden soll, wird der </a:t>
            </a:r>
            <a:r>
              <a:rPr lang="de-DE" b="1" dirty="0">
                <a:solidFill>
                  <a:srgbClr val="000000"/>
                </a:solidFill>
              </a:rPr>
              <a:t>Bereich markiert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manchmal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wenn Bereich nicht markiert, kann Bit darin entfernt werden</a:t>
            </a:r>
            <a:endParaRPr lang="de-DE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4355976" y="495000"/>
            <a:ext cx="5165347" cy="41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Ist eine Datenstruktur mit den Eigenschaften des Bloom-Filters möglich, die zudem die Elemente selbst speichert?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https://</a:t>
            </a:r>
            <a:r>
              <a:rPr lang="de-DE" sz="1600" i="0" dirty="0">
                <a:latin typeface="Segoe UI" panose="020B0502040204020203" pitchFamily="34" charset="0"/>
              </a:rPr>
              <a:t>doi.org/</a:t>
            </a:r>
            <a:r>
              <a:rPr lang="de-DE" sz="1600" dirty="0"/>
              <a:t>10.1109/LCOMM.2010.06.100344</a:t>
            </a: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3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Carlos </a:t>
            </a:r>
            <a:r>
              <a:rPr lang="en-US" sz="1600" dirty="0" err="1">
                <a:hlinkClick r:id="rId5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Pietro </a:t>
            </a:r>
            <a:r>
              <a:rPr lang="en-US" sz="1600" dirty="0" err="1">
                <a:hlinkClick r:id="rId6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7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8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Zur </a:t>
            </a:r>
            <a:r>
              <a:rPr lang="de-DE" b="1" dirty="0">
                <a:solidFill>
                  <a:srgbClr val="000000"/>
                </a:solidFill>
              </a:rPr>
              <a:t>Überprüfung</a:t>
            </a:r>
            <a:r>
              <a:rPr lang="de-DE" dirty="0">
                <a:solidFill>
                  <a:srgbClr val="000000"/>
                </a:solidFill>
              </a:rPr>
              <a:t>, ob </a:t>
            </a:r>
            <a:r>
              <a:rPr lang="de-DE" b="1" dirty="0">
                <a:solidFill>
                  <a:srgbClr val="000000"/>
                </a:solidFill>
              </a:rPr>
              <a:t>Elemente</a:t>
            </a:r>
            <a:r>
              <a:rPr lang="de-DE" dirty="0">
                <a:solidFill>
                  <a:srgbClr val="000000"/>
                </a:solidFill>
              </a:rPr>
              <a:t> in einer bestimmten Menge </a:t>
            </a:r>
            <a:r>
              <a:rPr lang="de-DE" b="1" dirty="0">
                <a:solidFill>
                  <a:srgbClr val="000000"/>
                </a:solidFill>
              </a:rPr>
              <a:t>enthalten</a:t>
            </a:r>
            <a:r>
              <a:rPr lang="de-DE" dirty="0">
                <a:solidFill>
                  <a:srgbClr val="000000"/>
                </a:solidFill>
              </a:rPr>
              <a:t>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Falsch-Positiv-Rate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2303748" y="2490838"/>
            <a:ext cx="4608512" cy="21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 </a:t>
            </a:r>
            <a:r>
              <a:rPr lang="de-DE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endParaRPr lang="de-DE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Array der Länge</a:t>
                </a:r>
                <a:r>
                  <a:rPr lang="de-DE" b="1" dirty="0">
                    <a:solidFill>
                      <a:srgbClr val="000000"/>
                    </a:solidFill>
                  </a:rPr>
                  <a:t> m </a:t>
                </a:r>
                <a:r>
                  <a:rPr lang="de-DE" dirty="0">
                    <a:solidFill>
                      <a:srgbClr val="000000"/>
                    </a:solidFill>
                  </a:rPr>
                  <a:t>Bit voller Nullen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n</a:t>
                </a:r>
                <a:r>
                  <a:rPr lang="de-DE" dirty="0">
                    <a:solidFill>
                      <a:srgbClr val="000000"/>
                    </a:solidFill>
                  </a:rPr>
                  <a:t> einzufügende Elemente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unabhängige Hash-Funktionen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unabhängig von Anzahl eingefügter Elemente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blipFill>
                <a:blip r:embed="rId2"/>
                <a:stretch>
                  <a:fillRect l="-736" t="-891" r="-491" b="-1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Stelle ist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sind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 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blipFill>
                <a:blip r:embed="rId2"/>
                <a:stretch>
                  <a:fillRect l="-736" t="-1064" b="-2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1448</Words>
  <Application>Microsoft Office PowerPoint</Application>
  <PresentationFormat>Bildschirmpräsentation (16:9)</PresentationFormat>
  <Paragraphs>205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47</cp:revision>
  <dcterms:created xsi:type="dcterms:W3CDTF">2019-03-29T08:51:00Z</dcterms:created>
  <dcterms:modified xsi:type="dcterms:W3CDTF">2022-05-15T10:13:22Z</dcterms:modified>
</cp:coreProperties>
</file>