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  <p:embeddedFont>
      <p:font typeface="La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20" Type="http://schemas.openxmlformats.org/officeDocument/2006/relationships/slide" Target="slides/slide15.xml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italic.fntdata"/><Relationship Id="rId14" Type="http://schemas.openxmlformats.org/officeDocument/2006/relationships/slide" Target="slides/slide9.xml"/><Relationship Id="rId36" Type="http://schemas.openxmlformats.org/officeDocument/2006/relationships/font" Target="fonts/Roboto-bold.fntdata"/><Relationship Id="rId17" Type="http://schemas.openxmlformats.org/officeDocument/2006/relationships/slide" Target="slides/slide12.xml"/><Relationship Id="rId39" Type="http://schemas.openxmlformats.org/officeDocument/2006/relationships/font" Target="fonts/Lato-regular.fntdata"/><Relationship Id="rId16" Type="http://schemas.openxmlformats.org/officeDocument/2006/relationships/slide" Target="slides/slide11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6d282e8fc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6d282e8fc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c86d8330f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c86d8330f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c86d8330f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c86d8330f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c86d8330f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c86d8330f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c86d8330f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c86d8330f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6d282e8fc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6d282e8fc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c86d8330f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c86d8330f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c86d8330f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c86d8330f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c86d8330f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c86d8330f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c8bece235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c8bece235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c6e46bd40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c6e46bd40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c86d8330f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c86d8330f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c8bece23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c8bece23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c86d8330fd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c86d8330f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c8aa29ca6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c8aa29ca6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6d282e8fc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6d282e8fc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c86d8330f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c86d8330f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c86d8330f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c86d8330f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c8bece235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c8bece235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c8bece235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c8bece235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c86d8330f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c86d8330f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c6e46bd40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c6e46bd40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86d8330f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c86d8330f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c8bece235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c8bece235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c8bece235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c8bece235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c8aa29ca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c8aa29ca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d282e8f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6d282e8f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6d282e8fc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6d282e8fc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jpg"/><Relationship Id="rId4" Type="http://schemas.openxmlformats.org/officeDocument/2006/relationships/image" Target="../media/image15.png"/><Relationship Id="rId5" Type="http://schemas.openxmlformats.org/officeDocument/2006/relationships/image" Target="../media/image9.jpg"/><Relationship Id="rId6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Revue 1 -Projet feu d’artifice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Présenté par AGULLO Florian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142925" y="1165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Diagramme des exigences</a:t>
            </a:r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50" y="1177250"/>
            <a:ext cx="8769049" cy="324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113450" y="97025"/>
            <a:ext cx="14352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5000"/>
              <a:buNone/>
            </a:pPr>
            <a:r>
              <a:rPr lang="fr" sz="2200"/>
              <a:t>Matériel : </a:t>
            </a:r>
            <a:endParaRPr sz="2200"/>
          </a:p>
        </p:txBody>
      </p:sp>
      <p:sp>
        <p:nvSpPr>
          <p:cNvPr id="151" name="Google Shape;151;p23"/>
          <p:cNvSpPr txBox="1"/>
          <p:nvPr/>
        </p:nvSpPr>
        <p:spPr>
          <a:xfrm>
            <a:off x="113451" y="917350"/>
            <a:ext cx="50163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Module i2c-PCF8575                                     2 x  Relais 16 sorties                   </a:t>
            </a:r>
            <a:endParaRPr b="1"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715" y="1329325"/>
            <a:ext cx="1435274" cy="1435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1600" y="917350"/>
            <a:ext cx="3463400" cy="365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3"/>
          <p:cNvPicPr preferRelativeResize="0"/>
          <p:nvPr/>
        </p:nvPicPr>
        <p:blipFill rotWithShape="1">
          <a:blip r:embed="rId5">
            <a:alphaModFix/>
          </a:blip>
          <a:srcRect b="10280" l="0" r="0" t="-10280"/>
          <a:stretch/>
        </p:blipFill>
        <p:spPr>
          <a:xfrm>
            <a:off x="2863575" y="1245188"/>
            <a:ext cx="1768374" cy="160352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/>
        </p:nvSpPr>
        <p:spPr>
          <a:xfrm>
            <a:off x="5848975" y="410000"/>
            <a:ext cx="25911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Câblage relais / i2c / esp32</a:t>
            </a:r>
            <a:endParaRPr b="1"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6" name="Google Shape;156;p23"/>
          <p:cNvPicPr preferRelativeResize="0"/>
          <p:nvPr/>
        </p:nvPicPr>
        <p:blipFill rotWithShape="1">
          <a:blip r:embed="rId6">
            <a:alphaModFix/>
          </a:blip>
          <a:srcRect b="20412" l="22011" r="21462" t="18158"/>
          <a:stretch/>
        </p:blipFill>
        <p:spPr>
          <a:xfrm>
            <a:off x="299050" y="3708125"/>
            <a:ext cx="1475250" cy="10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3"/>
          <p:cNvSpPr txBox="1"/>
          <p:nvPr/>
        </p:nvSpPr>
        <p:spPr>
          <a:xfrm>
            <a:off x="113450" y="3257400"/>
            <a:ext cx="31392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Module ethernet LAN ENC28J60</a:t>
            </a:r>
            <a:endParaRPr b="1"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Maintenance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112850" y="646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100"/>
              <a:t>Diagramme des séquences : </a:t>
            </a:r>
            <a:endParaRPr sz="2100"/>
          </a:p>
        </p:txBody>
      </p:sp>
      <p:pic>
        <p:nvPicPr>
          <p:cNvPr id="168" name="Google Shape;168;p25"/>
          <p:cNvPicPr preferRelativeResize="0"/>
          <p:nvPr/>
        </p:nvPicPr>
        <p:blipFill rotWithShape="1">
          <a:blip r:embed="rId3">
            <a:alphaModFix/>
          </a:blip>
          <a:srcRect b="50982" l="-7619" r="0" t="5535"/>
          <a:stretch/>
        </p:blipFill>
        <p:spPr>
          <a:xfrm>
            <a:off x="-196775" y="504925"/>
            <a:ext cx="4375225" cy="392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5"/>
          <p:cNvPicPr preferRelativeResize="0"/>
          <p:nvPr/>
        </p:nvPicPr>
        <p:blipFill rotWithShape="1">
          <a:blip r:embed="rId3">
            <a:alphaModFix/>
          </a:blip>
          <a:srcRect b="0" l="-7793" r="0" t="50738"/>
          <a:stretch/>
        </p:blipFill>
        <p:spPr>
          <a:xfrm>
            <a:off x="4523850" y="597525"/>
            <a:ext cx="3868225" cy="3928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" name="Google Shape;170;p25"/>
          <p:cNvCxnSpPr>
            <a:stCxn id="168" idx="2"/>
            <a:endCxn id="169" idx="0"/>
          </p:cNvCxnSpPr>
          <p:nvPr/>
        </p:nvCxnSpPr>
        <p:spPr>
          <a:xfrm rot="-5400000">
            <a:off x="2306587" y="281850"/>
            <a:ext cx="3835500" cy="4467000"/>
          </a:xfrm>
          <a:prstGeom prst="bentConnector5">
            <a:avLst>
              <a:gd fmla="val -6208" name="adj1"/>
              <a:gd fmla="val 52839" name="adj2"/>
              <a:gd fmla="val 106210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0" y="448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Solution envisagée :</a:t>
            </a:r>
            <a:endParaRPr/>
          </a:p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82175" y="783375"/>
            <a:ext cx="3290400" cy="4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Exemple fichier CSV : </a:t>
            </a:r>
            <a:endParaRPr/>
          </a:p>
        </p:txBody>
      </p:sp>
      <p:sp>
        <p:nvSpPr>
          <p:cNvPr id="177" name="Google Shape;177;p26"/>
          <p:cNvSpPr txBox="1"/>
          <p:nvPr/>
        </p:nvSpPr>
        <p:spPr>
          <a:xfrm>
            <a:off x="144775" y="1228875"/>
            <a:ext cx="1668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Valise,8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Temps,400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sortie,3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5525" y="1076888"/>
            <a:ext cx="4505800" cy="298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152050" y="1248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Fiche recette</a:t>
            </a:r>
            <a:endParaRPr/>
          </a:p>
        </p:txBody>
      </p:sp>
      <p:pic>
        <p:nvPicPr>
          <p:cNvPr id="184" name="Google Shape;1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150" y="1019175"/>
            <a:ext cx="5981700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idx="4294967295" type="title"/>
          </p:nvPr>
        </p:nvSpPr>
        <p:spPr>
          <a:xfrm>
            <a:off x="0" y="440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990"/>
              <a:buNone/>
            </a:pPr>
            <a:r>
              <a:rPr b="1" lang="fr" sz="16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Récupérer fichier CSV, enregistrer et lire :</a:t>
            </a:r>
            <a:endParaRPr b="1" sz="16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210"/>
          </a:p>
        </p:txBody>
      </p:sp>
      <p:sp>
        <p:nvSpPr>
          <p:cNvPr id="190" name="Google Shape;190;p28"/>
          <p:cNvSpPr txBox="1"/>
          <p:nvPr/>
        </p:nvSpPr>
        <p:spPr>
          <a:xfrm>
            <a:off x="8248050" y="4649400"/>
            <a:ext cx="1327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1/3</a:t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8"/>
          <p:cNvSpPr txBox="1"/>
          <p:nvPr/>
        </p:nvSpPr>
        <p:spPr>
          <a:xfrm>
            <a:off x="307275" y="739800"/>
            <a:ext cx="60909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1F7199"/>
                </a:solidFill>
              </a:rPr>
              <a:t>#</a:t>
            </a:r>
            <a:r>
              <a:rPr b="1" lang="fr" sz="1100">
                <a:solidFill>
                  <a:srgbClr val="1F7199"/>
                </a:solidFill>
              </a:rPr>
              <a:t>include</a:t>
            </a:r>
            <a:r>
              <a:rPr lang="fr" sz="1100">
                <a:solidFill>
                  <a:srgbClr val="1F7199"/>
                </a:solidFill>
              </a:rPr>
              <a:t> </a:t>
            </a:r>
            <a:r>
              <a:rPr lang="fr" sz="1100">
                <a:solidFill>
                  <a:srgbClr val="880000"/>
                </a:solidFill>
              </a:rPr>
              <a:t>&lt;WiFi.h&gt;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880000"/>
                </a:solidFill>
              </a:rPr>
              <a:t>const</a:t>
            </a:r>
            <a:r>
              <a:rPr lang="fr" sz="1100"/>
              <a:t> </a:t>
            </a:r>
            <a:r>
              <a:rPr lang="fr" sz="1100">
                <a:solidFill>
                  <a:srgbClr val="880000"/>
                </a:solidFill>
              </a:rPr>
              <a:t>char</a:t>
            </a:r>
            <a:r>
              <a:rPr lang="fr" sz="1100"/>
              <a:t>* ssid = </a:t>
            </a:r>
            <a:r>
              <a:rPr lang="fr" sz="1100">
                <a:solidFill>
                  <a:srgbClr val="880000"/>
                </a:solidFill>
              </a:rPr>
              <a:t>"Wifi_Iot215"</a:t>
            </a:r>
            <a:r>
              <a:rPr lang="fr" sz="1100"/>
              <a:t>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880000"/>
                </a:solidFill>
              </a:rPr>
              <a:t>const</a:t>
            </a:r>
            <a:r>
              <a:rPr lang="fr" sz="1100"/>
              <a:t> </a:t>
            </a:r>
            <a:r>
              <a:rPr lang="fr" sz="1100">
                <a:solidFill>
                  <a:srgbClr val="880000"/>
                </a:solidFill>
              </a:rPr>
              <a:t>char</a:t>
            </a:r>
            <a:r>
              <a:rPr lang="fr" sz="1100"/>
              <a:t>* password = </a:t>
            </a:r>
            <a:r>
              <a:rPr lang="fr" sz="1100">
                <a:solidFill>
                  <a:srgbClr val="880000"/>
                </a:solidFill>
              </a:rPr>
              <a:t>"CIEL1234#+"</a:t>
            </a:r>
            <a:r>
              <a:rPr lang="fr" sz="1100"/>
              <a:t>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880000"/>
                </a:solidFill>
              </a:rPr>
              <a:t>void</a:t>
            </a:r>
            <a:r>
              <a:rPr lang="fr" sz="1100"/>
              <a:t> </a:t>
            </a:r>
            <a:r>
              <a:rPr b="1" lang="fr" sz="1100">
                <a:solidFill>
                  <a:srgbClr val="880000"/>
                </a:solidFill>
              </a:rPr>
              <a:t>setup</a:t>
            </a:r>
            <a:r>
              <a:rPr lang="fr" sz="1100">
                <a:solidFill>
                  <a:srgbClr val="444444"/>
                </a:solidFill>
              </a:rPr>
              <a:t>()</a:t>
            </a:r>
            <a:r>
              <a:rPr lang="fr" sz="1100"/>
              <a:t> {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  Serial.begin(</a:t>
            </a:r>
            <a:r>
              <a:rPr lang="fr" sz="1100">
                <a:solidFill>
                  <a:srgbClr val="880000"/>
                </a:solidFill>
              </a:rPr>
              <a:t>115200</a:t>
            </a:r>
            <a:r>
              <a:rPr lang="fr" sz="1100"/>
              <a:t>);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  </a:t>
            </a:r>
            <a:r>
              <a:rPr lang="fr" sz="1100">
                <a:solidFill>
                  <a:srgbClr val="697070"/>
                </a:solidFill>
              </a:rPr>
              <a:t>// Connexion au réseau WiFi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  WiFi.begin(ssid, password);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  Serial.print(</a:t>
            </a:r>
            <a:r>
              <a:rPr lang="fr" sz="1100">
                <a:solidFill>
                  <a:srgbClr val="880000"/>
                </a:solidFill>
              </a:rPr>
              <a:t>"Connexion au WiFi"</a:t>
            </a:r>
            <a:r>
              <a:rPr lang="fr" sz="1100"/>
              <a:t>);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  </a:t>
            </a:r>
            <a:r>
              <a:rPr b="1" lang="fr" sz="1100">
                <a:solidFill>
                  <a:srgbClr val="444444"/>
                </a:solidFill>
              </a:rPr>
              <a:t>while</a:t>
            </a:r>
            <a:r>
              <a:rPr lang="fr" sz="1100"/>
              <a:t> (WiFi.status() != WL_CONNECTED) {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    delay(</a:t>
            </a:r>
            <a:r>
              <a:rPr lang="fr" sz="1100">
                <a:solidFill>
                  <a:srgbClr val="880000"/>
                </a:solidFill>
              </a:rPr>
              <a:t>500</a:t>
            </a:r>
            <a:r>
              <a:rPr lang="fr" sz="1100"/>
              <a:t>);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    Serial.print(</a:t>
            </a:r>
            <a:r>
              <a:rPr lang="fr" sz="1100">
                <a:solidFill>
                  <a:srgbClr val="880000"/>
                </a:solidFill>
              </a:rPr>
              <a:t>"."</a:t>
            </a:r>
            <a:r>
              <a:rPr lang="fr" sz="1100"/>
              <a:t>);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  }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  Serial.println(</a:t>
            </a:r>
            <a:r>
              <a:rPr lang="fr" sz="1100">
                <a:solidFill>
                  <a:srgbClr val="880000"/>
                </a:solidFill>
              </a:rPr>
              <a:t>"Connecté au réseau WiFi!"</a:t>
            </a:r>
            <a:r>
              <a:rPr lang="fr" sz="1100"/>
              <a:t>);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}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880000"/>
                </a:solidFill>
              </a:rPr>
              <a:t>void</a:t>
            </a:r>
            <a:r>
              <a:rPr lang="fr" sz="1100"/>
              <a:t> </a:t>
            </a:r>
            <a:r>
              <a:rPr b="1" lang="fr" sz="1100">
                <a:solidFill>
                  <a:srgbClr val="880000"/>
                </a:solidFill>
              </a:rPr>
              <a:t>loop</a:t>
            </a:r>
            <a:r>
              <a:rPr lang="fr" sz="1100">
                <a:solidFill>
                  <a:srgbClr val="444444"/>
                </a:solidFill>
              </a:rPr>
              <a:t>()</a:t>
            </a:r>
            <a:r>
              <a:rPr lang="fr" sz="1100"/>
              <a:t> {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  </a:t>
            </a:r>
            <a:r>
              <a:rPr lang="fr" sz="1100">
                <a:solidFill>
                  <a:srgbClr val="697070"/>
                </a:solidFill>
              </a:rPr>
              <a:t>// Rien à faire ici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}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/>
        </p:nvSpPr>
        <p:spPr>
          <a:xfrm>
            <a:off x="0" y="0"/>
            <a:ext cx="9144000" cy="50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697070"/>
                </a:solidFill>
                <a:latin typeface="Courier New"/>
                <a:ea typeface="Courier New"/>
                <a:cs typeface="Courier New"/>
                <a:sym typeface="Courier New"/>
              </a:rPr>
              <a:t>// Récupération du fichier CSV</a:t>
            </a:r>
            <a:endParaRPr sz="11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HTTPClient http;</a:t>
            </a:r>
            <a:endParaRPr sz="11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http.</a:t>
            </a:r>
            <a:r>
              <a:rPr lang="fr" sz="1100">
                <a:solidFill>
                  <a:srgbClr val="39730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(url);</a:t>
            </a:r>
            <a:endParaRPr sz="11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1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Serial.</a:t>
            </a:r>
            <a:r>
              <a:rPr lang="fr" sz="1100">
                <a:solidFill>
                  <a:srgbClr val="3973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1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"Téléchargement du fichier: "</a:t>
            </a: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code_http = http.</a:t>
            </a:r>
            <a:r>
              <a:rPr lang="fr" sz="1100">
                <a:solidFill>
                  <a:srgbClr val="397300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1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fr" sz="11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(code_http == HTTP_CODE_OK) {</a:t>
            </a:r>
            <a:endParaRPr sz="11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File fichier_spiffs = SPIFFS.</a:t>
            </a:r>
            <a:r>
              <a:rPr lang="fr" sz="1100">
                <a:solidFill>
                  <a:srgbClr val="397300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(fichier_local, </a:t>
            </a:r>
            <a:r>
              <a:rPr lang="fr" sz="11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"w"</a:t>
            </a: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 sz="11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(!fichier_spiffs) {</a:t>
            </a:r>
            <a:endParaRPr sz="11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  Serial.</a:t>
            </a:r>
            <a:r>
              <a:rPr lang="fr" sz="1100">
                <a:solidFill>
                  <a:srgbClr val="397300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1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"Erreur lors de l'ouverture du fichier sur SPIFFS"</a:t>
            </a: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fr" sz="11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1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1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100">
                <a:solidFill>
                  <a:srgbClr val="697070"/>
                </a:solidFill>
                <a:latin typeface="Courier New"/>
                <a:ea typeface="Courier New"/>
                <a:cs typeface="Courier New"/>
                <a:sym typeface="Courier New"/>
              </a:rPr>
              <a:t>// Écriture du fichier téléchargé sur SPIFFS</a:t>
            </a:r>
            <a:endParaRPr sz="11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http.</a:t>
            </a:r>
            <a:r>
              <a:rPr lang="fr" sz="1100">
                <a:solidFill>
                  <a:srgbClr val="397300"/>
                </a:solidFill>
                <a:latin typeface="Courier New"/>
                <a:ea typeface="Courier New"/>
                <a:cs typeface="Courier New"/>
                <a:sym typeface="Courier New"/>
              </a:rPr>
              <a:t>writeToStream</a:t>
            </a: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(&amp;fichier_spiffs);</a:t>
            </a:r>
            <a:endParaRPr sz="11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fichier_spiffs.</a:t>
            </a:r>
            <a:r>
              <a:rPr lang="fr" sz="1100">
                <a:solidFill>
                  <a:srgbClr val="397300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Serial.</a:t>
            </a:r>
            <a:r>
              <a:rPr lang="fr" sz="1100">
                <a:solidFill>
                  <a:srgbClr val="397300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1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"Fichier téléchargé et enregistré sur SPIFFS"</a:t>
            </a: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1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100">
                <a:solidFill>
                  <a:srgbClr val="697070"/>
                </a:solidFill>
                <a:latin typeface="Courier New"/>
                <a:ea typeface="Courier New"/>
                <a:cs typeface="Courier New"/>
                <a:sym typeface="Courier New"/>
              </a:rPr>
              <a:t>// Lecture des données du fichier CSV</a:t>
            </a:r>
            <a:endParaRPr sz="11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100">
                <a:solidFill>
                  <a:srgbClr val="397300"/>
                </a:solidFill>
                <a:latin typeface="Courier New"/>
                <a:ea typeface="Courier New"/>
                <a:cs typeface="Courier New"/>
                <a:sym typeface="Courier New"/>
              </a:rPr>
              <a:t>lireFichierCSV</a:t>
            </a: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} </a:t>
            </a:r>
            <a:r>
              <a:rPr b="1" lang="fr" sz="11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1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Serial.</a:t>
            </a:r>
            <a:r>
              <a:rPr lang="fr" sz="1100">
                <a:solidFill>
                  <a:srgbClr val="397300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1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"Échec du téléchargement, code HTTP: %d\n"</a:t>
            </a: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, code_http);</a:t>
            </a:r>
            <a:endParaRPr sz="11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1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1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http.</a:t>
            </a:r>
            <a:r>
              <a:rPr lang="fr" sz="1100">
                <a:solidFill>
                  <a:srgbClr val="39730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7" name="Google Shape;197;p29"/>
          <p:cNvSpPr txBox="1"/>
          <p:nvPr/>
        </p:nvSpPr>
        <p:spPr>
          <a:xfrm>
            <a:off x="8248050" y="4649400"/>
            <a:ext cx="1327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2/3</a:t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/>
        </p:nvSpPr>
        <p:spPr>
          <a:xfrm>
            <a:off x="38700" y="208350"/>
            <a:ext cx="90666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fr" sz="11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 sz="11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lireFichierCSV</a:t>
            </a:r>
            <a:r>
              <a:rPr lang="fr" sz="11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File fichier_spiffs = SPIFFS.</a:t>
            </a:r>
            <a:r>
              <a:rPr lang="fr" sz="1100">
                <a:solidFill>
                  <a:srgbClr val="397300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(fichier_local, </a:t>
            </a:r>
            <a:r>
              <a:rPr lang="fr" sz="11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"r"</a:t>
            </a: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fr" sz="11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(!fichier_spiffs) {</a:t>
            </a:r>
            <a:endParaRPr sz="11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Serial.</a:t>
            </a:r>
            <a:r>
              <a:rPr lang="fr" sz="1100">
                <a:solidFill>
                  <a:srgbClr val="397300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1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"Erreur lors de l'ouverture du fichier sur SPIFFS pour la lecture"</a:t>
            </a: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 sz="11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1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1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00">
                <a:solidFill>
                  <a:srgbClr val="697070"/>
                </a:solidFill>
                <a:latin typeface="Courier New"/>
                <a:ea typeface="Courier New"/>
                <a:cs typeface="Courier New"/>
                <a:sym typeface="Courier New"/>
              </a:rPr>
              <a:t>// Lire et afficher le contenu du fichier ligne par ligne</a:t>
            </a:r>
            <a:endParaRPr sz="11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fr" sz="11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(fichier_spiffs.</a:t>
            </a:r>
            <a:r>
              <a:rPr lang="fr" sz="1100">
                <a:solidFill>
                  <a:srgbClr val="397300"/>
                </a:solidFill>
                <a:latin typeface="Courier New"/>
                <a:ea typeface="Courier New"/>
                <a:cs typeface="Courier New"/>
                <a:sym typeface="Courier New"/>
              </a:rPr>
              <a:t>available</a:t>
            </a: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()) {</a:t>
            </a:r>
            <a:endParaRPr sz="11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Serial.</a:t>
            </a:r>
            <a:r>
              <a:rPr lang="fr" sz="1100">
                <a:solidFill>
                  <a:srgbClr val="397300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(fichier_spiffs.</a:t>
            </a:r>
            <a:r>
              <a:rPr lang="fr" sz="1100">
                <a:solidFill>
                  <a:srgbClr val="397300"/>
                </a:solidFill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1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1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1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fichier_spiffs.</a:t>
            </a:r>
            <a:r>
              <a:rPr lang="fr" sz="1100">
                <a:solidFill>
                  <a:srgbClr val="397300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fr" sz="11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 sz="11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lang="fr" sz="11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00">
                <a:solidFill>
                  <a:srgbClr val="697070"/>
                </a:solidFill>
                <a:latin typeface="Courier New"/>
                <a:ea typeface="Courier New"/>
                <a:cs typeface="Courier New"/>
                <a:sym typeface="Courier New"/>
              </a:rPr>
              <a:t>// Nothing to do here</a:t>
            </a:r>
            <a:endParaRPr sz="11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3" name="Google Shape;203;p30"/>
          <p:cNvSpPr txBox="1"/>
          <p:nvPr/>
        </p:nvSpPr>
        <p:spPr>
          <a:xfrm>
            <a:off x="8248050" y="4649400"/>
            <a:ext cx="13275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3/3</a:t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Solution souhaitée : </a:t>
            </a:r>
            <a:endParaRPr/>
          </a:p>
        </p:txBody>
      </p:sp>
      <p:pic>
        <p:nvPicPr>
          <p:cNvPr id="209" name="Google Shape;20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375" y="1346300"/>
            <a:ext cx="5915025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40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44650" y="528900"/>
            <a:ext cx="8781900" cy="46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fr" sz="1600"/>
              <a:t>Présentation du projet :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fr" sz="1200"/>
              <a:t>Cahier des charges.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fr" sz="1200"/>
              <a:t>Présentation de ma partie.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fr" sz="1200"/>
              <a:t>Logiciels utilisés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fr" sz="1600"/>
              <a:t> </a:t>
            </a:r>
            <a:r>
              <a:rPr lang="fr" sz="1600"/>
              <a:t>Présentation de la valise</a:t>
            </a:r>
            <a:endParaRPr sz="1600"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AutoNum type="alphaLcPeriod"/>
            </a:pPr>
            <a:r>
              <a:rPr lang="fr" sz="1200">
                <a:solidFill>
                  <a:srgbClr val="595959"/>
                </a:solidFill>
              </a:rPr>
              <a:t>Diagramme d’exigence</a:t>
            </a:r>
            <a:endParaRPr sz="1200">
              <a:solidFill>
                <a:srgbClr val="595959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AutoNum type="alphaLcPeriod"/>
            </a:pPr>
            <a:r>
              <a:rPr lang="fr" sz="1200">
                <a:solidFill>
                  <a:srgbClr val="595959"/>
                </a:solidFill>
              </a:rPr>
              <a:t>Matériel</a:t>
            </a:r>
            <a:endParaRPr sz="1200">
              <a:solidFill>
                <a:srgbClr val="595959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fr" sz="1600"/>
              <a:t>Maintenance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fr" sz="1200"/>
              <a:t>Diagramme des séquences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fr" sz="1200"/>
              <a:t>Recette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fr" sz="1200"/>
              <a:t>Code</a:t>
            </a:r>
            <a:endParaRPr sz="12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fr" sz="1600"/>
              <a:t>Phase de tir </a:t>
            </a:r>
            <a:endParaRPr sz="1600"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fr" sz="1200"/>
              <a:t>Cas d’utilisation</a:t>
            </a:r>
            <a:endParaRPr sz="1200"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fr" sz="1200"/>
              <a:t>Recette</a:t>
            </a:r>
            <a:endParaRPr sz="1200"/>
          </a:p>
          <a:p>
            <a:pPr indent="-3048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lang="fr" sz="1200"/>
              <a:t>code</a:t>
            </a:r>
            <a:endParaRPr sz="1200"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fr" sz="1600"/>
              <a:t>Conclusion</a:t>
            </a:r>
            <a:endParaRPr sz="1600"/>
          </a:p>
        </p:txBody>
      </p:sp>
      <p:sp>
        <p:nvSpPr>
          <p:cNvPr id="93" name="Google Shape;93;p14"/>
          <p:cNvSpPr/>
          <p:nvPr/>
        </p:nvSpPr>
        <p:spPr>
          <a:xfrm>
            <a:off x="8185200" y="2943575"/>
            <a:ext cx="958800" cy="951900"/>
          </a:xfrm>
          <a:prstGeom prst="rtTriangl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7162200" y="2943575"/>
            <a:ext cx="1023000" cy="951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5233875" y="3932425"/>
            <a:ext cx="958800" cy="951900"/>
          </a:xfrm>
          <a:prstGeom prst="rtTriangl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4375" y="58450"/>
            <a:ext cx="1209375" cy="38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Cas d’utilisation : Test des lignes</a:t>
            </a:r>
            <a:endParaRPr/>
          </a:p>
        </p:txBody>
      </p:sp>
      <p:pic>
        <p:nvPicPr>
          <p:cNvPr id="215" name="Google Shape;21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600" y="1560575"/>
            <a:ext cx="6719976" cy="27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type="title"/>
          </p:nvPr>
        </p:nvSpPr>
        <p:spPr>
          <a:xfrm>
            <a:off x="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200"/>
              <a:t>Vérifier s’il y a une charge </a:t>
            </a:r>
            <a:endParaRPr sz="2200"/>
          </a:p>
        </p:txBody>
      </p:sp>
      <p:pic>
        <p:nvPicPr>
          <p:cNvPr id="221" name="Google Shape;22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0200" y="192001"/>
            <a:ext cx="1647375" cy="348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3"/>
          <p:cNvPicPr preferRelativeResize="0"/>
          <p:nvPr/>
        </p:nvPicPr>
        <p:blipFill rotWithShape="1">
          <a:blip r:embed="rId4">
            <a:alphaModFix/>
          </a:blip>
          <a:srcRect b="0" l="37071" r="32299" t="0"/>
          <a:stretch/>
        </p:blipFill>
        <p:spPr>
          <a:xfrm rot="10800000">
            <a:off x="7071250" y="2267250"/>
            <a:ext cx="498425" cy="162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3"/>
          <p:cNvSpPr txBox="1"/>
          <p:nvPr/>
        </p:nvSpPr>
        <p:spPr>
          <a:xfrm>
            <a:off x="73400" y="357438"/>
            <a:ext cx="7924200" cy="46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1F7199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b="1" lang="fr" sz="1000">
                <a:solidFill>
                  <a:srgbClr val="1F7199"/>
                </a:solidFill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lang="fr" sz="1000">
                <a:solidFill>
                  <a:srgbClr val="1F71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"Arduino.h"</a:t>
            </a:r>
            <a:endParaRPr sz="10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1F7199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b="1" lang="fr" sz="1000">
                <a:solidFill>
                  <a:srgbClr val="1F7199"/>
                </a:solidFill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lang="fr" sz="1000">
                <a:solidFill>
                  <a:srgbClr val="1F71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"PCF8575.h"</a:t>
            </a:r>
            <a:r>
              <a:rPr lang="fr" sz="1000">
                <a:solidFill>
                  <a:srgbClr val="1F719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000">
                <a:solidFill>
                  <a:srgbClr val="697070"/>
                </a:solidFill>
                <a:latin typeface="Courier New"/>
                <a:ea typeface="Courier New"/>
                <a:cs typeface="Courier New"/>
                <a:sym typeface="Courier New"/>
              </a:rPr>
              <a:t>// https://github.com/xreef/PCF8575_library</a:t>
            </a:r>
            <a:endParaRPr sz="10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0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0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0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pin = </a:t>
            </a:r>
            <a:r>
              <a:rPr lang="fr" sz="10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fr" sz="10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697070"/>
                </a:solidFill>
                <a:latin typeface="Courier New"/>
                <a:ea typeface="Courier New"/>
                <a:cs typeface="Courier New"/>
                <a:sym typeface="Courier New"/>
              </a:rPr>
              <a:t>// Instantiate Wire for generic use at 400kHz</a:t>
            </a:r>
            <a:endParaRPr sz="10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TwoWire I2Cone = TwoWire(</a:t>
            </a:r>
            <a:r>
              <a:rPr lang="fr" sz="10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0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TwoWire I2Ctwo = TwoWire(</a:t>
            </a:r>
            <a:r>
              <a:rPr lang="fr" sz="10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fr" sz="10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0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pinR = </a:t>
            </a:r>
            <a:r>
              <a:rPr lang="fr" sz="10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fr" sz="10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PCF8575 </a:t>
            </a:r>
            <a:r>
              <a:rPr b="1" lang="fr" sz="10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pcf8575</a:t>
            </a:r>
            <a:r>
              <a:rPr lang="fr" sz="10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(&amp;I2Ctwo, </a:t>
            </a:r>
            <a:r>
              <a:rPr lang="fr" sz="10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0x20</a:t>
            </a:r>
            <a:r>
              <a:rPr lang="fr" sz="10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fr" sz="10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fr" sz="10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 sz="10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setup</a:t>
            </a:r>
            <a:r>
              <a:rPr lang="fr" sz="10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Serial.begin(</a:t>
            </a:r>
            <a:r>
              <a:rPr lang="fr" sz="10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112560</a:t>
            </a:r>
            <a:r>
              <a:rPr lang="fr" sz="10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pinMode(pin, INPUT_PULLUP);</a:t>
            </a:r>
            <a:endParaRPr sz="10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pcf8575.pinMode(pinR, OUTPUT);</a:t>
            </a:r>
            <a:endParaRPr sz="10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pcf8575.begin();</a:t>
            </a:r>
            <a:endParaRPr sz="10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fr" sz="10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 sz="10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lang="fr" sz="10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pcf8575.digitalWrite(pinR, HIGH);</a:t>
            </a:r>
            <a:endParaRPr sz="10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fr" sz="10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val=analogRead(pin);</a:t>
            </a:r>
            <a:endParaRPr sz="10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val= (val/</a:t>
            </a:r>
            <a:r>
              <a:rPr lang="fr" sz="10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819.0</a:t>
            </a:r>
            <a:r>
              <a:rPr lang="fr" sz="10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)*</a:t>
            </a:r>
            <a:r>
              <a:rPr lang="fr" sz="10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fr" sz="10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Serial.print (</a:t>
            </a:r>
            <a:r>
              <a:rPr lang="fr" sz="10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"mV"</a:t>
            </a:r>
            <a:r>
              <a:rPr lang="fr" sz="10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Serial.println(val);</a:t>
            </a:r>
            <a:endParaRPr sz="10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delay(</a:t>
            </a:r>
            <a:r>
              <a:rPr lang="fr" sz="10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lang="fr" sz="10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Phase de tir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Cas d’utilisation</a:t>
            </a:r>
            <a:endParaRPr/>
          </a:p>
        </p:txBody>
      </p:sp>
      <p:pic>
        <p:nvPicPr>
          <p:cNvPr id="234" name="Google Shape;23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225" y="1170200"/>
            <a:ext cx="5686425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/>
          <p:nvPr>
            <p:ph type="title"/>
          </p:nvPr>
        </p:nvSpPr>
        <p:spPr>
          <a:xfrm>
            <a:off x="174850" y="21612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Fiche recette</a:t>
            </a:r>
            <a:endParaRPr/>
          </a:p>
        </p:txBody>
      </p:sp>
      <p:pic>
        <p:nvPicPr>
          <p:cNvPr id="240" name="Google Shape;24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625" y="1099525"/>
            <a:ext cx="7406949" cy="325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title"/>
          </p:nvPr>
        </p:nvSpPr>
        <p:spPr>
          <a:xfrm>
            <a:off x="163725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100"/>
              <a:t>Récupérer le temps et la sortie :</a:t>
            </a:r>
            <a:endParaRPr sz="2100"/>
          </a:p>
        </p:txBody>
      </p:sp>
      <p:sp>
        <p:nvSpPr>
          <p:cNvPr id="246" name="Google Shape;246;p37"/>
          <p:cNvSpPr txBox="1"/>
          <p:nvPr/>
        </p:nvSpPr>
        <p:spPr>
          <a:xfrm>
            <a:off x="163725" y="556500"/>
            <a:ext cx="8664900" cy="4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1F7199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b="1" lang="fr" sz="1100">
                <a:solidFill>
                  <a:srgbClr val="1F7199"/>
                </a:solidFill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lang="fr" sz="1100">
                <a:solidFill>
                  <a:srgbClr val="1F71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&lt;SPIFFS.h&gt;</a:t>
            </a:r>
            <a:endParaRPr sz="11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" sz="11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* fichier_local = </a:t>
            </a:r>
            <a:r>
              <a:rPr lang="fr" sz="11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"/fichier.csv"</a:t>
            </a: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fr" sz="11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 sz="11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setup</a:t>
            </a:r>
            <a:r>
              <a:rPr lang="fr" sz="11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Serial.</a:t>
            </a:r>
            <a:r>
              <a:rPr lang="fr" sz="1100">
                <a:solidFill>
                  <a:srgbClr val="39730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1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115200</a:t>
            </a: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00">
                <a:solidFill>
                  <a:srgbClr val="697070"/>
                </a:solidFill>
                <a:latin typeface="Courier New"/>
                <a:ea typeface="Courier New"/>
                <a:cs typeface="Courier New"/>
                <a:sym typeface="Courier New"/>
              </a:rPr>
              <a:t>// Initialisation du système de fichiers SPIFFS</a:t>
            </a:r>
            <a:endParaRPr sz="11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fr" sz="11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(!SPIFFS.</a:t>
            </a:r>
            <a:r>
              <a:rPr lang="fr" sz="1100">
                <a:solidFill>
                  <a:srgbClr val="39730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100">
                <a:solidFill>
                  <a:srgbClr val="669955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)){</a:t>
            </a:r>
            <a:endParaRPr sz="11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Serial.</a:t>
            </a:r>
            <a:r>
              <a:rPr lang="fr" sz="1100">
                <a:solidFill>
                  <a:srgbClr val="397300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1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"Erreur lors de l'initialisation de SPIFFS"</a:t>
            </a: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 sz="11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1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00">
                <a:solidFill>
                  <a:srgbClr val="697070"/>
                </a:solidFill>
                <a:latin typeface="Courier New"/>
                <a:ea typeface="Courier New"/>
                <a:cs typeface="Courier New"/>
                <a:sym typeface="Courier New"/>
              </a:rPr>
              <a:t>// Lecture et affichage des données du fichier CSV</a:t>
            </a:r>
            <a:endParaRPr sz="11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00">
                <a:solidFill>
                  <a:srgbClr val="397300"/>
                </a:solidFill>
                <a:latin typeface="Courier New"/>
                <a:ea typeface="Courier New"/>
                <a:cs typeface="Courier New"/>
                <a:sym typeface="Courier New"/>
              </a:rPr>
              <a:t>afficherFichierCSV</a:t>
            </a: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fr" sz="11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 sz="11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afficherFichierCSV</a:t>
            </a:r>
            <a:r>
              <a:rPr lang="fr" sz="11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File fichier_spiffs = SPIFFS.</a:t>
            </a:r>
            <a:r>
              <a:rPr lang="fr" sz="1100">
                <a:solidFill>
                  <a:srgbClr val="397300"/>
                </a:solidFill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(fichier_local, </a:t>
            </a:r>
            <a:r>
              <a:rPr lang="fr" sz="11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"r"</a:t>
            </a: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fr" sz="11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(!fichier_spiffs) {</a:t>
            </a:r>
            <a:endParaRPr sz="11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Serial.</a:t>
            </a:r>
            <a:r>
              <a:rPr lang="fr" sz="1100">
                <a:solidFill>
                  <a:srgbClr val="397300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1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"Erreur d'ouverture du fichier"</a:t>
            </a: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 sz="11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1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1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00">
                <a:solidFill>
                  <a:srgbClr val="697070"/>
                </a:solidFill>
                <a:latin typeface="Courier New"/>
                <a:ea typeface="Courier New"/>
                <a:cs typeface="Courier New"/>
                <a:sym typeface="Courier New"/>
              </a:rPr>
              <a:t>// Lire et traiter le contenu du fichier ligne par ligne</a:t>
            </a:r>
            <a:endParaRPr sz="11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fr" sz="11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(fichier_spiffs.</a:t>
            </a:r>
            <a:r>
              <a:rPr lang="fr" sz="1100">
                <a:solidFill>
                  <a:srgbClr val="397300"/>
                </a:solidFill>
                <a:latin typeface="Courier New"/>
                <a:ea typeface="Courier New"/>
                <a:cs typeface="Courier New"/>
                <a:sym typeface="Courier New"/>
              </a:rPr>
              <a:t>available</a:t>
            </a: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()) {</a:t>
            </a:r>
            <a:endParaRPr sz="11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String ligne = fichier_spiffs.</a:t>
            </a:r>
            <a:r>
              <a:rPr lang="fr" sz="1100">
                <a:solidFill>
                  <a:srgbClr val="397300"/>
                </a:solidFill>
                <a:latin typeface="Courier New"/>
                <a:ea typeface="Courier New"/>
                <a:cs typeface="Courier New"/>
                <a:sym typeface="Courier New"/>
              </a:rPr>
              <a:t>readStringUntil</a:t>
            </a: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1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'\n'</a:t>
            </a: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fr" sz="1100">
                <a:solidFill>
                  <a:srgbClr val="697070"/>
                </a:solidFill>
                <a:latin typeface="Courier New"/>
                <a:ea typeface="Courier New"/>
                <a:cs typeface="Courier New"/>
                <a:sym typeface="Courier New"/>
              </a:rPr>
              <a:t>// Lire une ligne du fichier</a:t>
            </a:r>
            <a:endParaRPr sz="11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1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1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7" name="Google Shape;247;p37"/>
          <p:cNvSpPr txBox="1"/>
          <p:nvPr>
            <p:ph type="title"/>
          </p:nvPr>
        </p:nvSpPr>
        <p:spPr>
          <a:xfrm>
            <a:off x="8288925" y="4535700"/>
            <a:ext cx="783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1/2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/>
          <p:nvPr>
            <p:ph type="title"/>
          </p:nvPr>
        </p:nvSpPr>
        <p:spPr>
          <a:xfrm>
            <a:off x="8288925" y="4535700"/>
            <a:ext cx="783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2/2</a:t>
            </a:r>
            <a:endParaRPr/>
          </a:p>
        </p:txBody>
      </p:sp>
      <p:sp>
        <p:nvSpPr>
          <p:cNvPr id="253" name="Google Shape;253;p38"/>
          <p:cNvSpPr txBox="1"/>
          <p:nvPr/>
        </p:nvSpPr>
        <p:spPr>
          <a:xfrm>
            <a:off x="74325" y="701550"/>
            <a:ext cx="9144000" cy="3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fr" sz="1100">
                <a:solidFill>
                  <a:srgbClr val="697070"/>
                </a:solidFill>
                <a:latin typeface="Courier New"/>
                <a:ea typeface="Courier New"/>
                <a:cs typeface="Courier New"/>
                <a:sym typeface="Courier New"/>
              </a:rPr>
              <a:t>// Rechercher les étiquettes "sortie" et "Temps" dans la ligne</a:t>
            </a:r>
            <a:endParaRPr sz="11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 sz="11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(ligne.</a:t>
            </a:r>
            <a:r>
              <a:rPr lang="fr" sz="1100">
                <a:solidFill>
                  <a:srgbClr val="397300"/>
                </a:solidFill>
                <a:latin typeface="Courier New"/>
                <a:ea typeface="Courier New"/>
                <a:cs typeface="Courier New"/>
                <a:sym typeface="Courier New"/>
              </a:rPr>
              <a:t>indexOf</a:t>
            </a: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1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"sortie"</a:t>
            </a: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) != </a:t>
            </a:r>
            <a:r>
              <a:rPr lang="fr" sz="11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fr" sz="11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pos = ligne.</a:t>
            </a:r>
            <a:r>
              <a:rPr lang="fr" sz="1100">
                <a:solidFill>
                  <a:srgbClr val="397300"/>
                </a:solidFill>
                <a:latin typeface="Courier New"/>
                <a:ea typeface="Courier New"/>
                <a:cs typeface="Courier New"/>
                <a:sym typeface="Courier New"/>
              </a:rPr>
              <a:t>lastIndexOf</a:t>
            </a: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1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','</a:t>
            </a: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) + </a:t>
            </a:r>
            <a:r>
              <a:rPr lang="fr" sz="11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fr" sz="1100">
                <a:solidFill>
                  <a:srgbClr val="697070"/>
                </a:solidFill>
                <a:latin typeface="Courier New"/>
                <a:ea typeface="Courier New"/>
                <a:cs typeface="Courier New"/>
                <a:sym typeface="Courier New"/>
              </a:rPr>
              <a:t>// Trouver la position de la dernière virgule</a:t>
            </a:r>
            <a:endParaRPr sz="11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  String valeur_sortie = ligne.</a:t>
            </a:r>
            <a:r>
              <a:rPr lang="fr" sz="1100">
                <a:solidFill>
                  <a:srgbClr val="397300"/>
                </a:solidFill>
                <a:latin typeface="Courier New"/>
                <a:ea typeface="Courier New"/>
                <a:cs typeface="Courier New"/>
                <a:sym typeface="Courier New"/>
              </a:rPr>
              <a:t>substring</a:t>
            </a: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(pos); </a:t>
            </a:r>
            <a:r>
              <a:rPr lang="fr" sz="1100">
                <a:solidFill>
                  <a:srgbClr val="697070"/>
                </a:solidFill>
                <a:latin typeface="Courier New"/>
                <a:ea typeface="Courier New"/>
                <a:cs typeface="Courier New"/>
                <a:sym typeface="Courier New"/>
              </a:rPr>
              <a:t>// Extraire la valeur après la virgule</a:t>
            </a:r>
            <a:endParaRPr sz="11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  Serial.</a:t>
            </a:r>
            <a:r>
              <a:rPr lang="fr" sz="1100">
                <a:solidFill>
                  <a:srgbClr val="3973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1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"Valeur de sortie : "</a:t>
            </a: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  Serial.</a:t>
            </a:r>
            <a:r>
              <a:rPr lang="fr" sz="1100">
                <a:solidFill>
                  <a:srgbClr val="397300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(valeur_sortie.</a:t>
            </a:r>
            <a:r>
              <a:rPr lang="fr" sz="1100">
                <a:solidFill>
                  <a:srgbClr val="397300"/>
                </a:solidFill>
                <a:latin typeface="Courier New"/>
                <a:ea typeface="Courier New"/>
                <a:cs typeface="Courier New"/>
                <a:sym typeface="Courier New"/>
              </a:rPr>
              <a:t>toInt</a:t>
            </a: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()); </a:t>
            </a:r>
            <a:r>
              <a:rPr lang="fr" sz="1100">
                <a:solidFill>
                  <a:srgbClr val="697070"/>
                </a:solidFill>
                <a:latin typeface="Courier New"/>
                <a:ea typeface="Courier New"/>
                <a:cs typeface="Courier New"/>
                <a:sym typeface="Courier New"/>
              </a:rPr>
              <a:t>// Afficher la valeur de sortie</a:t>
            </a:r>
            <a:endParaRPr sz="11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1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 sz="11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 sz="11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(ligne.</a:t>
            </a:r>
            <a:r>
              <a:rPr lang="fr" sz="1100">
                <a:solidFill>
                  <a:srgbClr val="397300"/>
                </a:solidFill>
                <a:latin typeface="Courier New"/>
                <a:ea typeface="Courier New"/>
                <a:cs typeface="Courier New"/>
                <a:sym typeface="Courier New"/>
              </a:rPr>
              <a:t>indexOf</a:t>
            </a: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1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"Temps"</a:t>
            </a: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) != </a:t>
            </a:r>
            <a:r>
              <a:rPr lang="fr" sz="11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-1</a:t>
            </a: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fr" sz="11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pos = ligne.</a:t>
            </a:r>
            <a:r>
              <a:rPr lang="fr" sz="1100">
                <a:solidFill>
                  <a:srgbClr val="397300"/>
                </a:solidFill>
                <a:latin typeface="Courier New"/>
                <a:ea typeface="Courier New"/>
                <a:cs typeface="Courier New"/>
                <a:sym typeface="Courier New"/>
              </a:rPr>
              <a:t>lastIndexOf</a:t>
            </a: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1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','</a:t>
            </a: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) + </a:t>
            </a:r>
            <a:r>
              <a:rPr lang="fr" sz="11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fr" sz="1100">
                <a:solidFill>
                  <a:srgbClr val="697070"/>
                </a:solidFill>
                <a:latin typeface="Courier New"/>
                <a:ea typeface="Courier New"/>
                <a:cs typeface="Courier New"/>
                <a:sym typeface="Courier New"/>
              </a:rPr>
              <a:t>// Trouver la position de la dernière virgule</a:t>
            </a:r>
            <a:endParaRPr sz="11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  String valeur_temps = ligne.</a:t>
            </a:r>
            <a:r>
              <a:rPr lang="fr" sz="1100">
                <a:solidFill>
                  <a:srgbClr val="397300"/>
                </a:solidFill>
                <a:latin typeface="Courier New"/>
                <a:ea typeface="Courier New"/>
                <a:cs typeface="Courier New"/>
                <a:sym typeface="Courier New"/>
              </a:rPr>
              <a:t>substring</a:t>
            </a: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(pos); </a:t>
            </a:r>
            <a:r>
              <a:rPr lang="fr" sz="1100">
                <a:solidFill>
                  <a:srgbClr val="697070"/>
                </a:solidFill>
                <a:latin typeface="Courier New"/>
                <a:ea typeface="Courier New"/>
                <a:cs typeface="Courier New"/>
                <a:sym typeface="Courier New"/>
              </a:rPr>
              <a:t>// Extraire la valeur après la virgule</a:t>
            </a:r>
            <a:endParaRPr sz="11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  Serial.</a:t>
            </a:r>
            <a:r>
              <a:rPr lang="fr" sz="1100">
                <a:solidFill>
                  <a:srgbClr val="3973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fr" sz="11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"Valeur du temps : "</a:t>
            </a: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  Serial.</a:t>
            </a:r>
            <a:r>
              <a:rPr lang="fr" sz="1100">
                <a:solidFill>
                  <a:srgbClr val="397300"/>
                </a:solidFill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(valeur_temps.</a:t>
            </a:r>
            <a:r>
              <a:rPr lang="fr" sz="1100">
                <a:solidFill>
                  <a:srgbClr val="397300"/>
                </a:solidFill>
                <a:latin typeface="Courier New"/>
                <a:ea typeface="Courier New"/>
                <a:cs typeface="Courier New"/>
                <a:sym typeface="Courier New"/>
              </a:rPr>
              <a:t>toInt</a:t>
            </a: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()); </a:t>
            </a:r>
            <a:r>
              <a:rPr lang="fr" sz="1100">
                <a:solidFill>
                  <a:srgbClr val="697070"/>
                </a:solidFill>
                <a:latin typeface="Courier New"/>
                <a:ea typeface="Courier New"/>
                <a:cs typeface="Courier New"/>
                <a:sym typeface="Courier New"/>
              </a:rPr>
              <a:t>// Afficher la valeur du temps</a:t>
            </a:r>
            <a:endParaRPr sz="11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1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1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1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fichier_spiffs.</a:t>
            </a:r>
            <a:r>
              <a:rPr lang="fr" sz="1100">
                <a:solidFill>
                  <a:srgbClr val="397300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fr" sz="11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 sz="11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lang="fr" sz="11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9"/>
          <p:cNvSpPr txBox="1"/>
          <p:nvPr>
            <p:ph type="title"/>
          </p:nvPr>
        </p:nvSpPr>
        <p:spPr>
          <a:xfrm>
            <a:off x="157625" y="1091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Traitement du message radio :</a:t>
            </a:r>
            <a:endParaRPr/>
          </a:p>
        </p:txBody>
      </p:sp>
      <p:sp>
        <p:nvSpPr>
          <p:cNvPr id="259" name="Google Shape;259;p39"/>
          <p:cNvSpPr txBox="1"/>
          <p:nvPr/>
        </p:nvSpPr>
        <p:spPr>
          <a:xfrm>
            <a:off x="104075" y="1188675"/>
            <a:ext cx="7057500" cy="310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fr" sz="10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 sz="10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lang="fr" sz="10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fr" sz="10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 sz="10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fr" sz="10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(radio.available()) {</a:t>
            </a:r>
            <a:endParaRPr sz="10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radio.read(&amp;message, </a:t>
            </a:r>
            <a:r>
              <a:rPr b="1" lang="fr" sz="10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lang="fr" sz="10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(message));</a:t>
            </a:r>
            <a:endParaRPr sz="10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0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000">
                <a:solidFill>
                  <a:srgbClr val="697070"/>
                </a:solidFill>
                <a:latin typeface="Courier New"/>
                <a:ea typeface="Courier New"/>
                <a:cs typeface="Courier New"/>
                <a:sym typeface="Courier New"/>
              </a:rPr>
              <a:t>// Affiche le message reçu dans le moniteur série</a:t>
            </a:r>
            <a:endParaRPr sz="10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Serial.println(message);</a:t>
            </a:r>
            <a:endParaRPr sz="10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000">
                <a:solidFill>
                  <a:srgbClr val="697070"/>
                </a:solidFill>
                <a:latin typeface="Courier New"/>
                <a:ea typeface="Courier New"/>
                <a:cs typeface="Courier New"/>
                <a:sym typeface="Courier New"/>
              </a:rPr>
              <a:t>// Vérifie si le message reçu est "ON"</a:t>
            </a:r>
            <a:endParaRPr sz="10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 sz="10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fr" sz="10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fr" sz="1000">
                <a:solidFill>
                  <a:srgbClr val="397300"/>
                </a:solidFill>
                <a:latin typeface="Courier New"/>
                <a:ea typeface="Courier New"/>
                <a:cs typeface="Courier New"/>
                <a:sym typeface="Courier New"/>
              </a:rPr>
              <a:t>strcmp</a:t>
            </a:r>
            <a:r>
              <a:rPr lang="fr" sz="10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(message, </a:t>
            </a:r>
            <a:r>
              <a:rPr lang="fr" sz="10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"ON"</a:t>
            </a:r>
            <a:r>
              <a:rPr lang="fr" sz="10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) == </a:t>
            </a:r>
            <a:r>
              <a:rPr lang="fr" sz="10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0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fr" sz="1000">
                <a:solidFill>
                  <a:srgbClr val="697070"/>
                </a:solidFill>
                <a:latin typeface="Courier New"/>
                <a:ea typeface="Courier New"/>
                <a:cs typeface="Courier New"/>
                <a:sym typeface="Courier New"/>
              </a:rPr>
              <a:t>// Si le message est "ON", met la broche 3 de la puce PCF8575 à HIGH</a:t>
            </a:r>
            <a:endParaRPr sz="10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  pcf8575.digitalWrite(</a:t>
            </a:r>
            <a:r>
              <a:rPr lang="fr" sz="10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fr" sz="10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, HIGH);</a:t>
            </a:r>
            <a:endParaRPr sz="10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endParaRPr sz="10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fr" sz="1000">
                <a:solidFill>
                  <a:srgbClr val="697070"/>
                </a:solidFill>
                <a:latin typeface="Courier New"/>
                <a:ea typeface="Courier New"/>
                <a:cs typeface="Courier New"/>
                <a:sym typeface="Courier New"/>
              </a:rPr>
              <a:t>// Sinon, vérifie si le message reçu est "OFF"</a:t>
            </a:r>
            <a:endParaRPr sz="10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fr" sz="10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fr" sz="10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fr" sz="100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fr" sz="10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fr" sz="1000">
                <a:solidFill>
                  <a:srgbClr val="397300"/>
                </a:solidFill>
                <a:latin typeface="Courier New"/>
                <a:ea typeface="Courier New"/>
                <a:cs typeface="Courier New"/>
                <a:sym typeface="Courier New"/>
              </a:rPr>
              <a:t>strcmp</a:t>
            </a:r>
            <a:r>
              <a:rPr lang="fr" sz="10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(message, </a:t>
            </a:r>
            <a:r>
              <a:rPr lang="fr" sz="10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"OFF"</a:t>
            </a:r>
            <a:r>
              <a:rPr lang="fr" sz="10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) == </a:t>
            </a:r>
            <a:r>
              <a:rPr lang="fr" sz="10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fr" sz="10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fr" sz="1000">
                <a:solidFill>
                  <a:srgbClr val="697070"/>
                </a:solidFill>
                <a:latin typeface="Courier New"/>
                <a:ea typeface="Courier New"/>
                <a:cs typeface="Courier New"/>
                <a:sym typeface="Courier New"/>
              </a:rPr>
              <a:t>// Si le message est "OFF", met la broche 3 de la puce PCF8575 à LOW</a:t>
            </a:r>
            <a:endParaRPr sz="10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  pcf8575.digitalWrite(</a:t>
            </a:r>
            <a:r>
              <a:rPr lang="fr" sz="100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fr" sz="10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, LOW);</a:t>
            </a:r>
            <a:endParaRPr sz="10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00">
              <a:solidFill>
                <a:srgbClr val="444444"/>
              </a:solidFill>
              <a:highlight>
                <a:srgbClr val="F3F3F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444444"/>
                </a:solidFill>
                <a:highlight>
                  <a:srgbClr val="F3F3F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/>
          </a:p>
        </p:txBody>
      </p:sp>
      <p:pic>
        <p:nvPicPr>
          <p:cNvPr id="260" name="Google Shape;26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5075" y="1677900"/>
            <a:ext cx="2076475" cy="153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0"/>
          <p:cNvSpPr txBox="1"/>
          <p:nvPr>
            <p:ph type="title"/>
          </p:nvPr>
        </p:nvSpPr>
        <p:spPr>
          <a:xfrm>
            <a:off x="231000" y="3292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Travail à effectuer : </a:t>
            </a:r>
            <a:endParaRPr/>
          </a:p>
        </p:txBody>
      </p:sp>
      <p:sp>
        <p:nvSpPr>
          <p:cNvPr id="266" name="Google Shape;266;p40"/>
          <p:cNvSpPr txBox="1"/>
          <p:nvPr/>
        </p:nvSpPr>
        <p:spPr>
          <a:xfrm>
            <a:off x="231000" y="1584850"/>
            <a:ext cx="6405600" cy="15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fr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Récupérer</a:t>
            </a:r>
            <a:r>
              <a:rPr lang="fr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le scénario par RJ45.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fr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Test des sorties.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fr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Test Radio.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fr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Envoyer les résultats de test au logiciel de supervision.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900"/>
              <a:t>Cahier des charges : </a:t>
            </a:r>
            <a:endParaRPr sz="1900"/>
          </a:p>
        </p:txBody>
      </p:sp>
      <p:sp>
        <p:nvSpPr>
          <p:cNvPr id="102" name="Google Shape;102;p15"/>
          <p:cNvSpPr/>
          <p:nvPr/>
        </p:nvSpPr>
        <p:spPr>
          <a:xfrm>
            <a:off x="4843025" y="171100"/>
            <a:ext cx="4250700" cy="458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4853975" y="-246200"/>
            <a:ext cx="4228800" cy="50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17" u="sng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100"/>
              <a:t>Phase de Maintenance :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fr" sz="1100"/>
              <a:t>Le technicien branche les valises en RJ45.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 sz="1100"/>
              <a:t>Il effectue un test depuis son ordinateur pour vérifier l'état des sorties des valises.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 sz="1100"/>
              <a:t>Les résultats du test sont transmis par RJ45 vers le logiciel de supervision.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 sz="1100"/>
              <a:t>L'artificier crée un scénario sur le logiciel de supervision en utilisant uniquement les sorties fonctionnelles.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 sz="1100"/>
              <a:t>Le scénario est sauvegardé ou envoyé à la valise par Ethernet pour être conservé en mémoire jusqu'à la phase 2.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100"/>
              <a:t>Phase de Mise à Feu :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fr" sz="1100"/>
              <a:t>Les valises sont installées sur place et connectées par radio au logiciel de supervision.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 sz="1100"/>
              <a:t>Avant le lancement, un test de connexion radio est effectué.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 sz="1100"/>
              <a:t>Si le test est réussi et que la clé est sur la position d'autorisation de tir, l'artificier peut lancer la mise à feu.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 sz="1100"/>
              <a:t>Un message radio est envoyé à toutes les valises.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 sz="1100"/>
              <a:t>Si le test échoue, le lancement peut être effectué via DMX.</a:t>
            </a:r>
            <a:endParaRPr sz="1100"/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11175"/>
            <a:ext cx="4777151" cy="407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095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Ma partie : 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50" y="457950"/>
            <a:ext cx="8520599" cy="4476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0" y="-435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1600"/>
              <a:t>Planning prévisionnel vs planning réel : </a:t>
            </a:r>
            <a:endParaRPr sz="1600"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25" y="318813"/>
            <a:ext cx="5600975" cy="4505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425" y="166775"/>
            <a:ext cx="4958501" cy="452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621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Gantt</a:t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 rotWithShape="1">
          <a:blip r:embed="rId3">
            <a:alphaModFix/>
          </a:blip>
          <a:srcRect b="0" l="501" r="15991" t="0"/>
          <a:stretch/>
        </p:blipFill>
        <p:spPr>
          <a:xfrm>
            <a:off x="101025" y="784700"/>
            <a:ext cx="8781951" cy="357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899309"/>
            <a:ext cx="8991599" cy="387726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 txBox="1"/>
          <p:nvPr>
            <p:ph type="title"/>
          </p:nvPr>
        </p:nvSpPr>
        <p:spPr>
          <a:xfrm>
            <a:off x="62100" y="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Applications :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de la petite valise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