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64" r:id="rId3"/>
    <p:sldId id="265" r:id="rId4"/>
    <p:sldId id="267" r:id="rId5"/>
    <p:sldId id="268" r:id="rId6"/>
    <p:sldId id="266" r:id="rId7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B9F7-A786-49F1-9DE2-CACD9BC5BC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2AD6-C7D1-4842-AC5B-427248185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0F1962-2FF8-4074-B70B-7D97F16D9A80}"/>
              </a:ext>
            </a:extLst>
          </p:cNvPr>
          <p:cNvSpPr txBox="1"/>
          <p:nvPr/>
        </p:nvSpPr>
        <p:spPr>
          <a:xfrm>
            <a:off x="497885" y="1624628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1–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BB44B-B16C-4C06-84F2-FB75381CF26E}"/>
              </a:ext>
            </a:extLst>
          </p:cNvPr>
          <p:cNvSpPr txBox="1"/>
          <p:nvPr/>
        </p:nvSpPr>
        <p:spPr>
          <a:xfrm>
            <a:off x="207600" y="2272738"/>
            <a:ext cx="11054760" cy="5355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AlgoConditionSi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: valeur : entier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lire valeur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valeur &gt; 100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afficher ≪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≫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valeur &gt; 200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| afficher ≪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≫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| afficher ≪ pas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≫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valeur &gt; 50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| afficher ≪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≫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| afficher ≪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≫</a:t>
            </a:r>
          </a:p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</a:p>
          <a:p>
            <a:pPr algn="l"/>
            <a:r>
              <a:rPr lang="fr-FR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0E701-32B9-4C25-BFB3-3FC8C895FD25}"/>
              </a:ext>
            </a:extLst>
          </p:cNvPr>
          <p:cNvSpPr txBox="1"/>
          <p:nvPr/>
        </p:nvSpPr>
        <p:spPr>
          <a:xfrm>
            <a:off x="497884" y="7812517"/>
            <a:ext cx="109016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20 :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150 : A pas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50 :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51 :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 400 : A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0F1962-2FF8-4074-B70B-7D97F16D9A80}"/>
              </a:ext>
            </a:extLst>
          </p:cNvPr>
          <p:cNvSpPr txBox="1"/>
          <p:nvPr/>
        </p:nvSpPr>
        <p:spPr>
          <a:xfrm>
            <a:off x="497885" y="2218988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 – Condition booléenne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2055D-ABF9-409C-A542-175B9D80A7D5}"/>
              </a:ext>
            </a:extLst>
          </p:cNvPr>
          <p:cNvSpPr txBox="1"/>
          <p:nvPr/>
        </p:nvSpPr>
        <p:spPr>
          <a:xfrm>
            <a:off x="731520" y="2918251"/>
            <a:ext cx="1200912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valeur des expressions suivantes :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 ET FAUX OU VRAI  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&lt; 4) ET (2 &gt; 5)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(2+6 = 10) OU (8/2 &gt; 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BC817-81C7-4235-ADE3-61D7498CC675}"/>
              </a:ext>
            </a:extLst>
          </p:cNvPr>
          <p:cNvSpPr txBox="1"/>
          <p:nvPr/>
        </p:nvSpPr>
        <p:spPr>
          <a:xfrm flipH="1">
            <a:off x="731520" y="4995497"/>
            <a:ext cx="557784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VRAI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VRAI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3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A9B841-EE7F-4964-9E8E-467168FACD18}"/>
              </a:ext>
            </a:extLst>
          </p:cNvPr>
          <p:cNvSpPr txBox="1"/>
          <p:nvPr/>
        </p:nvSpPr>
        <p:spPr>
          <a:xfrm>
            <a:off x="872490" y="2695822"/>
            <a:ext cx="168116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Soient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 variables de type entier.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Déterminer les expressions booléennes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correspondantes aux situations suivantes :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toutes deux supérieures strictement a 7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7 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7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identiques</a:t>
            </a:r>
          </a:p>
          <a:p>
            <a:pPr algn="l"/>
            <a:r>
              <a:rPr lang="es-ES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 </a:t>
            </a:r>
            <a:r>
              <a:rPr lang="es-ES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s-ES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z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la valeur de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comprise entre les valeurs de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400" b="0" i="1" u="none" strike="noStrike" baseline="0" dirty="0" err="1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difficulte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ici : on ne sait pas quelle est la plus petite valeur entre y et z. Il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 donc prendre en compte les deux cas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y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&lt; 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&lt; y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parmi les valeurs de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deux valeurs au moins sont identiques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x=y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x=z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parmi les valeurs de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deux et seulement deux valeurs sont identiques</a:t>
            </a:r>
          </a:p>
          <a:p>
            <a:pPr algn="l"/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x=y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≠ 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≠ x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x=z </a:t>
            </a:r>
            <a:r>
              <a:rPr lang="fr-FR" sz="2400" b="0" i="0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≠ y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A78B8-AD93-4174-BC17-066DE104859F}"/>
              </a:ext>
            </a:extLst>
          </p:cNvPr>
          <p:cNvSpPr txBox="1"/>
          <p:nvPr/>
        </p:nvSpPr>
        <p:spPr>
          <a:xfrm>
            <a:off x="746760" y="1935445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3 : Expressions booléennes 2</a:t>
            </a:r>
          </a:p>
        </p:txBody>
      </p:sp>
    </p:spTree>
    <p:extLst>
      <p:ext uri="{BB962C8B-B14F-4D97-AF65-F5344CB8AC3E}">
        <p14:creationId xmlns:p14="http://schemas.microsoft.com/office/powerpoint/2010/main" val="105235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AA78B8-AD93-4174-BC17-066DE104859F}"/>
              </a:ext>
            </a:extLst>
          </p:cNvPr>
          <p:cNvSpPr txBox="1"/>
          <p:nvPr/>
        </p:nvSpPr>
        <p:spPr>
          <a:xfrm>
            <a:off x="746760" y="1935445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 : PIZZA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988EE-39E9-4415-880C-B9484E31EA77}"/>
              </a:ext>
            </a:extLst>
          </p:cNvPr>
          <p:cNvSpPr txBox="1"/>
          <p:nvPr/>
        </p:nvSpPr>
        <p:spPr>
          <a:xfrm>
            <a:off x="948690" y="2882388"/>
            <a:ext cx="14474190" cy="5355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ALGORITHME </a:t>
            </a:r>
            <a:r>
              <a:rPr lang="fr-FR" sz="1800" b="0" i="0" u="none" strike="noStrike" baseline="0" dirty="0" err="1">
                <a:solidFill>
                  <a:srgbClr val="008100"/>
                </a:solidFill>
                <a:latin typeface="LiberationSans"/>
              </a:rPr>
              <a:t>PizzasSimulateur</a:t>
            </a:r>
            <a:endParaRPr lang="fr-FR" sz="1800" b="0" i="0" u="none" strike="noStrike" baseline="0" dirty="0">
              <a:solidFill>
                <a:srgbClr val="008100"/>
              </a:solidFill>
              <a:latin typeface="LiberationSans"/>
            </a:endParaRPr>
          </a:p>
          <a:p>
            <a:pPr algn="l"/>
            <a:r>
              <a:rPr lang="nb-NO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VARIABLE </a:t>
            </a:r>
            <a:r>
              <a:rPr lang="nb-NO" sz="1800" b="0" i="0" u="none" strike="noStrike" baseline="0" dirty="0">
                <a:solidFill>
                  <a:srgbClr val="008100"/>
                </a:solidFill>
                <a:latin typeface="LiberationSans"/>
              </a:rPr>
              <a:t>: </a:t>
            </a:r>
            <a:r>
              <a:rPr lang="nb-NO" dirty="0">
                <a:solidFill>
                  <a:srgbClr val="008100"/>
                </a:solidFill>
                <a:latin typeface="LiberationSans"/>
              </a:rPr>
              <a:t>masse</a:t>
            </a:r>
            <a:r>
              <a:rPr lang="nb-NO" sz="1800" b="0" i="0" u="none" strike="noStrike" baseline="0" dirty="0">
                <a:solidFill>
                  <a:srgbClr val="008100"/>
                </a:solidFill>
                <a:latin typeface="LiberationSans"/>
              </a:rPr>
              <a:t>1, prix1, masse2, prix2, pkg1, pkg2 : reels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DEBUT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saisir </a:t>
            </a:r>
            <a:r>
              <a:rPr lang="fr-FR" dirty="0">
                <a:solidFill>
                  <a:srgbClr val="008100"/>
                </a:solidFill>
                <a:latin typeface="LiberationSans"/>
              </a:rPr>
              <a:t> masse1</a:t>
            </a:r>
            <a:endParaRPr lang="fr-FR" sz="1800" b="0" i="0" u="none" strike="noStrike" baseline="0" dirty="0">
              <a:solidFill>
                <a:srgbClr val="008100"/>
              </a:solidFill>
              <a:latin typeface="LiberationSans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saisir prix1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saisir </a:t>
            </a:r>
            <a:r>
              <a:rPr lang="fr-FR" dirty="0">
                <a:solidFill>
                  <a:srgbClr val="008100"/>
                </a:solidFill>
                <a:latin typeface="LiberationSans"/>
              </a:rPr>
              <a:t>masse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2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saisir prix2</a:t>
            </a:r>
          </a:p>
          <a:p>
            <a:pPr algn="l"/>
            <a:r>
              <a:rPr lang="fr-FR" sz="1800" b="0" i="1" u="none" strike="noStrike" baseline="0" dirty="0">
                <a:solidFill>
                  <a:srgbClr val="008100"/>
                </a:solidFill>
                <a:latin typeface="LiberationSans-Italic"/>
              </a:rPr>
              <a:t>{ Calcul du prix au kilogramme }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pkg1 ← prix1/</a:t>
            </a:r>
            <a:r>
              <a:rPr lang="fr-FR" dirty="0">
                <a:solidFill>
                  <a:srgbClr val="008100"/>
                </a:solidFill>
                <a:latin typeface="LiberationSans"/>
              </a:rPr>
              <a:t>masse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1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pkg2 ← prix2/</a:t>
            </a:r>
            <a:r>
              <a:rPr lang="fr-FR" dirty="0">
                <a:solidFill>
                  <a:srgbClr val="008100"/>
                </a:solidFill>
                <a:latin typeface="LiberationSans"/>
              </a:rPr>
              <a:t>masse2</a:t>
            </a:r>
            <a:endParaRPr lang="fr-FR" sz="1800" b="0" i="0" u="none" strike="noStrike" baseline="0" dirty="0">
              <a:solidFill>
                <a:srgbClr val="008100"/>
              </a:solidFill>
              <a:latin typeface="LiberationSans"/>
            </a:endParaRP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SI 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pkg1 = pkg2 </a:t>
            </a:r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ALORS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│ 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Afficher "</a:t>
            </a:r>
            <a:r>
              <a:rPr lang="fr-FR" sz="1800" b="0" i="0" u="none" strike="noStrike" baseline="0" dirty="0" err="1">
                <a:solidFill>
                  <a:srgbClr val="008100"/>
                </a:solidFill>
                <a:latin typeface="LiberationSans"/>
              </a:rPr>
              <a:t>Meme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 rapport kilo/prix"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SINON SI 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pkg2 &gt; pkg1 </a:t>
            </a:r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ALORS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│ │ 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Afficher "Pizza 1"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│ SINON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│ │ </a:t>
            </a:r>
            <a:r>
              <a:rPr lang="fr-FR" sz="1800" b="0" i="0" u="none" strike="noStrike" baseline="0" dirty="0">
                <a:solidFill>
                  <a:srgbClr val="008100"/>
                </a:solidFill>
                <a:latin typeface="LiberationSans"/>
              </a:rPr>
              <a:t>Afficher "Pizza 2"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│ FINSI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FINSI</a:t>
            </a:r>
          </a:p>
          <a:p>
            <a:pPr algn="l"/>
            <a:r>
              <a:rPr lang="fr-FR" sz="1800" b="1" i="0" u="none" strike="noStrike" baseline="0" dirty="0">
                <a:solidFill>
                  <a:srgbClr val="008100"/>
                </a:solidFill>
                <a:latin typeface="LiberationSans-Bold"/>
              </a:rPr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9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AA78B8-AD93-4174-BC17-066DE104859F}"/>
              </a:ext>
            </a:extLst>
          </p:cNvPr>
          <p:cNvSpPr txBox="1"/>
          <p:nvPr/>
        </p:nvSpPr>
        <p:spPr>
          <a:xfrm>
            <a:off x="746760" y="1935445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 : mois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988EE-39E9-4415-880C-B9484E31EA77}"/>
              </a:ext>
            </a:extLst>
          </p:cNvPr>
          <p:cNvSpPr txBox="1"/>
          <p:nvPr/>
        </p:nvSpPr>
        <p:spPr>
          <a:xfrm>
            <a:off x="948690" y="2882388"/>
            <a:ext cx="14474190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dirty="0"/>
              <a:t>ALGORITHME </a:t>
            </a:r>
            <a:r>
              <a:rPr lang="fr-FR" dirty="0" err="1"/>
              <a:t>Afficher_mois</a:t>
            </a:r>
            <a:endParaRPr lang="fr-FR" dirty="0"/>
          </a:p>
          <a:p>
            <a:pPr algn="l"/>
            <a:r>
              <a:rPr lang="fr-FR" dirty="0"/>
              <a:t>VARIABLE : mois : entier</a:t>
            </a:r>
          </a:p>
          <a:p>
            <a:pPr algn="l"/>
            <a:r>
              <a:rPr lang="fr-FR" dirty="0"/>
              <a:t>DEBUT</a:t>
            </a:r>
          </a:p>
          <a:p>
            <a:pPr algn="l"/>
            <a:r>
              <a:rPr lang="fr-FR" dirty="0"/>
              <a:t>saisir mois</a:t>
            </a:r>
          </a:p>
          <a:p>
            <a:pPr algn="l"/>
            <a:r>
              <a:rPr lang="fr-FR" dirty="0"/>
              <a:t>CAS mois PARMI</a:t>
            </a:r>
          </a:p>
          <a:p>
            <a:pPr algn="l"/>
            <a:r>
              <a:rPr lang="fr-FR" dirty="0"/>
              <a:t>1 : afficher « Janvier, 31 jours »</a:t>
            </a:r>
          </a:p>
          <a:p>
            <a:pPr algn="l"/>
            <a:r>
              <a:rPr lang="fr-FR" dirty="0"/>
              <a:t>2 : afficher « Février,  29 jours »</a:t>
            </a:r>
          </a:p>
          <a:p>
            <a:pPr algn="l"/>
            <a:r>
              <a:rPr lang="fr-FR" dirty="0"/>
              <a:t>3 : afficher « Mars, 31 jours »</a:t>
            </a:r>
          </a:p>
          <a:p>
            <a:pPr algn="l"/>
            <a:r>
              <a:rPr lang="fr-FR" dirty="0"/>
              <a:t>…</a:t>
            </a:r>
          </a:p>
          <a:p>
            <a:pPr algn="l"/>
            <a:r>
              <a:rPr lang="fr-FR" dirty="0"/>
              <a:t>12 : afficher « Décembre, 31 jours »</a:t>
            </a:r>
          </a:p>
          <a:p>
            <a:pPr algn="l"/>
            <a:r>
              <a:rPr lang="fr-FR" dirty="0"/>
              <a:t>AUTRE : afficher « numéro de mois incorrect »</a:t>
            </a:r>
          </a:p>
          <a:p>
            <a:pPr algn="l"/>
            <a:r>
              <a:rPr lang="fr-FR" dirty="0"/>
              <a:t>FINCAS</a:t>
            </a:r>
          </a:p>
          <a:p>
            <a:pPr algn="l"/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859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1EA8E-40F4-494B-8A61-B600F80F5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712" y="3305175"/>
            <a:ext cx="3838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511</Words>
  <Application>Microsoft Office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LiberationSans</vt:lpstr>
      <vt:lpstr>LiberationSans-Bold</vt:lpstr>
      <vt:lpstr>LiberationSans-Italic</vt:lpstr>
      <vt:lpstr>Symbol</vt:lpstr>
      <vt:lpstr>Times New Roman</vt:lpstr>
      <vt:lpstr>Wingdings</vt:lpstr>
      <vt:lpstr>Office Theme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Mr Dridi</dc:creator>
  <dc:description/>
  <cp:lastModifiedBy>lina</cp:lastModifiedBy>
  <cp:revision>44</cp:revision>
  <dcterms:created xsi:type="dcterms:W3CDTF">2006-08-16T00:00:00Z</dcterms:created>
  <dcterms:modified xsi:type="dcterms:W3CDTF">2020-12-16T15:18:53Z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