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4" r:id="rId5"/>
    <p:sldId id="263" r:id="rId6"/>
  </p:sldIdLst>
  <p:sldSz cx="18288000" cy="10287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1B9F7-A786-49F1-9DE2-CACD9BC5BC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2AD6-C7D1-4842-AC5B-427248185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2436768-FCBD-44BF-9491-A3BB9F1A117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6D3439-7118-43F9-AE60-43DB07C01920}"/>
              </a:ext>
            </a:extLst>
          </p:cNvPr>
          <p:cNvSpPr txBox="1"/>
          <p:nvPr/>
        </p:nvSpPr>
        <p:spPr>
          <a:xfrm>
            <a:off x="222570" y="2076640"/>
            <a:ext cx="176288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1 – Structure conditionnelle SI</a:t>
            </a:r>
          </a:p>
          <a:p>
            <a:pPr algn="l"/>
            <a:r>
              <a:rPr lang="fr-F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Simuler l’exécution de l’algorithme suivant en donnant successivement les valeurs 20,150, 50, 51, 400 a la variable </a:t>
            </a:r>
            <a:r>
              <a:rPr lang="fr-FR" sz="2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ACF72-3703-472C-A45F-C6339F95080F}"/>
              </a:ext>
            </a:extLst>
          </p:cNvPr>
          <p:cNvSpPr txBox="1"/>
          <p:nvPr/>
        </p:nvSpPr>
        <p:spPr>
          <a:xfrm>
            <a:off x="2381250" y="3770358"/>
            <a:ext cx="9151620" cy="53553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1800" b="1" i="0" u="none" strike="noStrike" baseline="0" dirty="0">
                <a:latin typeface="LiberationSans-Bold"/>
              </a:rPr>
              <a:t>ALGORITHME </a:t>
            </a:r>
            <a:r>
              <a:rPr lang="fr-FR" sz="1800" b="0" i="0" u="none" strike="noStrike" baseline="0" dirty="0" err="1">
                <a:latin typeface="LiberationSans"/>
              </a:rPr>
              <a:t>AlgoConditionSi</a:t>
            </a:r>
            <a:endParaRPr lang="fr-FR" sz="1800" b="0" i="0" u="none" strike="noStrike" baseline="0" dirty="0">
              <a:latin typeface="LiberationSans"/>
            </a:endParaRPr>
          </a:p>
          <a:p>
            <a:pPr algn="l"/>
            <a:r>
              <a:rPr lang="fr-FR" sz="1800" b="1" i="0" u="none" strike="noStrike" baseline="0" dirty="0">
                <a:latin typeface="LiberationSans-Bold"/>
              </a:rPr>
              <a:t>VARIABLE </a:t>
            </a:r>
            <a:r>
              <a:rPr lang="fr-FR" sz="1800" b="0" i="0" u="none" strike="noStrike" baseline="0" dirty="0">
                <a:latin typeface="LiberationSans"/>
              </a:rPr>
              <a:t>: valeur : entier</a:t>
            </a:r>
          </a:p>
          <a:p>
            <a:pPr algn="l"/>
            <a:r>
              <a:rPr lang="fr-FR" sz="1800" b="1" i="0" u="none" strike="noStrike" baseline="0" dirty="0">
                <a:latin typeface="LiberationSans-Bold"/>
              </a:rPr>
              <a:t>DEBUT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lire valeur</a:t>
            </a:r>
          </a:p>
          <a:p>
            <a:pPr algn="l"/>
            <a:r>
              <a:rPr lang="fr-FR" sz="1800" b="1" i="0" u="none" strike="noStrike" baseline="0" dirty="0">
                <a:latin typeface="LiberationSans-Bold"/>
              </a:rPr>
              <a:t>SI </a:t>
            </a:r>
            <a:r>
              <a:rPr lang="fr-FR" sz="1800" b="0" i="0" u="none" strike="noStrike" baseline="0" dirty="0">
                <a:latin typeface="LiberationSans"/>
              </a:rPr>
              <a:t>valeur &gt; 100 </a:t>
            </a:r>
            <a:r>
              <a:rPr lang="fr-FR" sz="1800" b="1" i="0" u="none" strike="noStrike" baseline="0" dirty="0">
                <a:latin typeface="LiberationSans-Bold"/>
              </a:rPr>
              <a:t>ALORS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afficher ≪ </a:t>
            </a:r>
            <a:r>
              <a:rPr lang="fr-FR" dirty="0">
                <a:latin typeface="LiberationSans"/>
              </a:rPr>
              <a:t>A</a:t>
            </a:r>
            <a:r>
              <a:rPr lang="fr-FR" sz="1800" b="0" i="0" u="none" strike="noStrike" baseline="0" dirty="0">
                <a:latin typeface="LiberationSans"/>
              </a:rPr>
              <a:t> ≫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</a:t>
            </a:r>
            <a:r>
              <a:rPr lang="fr-FR" sz="1800" b="1" i="0" u="none" strike="noStrike" baseline="0" dirty="0">
                <a:latin typeface="LiberationSans-Bold"/>
              </a:rPr>
              <a:t>SI </a:t>
            </a:r>
            <a:r>
              <a:rPr lang="fr-FR" sz="1800" b="0" i="0" u="none" strike="noStrike" baseline="0" dirty="0">
                <a:latin typeface="LiberationSans"/>
              </a:rPr>
              <a:t>valeur &gt; 200 </a:t>
            </a:r>
            <a:r>
              <a:rPr lang="fr-FR" sz="1800" b="1" i="0" u="none" strike="noStrike" baseline="0" dirty="0">
                <a:latin typeface="LiberationSans-Bold"/>
              </a:rPr>
              <a:t>ALORS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| afficher ≪ </a:t>
            </a:r>
            <a:r>
              <a:rPr lang="fr-FR" dirty="0">
                <a:latin typeface="LiberationSans"/>
              </a:rPr>
              <a:t>B</a:t>
            </a:r>
            <a:r>
              <a:rPr lang="fr-FR" sz="1800" b="0" i="0" u="none" strike="noStrike" baseline="0" dirty="0">
                <a:latin typeface="LiberationSans"/>
              </a:rPr>
              <a:t> ≫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</a:t>
            </a:r>
            <a:r>
              <a:rPr lang="fr-FR" sz="1800" b="1" i="0" u="none" strike="noStrike" baseline="0" dirty="0">
                <a:latin typeface="LiberationSans-Bold"/>
              </a:rPr>
              <a:t>SINON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| afficher ≪ pas </a:t>
            </a:r>
            <a:r>
              <a:rPr lang="fr-FR" dirty="0">
                <a:latin typeface="LiberationSans"/>
              </a:rPr>
              <a:t>B</a:t>
            </a:r>
            <a:r>
              <a:rPr lang="fr-FR" sz="1800" b="0" i="0" u="none" strike="noStrike" baseline="0" dirty="0">
                <a:latin typeface="LiberationSans"/>
              </a:rPr>
              <a:t> ≫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</a:t>
            </a:r>
            <a:r>
              <a:rPr lang="fr-FR" sz="1800" b="1" i="0" u="none" strike="noStrike" baseline="0" dirty="0">
                <a:latin typeface="LiberationSans-Bold"/>
              </a:rPr>
              <a:t>FINSI</a:t>
            </a:r>
          </a:p>
          <a:p>
            <a:pPr algn="l"/>
            <a:r>
              <a:rPr lang="fr-FR" sz="1800" b="1" i="0" u="none" strike="noStrike" baseline="0" dirty="0">
                <a:latin typeface="LiberationSans-Bold"/>
              </a:rPr>
              <a:t>SINON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</a:t>
            </a:r>
            <a:r>
              <a:rPr lang="fr-FR" sz="1800" b="1" i="0" u="none" strike="noStrike" baseline="0" dirty="0">
                <a:latin typeface="LiberationSans-Bold"/>
              </a:rPr>
              <a:t>SI </a:t>
            </a:r>
            <a:r>
              <a:rPr lang="fr-FR" sz="1800" b="0" i="0" u="none" strike="noStrike" baseline="0" dirty="0">
                <a:latin typeface="LiberationSans"/>
              </a:rPr>
              <a:t>valeur &gt; 50 </a:t>
            </a:r>
            <a:r>
              <a:rPr lang="fr-FR" sz="1800" b="1" i="0" u="none" strike="noStrike" baseline="0" dirty="0">
                <a:latin typeface="LiberationSans-Bold"/>
              </a:rPr>
              <a:t>ALORS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| afficher ≪ </a:t>
            </a:r>
            <a:r>
              <a:rPr lang="fr-FR" dirty="0">
                <a:latin typeface="LiberationSans"/>
              </a:rPr>
              <a:t>C</a:t>
            </a:r>
            <a:r>
              <a:rPr lang="fr-FR" sz="1800" b="0" i="0" u="none" strike="noStrike" baseline="0" dirty="0">
                <a:latin typeface="LiberationSans"/>
              </a:rPr>
              <a:t>≫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</a:t>
            </a:r>
            <a:r>
              <a:rPr lang="fr-FR" sz="1800" b="1" i="0" u="none" strike="noStrike" baseline="0" dirty="0">
                <a:latin typeface="LiberationSans-Bold"/>
              </a:rPr>
              <a:t>SINON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| afficher ≪ </a:t>
            </a:r>
            <a:r>
              <a:rPr lang="fr-FR" dirty="0">
                <a:latin typeface="LiberationSans"/>
              </a:rPr>
              <a:t>D</a:t>
            </a:r>
            <a:r>
              <a:rPr lang="fr-FR" sz="1800" b="0" i="0" u="none" strike="noStrike" baseline="0" dirty="0">
                <a:latin typeface="LiberationSans"/>
              </a:rPr>
              <a:t> ≫</a:t>
            </a:r>
          </a:p>
          <a:p>
            <a:pPr algn="l"/>
            <a:r>
              <a:rPr lang="fr-FR" sz="1800" b="0" i="0" u="none" strike="noStrike" baseline="0" dirty="0">
                <a:latin typeface="LiberationSans"/>
              </a:rPr>
              <a:t>│ </a:t>
            </a:r>
            <a:r>
              <a:rPr lang="fr-FR" sz="1800" b="1" i="0" u="none" strike="noStrike" baseline="0" dirty="0">
                <a:latin typeface="LiberationSans-Bold"/>
              </a:rPr>
              <a:t>FINSI</a:t>
            </a:r>
          </a:p>
          <a:p>
            <a:pPr algn="l"/>
            <a:r>
              <a:rPr lang="fr-FR" sz="1800" b="1" i="0" u="none" strike="noStrike" baseline="0" dirty="0">
                <a:latin typeface="LiberationSans-Bold"/>
              </a:rPr>
              <a:t>FINSI</a:t>
            </a:r>
          </a:p>
          <a:p>
            <a:pPr algn="l"/>
            <a:r>
              <a:rPr lang="fr-FR" sz="1800" b="1" i="0" u="none" strike="noStrike" baseline="0" dirty="0">
                <a:latin typeface="LiberationSans-Bold"/>
              </a:rPr>
              <a:t>FIN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66E7CA-F1A9-4ECC-BED7-2737B08F03EE}"/>
              </a:ext>
            </a:extLst>
          </p:cNvPr>
          <p:cNvSpPr txBox="1"/>
          <p:nvPr/>
        </p:nvSpPr>
        <p:spPr>
          <a:xfrm>
            <a:off x="777240" y="5572464"/>
            <a:ext cx="15102840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Soient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trois variables de type entier.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Determiner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expressions </a:t>
            </a:r>
            <a:r>
              <a:rPr lang="fr-FR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booleennes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correspondantes aux situations suivantes :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toutes deux strictement </a:t>
            </a:r>
            <a:r>
              <a:rPr lang="fr-FR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superieures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7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identiques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la valeur de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comprise entre les valeurs de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parmi les valeurs de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deux valeurs au moins sont identiques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parmi les valeurs de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deux et seulement deux valeurs sont identiques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FBCC1-124D-47AB-969B-AA7E4E04CB51}"/>
              </a:ext>
            </a:extLst>
          </p:cNvPr>
          <p:cNvSpPr txBox="1"/>
          <p:nvPr/>
        </p:nvSpPr>
        <p:spPr>
          <a:xfrm>
            <a:off x="914400" y="2952237"/>
            <a:ext cx="12009120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Donner la valeur des expressions suivantes :</a:t>
            </a:r>
          </a:p>
          <a:p>
            <a:pPr algn="l"/>
            <a:r>
              <a:rPr lang="fr-F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VRAI ET FAUX OU VRAI</a:t>
            </a:r>
          </a:p>
          <a:p>
            <a:pPr algn="l"/>
            <a:r>
              <a:rPr lang="fr-F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&lt; 4) ET (2 &gt; 5)</a:t>
            </a:r>
          </a:p>
          <a:p>
            <a:pPr algn="l"/>
            <a:r>
              <a:rPr lang="fr-F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(2+6 = 10) OU (8/2 &gt;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56DF2-C58F-4762-ACF8-BDA8D13917D9}"/>
              </a:ext>
            </a:extLst>
          </p:cNvPr>
          <p:cNvSpPr txBox="1"/>
          <p:nvPr/>
        </p:nvSpPr>
        <p:spPr>
          <a:xfrm>
            <a:off x="777240" y="2250383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2 :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xpressions booléennes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EAD39-4083-411E-9E5A-CB435E983B8C}"/>
              </a:ext>
            </a:extLst>
          </p:cNvPr>
          <p:cNvSpPr txBox="1"/>
          <p:nvPr/>
        </p:nvSpPr>
        <p:spPr>
          <a:xfrm>
            <a:off x="914400" y="4722775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3 : Expressions booléennes 2</a:t>
            </a:r>
          </a:p>
        </p:txBody>
      </p:sp>
    </p:spTree>
    <p:extLst>
      <p:ext uri="{BB962C8B-B14F-4D97-AF65-F5344CB8AC3E}">
        <p14:creationId xmlns:p14="http://schemas.microsoft.com/office/powerpoint/2010/main" val="37602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836629-E578-4F5F-9AEE-364EA1E5EF2E}"/>
              </a:ext>
            </a:extLst>
          </p:cNvPr>
          <p:cNvSpPr txBox="1"/>
          <p:nvPr/>
        </p:nvSpPr>
        <p:spPr>
          <a:xfrm>
            <a:off x="418608" y="3067567"/>
            <a:ext cx="1743651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Concevoir un algorithme qui prend en </a:t>
            </a:r>
            <a:r>
              <a:rPr lang="fr-FR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donnee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masse et le prix de deux pizzas et imprime le numéro de celle qui a le meilleur prix au kilo.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F539A-A2A7-4006-AECD-4ADD5E857DC9}"/>
              </a:ext>
            </a:extLst>
          </p:cNvPr>
          <p:cNvSpPr txBox="1"/>
          <p:nvPr/>
        </p:nvSpPr>
        <p:spPr>
          <a:xfrm>
            <a:off x="491490" y="2416271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4: Algorithme de Pizzas</a:t>
            </a:r>
          </a:p>
        </p:txBody>
      </p:sp>
    </p:spTree>
    <p:extLst>
      <p:ext uri="{BB962C8B-B14F-4D97-AF65-F5344CB8AC3E}">
        <p14:creationId xmlns:p14="http://schemas.microsoft.com/office/powerpoint/2010/main" val="11995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836629-E578-4F5F-9AEE-364EA1E5EF2E}"/>
              </a:ext>
            </a:extLst>
          </p:cNvPr>
          <p:cNvSpPr txBox="1"/>
          <p:nvPr/>
        </p:nvSpPr>
        <p:spPr>
          <a:xfrm>
            <a:off x="418608" y="3067567"/>
            <a:ext cx="1743651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Concevoir un algorithme qui prend en </a:t>
            </a:r>
            <a:r>
              <a:rPr lang="fr-FR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donnee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masse et le prix de deux pizzas et imprime le numéro de celle qui a le meilleur prix au kilo.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F539A-A2A7-4006-AECD-4ADD5E857DC9}"/>
              </a:ext>
            </a:extLst>
          </p:cNvPr>
          <p:cNvSpPr txBox="1"/>
          <p:nvPr/>
        </p:nvSpPr>
        <p:spPr>
          <a:xfrm>
            <a:off x="491490" y="2416271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4: Algorithme de Pizzas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5DAA6-BC35-4E33-9B8A-FDA0D1811E27}"/>
              </a:ext>
            </a:extLst>
          </p:cNvPr>
          <p:cNvSpPr txBox="1"/>
          <p:nvPr/>
        </p:nvSpPr>
        <p:spPr>
          <a:xfrm>
            <a:off x="418608" y="4805106"/>
            <a:ext cx="17436510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endParaRPr lang="en-US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Ecrire un algorithme qui demande un </a:t>
            </a:r>
            <a:r>
              <a:rPr lang="fr-FR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fr-F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mois a l’utilisateur (1 → 12) et qui indique en retour son nom et le nombre de jours dans ce mois.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125B2-804A-4068-8E78-69EECC6D8548}"/>
              </a:ext>
            </a:extLst>
          </p:cNvPr>
          <p:cNvSpPr txBox="1"/>
          <p:nvPr/>
        </p:nvSpPr>
        <p:spPr>
          <a:xfrm>
            <a:off x="491490" y="3890677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1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361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LiberationSans</vt:lpstr>
      <vt:lpstr>LiberationSans-Bold</vt:lpstr>
      <vt:lpstr>Symbol</vt:lpstr>
      <vt:lpstr>Times New Roman</vt:lpstr>
      <vt:lpstr>Wingdings</vt:lpstr>
      <vt:lpstr>Office Theme</vt:lpstr>
      <vt:lpstr>Exercices algorithmiques</vt:lpstr>
      <vt:lpstr>Exercices algorithmiques</vt:lpstr>
      <vt:lpstr>Exercices algorithmiques</vt:lpstr>
      <vt:lpstr>Exercices algorithmiques</vt:lpstr>
      <vt:lpstr>Exercices algorithmiques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</dc:title>
  <dc:subject/>
  <dc:creator>Mr Dridi</dc:creator>
  <dc:description/>
  <cp:lastModifiedBy>lina</cp:lastModifiedBy>
  <cp:revision>43</cp:revision>
  <dcterms:created xsi:type="dcterms:W3CDTF">2006-08-16T00:00:00Z</dcterms:created>
  <dcterms:modified xsi:type="dcterms:W3CDTF">2020-12-16T19:11:26Z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0</vt:i4>
  </property>
</Properties>
</file>