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8288000" cy="10287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98C6CCB-903E-47B4-B4D5-2F04396B73CD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13/12/2020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2436768-FCBD-44BF-9491-A3BB9F1A117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404640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537480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8677440" y="1171440"/>
            <a:ext cx="7551720" cy="9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7600"/>
              </a:lnSpc>
            </a:pPr>
            <a:r>
              <a:rPr lang="fr-FR" sz="7600" b="0" strike="noStrike" spc="-1">
                <a:solidFill>
                  <a:srgbClr val="272727"/>
                </a:solidFill>
                <a:latin typeface="Cormorant SC Medium"/>
              </a:rPr>
              <a:t>Algorithmique</a:t>
            </a:r>
            <a:endParaRPr lang="fr-FR" sz="76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863480" y="6048000"/>
            <a:ext cx="10424520" cy="14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L’origine de nom  est un médecin nommé Al Khârezmi.</a:t>
            </a:r>
            <a:endParaRPr lang="fr-FR" sz="24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   </a:t>
            </a:r>
            <a:endParaRPr lang="fr-FR" sz="24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   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Suite des instructions ou d'opérations qui fournit la solution de certains problèmes.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8677440" y="4445280"/>
            <a:ext cx="70434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lang="fr-FR" sz="2800" b="0" strike="noStrike" spc="55">
                <a:solidFill>
                  <a:srgbClr val="272727"/>
                </a:solidFill>
                <a:latin typeface="Arial Black"/>
              </a:rPr>
              <a:t>Introduction</a:t>
            </a:r>
            <a:endParaRPr lang="fr-FR" sz="2800" b="0" strike="noStrike" spc="-1">
              <a:latin typeface="Arial Black"/>
            </a:endParaRPr>
          </a:p>
        </p:txBody>
      </p:sp>
      <p:grpSp>
        <p:nvGrpSpPr>
          <p:cNvPr id="46" name="Group 6"/>
          <p:cNvGrpSpPr/>
          <p:nvPr/>
        </p:nvGrpSpPr>
        <p:grpSpPr>
          <a:xfrm>
            <a:off x="1028880" y="9106920"/>
            <a:ext cx="425520" cy="150480"/>
            <a:chOff x="1028880" y="9106920"/>
            <a:chExt cx="425520" cy="150480"/>
          </a:xfrm>
        </p:grpSpPr>
        <p:sp>
          <p:nvSpPr>
            <p:cNvPr id="47" name="CustomShape 7"/>
            <p:cNvSpPr/>
            <p:nvPr/>
          </p:nvSpPr>
          <p:spPr>
            <a:xfrm>
              <a:off x="1028880" y="9171000"/>
              <a:ext cx="336960" cy="2232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8"/>
            <p:cNvSpPr/>
            <p:nvPr/>
          </p:nvSpPr>
          <p:spPr>
            <a:xfrm>
              <a:off x="1342800" y="9106920"/>
              <a:ext cx="111600" cy="15048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CustomShape 9"/>
          <p:cNvSpPr/>
          <p:nvPr/>
        </p:nvSpPr>
        <p:spPr>
          <a:xfrm rot="5400000">
            <a:off x="1989720" y="5138640"/>
            <a:ext cx="1079460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-324000" y="812052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77760" y="-12960"/>
            <a:ext cx="7086240" cy="9119880"/>
          </a:xfrm>
          <a:prstGeom prst="rect">
            <a:avLst/>
          </a:prstGeom>
          <a:ln>
            <a:noFill/>
          </a:ln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4E48E4EC-EAD6-45E0-B588-7670EF14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0" y="9171000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083A3DB-BD3A-483B-852A-6121975D3AF9}"/>
              </a:ext>
            </a:extLst>
          </p:cNvPr>
          <p:cNvSpPr/>
          <p:nvPr/>
        </p:nvSpPr>
        <p:spPr>
          <a:xfrm>
            <a:off x="1028880" y="2189350"/>
            <a:ext cx="7043400" cy="538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kumimoji="1" lang="fr-FR" altLang="fr-FR" sz="4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Les variables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4182122" y="2862521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d'une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1463D-F49D-4E6C-8C70-4218016356E8}"/>
              </a:ext>
            </a:extLst>
          </p:cNvPr>
          <p:cNvSpPr txBox="1"/>
          <p:nvPr/>
        </p:nvSpPr>
        <p:spPr>
          <a:xfrm>
            <a:off x="4724582" y="4141987"/>
            <a:ext cx="1299953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quatre types principaux :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:pour manipuler  les entiers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Ex : -534, 0, 1543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Réel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pour manipuler les réels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Ex : -75.64, 745.6, 5.0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 de caractères: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manipuler des chaînes de caractères permettant de représenter des mots ou des phrases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Ex : « Vive Unix », « oui »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Booléen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pour manipuler des valeurs booléennes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vrai, faux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73ADB-F8B8-418D-A741-028BC170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0537"/>
            <a:ext cx="3987173" cy="56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9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083A3DB-BD3A-483B-852A-6121975D3AF9}"/>
              </a:ext>
            </a:extLst>
          </p:cNvPr>
          <p:cNvSpPr/>
          <p:nvPr/>
        </p:nvSpPr>
        <p:spPr>
          <a:xfrm>
            <a:off x="1028880" y="2189350"/>
            <a:ext cx="7043400" cy="538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kumimoji="1" lang="fr-FR" altLang="fr-FR" sz="4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Les variables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716462" y="3165084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et affectation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A7B99-3931-432B-9E31-B38C2CB419E3}"/>
              </a:ext>
            </a:extLst>
          </p:cNvPr>
          <p:cNvSpPr txBox="1"/>
          <p:nvPr/>
        </p:nvSpPr>
        <p:spPr>
          <a:xfrm>
            <a:off x="716462" y="4204642"/>
            <a:ext cx="17336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Toujours déclarer une variable avant utilisation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9AE5A-ED5A-4F5C-987E-6CE41A2C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103" y="3671431"/>
            <a:ext cx="6615500" cy="1351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A342FD-968A-4A56-AD3A-0F12862D0A37}"/>
              </a:ext>
            </a:extLst>
          </p:cNvPr>
          <p:cNvSpPr txBox="1"/>
          <p:nvPr/>
        </p:nvSpPr>
        <p:spPr>
          <a:xfrm>
            <a:off x="4854893" y="5926413"/>
            <a:ext cx="915162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CalculPrixAlgo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PrixHT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réel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DEBUT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76878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083A3DB-BD3A-483B-852A-6121975D3AF9}"/>
              </a:ext>
            </a:extLst>
          </p:cNvPr>
          <p:cNvSpPr/>
          <p:nvPr/>
        </p:nvSpPr>
        <p:spPr>
          <a:xfrm>
            <a:off x="1028880" y="2189350"/>
            <a:ext cx="7043400" cy="538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kumimoji="1" lang="fr-FR" altLang="fr-FR" sz="4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Les variables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716462" y="3165084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et affectation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342FD-968A-4A56-AD3A-0F12862D0A37}"/>
              </a:ext>
            </a:extLst>
          </p:cNvPr>
          <p:cNvSpPr txBox="1"/>
          <p:nvPr/>
        </p:nvSpPr>
        <p:spPr>
          <a:xfrm>
            <a:off x="1454400" y="5377433"/>
            <a:ext cx="12261600" cy="30469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CalculPrixTTC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PrixHT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réel</a:t>
            </a: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PrixTTC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réel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DEBUT</a:t>
            </a: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PrixHT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←25.4</a:t>
            </a: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PrixTTC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PrixHT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1.18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A4BD2-3F6F-4B59-9CCC-23E58CE6E83D}"/>
              </a:ext>
            </a:extLst>
          </p:cNvPr>
          <p:cNvSpPr txBox="1"/>
          <p:nvPr/>
        </p:nvSpPr>
        <p:spPr>
          <a:xfrm>
            <a:off x="914400" y="4256153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Affecter un contenu à une variable 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49B16-63CA-48A3-93FD-1C94A716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62" y="3694338"/>
            <a:ext cx="5024373" cy="14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4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083A3DB-BD3A-483B-852A-6121975D3AF9}"/>
              </a:ext>
            </a:extLst>
          </p:cNvPr>
          <p:cNvSpPr/>
          <p:nvPr/>
        </p:nvSpPr>
        <p:spPr>
          <a:xfrm>
            <a:off x="1028880" y="2189350"/>
            <a:ext cx="7043400" cy="538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kumimoji="1" lang="fr-FR" altLang="fr-FR" sz="4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Les variables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567690" y="2834558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Saisie utilisateur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A9CF9-7C09-4CB0-8655-C62AB1686AA8}"/>
              </a:ext>
            </a:extLst>
          </p:cNvPr>
          <p:cNvSpPr txBox="1"/>
          <p:nvPr/>
        </p:nvSpPr>
        <p:spPr>
          <a:xfrm>
            <a:off x="354330" y="3536419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de demander à l'utilisateur de saisir la valeur d'une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F4247-8F2F-413E-9E01-5CB013876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782" y="3648021"/>
            <a:ext cx="6831478" cy="1212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EAB6F9-492F-4236-9A2F-694F53D0D068}"/>
              </a:ext>
            </a:extLst>
          </p:cNvPr>
          <p:cNvSpPr txBox="1"/>
          <p:nvPr/>
        </p:nvSpPr>
        <p:spPr>
          <a:xfrm>
            <a:off x="354330" y="5195196"/>
            <a:ext cx="9151620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Saisie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PrixHT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réel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DEBUT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Saisir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PrixHT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574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083A3DB-BD3A-483B-852A-6121975D3AF9}"/>
              </a:ext>
            </a:extLst>
          </p:cNvPr>
          <p:cNvSpPr/>
          <p:nvPr/>
        </p:nvSpPr>
        <p:spPr>
          <a:xfrm>
            <a:off x="1028880" y="2189350"/>
            <a:ext cx="7043400" cy="538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kumimoji="1" lang="fr-FR" altLang="fr-FR" sz="4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Les variables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567690" y="2834558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A9CF9-7C09-4CB0-8655-C62AB1686AA8}"/>
              </a:ext>
            </a:extLst>
          </p:cNvPr>
          <p:cNvSpPr txBox="1"/>
          <p:nvPr/>
        </p:nvSpPr>
        <p:spPr>
          <a:xfrm>
            <a:off x="354330" y="3536419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constante est une variable dont la valeur ne change pas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AB6F9-492F-4236-9A2F-694F53D0D068}"/>
              </a:ext>
            </a:extLst>
          </p:cNvPr>
          <p:cNvSpPr txBox="1"/>
          <p:nvPr/>
        </p:nvSpPr>
        <p:spPr>
          <a:xfrm>
            <a:off x="354330" y="5195196"/>
            <a:ext cx="9151620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ExempleConstante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TauxTVA</a:t>
            </a:r>
            <a:r>
              <a:rPr lang="fr-FR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 réel) 19.6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PrixHT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réel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DEBUT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Saisir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PrixHT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B6773-ACD6-434C-9926-83818B9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05" y="3674234"/>
            <a:ext cx="6628034" cy="10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9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45" y="5075673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32F19-C420-4C0F-84E4-5194E77FB17F}"/>
              </a:ext>
            </a:extLst>
          </p:cNvPr>
          <p:cNvSpPr txBox="1"/>
          <p:nvPr/>
        </p:nvSpPr>
        <p:spPr>
          <a:xfrm flipH="1">
            <a:off x="7467598" y="3214529"/>
            <a:ext cx="684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6201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404640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0" y="537480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4"/>
          <p:cNvPicPr/>
          <p:nvPr/>
        </p:nvPicPr>
        <p:blipFill>
          <a:blip r:embed="rId2"/>
          <a:srcRect l="23681" t="2068" r="23505" b="3969"/>
          <a:stretch/>
        </p:blipFill>
        <p:spPr>
          <a:xfrm>
            <a:off x="0" y="0"/>
            <a:ext cx="7391520" cy="8129880"/>
          </a:xfrm>
          <a:prstGeom prst="rect">
            <a:avLst/>
          </a:prstGeom>
          <a:ln>
            <a:noFill/>
          </a:ln>
        </p:spPr>
      </p:pic>
      <p:sp>
        <p:nvSpPr>
          <p:cNvPr id="55" name="CustomShape 3"/>
          <p:cNvSpPr/>
          <p:nvPr/>
        </p:nvSpPr>
        <p:spPr>
          <a:xfrm>
            <a:off x="8677440" y="1171440"/>
            <a:ext cx="7551720" cy="9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7600"/>
              </a:lnSpc>
            </a:pPr>
            <a:r>
              <a:rPr lang="fr-FR" sz="7600" b="0" strike="noStrike" spc="-1">
                <a:solidFill>
                  <a:srgbClr val="272727"/>
                </a:solidFill>
                <a:latin typeface="Cormorant SC Medium"/>
              </a:rPr>
              <a:t>Algorithmique</a:t>
            </a:r>
            <a:endParaRPr lang="fr-FR" sz="7600" b="0" strike="noStrike" spc="-1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8677440" y="4445280"/>
            <a:ext cx="70434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lang="fr-FR" sz="2800" b="1" strike="noStrike" spc="55">
                <a:solidFill>
                  <a:srgbClr val="272727"/>
                </a:solidFill>
                <a:latin typeface="Cormorant Garamond Medium Italics"/>
              </a:rPr>
              <a:t>Objectifs</a:t>
            </a:r>
            <a:endParaRPr lang="fr-FR" sz="2800" b="1" strike="noStrike" spc="-1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 rot="5400000">
            <a:off x="1989720" y="5138640"/>
            <a:ext cx="1079460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0"/>
          <p:cNvSpPr/>
          <p:nvPr/>
        </p:nvSpPr>
        <p:spPr>
          <a:xfrm>
            <a:off x="-324000" y="812052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TextShape 11"/>
          <p:cNvSpPr txBox="1"/>
          <p:nvPr/>
        </p:nvSpPr>
        <p:spPr>
          <a:xfrm>
            <a:off x="7391880" y="5472000"/>
            <a:ext cx="10896120" cy="439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fr-FR" sz="18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    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Un algorithme sert à transmettre un savoir faire. </a:t>
            </a:r>
            <a:endParaRPr lang="fr-FR" sz="24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endParaRPr lang="fr-FR" sz="24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Il décrit les </a:t>
            </a:r>
            <a:r>
              <a:rPr lang="fr-FR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étapes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à suivre pour achever un travail. </a:t>
            </a:r>
            <a:endParaRPr lang="fr-FR" sz="24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Il permet préciser  </a:t>
            </a:r>
            <a:r>
              <a:rPr lang="fr-FR" sz="2400" b="0" strike="noStrike" spc="-1">
                <a:solidFill>
                  <a:srgbClr val="C9211E"/>
                </a:solidFill>
                <a:latin typeface="Times New Roman"/>
                <a:ea typeface="Times New Roman"/>
              </a:rPr>
              <a:t>les idées de solution d'un problème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</a:t>
            </a:r>
            <a:endParaRPr lang="fr-FR" sz="24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L'utilisateur d'un </a:t>
            </a:r>
            <a:r>
              <a:rPr lang="fr-FR" sz="2400" b="0" strike="noStrike" spc="-1">
                <a:solidFill>
                  <a:srgbClr val="C9211E"/>
                </a:solidFill>
                <a:latin typeface="Times New Roman"/>
                <a:ea typeface="Times New Roman"/>
              </a:rPr>
              <a:t>algorithme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n'aura qu'à suivre toutes les </a:t>
            </a:r>
            <a:r>
              <a:rPr lang="fr-FR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instructions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dans l'ordre           pour arriver au résultat que doit donner </a:t>
            </a:r>
            <a:r>
              <a:rPr lang="fr-FR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l'algorithme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3"/>
          <a:stretch/>
        </p:blipFill>
        <p:spPr>
          <a:xfrm>
            <a:off x="8165880" y="8712000"/>
            <a:ext cx="9258120" cy="1133280"/>
          </a:xfrm>
          <a:prstGeom prst="rect">
            <a:avLst/>
          </a:prstGeom>
          <a:ln>
            <a:noFill/>
          </a:ln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FCDF8AD-D7AD-404B-A713-5F95212C0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28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404640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537480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7" name="Picture 4"/>
          <p:cNvPicPr/>
          <p:nvPr/>
        </p:nvPicPr>
        <p:blipFill>
          <a:blip r:embed="rId2"/>
          <a:srcRect l="23681" t="2068" r="23505" b="3969"/>
          <a:stretch/>
        </p:blipFill>
        <p:spPr>
          <a:xfrm>
            <a:off x="0" y="0"/>
            <a:ext cx="7391520" cy="8129880"/>
          </a:xfrm>
          <a:prstGeom prst="rect">
            <a:avLst/>
          </a:prstGeom>
          <a:ln>
            <a:noFill/>
          </a:ln>
        </p:spPr>
      </p:pic>
      <p:sp>
        <p:nvSpPr>
          <p:cNvPr id="68" name="CustomShape 3"/>
          <p:cNvSpPr/>
          <p:nvPr/>
        </p:nvSpPr>
        <p:spPr>
          <a:xfrm>
            <a:off x="8677440" y="1171440"/>
            <a:ext cx="7551720" cy="9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7600"/>
              </a:lnSpc>
            </a:pPr>
            <a:r>
              <a:rPr lang="fr-FR" sz="7600" b="0" strike="noStrike" spc="-1">
                <a:solidFill>
                  <a:srgbClr val="272727"/>
                </a:solidFill>
                <a:latin typeface="Cormorant SC Medium"/>
              </a:rPr>
              <a:t>Algorithmique</a:t>
            </a:r>
            <a:endParaRPr lang="fr-FR" sz="7600" b="0" strike="noStrike" spc="-1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70" name="CustomShape 5"/>
          <p:cNvSpPr/>
          <p:nvPr/>
        </p:nvSpPr>
        <p:spPr>
          <a:xfrm>
            <a:off x="8677440" y="4445280"/>
            <a:ext cx="70434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lang="fr-FR" sz="2800" b="1" strike="noStrike" spc="55">
                <a:solidFill>
                  <a:srgbClr val="272727"/>
                </a:solidFill>
                <a:latin typeface="Cormorant Garamond Medium Italics"/>
              </a:rPr>
              <a:t>Qualités des algorithmes</a:t>
            </a:r>
            <a:endParaRPr lang="fr-FR" sz="2800" b="1" strike="noStrike" spc="-1">
              <a:latin typeface="Arial"/>
            </a:endParaRPr>
          </a:p>
        </p:txBody>
      </p:sp>
      <p:sp>
        <p:nvSpPr>
          <p:cNvPr id="74" name="CustomShape 9"/>
          <p:cNvSpPr/>
          <p:nvPr/>
        </p:nvSpPr>
        <p:spPr>
          <a:xfrm rot="5400000">
            <a:off x="1989720" y="5138640"/>
            <a:ext cx="1079460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0"/>
          <p:cNvSpPr/>
          <p:nvPr/>
        </p:nvSpPr>
        <p:spPr>
          <a:xfrm>
            <a:off x="-324000" y="812052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TextShape 11"/>
          <p:cNvSpPr txBox="1"/>
          <p:nvPr/>
        </p:nvSpPr>
        <p:spPr>
          <a:xfrm>
            <a:off x="7391880" y="5004000"/>
            <a:ext cx="10896120" cy="591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fr-FR" sz="18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    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Un algorithme doit être :</a:t>
            </a:r>
            <a:endParaRPr lang="fr-FR" sz="24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r>
              <a:rPr lang="fr-FR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Lisible</a:t>
            </a: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L’algorithme doit être lisible par toutes les personnes</a:t>
            </a: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"/>
            </a:pP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fr-FR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Exacte </a:t>
            </a: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Aptitude à fournir le résultat souhaité et répondre ainsi aux spécifications.</a:t>
            </a: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fr-FR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Réutilisable 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endParaRPr lang="fr-FR" sz="2400" b="0" strike="noStrike" spc="-1">
              <a:latin typeface="Arial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"/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Un algorithme peut facilement repris par une autre personne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endParaRPr lang="fr-FR" sz="2400" b="0" strike="noStrike" spc="-1">
              <a:latin typeface="Arial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2534E55-69C3-4BFA-87C4-15215F2B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28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404640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0" y="537480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4"/>
          <p:cNvPicPr/>
          <p:nvPr/>
        </p:nvPicPr>
        <p:blipFill>
          <a:blip r:embed="rId2"/>
          <a:srcRect l="23681" t="2068" r="23505" b="3969"/>
          <a:stretch/>
        </p:blipFill>
        <p:spPr>
          <a:xfrm>
            <a:off x="0" y="0"/>
            <a:ext cx="7391520" cy="812988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8677440" y="1171440"/>
            <a:ext cx="7551720" cy="9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7600"/>
              </a:lnSpc>
            </a:pPr>
            <a:r>
              <a:rPr lang="fr-FR" sz="7600" b="0" strike="noStrike" spc="-1">
                <a:solidFill>
                  <a:srgbClr val="272727"/>
                </a:solidFill>
                <a:latin typeface="Cormorant SC Medium"/>
              </a:rPr>
              <a:t>Algorithmique</a:t>
            </a:r>
            <a:endParaRPr lang="fr-FR" sz="76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8677440" y="4445280"/>
            <a:ext cx="70434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lang="fr-FR" sz="2800" b="1" strike="noStrike" spc="55">
                <a:solidFill>
                  <a:srgbClr val="272727"/>
                </a:solidFill>
                <a:latin typeface="Cormorant Garamond Medium Italics"/>
              </a:rPr>
              <a:t>Le langage algorithmique</a:t>
            </a:r>
            <a:endParaRPr lang="fr-FR" sz="2800" b="1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 rot="5400000">
            <a:off x="1989720" y="5138640"/>
            <a:ext cx="1079460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-324000" y="8120520"/>
            <a:ext cx="18935280" cy="9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11"/>
          <p:cNvSpPr txBox="1"/>
          <p:nvPr/>
        </p:nvSpPr>
        <p:spPr>
          <a:xfrm>
            <a:off x="7382880" y="5256000"/>
            <a:ext cx="10896120" cy="146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ts val="2880"/>
              </a:lnSpc>
            </a:pPr>
            <a:endParaRPr lang="fr-FR" sz="24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fr-FR" sz="24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2880"/>
              </a:lnSpc>
            </a:pPr>
            <a:endParaRPr lang="fr-FR" sz="24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endParaRPr lang="fr-FR" sz="24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89" name="TextShape 12"/>
          <p:cNvSpPr txBox="1"/>
          <p:nvPr/>
        </p:nvSpPr>
        <p:spPr>
          <a:xfrm>
            <a:off x="7560000" y="5563800"/>
            <a:ext cx="9974160" cy="255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ts val="288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Times New Roman"/>
              </a:rPr>
              <a:t>U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fr-FR" sz="2400" b="1" strike="noStrike" spc="-1">
                <a:solidFill>
                  <a:srgbClr val="000000"/>
                </a:solidFill>
                <a:latin typeface="Times New Roman"/>
              </a:rPr>
              <a:t>algorithme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 est décrit en langage algorithmique « </a:t>
            </a:r>
            <a:r>
              <a:rPr lang="fr-FR" sz="2400" b="1" strike="noStrike" spc="-1">
                <a:solidFill>
                  <a:srgbClr val="C9211E"/>
                </a:solidFill>
                <a:latin typeface="Times New Roman"/>
              </a:rPr>
              <a:t>universel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 »</a:t>
            </a:r>
            <a:endParaRPr lang="fr-FR" sz="24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– Comporte les instructions de base présentes dans les langages de programmation</a:t>
            </a:r>
            <a:endParaRPr lang="fr-FR" sz="24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"/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– Ne dépend pas :</a:t>
            </a:r>
            <a:endParaRPr lang="fr-FR" sz="24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>
              <a:lnSpc>
                <a:spcPts val="2880"/>
              </a:lnSpc>
              <a:buClr>
                <a:srgbClr val="272727"/>
              </a:buClr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du </a:t>
            </a:r>
            <a:r>
              <a:rPr lang="fr-FR" sz="2400" b="0" strike="noStrike" spc="-1">
                <a:solidFill>
                  <a:srgbClr val="FF0000"/>
                </a:solidFill>
                <a:latin typeface="Times New Roman"/>
              </a:rPr>
              <a:t>langage de programmation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 dans lequel il sera implanté</a:t>
            </a:r>
            <a:endParaRPr lang="fr-FR" sz="24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288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● de </a:t>
            </a:r>
            <a:r>
              <a:rPr lang="fr-FR" sz="2400" b="0" strike="noStrike" spc="-1">
                <a:solidFill>
                  <a:srgbClr val="C9211E"/>
                </a:solidFill>
                <a:latin typeface="Times New Roman"/>
              </a:rPr>
              <a:t>l'ordinateur</a:t>
            </a:r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 qui exécutera le programme correspondant</a:t>
            </a:r>
            <a:endParaRPr lang="fr-FR" sz="24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3"/>
          <a:stretch/>
        </p:blipFill>
        <p:spPr>
          <a:xfrm>
            <a:off x="8062560" y="8712000"/>
            <a:ext cx="9505440" cy="875880"/>
          </a:xfrm>
          <a:prstGeom prst="rect">
            <a:avLst/>
          </a:prstGeom>
          <a:ln>
            <a:noFill/>
          </a:ln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AE005F5-9DA4-4F64-BA65-5E382D4D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" y="9228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585000" y="1830972"/>
            <a:ext cx="7043400" cy="495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lang="fr-FR" sz="2800" b="1" spc="55" dirty="0">
                <a:solidFill>
                  <a:srgbClr val="FF0000"/>
                </a:solidFill>
                <a:latin typeface="Cormorant Garamond Medium Italics"/>
              </a:rPr>
              <a:t>Formalisme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79E29-B594-408B-B4F2-60430E41DFD3}"/>
              </a:ext>
            </a:extLst>
          </p:cNvPr>
          <p:cNvSpPr txBox="1"/>
          <p:nvPr/>
        </p:nvSpPr>
        <p:spPr>
          <a:xfrm>
            <a:off x="692162" y="3097500"/>
            <a:ext cx="9151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doit donc suivre des règles. </a:t>
            </a:r>
          </a:p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composé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d'une entête 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corps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fr-FR" alt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L'entête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comprend :</a:t>
            </a:r>
          </a:p>
          <a:p>
            <a:pPr lvl="1">
              <a:buFont typeface="Monotype Sorts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le nom de l'algorithme</a:t>
            </a:r>
          </a:p>
          <a:p>
            <a:pPr lvl="1">
              <a:buFont typeface="Monotype Sorts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ce que fait l'algorithme</a:t>
            </a:r>
          </a:p>
          <a:p>
            <a:pPr lvl="1">
              <a:buFont typeface="Monotype Sorts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les données fournies à l'algorithme</a:t>
            </a:r>
          </a:p>
          <a:p>
            <a:pPr lvl="1">
              <a:buFont typeface="Monotype Sorts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ce que l'on obtient à la fin du traitement</a:t>
            </a:r>
          </a:p>
          <a:p>
            <a:pPr lvl="1">
              <a:buFont typeface="Monotype Sorts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le principe utilisé dans l'algorithme </a:t>
            </a:r>
          </a:p>
          <a:p>
            <a:pPr lvl="1"/>
            <a:r>
              <a:rPr lang="fr-FR" alt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corps 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Monotype Sorts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il est délimité par les mots clés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début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Monotype Sorts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il se termine par un lexique, décrivant les variables utilisées</a:t>
            </a: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51646-B5B2-4E8E-B926-377A1E3416EB}"/>
              </a:ext>
            </a:extLst>
          </p:cNvPr>
          <p:cNvSpPr txBox="1"/>
          <p:nvPr/>
        </p:nvSpPr>
        <p:spPr>
          <a:xfrm>
            <a:off x="585000" y="3462677"/>
            <a:ext cx="17215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tous les identifiants de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seront notés en </a:t>
            </a:r>
            <a:r>
              <a:rPr lang="fr-FR" alt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minuscule.</a:t>
            </a:r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en va de même pour les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dont l'identifiant doit être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plus explicite sur son rôle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dernier peut être composé de plusieurs mots, par conséquent pour rendre la lecture plus facile, la première lettre de chaque mot est mis en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majuscule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083A3DB-BD3A-483B-852A-6121975D3AF9}"/>
              </a:ext>
            </a:extLst>
          </p:cNvPr>
          <p:cNvSpPr/>
          <p:nvPr/>
        </p:nvSpPr>
        <p:spPr>
          <a:xfrm>
            <a:off x="585000" y="1830972"/>
            <a:ext cx="7043400" cy="495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lang="fr-FR" sz="2800" b="1" spc="55" dirty="0">
                <a:solidFill>
                  <a:srgbClr val="FF0000"/>
                </a:solidFill>
                <a:latin typeface="Cormorant Garamond Medium Italics"/>
              </a:rPr>
              <a:t>Formalisme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51646-B5B2-4E8E-B926-377A1E3416EB}"/>
              </a:ext>
            </a:extLst>
          </p:cNvPr>
          <p:cNvSpPr txBox="1"/>
          <p:nvPr/>
        </p:nvSpPr>
        <p:spPr>
          <a:xfrm>
            <a:off x="529203" y="2881342"/>
            <a:ext cx="17215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1" lang="fr-FR" alt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Exemple d'algorithme :</a:t>
            </a:r>
          </a:p>
          <a:p>
            <a:pPr lvl="1">
              <a:buFont typeface="Monotype Sorts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083A3DB-BD3A-483B-852A-6121975D3AF9}"/>
              </a:ext>
            </a:extLst>
          </p:cNvPr>
          <p:cNvSpPr/>
          <p:nvPr/>
        </p:nvSpPr>
        <p:spPr>
          <a:xfrm>
            <a:off x="585000" y="1830972"/>
            <a:ext cx="7043400" cy="495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lang="fr-FR" sz="2800" b="1" spc="55" dirty="0">
                <a:solidFill>
                  <a:srgbClr val="FF0000"/>
                </a:solidFill>
                <a:latin typeface="Cormorant Garamond Medium Italics"/>
              </a:rPr>
              <a:t>Formalisme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06602-9060-4293-BE81-055284654452}"/>
              </a:ext>
            </a:extLst>
          </p:cNvPr>
          <p:cNvSpPr txBox="1"/>
          <p:nvPr/>
        </p:nvSpPr>
        <p:spPr>
          <a:xfrm>
            <a:off x="914400" y="3930542"/>
            <a:ext cx="11765280" cy="3790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CalculerSomme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Rôle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additionner deux entier et mémoriser le résultat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les valeurs à additionner.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la somme des deux valeurs.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Additionner deux entiers a et b et mettre le résultat dans c.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début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 </a:t>
            </a:r>
            <a:r>
              <a:rPr lang="fr-FR" altLang="fr-FR" dirty="0">
                <a:latin typeface="Times New Roman" panose="02020603050405020304" pitchFamily="18" charset="0"/>
                <a:cs typeface="Arial" panose="020B0604020202020204" pitchFamily="34" charset="0"/>
              </a:rPr>
              <a:t>←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Lexique :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: entier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: entier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: entier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50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083A3DB-BD3A-483B-852A-6121975D3AF9}"/>
              </a:ext>
            </a:extLst>
          </p:cNvPr>
          <p:cNvSpPr/>
          <p:nvPr/>
        </p:nvSpPr>
        <p:spPr>
          <a:xfrm>
            <a:off x="1028880" y="2189350"/>
            <a:ext cx="7043400" cy="538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kumimoji="1" lang="fr-FR" altLang="fr-FR" sz="4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Les variables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1028880" y="3878889"/>
            <a:ext cx="91516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d'une variable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et affectation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Saisie utilisateur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29024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Algorithmique</a:t>
            </a: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083A3DB-BD3A-483B-852A-6121975D3AF9}"/>
              </a:ext>
            </a:extLst>
          </p:cNvPr>
          <p:cNvSpPr/>
          <p:nvPr/>
        </p:nvSpPr>
        <p:spPr>
          <a:xfrm>
            <a:off x="1028880" y="2189350"/>
            <a:ext cx="7043400" cy="538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4201"/>
              </a:lnSpc>
            </a:pPr>
            <a:r>
              <a:rPr kumimoji="1" lang="fr-FR" altLang="fr-FR" sz="4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Les variables</a:t>
            </a:r>
            <a:r>
              <a:rPr lang="fr-FR" sz="2800" b="1" strike="noStrike" spc="55" dirty="0">
                <a:solidFill>
                  <a:srgbClr val="FF0000"/>
                </a:solidFill>
                <a:latin typeface="Cormorant Garamond Medium Italics"/>
              </a:rPr>
              <a:t> </a:t>
            </a:r>
            <a:endParaRPr lang="fr-FR" sz="2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1454400" y="2958826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FD1441B-6AC9-483A-9C54-F08098D11755}"/>
              </a:ext>
            </a:extLst>
          </p:cNvPr>
          <p:cNvSpPr txBox="1">
            <a:spLocks noChangeArrowheads="1"/>
          </p:cNvSpPr>
          <p:nvPr/>
        </p:nvSpPr>
        <p:spPr>
          <a:xfrm>
            <a:off x="1398600" y="3803150"/>
            <a:ext cx="13733283" cy="532765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variable est une entité qui contient une information</a:t>
            </a:r>
          </a:p>
          <a:p>
            <a:pPr marL="0" indent="0"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est composé de :</a:t>
            </a:r>
          </a:p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alt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endParaRPr lang="fr-FR" alt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alt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</a:p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alt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caractérise l’ensemble des valeurs que peut prendre la variable</a:t>
            </a:r>
          </a:p>
          <a:p>
            <a:pPr lvl="1">
              <a:buFont typeface="Monotype Sorts" pitchFamily="2" charset="2"/>
              <a:buNone/>
            </a:pP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L’ensemble des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stocké dans la </a:t>
            </a:r>
            <a:r>
              <a:rPr lang="fr-FR" alt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mémoire de l’ordinateur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6CD1C-0BD4-4FEB-8EE6-DA6FCAF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090" y="1734567"/>
            <a:ext cx="7334250" cy="3190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91F61-005D-4C67-9BCD-A44104732C0E}"/>
              </a:ext>
            </a:extLst>
          </p:cNvPr>
          <p:cNvSpPr txBox="1"/>
          <p:nvPr/>
        </p:nvSpPr>
        <p:spPr>
          <a:xfrm>
            <a:off x="14447520" y="3803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1B2F0-1B22-49FB-A75A-F451DC6B1E6F}"/>
              </a:ext>
            </a:extLst>
          </p:cNvPr>
          <p:cNvSpPr txBox="1"/>
          <p:nvPr/>
        </p:nvSpPr>
        <p:spPr>
          <a:xfrm>
            <a:off x="12420600" y="49254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E4683-77E3-463F-A76D-0F664DAA3319}"/>
              </a:ext>
            </a:extLst>
          </p:cNvPr>
          <p:cNvSpPr txBox="1"/>
          <p:nvPr/>
        </p:nvSpPr>
        <p:spPr>
          <a:xfrm>
            <a:off x="16672560" y="221552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valeur</a:t>
            </a:r>
          </a:p>
        </p:txBody>
      </p:sp>
    </p:spTree>
    <p:extLst>
      <p:ext uri="{BB962C8B-B14F-4D97-AF65-F5344CB8AC3E}">
        <p14:creationId xmlns:p14="http://schemas.microsoft.com/office/powerpoint/2010/main" val="4140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694</Words>
  <Application>Microsoft Office PowerPoint</Application>
  <PresentationFormat>Custom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Cormorant Garamond Medium Italics</vt:lpstr>
      <vt:lpstr>Cormorant SC Medium</vt:lpstr>
      <vt:lpstr>Monotype Sorts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Algorithmique</vt:lpstr>
      <vt:lpstr>Algorithmique</vt:lpstr>
      <vt:lpstr>Algorithmique</vt:lpstr>
      <vt:lpstr>Algorithmique</vt:lpstr>
      <vt:lpstr>Algorithmique</vt:lpstr>
      <vt:lpstr>Algorithmique</vt:lpstr>
      <vt:lpstr>Algorithmique</vt:lpstr>
      <vt:lpstr>Algorithmique</vt:lpstr>
      <vt:lpstr>Algorithmique</vt:lpstr>
      <vt:lpstr>Algorithmique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</dc:title>
  <dc:subject/>
  <dc:creator>offre de service</dc:creator>
  <dc:description/>
  <cp:lastModifiedBy>lina</cp:lastModifiedBy>
  <cp:revision>28</cp:revision>
  <dcterms:created xsi:type="dcterms:W3CDTF">2006-08-16T00:00:00Z</dcterms:created>
  <dcterms:modified xsi:type="dcterms:W3CDTF">2020-12-13T21:22:50Z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0</vt:i4>
  </property>
</Properties>
</file>