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9" r:id="rId2"/>
    <p:sldId id="270" r:id="rId3"/>
    <p:sldId id="271" r:id="rId4"/>
    <p:sldId id="272" r:id="rId5"/>
    <p:sldId id="275" r:id="rId6"/>
    <p:sldId id="273" r:id="rId7"/>
    <p:sldId id="274" r:id="rId8"/>
    <p:sldId id="276" r:id="rId9"/>
    <p:sldId id="277" r:id="rId10"/>
    <p:sldId id="282" r:id="rId11"/>
    <p:sldId id="283" r:id="rId12"/>
    <p:sldId id="284" r:id="rId13"/>
    <p:sldId id="285" r:id="rId14"/>
    <p:sldId id="313" r:id="rId15"/>
    <p:sldId id="314" r:id="rId16"/>
    <p:sldId id="286" r:id="rId17"/>
    <p:sldId id="287" r:id="rId18"/>
    <p:sldId id="288" r:id="rId19"/>
    <p:sldId id="315" r:id="rId20"/>
  </p:sldIdLst>
  <p:sldSz cx="18288000" cy="10287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D9D6E-2F64-4519-9AE4-01877D6E7CA3}" type="datetimeFigureOut">
              <a:rPr lang="fr-FR" smtClean="0"/>
              <a:t>15/12/2020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C5372-553C-4BAD-B7BF-623D591725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58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EDE3753-3050-4224-B4DD-3F2E709915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 marL="742950" indent="-285750"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2pPr>
            <a:lvl3pPr marL="1143000" indent="-228600"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3pPr>
            <a:lvl4pPr marL="1600200" indent="-228600"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4pPr>
            <a:lvl5pPr marL="2057400" indent="-228600"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9pPr>
          </a:lstStyle>
          <a:p>
            <a:r>
              <a:rPr kumimoji="0" lang="fr-FR" altLang="fr-FR" sz="1200" u="none">
                <a:solidFill>
                  <a:schemeClr val="tx1"/>
                </a:solidFill>
                <a:latin typeface="Times New Roman" panose="02020603050405020304" pitchFamily="18" charset="0"/>
              </a:rPr>
              <a:t>Partie 1 Etude de l'existant</a:t>
            </a:r>
          </a:p>
        </p:txBody>
      </p:sp>
      <p:sp>
        <p:nvSpPr>
          <p:cNvPr id="21507" name="Rectangle 1026">
            <a:extLst>
              <a:ext uri="{FF2B5EF4-FFF2-40B4-BE49-F238E27FC236}">
                <a16:creationId xmlns:a16="http://schemas.microsoft.com/office/drawing/2014/main" id="{4FBCE06B-4532-49DB-B454-91689EF54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>
            <a:extLst>
              <a:ext uri="{FF2B5EF4-FFF2-40B4-BE49-F238E27FC236}">
                <a16:creationId xmlns:a16="http://schemas.microsoft.com/office/drawing/2014/main" id="{9FF1358A-6A2B-4818-AA82-E05748031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ED954AA-B676-4CC0-9CA1-0984AFD00B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1pPr>
            <a:lvl2pPr marL="742950" indent="-285750"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2pPr>
            <a:lvl3pPr marL="1143000" indent="-228600"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3pPr>
            <a:lvl4pPr marL="1600200" indent="-228600"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4pPr>
            <a:lvl5pPr marL="2057400" indent="-228600"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 u="sng">
                <a:solidFill>
                  <a:schemeClr val="tx2"/>
                </a:solidFill>
                <a:latin typeface="Arial Narrow" panose="020B0606020202030204" pitchFamily="34" charset="0"/>
                <a:cs typeface="Times New Roman" panose="02020603050405020304" pitchFamily="18" charset="0"/>
              </a:defRPr>
            </a:lvl9pPr>
          </a:lstStyle>
          <a:p>
            <a:r>
              <a:rPr kumimoji="0" lang="fr-FR" altLang="fr-FR" sz="1200" u="none">
                <a:solidFill>
                  <a:schemeClr val="tx1"/>
                </a:solidFill>
                <a:latin typeface="Times New Roman" panose="02020603050405020304" pitchFamily="18" charset="0"/>
              </a:rPr>
              <a:t>Partie 1 Etude de l'existant</a:t>
            </a:r>
          </a:p>
        </p:txBody>
      </p:sp>
      <p:sp>
        <p:nvSpPr>
          <p:cNvPr id="23555" name="Rectangle 1026">
            <a:extLst>
              <a:ext uri="{FF2B5EF4-FFF2-40B4-BE49-F238E27FC236}">
                <a16:creationId xmlns:a16="http://schemas.microsoft.com/office/drawing/2014/main" id="{13903B2B-E445-4988-9618-3F4B0D8AA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>
            <a:extLst>
              <a:ext uri="{FF2B5EF4-FFF2-40B4-BE49-F238E27FC236}">
                <a16:creationId xmlns:a16="http://schemas.microsoft.com/office/drawing/2014/main" id="{4E4250B1-1787-4B66-ACD8-FADF15B23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36">
            <a:extLst>
              <a:ext uri="{FF2B5EF4-FFF2-40B4-BE49-F238E27FC236}">
                <a16:creationId xmlns:a16="http://schemas.microsoft.com/office/drawing/2014/main" id="{E89A3A3C-7B6E-473E-B2BF-4FC1AB0B17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Introduction</a:t>
            </a:r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33519D73-2738-4F3C-B542-37C526854E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17885-4E04-4A60-A8B6-F8A33C1DE7BD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9701656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1621633"/>
            <a:ext cx="16843376" cy="1862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39851" y="3862388"/>
            <a:ext cx="4794250" cy="5124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38901" y="3862388"/>
            <a:ext cx="4797426" cy="244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38901" y="6538913"/>
            <a:ext cx="4797426" cy="244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51523F62-A1E3-4C7E-AB99-CFDA064957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/>
              <a:t>Introduction</a:t>
            </a:r>
          </a:p>
        </p:txBody>
      </p:sp>
      <p:sp>
        <p:nvSpPr>
          <p:cNvPr id="7" name="Rectangle 52">
            <a:extLst>
              <a:ext uri="{FF2B5EF4-FFF2-40B4-BE49-F238E27FC236}">
                <a16:creationId xmlns:a16="http://schemas.microsoft.com/office/drawing/2014/main" id="{B110F146-8B5B-4DA6-B881-C2DFF6E519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6A8C5-2A10-44E8-AD82-EF3F9600C7D4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9216808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98C6CCB-903E-47B4-B4D5-2F04396B73CD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15/12/2020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2436768-FCBD-44BF-9491-A3BB9F1A117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8355330" y="2032357"/>
            <a:ext cx="9151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743229-4C60-47AF-800A-EB0AC799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760" y="457862"/>
            <a:ext cx="16458840" cy="609398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schémas conditionnels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5F45F-F144-4CC4-941E-071FF9356500}"/>
              </a:ext>
            </a:extLst>
          </p:cNvPr>
          <p:cNvSpPr txBox="1"/>
          <p:nvPr/>
        </p:nvSpPr>
        <p:spPr>
          <a:xfrm>
            <a:off x="807720" y="3103110"/>
            <a:ext cx="147523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Jusqu'à présent a été vu le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schéma séquentiel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Toutes les 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l'algorithme sont exécutées 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unes après les autres</a:t>
            </a:r>
          </a:p>
          <a:p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est possible de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conditionner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l'exécution d'instructions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 l'intermédiaire d'un schéma conditionnel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« s’il pleut, je prends mon parapluie et je mets mes bottes, sinon je mets mes sandales. »</a:t>
            </a:r>
          </a:p>
        </p:txBody>
      </p:sp>
    </p:spTree>
    <p:extLst>
      <p:ext uri="{BB962C8B-B14F-4D97-AF65-F5344CB8AC3E}">
        <p14:creationId xmlns:p14="http://schemas.microsoft.com/office/powerpoint/2010/main" val="1806599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5">
            <a:extLst>
              <a:ext uri="{FF2B5EF4-FFF2-40B4-BE49-F238E27FC236}">
                <a16:creationId xmlns:a16="http://schemas.microsoft.com/office/drawing/2014/main" id="{3BB300D7-F5D2-4B1C-9551-4BCBE1FD7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7973" y="459037"/>
            <a:ext cx="12632531" cy="757238"/>
          </a:xfrm>
          <a:noFill/>
        </p:spPr>
        <p:txBody>
          <a:bodyPr/>
          <a:lstStyle/>
          <a:p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opérateurs</a:t>
            </a:r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5CC823F9-C7DA-4180-8483-7AD08D470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743" y="2581373"/>
            <a:ext cx="17922240" cy="5614510"/>
          </a:xfrm>
          <a:noFill/>
        </p:spPr>
        <p:txBody>
          <a:bodyPr/>
          <a:lstStyle/>
          <a:p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opérateur peut être Unaire ou binaire :</a:t>
            </a:r>
          </a:p>
          <a:p>
            <a:pPr lvl="1"/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Unaire 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s’il n’admet qu’une seule opérande, par exemple l’opérateur non</a:t>
            </a:r>
          </a:p>
          <a:p>
            <a:pPr lvl="1"/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Binaire 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s’il admet deux opérandes, par exemple l’opérateur +</a:t>
            </a:r>
          </a:p>
          <a:p>
            <a:pPr lvl="1">
              <a:buFont typeface="Monotype Sorts" pitchFamily="2" charset="2"/>
              <a:buNone/>
            </a:pPr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opérateur est associé à </a:t>
            </a:r>
            <a:r>
              <a:rPr lang="fr-FR" alt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de donnée et ne peut être utilisé qu’avec des variables, des constantes, ou des expressions de </a:t>
            </a:r>
            <a:r>
              <a:rPr lang="fr-FR" alt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>
              <a:buFont typeface="Wingdings" panose="05000000000000000000" pitchFamily="2" charset="2"/>
              <a:buNone/>
            </a:pPr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exemple 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l’opérateur + ne peut être utilisé qu’avec les types arithmétiques (naturel, entier et réel) ou (exclusif) le type chaîne de caractères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B46DD73-6681-40CF-BE12-F4D1FFF5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6530"/>
            <a:ext cx="1753673" cy="1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C0584725-2D80-462C-BEB3-8E2332C314DA}"/>
              </a:ext>
            </a:extLst>
          </p:cNvPr>
          <p:cNvSpPr/>
          <p:nvPr/>
        </p:nvSpPr>
        <p:spPr>
          <a:xfrm flipV="1">
            <a:off x="-14275" y="167984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0DF07AE4-1707-4178-9F82-6BF8CB873776}"/>
              </a:ext>
            </a:extLst>
          </p:cNvPr>
          <p:cNvSpPr/>
          <p:nvPr/>
        </p:nvSpPr>
        <p:spPr>
          <a:xfrm>
            <a:off x="0" y="99396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utoUpdateAnimBg="0"/>
      <p:bldP spid="10240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5">
            <a:extLst>
              <a:ext uri="{FF2B5EF4-FFF2-40B4-BE49-F238E27FC236}">
                <a16:creationId xmlns:a16="http://schemas.microsoft.com/office/drawing/2014/main" id="{181157F1-96A8-4D98-B5CD-FF8FD611C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76613" y="519712"/>
            <a:ext cx="12632531" cy="757238"/>
          </a:xfrm>
          <a:noFill/>
        </p:spPr>
        <p:txBody>
          <a:bodyPr/>
          <a:lstStyle/>
          <a:p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opérateurs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BC073F6A-FECC-4F26-9435-85B823954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" y="2686526"/>
            <a:ext cx="18074640" cy="4913947"/>
          </a:xfrm>
          <a:noFill/>
        </p:spPr>
        <p:txBody>
          <a:bodyPr/>
          <a:lstStyle/>
          <a:p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ne peut pas additionner un entier et un caractère</a:t>
            </a:r>
          </a:p>
          <a:p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Toutefois </a:t>
            </a:r>
            <a:r>
              <a:rPr lang="fr-FR" alt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exceptionnellement 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certains cas on accepte d’utiliser un opérateur avec deux opérandes de types différents, c’est par exemple le cas avec les types arithmétiques (2 + 3.5)</a:t>
            </a:r>
          </a:p>
          <a:p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signification d’un opérateur peut changer en fonction du type des opérandes</a:t>
            </a:r>
          </a:p>
          <a:p>
            <a:pPr lvl="1"/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l’opérateur + avec des entiers aura pour sens l’addition, 2+3 vaut 5</a:t>
            </a:r>
          </a:p>
          <a:p>
            <a:pPr lvl="1"/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des chaînes de caractères il aura pour sens la </a:t>
            </a: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concaténation 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"bonjour" + " tout le monde" vaut "bonjour tout le monde"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05F8A3C-F852-4BEE-A66E-6D0C5F4B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6530"/>
            <a:ext cx="1753673" cy="1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0663FB38-02A7-4A50-8539-08C6F793735D}"/>
              </a:ext>
            </a:extLst>
          </p:cNvPr>
          <p:cNvSpPr/>
          <p:nvPr/>
        </p:nvSpPr>
        <p:spPr>
          <a:xfrm flipV="1">
            <a:off x="-14275" y="167984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0043E0BC-0C5D-43E9-8625-23AC25147863}"/>
              </a:ext>
            </a:extLst>
          </p:cNvPr>
          <p:cNvSpPr/>
          <p:nvPr/>
        </p:nvSpPr>
        <p:spPr>
          <a:xfrm>
            <a:off x="0" y="99396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utoUpdateAnimBg="0"/>
      <p:bldP spid="10343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>
            <a:extLst>
              <a:ext uri="{FF2B5EF4-FFF2-40B4-BE49-F238E27FC236}">
                <a16:creationId xmlns:a16="http://schemas.microsoft.com/office/drawing/2014/main" id="{192A2743-0666-4343-9B55-56E031D27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7883" y="523278"/>
            <a:ext cx="12632531" cy="783431"/>
          </a:xfrm>
          <a:noFill/>
        </p:spPr>
        <p:txBody>
          <a:bodyPr/>
          <a:lstStyle/>
          <a:p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opérateurs booléens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4F9F60BC-81CD-4D88-A80D-A138372A62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239444"/>
            <a:ext cx="18028920" cy="6796686"/>
          </a:xfrm>
          <a:noFill/>
        </p:spPr>
        <p:txBody>
          <a:bodyPr>
            <a:normAutofit/>
          </a:bodyPr>
          <a:lstStyle/>
          <a:p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les booléens nous avons les opérateurs non, et, ou, Exclusif</a:t>
            </a:r>
          </a:p>
          <a:p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  <a:p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9" name="Picture 12">
            <a:extLst>
              <a:ext uri="{FF2B5EF4-FFF2-40B4-BE49-F238E27FC236}">
                <a16:creationId xmlns:a16="http://schemas.microsoft.com/office/drawing/2014/main" id="{8EFF8C0D-91EC-4DCE-96CE-DCA03ABEAA91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4213" y="2917669"/>
            <a:ext cx="2171700" cy="17859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15">
            <a:extLst>
              <a:ext uri="{FF2B5EF4-FFF2-40B4-BE49-F238E27FC236}">
                <a16:creationId xmlns:a16="http://schemas.microsoft.com/office/drawing/2014/main" id="{642E77D5-B9B1-40D8-99DD-BDF04A763CA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0373" y="5143500"/>
            <a:ext cx="3131345" cy="295989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09F9CA6-58A2-4AE3-BBD9-E92010A4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6530"/>
            <a:ext cx="1753673" cy="1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stomShape 2">
            <a:extLst>
              <a:ext uri="{FF2B5EF4-FFF2-40B4-BE49-F238E27FC236}">
                <a16:creationId xmlns:a16="http://schemas.microsoft.com/office/drawing/2014/main" id="{41808043-2E47-4C13-B539-FDEE23EF494E}"/>
              </a:ext>
            </a:extLst>
          </p:cNvPr>
          <p:cNvSpPr/>
          <p:nvPr/>
        </p:nvSpPr>
        <p:spPr>
          <a:xfrm flipV="1">
            <a:off x="-14275" y="167984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88EF489C-4989-4E1F-BE57-9BD47F73B278}"/>
              </a:ext>
            </a:extLst>
          </p:cNvPr>
          <p:cNvSpPr/>
          <p:nvPr/>
        </p:nvSpPr>
        <p:spPr>
          <a:xfrm>
            <a:off x="0" y="99396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  <p:bldP spid="10445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5">
            <a:extLst>
              <a:ext uri="{FF2B5EF4-FFF2-40B4-BE49-F238E27FC236}">
                <a16:creationId xmlns:a16="http://schemas.microsoft.com/office/drawing/2014/main" id="{AE2E981D-4278-4853-9D75-8F90B39FA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2238" y="283370"/>
            <a:ext cx="12632532" cy="823913"/>
          </a:xfrm>
          <a:noFill/>
        </p:spPr>
        <p:txBody>
          <a:bodyPr/>
          <a:lstStyle/>
          <a:p>
            <a:pPr algn="ctr"/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opérateurs booléens</a:t>
            </a: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E2CA15AC-E479-4C51-8CC0-3F5CE746FF8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9560" y="2031483"/>
            <a:ext cx="18013680" cy="7389219"/>
          </a:xfrm>
          <a:noFill/>
        </p:spPr>
        <p:txBody>
          <a:bodyPr>
            <a:normAutofit/>
          </a:bodyPr>
          <a:lstStyle/>
          <a:p>
            <a:pPr lvl="1"/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exclusif</a:t>
            </a: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DAE85635-B1C2-4260-806D-2DCDD773921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6613" y="1922421"/>
            <a:ext cx="3671888" cy="28289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9">
            <a:extLst>
              <a:ext uri="{FF2B5EF4-FFF2-40B4-BE49-F238E27FC236}">
                <a16:creationId xmlns:a16="http://schemas.microsoft.com/office/drawing/2014/main" id="{AB3BC4A2-0834-4822-813B-B3E267BAC68B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6613" y="5488504"/>
            <a:ext cx="4752975" cy="27670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C167B06-F655-4B58-A903-D865A508B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6530"/>
            <a:ext cx="1753673" cy="1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ustomShape 2">
            <a:extLst>
              <a:ext uri="{FF2B5EF4-FFF2-40B4-BE49-F238E27FC236}">
                <a16:creationId xmlns:a16="http://schemas.microsoft.com/office/drawing/2014/main" id="{E7DCBEF8-846F-4263-A159-41364EAE2ED0}"/>
              </a:ext>
            </a:extLst>
          </p:cNvPr>
          <p:cNvSpPr/>
          <p:nvPr/>
        </p:nvSpPr>
        <p:spPr>
          <a:xfrm flipV="1">
            <a:off x="-14275" y="167984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5EDDA758-DFF8-443A-AD88-461DA5389734}"/>
              </a:ext>
            </a:extLst>
          </p:cNvPr>
          <p:cNvSpPr/>
          <p:nvPr/>
        </p:nvSpPr>
        <p:spPr>
          <a:xfrm>
            <a:off x="0" y="99396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  <p:bldP spid="10547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4">
            <a:extLst>
              <a:ext uri="{FF2B5EF4-FFF2-40B4-BE49-F238E27FC236}">
                <a16:creationId xmlns:a16="http://schemas.microsoft.com/office/drawing/2014/main" id="{20857080-597D-4B98-A657-3E24DF194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2238" y="283370"/>
            <a:ext cx="12632532" cy="823913"/>
          </a:xfrm>
          <a:noFill/>
        </p:spPr>
        <p:txBody>
          <a:bodyPr/>
          <a:lstStyle/>
          <a:p>
            <a:pPr algn="ctr"/>
            <a:r>
              <a:rPr lang="fr-FR" alt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opérateurs booléens</a:t>
            </a:r>
          </a:p>
        </p:txBody>
      </p:sp>
      <p:sp>
        <p:nvSpPr>
          <p:cNvPr id="28676" name="Text Box 6">
            <a:extLst>
              <a:ext uri="{FF2B5EF4-FFF2-40B4-BE49-F238E27FC236}">
                <a16:creationId xmlns:a16="http://schemas.microsoft.com/office/drawing/2014/main" id="{2BBE1135-79FE-49A6-A1FF-60A304C29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8160" y="2150353"/>
            <a:ext cx="17480280" cy="5877400"/>
          </a:xfrm>
          <a:noFill/>
        </p:spPr>
        <p:txBody>
          <a:bodyPr/>
          <a:lstStyle/>
          <a:p>
            <a:endParaRPr kumimoji="0"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Rappels sur la logique booléenne...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fr-FR" altLang="fr-FR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Valeurs possibles : Vrai ou Faux</a:t>
            </a:r>
          </a:p>
          <a:p>
            <a:pPr>
              <a:buFont typeface="Wingdings" panose="05000000000000000000" pitchFamily="2" charset="2"/>
              <a:buNone/>
            </a:pPr>
            <a:endParaRPr kumimoji="0"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Associativité des opérateurs et </a:t>
            </a:r>
            <a:r>
              <a:rPr kumimoji="0" lang="fr-FR" alt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kumimoji="0"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fr-FR" altLang="fr-FR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et (b et c) = (a et b) et c</a:t>
            </a:r>
          </a:p>
          <a:p>
            <a:pPr>
              <a:buFont typeface="Wingdings" panose="05000000000000000000" pitchFamily="2" charset="2"/>
              <a:buNone/>
            </a:pPr>
            <a:endParaRPr kumimoji="0" lang="fr-FR" altLang="fr-FR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Commutativité des opérateurs et </a:t>
            </a:r>
            <a:r>
              <a:rPr kumimoji="0" lang="fr-FR" alt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kumimoji="0"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fr-FR" altLang="fr-FR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et b = b et a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fr-FR" altLang="fr-FR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 ou b = b ou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0ACDF03-2205-4C10-8DBD-F1DA046D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6530"/>
            <a:ext cx="1753673" cy="1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9ECFA0F8-F384-475D-A812-1C35D66E0F7D}"/>
              </a:ext>
            </a:extLst>
          </p:cNvPr>
          <p:cNvSpPr/>
          <p:nvPr/>
        </p:nvSpPr>
        <p:spPr>
          <a:xfrm flipV="1">
            <a:off x="-14275" y="167984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1989FF30-A77F-4C7A-93B0-037343ED4384}"/>
              </a:ext>
            </a:extLst>
          </p:cNvPr>
          <p:cNvSpPr/>
          <p:nvPr/>
        </p:nvSpPr>
        <p:spPr>
          <a:xfrm>
            <a:off x="0" y="99396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DE9CA4CC-92B4-4A20-B004-7C17B4BBA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4840" y="2264214"/>
            <a:ext cx="15605760" cy="5188267"/>
          </a:xfrm>
        </p:spPr>
        <p:txBody>
          <a:bodyPr>
            <a:normAutofit/>
          </a:bodyPr>
          <a:lstStyle/>
          <a:p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Distributivité des opérateurs et </a:t>
            </a:r>
            <a:r>
              <a:rPr lang="fr-FR" alt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fr-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ou (b et c) = (a ou b) et (a ou c)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 et (b ou c) = (a et b) ou (a et c)</a:t>
            </a:r>
          </a:p>
          <a:p>
            <a:pPr>
              <a:buFont typeface="Wingdings" panose="05000000000000000000" pitchFamily="2" charset="2"/>
              <a:buNone/>
            </a:pPr>
            <a:endParaRPr lang="fr-FR" altLang="fr-FR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Involution (homographie réciproque)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fr-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fr-FR" altLang="fr-FR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lang="fr-FR" altLang="fr-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= a</a:t>
            </a:r>
          </a:p>
          <a:p>
            <a:pPr>
              <a:buFont typeface="Wingdings" panose="05000000000000000000" pitchFamily="2" charset="2"/>
              <a:buNone/>
            </a:pPr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Loi de Morgan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fr-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(a ou b) = non a et non b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non (a et b) = non a ou non b</a:t>
            </a:r>
          </a:p>
          <a:p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40" name="Rectangle 4">
            <a:extLst>
              <a:ext uri="{FF2B5EF4-FFF2-40B4-BE49-F238E27FC236}">
                <a16:creationId xmlns:a16="http://schemas.microsoft.com/office/drawing/2014/main" id="{BE2D2279-12CA-41D5-B93B-29C202983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2238" y="283370"/>
            <a:ext cx="12632532" cy="823913"/>
          </a:xfrm>
          <a:noFill/>
        </p:spPr>
        <p:txBody>
          <a:bodyPr/>
          <a:lstStyle/>
          <a:p>
            <a:pPr algn="ctr"/>
            <a:r>
              <a:rPr lang="fr-FR" altLang="fr-FR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opérateurs booléens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5D2958C-45BB-4D78-8742-2434F2834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6530"/>
            <a:ext cx="1753673" cy="1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FFC483DD-E553-4EB8-A7B1-D8A6F52156B1}"/>
              </a:ext>
            </a:extLst>
          </p:cNvPr>
          <p:cNvSpPr/>
          <p:nvPr/>
        </p:nvSpPr>
        <p:spPr>
          <a:xfrm flipV="1">
            <a:off x="-14275" y="167984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3F0D758F-9EA7-410F-AEA3-4F677EE40834}"/>
              </a:ext>
            </a:extLst>
          </p:cNvPr>
          <p:cNvSpPr/>
          <p:nvPr/>
        </p:nvSpPr>
        <p:spPr>
          <a:xfrm>
            <a:off x="0" y="99396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5">
            <a:extLst>
              <a:ext uri="{FF2B5EF4-FFF2-40B4-BE49-F238E27FC236}">
                <a16:creationId xmlns:a16="http://schemas.microsoft.com/office/drawing/2014/main" id="{E4F1393D-68C6-4A25-BB1F-40D5EE9B3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8933" y="390526"/>
            <a:ext cx="12632531" cy="757238"/>
          </a:xfrm>
          <a:noFill/>
        </p:spPr>
        <p:txBody>
          <a:bodyPr/>
          <a:lstStyle/>
          <a:p>
            <a:pPr algn="ctr"/>
            <a:r>
              <a:rPr lang="fr-FR" altLang="fr-FR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opérateurs sur les numériques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C32238F5-9B13-4949-85CA-33402E05C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836" y="2258223"/>
            <a:ext cx="15346680" cy="2885277"/>
          </a:xfrm>
          <a:noFill/>
        </p:spPr>
        <p:txBody>
          <a:bodyPr>
            <a:normAutofit/>
          </a:bodyPr>
          <a:lstStyle/>
          <a:p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retrouve tout naturellement +, -, *, / </a:t>
            </a:r>
          </a:p>
          <a:p>
            <a:pPr lvl="1"/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en plus pour les entiers div et mod, qui permettent respectivement de calculer une division entière et le reste de cette division, par exemple :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altLang="fr-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div 2 vaut 5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11 mod 2 vaut 1</a:t>
            </a:r>
          </a:p>
          <a:p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BFC3965-3846-4DA3-9590-4CBF5830A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6530"/>
            <a:ext cx="1753673" cy="1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9F9AE60D-57AE-40F9-8DFB-DCD3AA70C032}"/>
              </a:ext>
            </a:extLst>
          </p:cNvPr>
          <p:cNvSpPr/>
          <p:nvPr/>
        </p:nvSpPr>
        <p:spPr>
          <a:xfrm flipV="1">
            <a:off x="-14275" y="167984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AE03994D-2197-42C8-84B1-EC52662F2C67}"/>
              </a:ext>
            </a:extLst>
          </p:cNvPr>
          <p:cNvSpPr/>
          <p:nvPr/>
        </p:nvSpPr>
        <p:spPr>
          <a:xfrm>
            <a:off x="0" y="99396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utoUpdateAnimBg="0"/>
      <p:bldP spid="1065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5">
            <a:extLst>
              <a:ext uri="{FF2B5EF4-FFF2-40B4-BE49-F238E27FC236}">
                <a16:creationId xmlns:a16="http://schemas.microsoft.com/office/drawing/2014/main" id="{4FED39CC-C3D2-4218-8B87-A3E571A0A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7306" y="390526"/>
            <a:ext cx="13895784" cy="757238"/>
          </a:xfrm>
          <a:noFill/>
        </p:spPr>
        <p:txBody>
          <a:bodyPr/>
          <a:lstStyle/>
          <a:p>
            <a:pPr algn="ctr"/>
            <a:r>
              <a:rPr lang="fr-FR" altLang="fr-FR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opérateurs sur les numériques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B1AF7EE8-A289-4F40-B3FF-210DBA3A1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480" y="2412812"/>
            <a:ext cx="17876520" cy="6586062"/>
          </a:xfrm>
          <a:noFill/>
        </p:spPr>
        <p:txBody>
          <a:bodyPr/>
          <a:lstStyle/>
          <a:p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L’opérateur d’égalité :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C’est l’opérateur que l’on retrouve chez tous les types simples qui permet de savoir si les deux opérandes sont égales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Il est représenté par le caractère =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 résultat d'une expression contenant cet opérateur est un booléen</a:t>
            </a:r>
          </a:p>
          <a:p>
            <a:pPr>
              <a:buFont typeface="Wingdings" panose="05000000000000000000" pitchFamily="2" charset="2"/>
              <a:buNone/>
            </a:pPr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aussi l’opérateur d’inégalité 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altLang="fr-FR" dirty="0">
                <a:latin typeface="Times New Roman" panose="02020603050405020304" pitchFamily="18" charset="0"/>
                <a:cs typeface="Arial" panose="020B0604020202020204" pitchFamily="34" charset="0"/>
              </a:rPr>
              <a:t>≠</a:t>
            </a:r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pour les types possédant un ordre les opérateurs de comparaiso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&lt;, </a:t>
            </a:r>
            <a:r>
              <a:rPr lang="fr-FR" altLang="fr-FR" dirty="0">
                <a:latin typeface="Times New Roman" panose="02020603050405020304" pitchFamily="18" charset="0"/>
                <a:cs typeface="Arial" panose="020B0604020202020204" pitchFamily="34" charset="0"/>
              </a:rPr>
              <a:t>≤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&gt;, </a:t>
            </a:r>
            <a:r>
              <a:rPr lang="fr-FR" altLang="fr-FR" dirty="0">
                <a:latin typeface="Times New Roman" panose="02020603050405020304" pitchFamily="18" charset="0"/>
                <a:cs typeface="Arial" panose="020B0604020202020204" pitchFamily="34" charset="0"/>
              </a:rPr>
              <a:t>≥</a:t>
            </a:r>
            <a:endParaRPr lang="fr-FR" altLang="fr-FR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3B72504-3F85-409F-9E4F-0B85B2DA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6530"/>
            <a:ext cx="1753673" cy="1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8C253C28-748E-4066-9D11-10B7B0F79919}"/>
              </a:ext>
            </a:extLst>
          </p:cNvPr>
          <p:cNvSpPr/>
          <p:nvPr/>
        </p:nvSpPr>
        <p:spPr>
          <a:xfrm flipV="1">
            <a:off x="-14275" y="167984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5C475C0B-1454-4D27-ACE1-37F321A7CCBF}"/>
              </a:ext>
            </a:extLst>
          </p:cNvPr>
          <p:cNvSpPr/>
          <p:nvPr/>
        </p:nvSpPr>
        <p:spPr>
          <a:xfrm>
            <a:off x="0" y="99396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utoUpdateAnimBg="0"/>
      <p:bldP spid="10752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>
            <a:extLst>
              <a:ext uri="{FF2B5EF4-FFF2-40B4-BE49-F238E27FC236}">
                <a16:creationId xmlns:a16="http://schemas.microsoft.com/office/drawing/2014/main" id="{5A8645BD-674A-4AAE-989D-10B92BA55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8933" y="390526"/>
            <a:ext cx="12632531" cy="757238"/>
          </a:xfrm>
          <a:noFill/>
        </p:spPr>
        <p:txBody>
          <a:bodyPr/>
          <a:lstStyle/>
          <a:p>
            <a:pPr algn="ctr"/>
            <a:r>
              <a:rPr lang="fr-FR" altLang="fr-FR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Priorités des opérateurs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E84B1F43-497C-4F4D-8701-7DFCBC8D7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520" y="1903712"/>
            <a:ext cx="17145000" cy="4337685"/>
          </a:xfrm>
          <a:noFill/>
        </p:spPr>
        <p:txBody>
          <a:bodyPr/>
          <a:lstStyle/>
          <a:p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 comme en arithmétique les opérateurs ont des priorités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exemple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fr-FR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altLang="fr-FR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prioritaires sur </a:t>
            </a:r>
            <a:r>
              <a:rPr lang="fr-FR" altLang="fr-FR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altLang="fr-FR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Pour les booléens, la priorité des opérateurs est </a:t>
            </a: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alt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ouExclusif</a:t>
            </a: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alt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</a:p>
          <a:p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clarifier les choses (ou pour dans certains cas supprimer toutes ambiguïtés) on peut utiliser des parenthèses</a:t>
            </a:r>
          </a:p>
          <a:p>
            <a:r>
              <a:rPr lang="fr-FR" b="1" dirty="0">
                <a:latin typeface="LiberationSans-Bold"/>
              </a:rPr>
              <a:t>Exercice</a:t>
            </a:r>
            <a:r>
              <a:rPr lang="fr-FR" dirty="0">
                <a:latin typeface="LiberationSans"/>
              </a:rPr>
              <a:t>. </a:t>
            </a:r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8E04FCA8-D4E9-4EC5-A380-AD2CFE389A74}"/>
              </a:ext>
            </a:extLst>
          </p:cNvPr>
          <p:cNvSpPr/>
          <p:nvPr/>
        </p:nvSpPr>
        <p:spPr>
          <a:xfrm flipV="1">
            <a:off x="-14275" y="167984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5C3612A6-5A60-409E-B7BE-DDD84795F614}"/>
              </a:ext>
            </a:extLst>
          </p:cNvPr>
          <p:cNvSpPr/>
          <p:nvPr/>
        </p:nvSpPr>
        <p:spPr>
          <a:xfrm>
            <a:off x="0" y="99396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37BA8-A717-4BC4-A1C5-85302C6568DD}"/>
              </a:ext>
            </a:extLst>
          </p:cNvPr>
          <p:cNvSpPr txBox="1"/>
          <p:nvPr/>
        </p:nvSpPr>
        <p:spPr>
          <a:xfrm>
            <a:off x="458273" y="5558617"/>
            <a:ext cx="16394430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Donner la valeur des expressions </a:t>
            </a:r>
            <a:r>
              <a:rPr lang="fr-FR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booleennes</a:t>
            </a:r>
            <a:endParaRPr lang="fr-FR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suivantes avec </a:t>
            </a:r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valant vrai, </a:t>
            </a:r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valant faux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NON C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OU C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NON C ET A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OU B ET C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(A OU B) ET C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B36A10F-A071-4052-9A49-383528791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6530"/>
            <a:ext cx="1753673" cy="1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utoUpdateAnimBg="0"/>
      <p:bldP spid="108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2">
            <a:extLst>
              <a:ext uri="{FF2B5EF4-FFF2-40B4-BE49-F238E27FC236}">
                <a16:creationId xmlns:a16="http://schemas.microsoft.com/office/drawing/2014/main" id="{8E04FCA8-D4E9-4EC5-A380-AD2CFE389A74}"/>
              </a:ext>
            </a:extLst>
          </p:cNvPr>
          <p:cNvSpPr/>
          <p:nvPr/>
        </p:nvSpPr>
        <p:spPr>
          <a:xfrm flipV="1">
            <a:off x="-14275" y="167984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5C3612A6-5A60-409E-B7BE-DDD84795F614}"/>
              </a:ext>
            </a:extLst>
          </p:cNvPr>
          <p:cNvSpPr/>
          <p:nvPr/>
        </p:nvSpPr>
        <p:spPr>
          <a:xfrm>
            <a:off x="0" y="99396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B36A10F-A071-4052-9A49-383528791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23" y="6228497"/>
            <a:ext cx="1753673" cy="1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E702BC-91EE-47CE-A88F-E22F471F99E2}"/>
              </a:ext>
            </a:extLst>
          </p:cNvPr>
          <p:cNvSpPr txBox="1"/>
          <p:nvPr/>
        </p:nvSpPr>
        <p:spPr>
          <a:xfrm flipH="1">
            <a:off x="6461759" y="4145280"/>
            <a:ext cx="4709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6529295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6846570" y="1887748"/>
            <a:ext cx="9151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 conditionnel </a:t>
            </a:r>
            <a:r>
              <a:rPr lang="fr-F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743229-4C60-47AF-800A-EB0AC799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760" y="457862"/>
            <a:ext cx="16458840" cy="609398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schémas conditionnels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4DD503-349C-4B65-A184-F75FBB51AC77}"/>
              </a:ext>
            </a:extLst>
          </p:cNvPr>
          <p:cNvSpPr txBox="1"/>
          <p:nvPr/>
        </p:nvSpPr>
        <p:spPr>
          <a:xfrm>
            <a:off x="692162" y="3327462"/>
            <a:ext cx="11277600" cy="415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FR" sz="2400" b="1" i="0" u="none" strike="noStrike" baseline="0" dirty="0">
                <a:latin typeface="Ubuntu-Bold"/>
              </a:rPr>
              <a:t>ALGORITHME </a:t>
            </a:r>
            <a:r>
              <a:rPr lang="fr-FR" sz="2400" b="0" i="0" u="none" strike="noStrike" baseline="0" dirty="0">
                <a:latin typeface="Ubuntu"/>
              </a:rPr>
              <a:t>Division</a:t>
            </a:r>
          </a:p>
          <a:p>
            <a:pPr algn="l"/>
            <a:r>
              <a:rPr lang="fr-FR" sz="2400" b="1" i="0" u="none" strike="noStrike" baseline="0" dirty="0">
                <a:latin typeface="Ubuntu-Bold"/>
              </a:rPr>
              <a:t>VARIABLES :</a:t>
            </a:r>
          </a:p>
          <a:p>
            <a:pPr algn="l"/>
            <a:r>
              <a:rPr lang="fr-FR" sz="2400" b="0" i="0" u="none" strike="noStrike" baseline="0" dirty="0">
                <a:latin typeface="Ubuntu"/>
              </a:rPr>
              <a:t>a, b : entiers</a:t>
            </a:r>
          </a:p>
          <a:p>
            <a:pPr algn="l"/>
            <a:r>
              <a:rPr lang="fr-FR" sz="2400" b="1" i="0" u="none" strike="noStrike" baseline="0" dirty="0">
                <a:latin typeface="Ubuntu-Bold"/>
              </a:rPr>
              <a:t>DEBUT</a:t>
            </a:r>
          </a:p>
          <a:p>
            <a:pPr algn="l"/>
            <a:r>
              <a:rPr lang="fr-FR" sz="2400" b="0" i="0" u="none" strike="noStrike" baseline="0" dirty="0">
                <a:latin typeface="Ubuntu"/>
              </a:rPr>
              <a:t>Saisir a, b</a:t>
            </a:r>
          </a:p>
          <a:p>
            <a:pPr algn="l"/>
            <a:r>
              <a:rPr lang="fr-FR" sz="2400" b="1" i="0" u="none" strike="noStrike" baseline="0" dirty="0">
                <a:latin typeface="Ubuntu-Bold"/>
              </a:rPr>
              <a:t>SI </a:t>
            </a:r>
            <a:r>
              <a:rPr lang="fr-FR" sz="2400" b="0" i="0" u="none" strike="noStrike" baseline="0" dirty="0">
                <a:latin typeface="Ubuntu"/>
              </a:rPr>
              <a:t>b != 0 </a:t>
            </a:r>
            <a:r>
              <a:rPr lang="fr-FR" sz="2400" b="1" i="0" u="none" strike="noStrike" baseline="0" dirty="0">
                <a:latin typeface="Ubuntu-Bold"/>
              </a:rPr>
              <a:t>ALORS</a:t>
            </a:r>
          </a:p>
          <a:p>
            <a:pPr algn="l"/>
            <a:r>
              <a:rPr lang="fr-FR" sz="2400" b="0" i="0" u="none" strike="noStrike" baseline="0" dirty="0">
                <a:latin typeface="Ubuntu"/>
              </a:rPr>
              <a:t>Afficher « La division vaut », a/b</a:t>
            </a:r>
          </a:p>
          <a:p>
            <a:pPr algn="l"/>
            <a:r>
              <a:rPr lang="fr-FR" sz="2400" b="1" i="0" u="none" strike="noStrike" baseline="0" dirty="0">
                <a:latin typeface="Ubuntu-Bold"/>
              </a:rPr>
              <a:t>SINON</a:t>
            </a:r>
          </a:p>
          <a:p>
            <a:pPr algn="l"/>
            <a:r>
              <a:rPr lang="fr-FR" sz="2400" b="0" i="0" u="none" strike="noStrike" baseline="0" dirty="0">
                <a:latin typeface="Ubuntu"/>
              </a:rPr>
              <a:t>Afficher « Division impossible »</a:t>
            </a:r>
          </a:p>
          <a:p>
            <a:pPr algn="l"/>
            <a:r>
              <a:rPr lang="fr-FR" sz="2400" b="1" i="0" u="none" strike="noStrike" baseline="0" dirty="0">
                <a:latin typeface="Ubuntu-Bold"/>
              </a:rPr>
              <a:t>FINSI</a:t>
            </a:r>
          </a:p>
          <a:p>
            <a:pPr algn="l"/>
            <a:r>
              <a:rPr lang="fr-FR" sz="2400" b="1" i="0" u="none" strike="noStrike" baseline="0" dirty="0">
                <a:latin typeface="Ubuntu-Bold"/>
              </a:rPr>
              <a:t>FIN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1F9E8-6D9E-469C-81E3-0B39BC501CA0}"/>
              </a:ext>
            </a:extLst>
          </p:cNvPr>
          <p:cNvSpPr txBox="1"/>
          <p:nvPr/>
        </p:nvSpPr>
        <p:spPr>
          <a:xfrm>
            <a:off x="692162" y="2736342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1</a:t>
            </a:r>
          </a:p>
        </p:txBody>
      </p:sp>
    </p:spTree>
    <p:extLst>
      <p:ext uri="{BB962C8B-B14F-4D97-AF65-F5344CB8AC3E}">
        <p14:creationId xmlns:p14="http://schemas.microsoft.com/office/powerpoint/2010/main" val="28205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76689"/>
            <a:ext cx="1380115" cy="103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6846570" y="1887748"/>
            <a:ext cx="9151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 conditionnel </a:t>
            </a:r>
            <a:r>
              <a:rPr lang="fr-F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743229-4C60-47AF-800A-EB0AC799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760" y="457862"/>
            <a:ext cx="16458840" cy="609398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schémas conditionnels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2FC664-219B-43A2-937C-57D1C107EBBC}"/>
              </a:ext>
            </a:extLst>
          </p:cNvPr>
          <p:cNvSpPr txBox="1"/>
          <p:nvPr/>
        </p:nvSpPr>
        <p:spPr>
          <a:xfrm>
            <a:off x="441960" y="3026923"/>
            <a:ext cx="13517880" cy="563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FR" sz="2400" b="1" i="0" u="none" strike="noStrike" baseline="0" dirty="0">
                <a:latin typeface="Ubuntu-Bold"/>
              </a:rPr>
              <a:t>ALGORITHME </a:t>
            </a:r>
            <a:r>
              <a:rPr lang="fr-FR" sz="2400" b="0" i="0" u="none" strike="noStrike" baseline="0" dirty="0">
                <a:latin typeface="Ubuntu"/>
              </a:rPr>
              <a:t>baccalauréat</a:t>
            </a:r>
          </a:p>
          <a:p>
            <a:pPr algn="l"/>
            <a:r>
              <a:rPr lang="fr-FR" sz="2400" b="0" i="1" u="none" strike="noStrike" baseline="0" dirty="0">
                <a:latin typeface="Ubuntu-Italic"/>
              </a:rPr>
              <a:t>{ Indique la mention obtenue au bac }</a:t>
            </a:r>
          </a:p>
          <a:p>
            <a:pPr algn="l"/>
            <a:r>
              <a:rPr lang="fr-FR" sz="2400" b="1" i="0" u="none" strike="noStrike" baseline="0" dirty="0">
                <a:latin typeface="Ubuntu-Bold"/>
              </a:rPr>
              <a:t>VARIABLES :</a:t>
            </a:r>
          </a:p>
          <a:p>
            <a:pPr algn="l"/>
            <a:r>
              <a:rPr lang="fr-FR" sz="2400" b="0" i="0" u="none" strike="noStrike" baseline="0" dirty="0">
                <a:latin typeface="Ubuntu"/>
              </a:rPr>
              <a:t>note : réel</a:t>
            </a:r>
          </a:p>
          <a:p>
            <a:pPr algn="l"/>
            <a:r>
              <a:rPr lang="fr-FR" sz="2400" b="1" i="0" u="none" strike="noStrike" baseline="0" dirty="0">
                <a:latin typeface="Ubuntu-Bold"/>
              </a:rPr>
              <a:t>DEBUT</a:t>
            </a:r>
          </a:p>
          <a:p>
            <a:pPr algn="l"/>
            <a:r>
              <a:rPr lang="fr-FR" sz="2400" b="0" i="0" u="none" strike="noStrike" baseline="0" dirty="0">
                <a:latin typeface="Ubuntu"/>
              </a:rPr>
              <a:t>  Saisir note</a:t>
            </a:r>
          </a:p>
          <a:p>
            <a:pPr algn="l"/>
            <a:r>
              <a:rPr lang="fr-FR" sz="2400" b="1" i="0" u="none" strike="noStrike" baseline="0" dirty="0">
                <a:solidFill>
                  <a:srgbClr val="FF0000"/>
                </a:solidFill>
                <a:latin typeface="Ubuntu-Bold"/>
              </a:rPr>
              <a:t>  SI </a:t>
            </a:r>
            <a:r>
              <a:rPr lang="fr-FR" sz="2400" b="0" i="0" u="none" strike="noStrike" baseline="0" dirty="0">
                <a:latin typeface="Ubuntu"/>
              </a:rPr>
              <a:t>note ≥ 12 </a:t>
            </a:r>
            <a:r>
              <a:rPr lang="fr-FR" sz="2400" b="1" i="0" u="none" strike="noStrike" baseline="0" dirty="0">
                <a:latin typeface="Ubuntu-Bold"/>
              </a:rPr>
              <a:t>ALORS</a:t>
            </a:r>
          </a:p>
          <a:p>
            <a:pPr algn="l"/>
            <a:r>
              <a:rPr lang="fr-FR" sz="2400" b="0" i="0" u="none" strike="noStrike" baseline="0" dirty="0">
                <a:latin typeface="Ubuntu"/>
              </a:rPr>
              <a:t>  Afficher "Reçu avec mention"</a:t>
            </a:r>
          </a:p>
          <a:p>
            <a:pPr algn="l"/>
            <a:r>
              <a:rPr lang="fr-FR" sz="2400" b="1" i="0" u="none" strike="noStrike" baseline="0" dirty="0">
                <a:latin typeface="Ubuntu-Bold"/>
              </a:rPr>
              <a:t>  SINON </a:t>
            </a:r>
            <a:r>
              <a:rPr lang="fr-FR" sz="2400" b="1" i="0" u="none" strike="noStrike" baseline="0" dirty="0">
                <a:solidFill>
                  <a:srgbClr val="FFFF00"/>
                </a:solidFill>
                <a:latin typeface="Ubuntu-Bold"/>
              </a:rPr>
              <a:t>SI</a:t>
            </a:r>
            <a:r>
              <a:rPr lang="fr-FR" sz="2400" b="1" i="0" u="none" strike="noStrike" baseline="0" dirty="0">
                <a:latin typeface="Ubuntu-Bold"/>
              </a:rPr>
              <a:t> </a:t>
            </a:r>
            <a:r>
              <a:rPr lang="fr-FR" sz="2400" b="0" i="0" u="none" strike="noStrike" baseline="0" dirty="0">
                <a:latin typeface="Ubuntu"/>
              </a:rPr>
              <a:t>note ≥ 10 </a:t>
            </a:r>
            <a:r>
              <a:rPr lang="fr-FR" sz="2400" b="1" i="0" u="none" strike="noStrike" baseline="0" dirty="0">
                <a:latin typeface="Ubuntu-Bold"/>
              </a:rPr>
              <a:t>ALORS</a:t>
            </a:r>
          </a:p>
          <a:p>
            <a:pPr algn="l"/>
            <a:r>
              <a:rPr lang="fr-FR" sz="2400" b="0" i="0" u="none" strike="noStrike" baseline="0" dirty="0">
                <a:latin typeface="Ubuntu"/>
              </a:rPr>
              <a:t>    Afficher "Passable"</a:t>
            </a:r>
          </a:p>
          <a:p>
            <a:pPr algn="l"/>
            <a:r>
              <a:rPr lang="fr-FR" sz="2400" b="1" i="0" u="none" strike="noStrike" baseline="0" dirty="0">
                <a:latin typeface="Ubuntu-Bold"/>
              </a:rPr>
              <a:t>    SINON</a:t>
            </a:r>
          </a:p>
          <a:p>
            <a:pPr algn="l"/>
            <a:r>
              <a:rPr lang="fr-FR" sz="2400" b="0" i="0" u="none" strike="noStrike" baseline="0" dirty="0">
                <a:latin typeface="Ubuntu"/>
              </a:rPr>
              <a:t>    Afficher "Insuffisant"</a:t>
            </a:r>
          </a:p>
          <a:p>
            <a:pPr algn="l"/>
            <a:r>
              <a:rPr lang="fr-FR" sz="2400" b="1" i="0" u="none" strike="noStrike" baseline="0" dirty="0">
                <a:solidFill>
                  <a:srgbClr val="FFFF00"/>
                </a:solidFill>
                <a:latin typeface="Ubuntu-Bold"/>
              </a:rPr>
              <a:t>   FINSI</a:t>
            </a:r>
          </a:p>
          <a:p>
            <a:pPr algn="l"/>
            <a:r>
              <a:rPr lang="fr-FR" sz="2400" b="1" i="0" u="none" strike="noStrike" baseline="0" dirty="0">
                <a:solidFill>
                  <a:srgbClr val="FF0000"/>
                </a:solidFill>
                <a:latin typeface="Ubuntu-Bold"/>
              </a:rPr>
              <a:t>  FINSI</a:t>
            </a:r>
          </a:p>
          <a:p>
            <a:pPr algn="l"/>
            <a:r>
              <a:rPr lang="fr-FR" sz="2400" b="1" i="0" u="none" strike="noStrike" baseline="0" dirty="0">
                <a:latin typeface="Ubuntu-Bold"/>
              </a:rPr>
              <a:t>FIN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E3DFC-FC85-4A72-9BB5-1EF8130E7D43}"/>
              </a:ext>
            </a:extLst>
          </p:cNvPr>
          <p:cNvSpPr txBox="1"/>
          <p:nvPr/>
        </p:nvSpPr>
        <p:spPr>
          <a:xfrm>
            <a:off x="441960" y="2469926"/>
            <a:ext cx="9906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2: Il est possible d'imbriquer plusieurs enchaînements alternatifs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3C86C-AB32-4F11-9AB4-2E8440A3B929}"/>
              </a:ext>
            </a:extLst>
          </p:cNvPr>
          <p:cNvSpPr txBox="1"/>
          <p:nvPr/>
        </p:nvSpPr>
        <p:spPr>
          <a:xfrm>
            <a:off x="1562100" y="8780788"/>
            <a:ext cx="11277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Penser a indenter un algorithme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5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6846570" y="1887748"/>
            <a:ext cx="9151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 conditionnel </a:t>
            </a:r>
            <a:r>
              <a:rPr lang="fr-F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743229-4C60-47AF-800A-EB0AC799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760" y="457862"/>
            <a:ext cx="16458840" cy="609398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schémas conditionnels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C4D48-E1EC-47E1-A3E6-8F79C5A740EE}"/>
              </a:ext>
            </a:extLst>
          </p:cNvPr>
          <p:cNvSpPr txBox="1"/>
          <p:nvPr/>
        </p:nvSpPr>
        <p:spPr>
          <a:xfrm>
            <a:off x="441960" y="3204090"/>
            <a:ext cx="14298600" cy="489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 a=1 alors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faire une chose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sinon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si a=2 alors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faire une autre chose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sinon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si a=4 alors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faire une autre chose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sinon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. . .</a:t>
            </a: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finsi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finsi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finsi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B49319-76DE-4B21-BE87-915FA1EDB420}"/>
              </a:ext>
            </a:extLst>
          </p:cNvPr>
          <p:cNvSpPr txBox="1"/>
          <p:nvPr/>
        </p:nvSpPr>
        <p:spPr>
          <a:xfrm>
            <a:off x="441960" y="7854004"/>
            <a:ext cx="1127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remplacer cette suite de si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l’instruction cas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371BA-293E-4192-8EED-F1389E7BE9E5}"/>
              </a:ext>
            </a:extLst>
          </p:cNvPr>
          <p:cNvSpPr txBox="1"/>
          <p:nvPr/>
        </p:nvSpPr>
        <p:spPr>
          <a:xfrm>
            <a:off x="344640" y="2551338"/>
            <a:ext cx="14493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Lorsque l’on doit comparer une même variable avec plusieurs valeurs, comme par exemple :</a:t>
            </a:r>
          </a:p>
        </p:txBody>
      </p:sp>
    </p:spTree>
    <p:extLst>
      <p:ext uri="{BB962C8B-B14F-4D97-AF65-F5344CB8AC3E}">
        <p14:creationId xmlns:p14="http://schemas.microsoft.com/office/powerpoint/2010/main" val="135301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6846570" y="1887748"/>
            <a:ext cx="9151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 conditionnel </a:t>
            </a:r>
            <a:r>
              <a:rPr lang="fr-F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743229-4C60-47AF-800A-EB0AC799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760" y="457862"/>
            <a:ext cx="16458840" cy="609398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schémas conditionnels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371BA-293E-4192-8EED-F1389E7BE9E5}"/>
              </a:ext>
            </a:extLst>
          </p:cNvPr>
          <p:cNvSpPr txBox="1"/>
          <p:nvPr/>
        </p:nvSpPr>
        <p:spPr>
          <a:xfrm>
            <a:off x="344640" y="2551338"/>
            <a:ext cx="14493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comparer une variable a </a:t>
            </a:r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énumération de valeurs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connues a l’avance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EA6399-7877-4A08-A7CF-6C563DB9E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" y="3388995"/>
            <a:ext cx="10039350" cy="3600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C28472-C598-465F-898B-5965CBDA51DF}"/>
              </a:ext>
            </a:extLst>
          </p:cNvPr>
          <p:cNvSpPr txBox="1"/>
          <p:nvPr/>
        </p:nvSpPr>
        <p:spPr>
          <a:xfrm>
            <a:off x="441960" y="7393028"/>
            <a:ext cx="131521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b="0" i="0" u="none" strike="noStrike" baseline="0" dirty="0">
                <a:solidFill>
                  <a:srgbClr val="000000"/>
                </a:solidFill>
                <a:latin typeface="LiberationSans"/>
              </a:rPr>
              <a:t>→ </a:t>
            </a:r>
            <a:r>
              <a:rPr lang="fr-FR" sz="2800" b="1" i="0" u="none" strike="noStrike" baseline="0" dirty="0" err="1">
                <a:solidFill>
                  <a:srgbClr val="000000"/>
                </a:solidFill>
                <a:latin typeface="LiberationSans-Bold"/>
              </a:rPr>
              <a:t>suite-i</a:t>
            </a:r>
            <a:r>
              <a:rPr lang="fr-FR" sz="2800" b="1" i="0" u="none" strike="noStrike" baseline="0" dirty="0">
                <a:solidFill>
                  <a:srgbClr val="000000"/>
                </a:solidFill>
                <a:latin typeface="LiberationSans-Bold"/>
              </a:rPr>
              <a:t> </a:t>
            </a:r>
            <a:r>
              <a:rPr lang="fr-FR" sz="2800" b="0" i="0" u="none" strike="noStrike" baseline="0" dirty="0">
                <a:solidFill>
                  <a:srgbClr val="000000"/>
                </a:solidFill>
                <a:latin typeface="LiberationSans"/>
              </a:rPr>
              <a:t>est </a:t>
            </a:r>
            <a:r>
              <a:rPr lang="fr-FR" sz="2800" b="0" i="0" u="none" strike="noStrike" baseline="0" dirty="0" err="1">
                <a:solidFill>
                  <a:srgbClr val="000000"/>
                </a:solidFill>
                <a:latin typeface="LiberationSans"/>
              </a:rPr>
              <a:t>executee</a:t>
            </a:r>
            <a:r>
              <a:rPr lang="fr-FR" sz="2800" b="0" i="0" u="none" strike="noStrike" baseline="0" dirty="0">
                <a:solidFill>
                  <a:srgbClr val="000000"/>
                </a:solidFill>
                <a:latin typeface="LiberationSans"/>
              </a:rPr>
              <a:t> si </a:t>
            </a:r>
            <a:r>
              <a:rPr lang="fr-FR" sz="2800" b="1" i="0" u="none" strike="noStrike" baseline="0" dirty="0">
                <a:solidFill>
                  <a:srgbClr val="FF0000"/>
                </a:solidFill>
                <a:latin typeface="LiberationSans-Bold"/>
              </a:rPr>
              <a:t>variable </a:t>
            </a:r>
            <a:r>
              <a:rPr lang="fr-FR" sz="2800" b="0" i="0" u="none" strike="noStrike" baseline="0" dirty="0">
                <a:solidFill>
                  <a:srgbClr val="000000"/>
                </a:solidFill>
                <a:latin typeface="LiberationSans"/>
              </a:rPr>
              <a:t>vaut </a:t>
            </a:r>
            <a:r>
              <a:rPr lang="fr-FR" sz="2800" b="1" i="0" u="none" strike="noStrike" baseline="0" dirty="0">
                <a:solidFill>
                  <a:srgbClr val="0000FF"/>
                </a:solidFill>
                <a:latin typeface="LiberationSans-Bold"/>
              </a:rPr>
              <a:t>valeur-i</a:t>
            </a:r>
            <a:r>
              <a:rPr lang="fr-FR" sz="2800" b="0" i="0" u="none" strike="noStrike" baseline="0" dirty="0">
                <a:solidFill>
                  <a:srgbClr val="000000"/>
                </a:solidFill>
                <a:latin typeface="LiberationSans"/>
              </a:rPr>
              <a:t>.</a:t>
            </a:r>
          </a:p>
          <a:p>
            <a:pPr algn="l"/>
            <a:r>
              <a:rPr lang="fr-FR" sz="2800" b="1" i="0" u="none" strike="noStrike" baseline="0" dirty="0">
                <a:solidFill>
                  <a:srgbClr val="5E11A7"/>
                </a:solidFill>
                <a:latin typeface="LiberationSans-Bold"/>
              </a:rPr>
              <a:t>→ suite </a:t>
            </a:r>
            <a:r>
              <a:rPr lang="fr-FR" sz="2800" b="0" i="0" u="none" strike="noStrike" baseline="0" dirty="0">
                <a:solidFill>
                  <a:srgbClr val="000000"/>
                </a:solidFill>
                <a:latin typeface="LiberationSans"/>
              </a:rPr>
              <a:t>est </a:t>
            </a:r>
            <a:r>
              <a:rPr lang="fr-FR" sz="2800" b="0" i="0" u="none" strike="noStrike" baseline="0" dirty="0" err="1">
                <a:solidFill>
                  <a:srgbClr val="000000"/>
                </a:solidFill>
                <a:latin typeface="LiberationSans"/>
              </a:rPr>
              <a:t>executee</a:t>
            </a:r>
            <a:r>
              <a:rPr lang="fr-FR" sz="2800" b="0" i="0" u="none" strike="noStrike" baseline="0" dirty="0">
                <a:solidFill>
                  <a:srgbClr val="000000"/>
                </a:solidFill>
                <a:latin typeface="LiberationSans"/>
              </a:rPr>
              <a:t> si </a:t>
            </a:r>
            <a:r>
              <a:rPr lang="fr-FR" sz="2800" b="1" i="0" u="none" strike="noStrike" baseline="0" dirty="0">
                <a:solidFill>
                  <a:srgbClr val="FF0000"/>
                </a:solidFill>
                <a:latin typeface="LiberationSans-Bold"/>
              </a:rPr>
              <a:t>variable </a:t>
            </a:r>
            <a:r>
              <a:rPr lang="fr-FR" sz="2800" b="0" i="0" u="none" strike="noStrike" baseline="0" dirty="0">
                <a:solidFill>
                  <a:srgbClr val="000000"/>
                </a:solidFill>
                <a:latin typeface="LiberationSans"/>
              </a:rPr>
              <a:t>ne prend aucune des valeurs </a:t>
            </a:r>
            <a:r>
              <a:rPr lang="fr-FR" sz="2800" b="0" i="0" u="none" strike="noStrike" baseline="0" dirty="0" err="1">
                <a:solidFill>
                  <a:srgbClr val="000000"/>
                </a:solidFill>
                <a:latin typeface="LiberationSans"/>
              </a:rPr>
              <a:t>listees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32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110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6846570" y="1887748"/>
            <a:ext cx="9151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Schéma conditionnel </a:t>
            </a:r>
            <a:r>
              <a:rPr lang="fr-F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743229-4C60-47AF-800A-EB0AC799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760" y="457862"/>
            <a:ext cx="16458840" cy="609398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schémas conditionnels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C4D48-E1EC-47E1-A3E6-8F79C5A740EE}"/>
              </a:ext>
            </a:extLst>
          </p:cNvPr>
          <p:cNvSpPr txBox="1"/>
          <p:nvPr/>
        </p:nvSpPr>
        <p:spPr>
          <a:xfrm>
            <a:off x="441960" y="3160764"/>
            <a:ext cx="14298600" cy="452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fr-FR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monsieur-madame, version 2</a:t>
            </a:r>
          </a:p>
          <a:p>
            <a:pPr algn="l"/>
            <a:r>
              <a:rPr lang="fr-FR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abréviation : chaîne de caractères</a:t>
            </a:r>
          </a:p>
          <a:p>
            <a:pPr algn="l"/>
            <a:r>
              <a:rPr lang="fr-FR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DEBUT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Saisir abréviation</a:t>
            </a:r>
          </a:p>
          <a:p>
            <a:pPr algn="l"/>
            <a:r>
              <a:rPr lang="fr-FR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abréviation </a:t>
            </a:r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PARMI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2400" b="0" i="0" u="none" strike="noStrike" baseline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Afficher " Monsieur"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2400" b="0" i="0" u="none" strike="noStrike" baseline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Mme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Afficher " Madame"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2400" b="0" i="0" u="none" strike="noStrike" baseline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Mlle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Afficher " Mademoiselle"</a:t>
            </a:r>
          </a:p>
          <a:p>
            <a:pPr algn="l"/>
            <a:r>
              <a:rPr lang="fr-FR" sz="2400" b="1" i="0" u="none" strike="noStrike" baseline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autre</a:t>
            </a:r>
            <a:r>
              <a:rPr lang="fr-FR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Afficher " Monsieur, Madame"</a:t>
            </a:r>
          </a:p>
          <a:p>
            <a:pPr algn="l"/>
            <a:r>
              <a:rPr lang="fr-FR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FINCAS</a:t>
            </a:r>
          </a:p>
          <a:p>
            <a:pPr algn="l"/>
            <a:r>
              <a:rPr lang="fr-FR" sz="24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371BA-293E-4192-8EED-F1389E7BE9E5}"/>
              </a:ext>
            </a:extLst>
          </p:cNvPr>
          <p:cNvSpPr txBox="1"/>
          <p:nvPr/>
        </p:nvSpPr>
        <p:spPr>
          <a:xfrm>
            <a:off x="344640" y="2490378"/>
            <a:ext cx="14493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fr-FR" sz="32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xemple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87607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6" name="Group 6"/>
          <p:cNvGrpSpPr/>
          <p:nvPr/>
        </p:nvGrpSpPr>
        <p:grpSpPr>
          <a:xfrm>
            <a:off x="1028880" y="9106920"/>
            <a:ext cx="425520" cy="86400"/>
            <a:chOff x="1028880" y="9106920"/>
            <a:chExt cx="425520" cy="86400"/>
          </a:xfrm>
        </p:grpSpPr>
        <p:sp>
          <p:nvSpPr>
            <p:cNvPr id="97" name="CustomShape 7"/>
            <p:cNvSpPr/>
            <p:nvPr/>
          </p:nvSpPr>
          <p:spPr>
            <a:xfrm>
              <a:off x="1028880" y="9143640"/>
              <a:ext cx="336960" cy="12960"/>
            </a:xfrm>
            <a:custGeom>
              <a:avLst/>
              <a:gdLst/>
              <a:ahLst/>
              <a:cxnLst/>
              <a:rect l="l" t="t" r="r" b="b"/>
              <a:pathLst>
                <a:path w="1131045" h="76200">
                  <a:moveTo>
                    <a:pt x="0" y="0"/>
                  </a:moveTo>
                  <a:lnTo>
                    <a:pt x="1131045" y="0"/>
                  </a:lnTo>
                  <a:lnTo>
                    <a:pt x="1131045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8"/>
            <p:cNvSpPr/>
            <p:nvPr/>
          </p:nvSpPr>
          <p:spPr>
            <a:xfrm>
              <a:off x="1342800" y="9106920"/>
              <a:ext cx="111600" cy="8640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9" name="CustomShape 9"/>
          <p:cNvSpPr/>
          <p:nvPr/>
        </p:nvSpPr>
        <p:spPr>
          <a:xfrm>
            <a:off x="0" y="975672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2C18A08-5EC2-491B-9190-A4E2E876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5" y="8652137"/>
            <a:ext cx="14128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70F154-D81F-4D0F-A4A1-05BD044A257C}"/>
              </a:ext>
            </a:extLst>
          </p:cNvPr>
          <p:cNvSpPr txBox="1"/>
          <p:nvPr/>
        </p:nvSpPr>
        <p:spPr>
          <a:xfrm>
            <a:off x="6846570" y="1735348"/>
            <a:ext cx="9151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Connecteurs logiques</a:t>
            </a:r>
            <a:endParaRPr lang="fr-F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743229-4C60-47AF-800A-EB0AC799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760" y="457862"/>
            <a:ext cx="16458840" cy="609398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schémas conditionnels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371BA-293E-4192-8EED-F1389E7BE9E5}"/>
              </a:ext>
            </a:extLst>
          </p:cNvPr>
          <p:cNvSpPr txBox="1"/>
          <p:nvPr/>
        </p:nvSpPr>
        <p:spPr>
          <a:xfrm>
            <a:off x="344640" y="2551338"/>
            <a:ext cx="14493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Ils permettent de manipuler une expression formée de plusieurs 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3B85F4-CEFE-41CD-A13A-BDA5296B2A66}"/>
              </a:ext>
            </a:extLst>
          </p:cNvPr>
          <p:cNvSpPr txBox="1"/>
          <p:nvPr/>
        </p:nvSpPr>
        <p:spPr>
          <a:xfrm>
            <a:off x="344640" y="3723761"/>
            <a:ext cx="11277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latin typeface="OpenSymbol"/>
              </a:rPr>
              <a:t>– </a:t>
            </a:r>
            <a:r>
              <a:rPr lang="fr-FR" sz="2400" b="1" i="0" u="none" strike="noStrike" baseline="0" dirty="0">
                <a:latin typeface="LiberationSans-Bold"/>
              </a:rPr>
              <a:t>Exemple </a:t>
            </a:r>
            <a:r>
              <a:rPr lang="fr-FR" sz="2400" b="0" i="0" u="none" strike="noStrike" baseline="0" dirty="0">
                <a:latin typeface="LiberationSans"/>
              </a:rPr>
              <a:t>: s’il a de la fièvre ou s’il tousse, alors </a:t>
            </a:r>
            <a:r>
              <a:rPr lang="fr-FR" sz="2400" dirty="0">
                <a:latin typeface="LiberationSans"/>
              </a:rPr>
              <a:t>il doit consulter un médecin.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944E45-DCC4-4C0F-8520-EAD552012C02}"/>
              </a:ext>
            </a:extLst>
          </p:cNvPr>
          <p:cNvSpPr txBox="1"/>
          <p:nvPr/>
        </p:nvSpPr>
        <p:spPr>
          <a:xfrm>
            <a:off x="441960" y="4978408"/>
            <a:ext cx="11277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trois connecteurs logiques de base :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fr-FR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fr-FR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</a:p>
          <a:p>
            <a:pPr algn="l"/>
            <a:r>
              <a:rPr lang="fr-FR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fr-FR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1" name="Rectangle 11">
            <a:extLst>
              <a:ext uri="{FF2B5EF4-FFF2-40B4-BE49-F238E27FC236}">
                <a16:creationId xmlns:a16="http://schemas.microsoft.com/office/drawing/2014/main" id="{BDE2758A-0747-4ADC-8BFE-7229BDAED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47813" y="430233"/>
            <a:ext cx="12632531" cy="757238"/>
          </a:xfrm>
          <a:noFill/>
        </p:spPr>
        <p:txBody>
          <a:bodyPr/>
          <a:lstStyle/>
          <a:p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Opérateur, opérande et expression</a:t>
            </a:r>
          </a:p>
        </p:txBody>
      </p:sp>
      <p:sp>
        <p:nvSpPr>
          <p:cNvPr id="66572" name="Rectangle 12">
            <a:extLst>
              <a:ext uri="{FF2B5EF4-FFF2-40B4-BE49-F238E27FC236}">
                <a16:creationId xmlns:a16="http://schemas.microsoft.com/office/drawing/2014/main" id="{D1B718ED-8F03-41CA-9A5A-51F75CBDE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1" y="2316843"/>
            <a:ext cx="16687800" cy="4939665"/>
          </a:xfrm>
          <a:noFill/>
        </p:spPr>
        <p:txBody>
          <a:bodyPr>
            <a:normAutofit/>
          </a:bodyPr>
          <a:lstStyle/>
          <a:p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opérateur 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symbole d’opération qui permet d’agir sur des variables ou de faire des “calculs”</a:t>
            </a:r>
          </a:p>
          <a:p>
            <a:pPr>
              <a:buFont typeface="Wingdings" panose="05000000000000000000" pitchFamily="2" charset="2"/>
              <a:buNone/>
            </a:pPr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opérande 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entité (variable, constante ou expression) utilisée par un opérateur</a:t>
            </a:r>
          </a:p>
          <a:p>
            <a:pPr>
              <a:buFont typeface="Wingdings" panose="05000000000000000000" pitchFamily="2" charset="2"/>
              <a:buNone/>
            </a:pPr>
            <a:endParaRPr lang="fr-FR" alt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alt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fr-FR" alt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combinaison d’opérateur(s) et d’opérande(s), elle est évaluée durant l’exécution de l’algorithme, et possède une valeur (son interprétation) et un type</a:t>
            </a:r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1AEEE9E2-CFE6-4801-A8AA-C219A8D5B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758695"/>
            <a:ext cx="1661160" cy="12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0291B090-8D8E-47D5-979A-C33FD62E8976}"/>
              </a:ext>
            </a:extLst>
          </p:cNvPr>
          <p:cNvSpPr/>
          <p:nvPr/>
        </p:nvSpPr>
        <p:spPr>
          <a:xfrm flipV="1">
            <a:off x="-14275" y="149696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18806A65-21FB-47F5-B75C-774563593C9E}"/>
              </a:ext>
            </a:extLst>
          </p:cNvPr>
          <p:cNvSpPr/>
          <p:nvPr/>
        </p:nvSpPr>
        <p:spPr>
          <a:xfrm>
            <a:off x="0" y="975672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A62057F-5065-440B-8072-0CDA204ADB1C}"/>
              </a:ext>
            </a:extLst>
          </p:cNvPr>
          <p:cNvSpPr/>
          <p:nvPr/>
        </p:nvSpPr>
        <p:spPr>
          <a:xfrm flipV="1">
            <a:off x="-14275" y="158840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9">
            <a:extLst>
              <a:ext uri="{FF2B5EF4-FFF2-40B4-BE49-F238E27FC236}">
                <a16:creationId xmlns:a16="http://schemas.microsoft.com/office/drawing/2014/main" id="{200B4FD0-1FCE-4960-83A3-4137384ED781}"/>
              </a:ext>
            </a:extLst>
          </p:cNvPr>
          <p:cNvSpPr/>
          <p:nvPr/>
        </p:nvSpPr>
        <p:spPr>
          <a:xfrm>
            <a:off x="0" y="984816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1" grpId="0" autoUpdateAnimBg="0"/>
      <p:bldP spid="665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6" name="Rectangle 8">
            <a:extLst>
              <a:ext uri="{FF2B5EF4-FFF2-40B4-BE49-F238E27FC236}">
                <a16:creationId xmlns:a16="http://schemas.microsoft.com/office/drawing/2014/main" id="{30DA922D-0EE6-4124-80CF-D552CCEDB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3056" y="2050733"/>
            <a:ext cx="14891384" cy="6185534"/>
          </a:xfrm>
          <a:noFill/>
        </p:spPr>
        <p:txBody>
          <a:bodyPr/>
          <a:lstStyle/>
          <a:p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Exemple dans a + b :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est l’opérande gauche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est l’opérateur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 est l’opérande droite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+ b est appelé une expression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 par exemple a vaut 2 et b 3, l’expression a + b vaut 5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 par exemple a et b sont des entiers, l’expression a + b est un entier</a:t>
            </a:r>
          </a:p>
          <a:p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alt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3" name="Picture 4">
            <a:extLst>
              <a:ext uri="{FF2B5EF4-FFF2-40B4-BE49-F238E27FC236}">
                <a16:creationId xmlns:a16="http://schemas.microsoft.com/office/drawing/2014/main" id="{5A86903E-F50E-46AC-899B-4B2CE8A66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5090"/>
            <a:ext cx="1753673" cy="1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E4EFCC79-201F-443A-BBE4-307D6A243622}"/>
              </a:ext>
            </a:extLst>
          </p:cNvPr>
          <p:cNvSpPr/>
          <p:nvPr/>
        </p:nvSpPr>
        <p:spPr>
          <a:xfrm flipV="1">
            <a:off x="-14275" y="158840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40DA673F-DB25-48B6-9F48-13EA1F261155}"/>
              </a:ext>
            </a:extLst>
          </p:cNvPr>
          <p:cNvSpPr/>
          <p:nvPr/>
        </p:nvSpPr>
        <p:spPr>
          <a:xfrm>
            <a:off x="0" y="984816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71F2B13-BB7B-423A-973D-3D77E81CACCA}"/>
              </a:ext>
            </a:extLst>
          </p:cNvPr>
          <p:cNvSpPr txBox="1">
            <a:spLocks noChangeArrowheads="1"/>
          </p:cNvSpPr>
          <p:nvPr/>
        </p:nvSpPr>
        <p:spPr>
          <a:xfrm>
            <a:off x="5347813" y="430233"/>
            <a:ext cx="12632531" cy="757238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Opérateur, opérande et expression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9D9D40D-6B11-442F-9CF0-224D76F29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6530"/>
            <a:ext cx="1753673" cy="131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ustomShape 2">
            <a:extLst>
              <a:ext uri="{FF2B5EF4-FFF2-40B4-BE49-F238E27FC236}">
                <a16:creationId xmlns:a16="http://schemas.microsoft.com/office/drawing/2014/main" id="{E02E6B43-8523-4B62-8BD9-4413CBE8502F}"/>
              </a:ext>
            </a:extLst>
          </p:cNvPr>
          <p:cNvSpPr/>
          <p:nvPr/>
        </p:nvSpPr>
        <p:spPr>
          <a:xfrm flipV="1">
            <a:off x="-14275" y="1679849"/>
            <a:ext cx="18302276" cy="200878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9">
            <a:extLst>
              <a:ext uri="{FF2B5EF4-FFF2-40B4-BE49-F238E27FC236}">
                <a16:creationId xmlns:a16="http://schemas.microsoft.com/office/drawing/2014/main" id="{EF7D743D-FA76-4802-BD9F-93270532A6AF}"/>
              </a:ext>
            </a:extLst>
          </p:cNvPr>
          <p:cNvSpPr/>
          <p:nvPr/>
        </p:nvSpPr>
        <p:spPr>
          <a:xfrm>
            <a:off x="0" y="9939600"/>
            <a:ext cx="18288000" cy="59112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1179</Words>
  <Application>Microsoft Office PowerPoint</Application>
  <PresentationFormat>Custom</PresentationFormat>
  <Paragraphs>201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LiberationSans</vt:lpstr>
      <vt:lpstr>LiberationSans-Bold</vt:lpstr>
      <vt:lpstr>Monotype Sorts</vt:lpstr>
      <vt:lpstr>OpenSymbol</vt:lpstr>
      <vt:lpstr>Symbol</vt:lpstr>
      <vt:lpstr>Times New Roman</vt:lpstr>
      <vt:lpstr>Ubuntu</vt:lpstr>
      <vt:lpstr>Ubuntu-Bold</vt:lpstr>
      <vt:lpstr>Ubuntu-Italic</vt:lpstr>
      <vt:lpstr>Wingdings</vt:lpstr>
      <vt:lpstr>Office Theme</vt:lpstr>
      <vt:lpstr>Les schémas conditionnels</vt:lpstr>
      <vt:lpstr>Les schémas conditionnels</vt:lpstr>
      <vt:lpstr>Les schémas conditionnels</vt:lpstr>
      <vt:lpstr>Les schémas conditionnels</vt:lpstr>
      <vt:lpstr>Les schémas conditionnels</vt:lpstr>
      <vt:lpstr>Les schémas conditionnels</vt:lpstr>
      <vt:lpstr>Les schémas conditionnels</vt:lpstr>
      <vt:lpstr>Opérateur, opérande et expression</vt:lpstr>
      <vt:lpstr>PowerPoint Presentation</vt:lpstr>
      <vt:lpstr>Les opérateurs</vt:lpstr>
      <vt:lpstr>Les opérateurs</vt:lpstr>
      <vt:lpstr>Les opérateurs booléens</vt:lpstr>
      <vt:lpstr>Les opérateurs booléens</vt:lpstr>
      <vt:lpstr>Les opérateurs booléens</vt:lpstr>
      <vt:lpstr>Les opérateurs booléens</vt:lpstr>
      <vt:lpstr>Les opérateurs sur les numériques</vt:lpstr>
      <vt:lpstr>Les opérateurs sur les numériques</vt:lpstr>
      <vt:lpstr>Priorités des opérateurs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Algorithmique</dc:title>
  <dc:subject/>
  <dc:creator>offre de service</dc:creator>
  <dc:description/>
  <cp:lastModifiedBy>lina</cp:lastModifiedBy>
  <cp:revision>45</cp:revision>
  <dcterms:created xsi:type="dcterms:W3CDTF">2006-08-16T00:00:00Z</dcterms:created>
  <dcterms:modified xsi:type="dcterms:W3CDTF">2020-12-15T19:23:55Z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0</vt:i4>
  </property>
</Properties>
</file>