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36a044c5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36a044c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36a044c5d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36a044c5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361e6b79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361e6b79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36a044c5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36a044c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Rapport de stage :</a:t>
            </a:r>
            <a:br>
              <a:rPr lang="fr"/>
            </a:br>
            <a:r>
              <a:rPr lang="fr" sz="2500"/>
              <a:t>Site du club ‘Les Leups’</a:t>
            </a:r>
            <a:endParaRPr sz="25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a:t>                                                                             AFONSO FIDALGO Florian</a:t>
            </a:r>
            <a:r>
              <a:rPr lang="fr"/>
              <a:t> </a:t>
            </a:r>
            <a:endParaRPr/>
          </a:p>
          <a:p>
            <a:pPr indent="0" lvl="0" marL="0" rtl="0" algn="l">
              <a:spcBef>
                <a:spcPts val="0"/>
              </a:spcBef>
              <a:spcAft>
                <a:spcPts val="0"/>
              </a:spcAft>
              <a:buNone/>
            </a:pPr>
            <a:r>
              <a:rPr lang="fr"/>
              <a:t>                                                                   Stage du 02/11/21 au 04/02/22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Restitution du site </a:t>
            </a:r>
            <a:endParaRPr/>
          </a:p>
        </p:txBody>
      </p:sp>
      <p:sp>
        <p:nvSpPr>
          <p:cNvPr id="129" name="Google Shape;129;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fr"/>
              <a:t>Mise à jour de la liste des </a:t>
            </a:r>
            <a:r>
              <a:rPr lang="fr"/>
              <a:t>accès</a:t>
            </a:r>
            <a:endParaRPr/>
          </a:p>
          <a:p>
            <a:pPr indent="-342900" lvl="0" marL="457200" rtl="0" algn="l">
              <a:spcBef>
                <a:spcPts val="1600"/>
              </a:spcBef>
              <a:spcAft>
                <a:spcPts val="0"/>
              </a:spcAft>
              <a:buSzPts val="1800"/>
              <a:buAutoNum type="arabicPeriod"/>
            </a:pPr>
            <a:r>
              <a:rPr lang="fr"/>
              <a:t>Tuto d’utilisation ( adhérents )</a:t>
            </a:r>
            <a:endParaRPr/>
          </a:p>
          <a:p>
            <a:pPr indent="-342900" lvl="0" marL="457200" rtl="0" algn="l">
              <a:spcBef>
                <a:spcPts val="1600"/>
              </a:spcBef>
              <a:spcAft>
                <a:spcPts val="1600"/>
              </a:spcAft>
              <a:buSzPts val="1800"/>
              <a:buAutoNum type="arabicPeriod"/>
            </a:pPr>
            <a:r>
              <a:rPr lang="fr"/>
              <a:t>Respect des contraintes du cahier des charges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Conclusion</a:t>
            </a:r>
            <a:endParaRPr/>
          </a:p>
        </p:txBody>
      </p:sp>
      <p:sp>
        <p:nvSpPr>
          <p:cNvPr id="135" name="Google Shape;135;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fr" sz="1200"/>
              <a:t>Quand j’ai commencé la formation TBA puis DWWM, j’avais très peu de connaissances en informatique.  Le fait que notre stage soit en distanciel et que je n’avais pas de développeur professionnel pour m’aider a été pour moi une expérience encore plus enrichissante. J’ai passé beaucoup d’heures à me documenter, comprendre, essayer…. Des choses que je n’aurais pas spécialement faites si j’avais été accompagné d’un professionnel.</a:t>
            </a:r>
            <a:endParaRPr sz="1200"/>
          </a:p>
          <a:p>
            <a:pPr indent="0" lvl="0" marL="0" rtl="0" algn="l">
              <a:spcBef>
                <a:spcPts val="1600"/>
              </a:spcBef>
              <a:spcAft>
                <a:spcPts val="0"/>
              </a:spcAft>
              <a:buClr>
                <a:schemeClr val="dk2"/>
              </a:buClr>
              <a:buSzPts val="1100"/>
              <a:buFont typeface="Arial"/>
              <a:buNone/>
            </a:pPr>
            <a:r>
              <a:rPr lang="fr" sz="1200"/>
              <a:t>DWWM est pour moi la première étape de ma reconversion professionnelle. Je souhaiterais accéder à la formation CDA en avril ici même à Amiens.</a:t>
            </a:r>
            <a:endParaRPr sz="1200"/>
          </a:p>
          <a:p>
            <a:pPr indent="0" lvl="0" marL="0" rtl="0" algn="l">
              <a:spcBef>
                <a:spcPts val="1600"/>
              </a:spcBef>
              <a:spcAft>
                <a:spcPts val="1600"/>
              </a:spcAft>
              <a:buNone/>
            </a:pPr>
            <a:r>
              <a:rPr lang="fr" sz="1200"/>
              <a:t>Mon ambition professionnelle dans l’informatique est de travailler sur la technologie Block Chain ainsi que l’univers du NFT.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2581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Remerciements</a:t>
            </a:r>
            <a:endParaRPr/>
          </a:p>
        </p:txBody>
      </p:sp>
      <p:sp>
        <p:nvSpPr>
          <p:cNvPr id="141" name="Google Shape;141;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sz="1200"/>
              <a:t>Tout d’abord je tenais à remercier les formateurs qui m’ont accompagné durant la formation TBA puis ensuite DWWM en l’occurrence MR BERTHOME Emmanuel, Mme BRUSADELLI Marion ainsi que MR CAUMARTIN François-Régis.</a:t>
            </a:r>
            <a:endParaRPr sz="1200"/>
          </a:p>
          <a:p>
            <a:pPr indent="0" lvl="0" marL="0" rtl="0" algn="l">
              <a:spcBef>
                <a:spcPts val="1600"/>
              </a:spcBef>
              <a:spcAft>
                <a:spcPts val="0"/>
              </a:spcAft>
              <a:buNone/>
            </a:pPr>
            <a:r>
              <a:rPr lang="fr" sz="1200"/>
              <a:t>Aussi je remercie MR LACOUME Didier président du club VTT Les Leups, pour la confiance et l’intérêt qu’il a eu pour notre formation et nous avoir permis de réaliser ce stage.</a:t>
            </a:r>
            <a:endParaRPr sz="1200"/>
          </a:p>
          <a:p>
            <a:pPr indent="0" lvl="0" marL="0" rtl="0" algn="l">
              <a:spcBef>
                <a:spcPts val="1600"/>
              </a:spcBef>
              <a:spcAft>
                <a:spcPts val="1600"/>
              </a:spcAft>
              <a:buNone/>
            </a:pPr>
            <a:r>
              <a:rPr lang="fr" sz="1200"/>
              <a:t>Pour terminer je vous remercie, vous examinateurs pour m’avoir écouté et permis d’exposer le travail que j’ai pu réaliser en entreprise.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Sommaire</a:t>
            </a:r>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lnSpc>
                <a:spcPct val="200000"/>
              </a:lnSpc>
              <a:spcBef>
                <a:spcPts val="0"/>
              </a:spcBef>
              <a:spcAft>
                <a:spcPts val="0"/>
              </a:spcAft>
              <a:buSzPts val="1800"/>
              <a:buAutoNum type="arabicPeriod"/>
            </a:pPr>
            <a:r>
              <a:rPr b="1" lang="fr"/>
              <a:t>Présentation</a:t>
            </a:r>
            <a:endParaRPr b="1"/>
          </a:p>
          <a:p>
            <a:pPr indent="-342900" lvl="0" marL="457200" rtl="0" algn="l">
              <a:lnSpc>
                <a:spcPct val="200000"/>
              </a:lnSpc>
              <a:spcBef>
                <a:spcPts val="0"/>
              </a:spcBef>
              <a:spcAft>
                <a:spcPts val="0"/>
              </a:spcAft>
              <a:buSzPts val="1800"/>
              <a:buAutoNum type="arabicPeriod"/>
            </a:pPr>
            <a:r>
              <a:rPr b="1" lang="fr"/>
              <a:t>Prise en main</a:t>
            </a:r>
            <a:endParaRPr b="1"/>
          </a:p>
          <a:p>
            <a:pPr indent="-342900" lvl="0" marL="457200" rtl="0" algn="l">
              <a:lnSpc>
                <a:spcPct val="200000"/>
              </a:lnSpc>
              <a:spcBef>
                <a:spcPts val="0"/>
              </a:spcBef>
              <a:spcAft>
                <a:spcPts val="0"/>
              </a:spcAft>
              <a:buSzPts val="1800"/>
              <a:buAutoNum type="arabicPeriod"/>
            </a:pPr>
            <a:r>
              <a:rPr b="1" lang="fr"/>
              <a:t>Refonte du site</a:t>
            </a:r>
            <a:endParaRPr b="1"/>
          </a:p>
          <a:p>
            <a:pPr indent="-342900" lvl="0" marL="457200" rtl="0" algn="l">
              <a:lnSpc>
                <a:spcPct val="200000"/>
              </a:lnSpc>
              <a:spcBef>
                <a:spcPts val="0"/>
              </a:spcBef>
              <a:spcAft>
                <a:spcPts val="0"/>
              </a:spcAft>
              <a:buSzPts val="1800"/>
              <a:buAutoNum type="arabicPeriod"/>
            </a:pPr>
            <a:r>
              <a:rPr b="1" lang="fr"/>
              <a:t>Les nouvelles fonctionnalitées</a:t>
            </a:r>
            <a:endParaRPr b="1"/>
          </a:p>
          <a:p>
            <a:pPr indent="-342900" lvl="0" marL="457200" rtl="0" algn="l">
              <a:lnSpc>
                <a:spcPct val="200000"/>
              </a:lnSpc>
              <a:spcBef>
                <a:spcPts val="0"/>
              </a:spcBef>
              <a:spcAft>
                <a:spcPts val="0"/>
              </a:spcAft>
              <a:buSzPts val="1800"/>
              <a:buAutoNum type="arabicPeriod"/>
            </a:pPr>
            <a:r>
              <a:rPr b="1" lang="fr"/>
              <a:t>La restitution du site</a:t>
            </a:r>
            <a:endParaRPr b="1"/>
          </a:p>
          <a:p>
            <a:pPr indent="-342900" lvl="0" marL="457200" rtl="0" algn="l">
              <a:lnSpc>
                <a:spcPct val="200000"/>
              </a:lnSpc>
              <a:spcBef>
                <a:spcPts val="0"/>
              </a:spcBef>
              <a:spcAft>
                <a:spcPts val="0"/>
              </a:spcAft>
              <a:buSzPts val="1800"/>
              <a:buAutoNum type="arabicPeriod"/>
            </a:pPr>
            <a:r>
              <a:rPr b="1" lang="fr"/>
              <a:t>Conclusion</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2600"/>
              <a:t>Le club ‘VTT Les Leups’ et le projet</a:t>
            </a:r>
            <a:endParaRPr sz="2600"/>
          </a:p>
        </p:txBody>
      </p:sp>
      <p:sp>
        <p:nvSpPr>
          <p:cNvPr id="85" name="Google Shape;85;p1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2100">
                <a:solidFill>
                  <a:schemeClr val="dk1"/>
                </a:solidFill>
              </a:rPr>
              <a:t>Le club</a:t>
            </a:r>
            <a:endParaRPr b="1" sz="2100">
              <a:solidFill>
                <a:schemeClr val="dk1"/>
              </a:solidFill>
            </a:endParaRPr>
          </a:p>
          <a:p>
            <a:pPr indent="-330200" lvl="0" marL="457200" rtl="0" algn="l">
              <a:spcBef>
                <a:spcPts val="1600"/>
              </a:spcBef>
              <a:spcAft>
                <a:spcPts val="0"/>
              </a:spcAft>
              <a:buSzPts val="1600"/>
              <a:buChar char="●"/>
            </a:pPr>
            <a:r>
              <a:rPr lang="fr" sz="1600"/>
              <a:t>Créer en 1999</a:t>
            </a:r>
            <a:endParaRPr sz="1600"/>
          </a:p>
          <a:p>
            <a:pPr indent="-330200" lvl="0" marL="457200" rtl="0" algn="l">
              <a:spcBef>
                <a:spcPts val="1200"/>
              </a:spcBef>
              <a:spcAft>
                <a:spcPts val="0"/>
              </a:spcAft>
              <a:buSzPts val="1600"/>
              <a:buChar char="●"/>
            </a:pPr>
            <a:r>
              <a:rPr lang="fr" sz="1600"/>
              <a:t>50 </a:t>
            </a:r>
            <a:r>
              <a:rPr lang="fr" sz="1600"/>
              <a:t>adhérents</a:t>
            </a:r>
            <a:endParaRPr sz="1600"/>
          </a:p>
          <a:p>
            <a:pPr indent="-330200" lvl="0" marL="457200" rtl="0" algn="l">
              <a:spcBef>
                <a:spcPts val="1200"/>
              </a:spcBef>
              <a:spcAft>
                <a:spcPts val="0"/>
              </a:spcAft>
              <a:buSzPts val="1600"/>
              <a:buChar char="●"/>
            </a:pPr>
            <a:r>
              <a:rPr lang="fr" sz="1600"/>
              <a:t>Des sorties hebdomadaires</a:t>
            </a:r>
            <a:endParaRPr sz="1600"/>
          </a:p>
          <a:p>
            <a:pPr indent="-330200" lvl="0" marL="457200" rtl="0" algn="l">
              <a:spcBef>
                <a:spcPts val="1200"/>
              </a:spcBef>
              <a:spcAft>
                <a:spcPts val="0"/>
              </a:spcAft>
              <a:buSzPts val="1600"/>
              <a:buChar char="●"/>
            </a:pPr>
            <a:r>
              <a:rPr lang="fr" sz="1600"/>
              <a:t>Des compétitions </a:t>
            </a:r>
            <a:endParaRPr sz="1600"/>
          </a:p>
          <a:p>
            <a:pPr indent="-330200" lvl="0" marL="457200" rtl="0" algn="l">
              <a:spcBef>
                <a:spcPts val="1200"/>
              </a:spcBef>
              <a:spcAft>
                <a:spcPts val="1200"/>
              </a:spcAft>
              <a:buSzPts val="1600"/>
              <a:buChar char="●"/>
            </a:pPr>
            <a:r>
              <a:rPr lang="fr" sz="1600"/>
              <a:t>Organisateur d’événement</a:t>
            </a:r>
            <a:endParaRPr sz="1600"/>
          </a:p>
        </p:txBody>
      </p:sp>
      <p:sp>
        <p:nvSpPr>
          <p:cNvPr id="86" name="Google Shape;86;p1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fr" sz="2100">
                <a:solidFill>
                  <a:schemeClr val="dk1"/>
                </a:solidFill>
              </a:rPr>
              <a:t>Le projet</a:t>
            </a:r>
            <a:endParaRPr b="1" sz="2100">
              <a:solidFill>
                <a:schemeClr val="dk1"/>
              </a:solidFill>
            </a:endParaRPr>
          </a:p>
          <a:p>
            <a:pPr indent="-330200" lvl="0" marL="457200" rtl="0" algn="l">
              <a:spcBef>
                <a:spcPts val="1600"/>
              </a:spcBef>
              <a:spcAft>
                <a:spcPts val="0"/>
              </a:spcAft>
              <a:buSzPts val="1600"/>
              <a:buChar char="●"/>
            </a:pPr>
            <a:r>
              <a:rPr lang="fr" sz="1600"/>
              <a:t>Avoir un site fonctionnel</a:t>
            </a:r>
            <a:endParaRPr sz="1600"/>
          </a:p>
          <a:p>
            <a:pPr indent="-330200" lvl="0" marL="457200" rtl="0" algn="l">
              <a:spcBef>
                <a:spcPts val="1200"/>
              </a:spcBef>
              <a:spcAft>
                <a:spcPts val="0"/>
              </a:spcAft>
              <a:buSzPts val="1600"/>
              <a:buChar char="●"/>
            </a:pPr>
            <a:r>
              <a:rPr lang="fr" sz="1600"/>
              <a:t>Simple d’utilisation</a:t>
            </a:r>
            <a:endParaRPr sz="1600"/>
          </a:p>
          <a:p>
            <a:pPr indent="-330200" lvl="0" marL="457200" rtl="0" algn="l">
              <a:spcBef>
                <a:spcPts val="1200"/>
              </a:spcBef>
              <a:spcAft>
                <a:spcPts val="0"/>
              </a:spcAft>
              <a:buSzPts val="1600"/>
              <a:buChar char="●"/>
            </a:pPr>
            <a:r>
              <a:rPr lang="fr" sz="1600"/>
              <a:t>Simple de maintenance </a:t>
            </a:r>
            <a:endParaRPr sz="1600"/>
          </a:p>
          <a:p>
            <a:pPr indent="-330200" lvl="0" marL="457200" rtl="0" algn="l">
              <a:spcBef>
                <a:spcPts val="1200"/>
              </a:spcBef>
              <a:spcAft>
                <a:spcPts val="0"/>
              </a:spcAft>
              <a:buSzPts val="1600"/>
              <a:buChar char="●"/>
            </a:pPr>
            <a:r>
              <a:rPr lang="fr" sz="1600"/>
              <a:t>Couleur du club</a:t>
            </a:r>
            <a:endParaRPr sz="1600"/>
          </a:p>
          <a:p>
            <a:pPr indent="-330200" lvl="0" marL="457200" rtl="0" algn="l">
              <a:spcBef>
                <a:spcPts val="1200"/>
              </a:spcBef>
              <a:spcAft>
                <a:spcPts val="1200"/>
              </a:spcAft>
              <a:buSzPts val="1600"/>
              <a:buChar char="●"/>
            </a:pPr>
            <a:r>
              <a:rPr lang="fr" sz="1600"/>
              <a:t>Faciliter</a:t>
            </a:r>
            <a:r>
              <a:rPr lang="fr" sz="1600"/>
              <a:t> la communication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Prise en main du site</a:t>
            </a:r>
            <a:endParaRPr/>
          </a:p>
        </p:txBody>
      </p:sp>
      <p:sp>
        <p:nvSpPr>
          <p:cNvPr id="92" name="Google Shape;92;p16"/>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2100">
                <a:solidFill>
                  <a:schemeClr val="dk1"/>
                </a:solidFill>
              </a:rPr>
              <a:t>Organisation de travail</a:t>
            </a:r>
            <a:endParaRPr b="1" sz="2100">
              <a:solidFill>
                <a:schemeClr val="dk1"/>
              </a:solidFill>
            </a:endParaRPr>
          </a:p>
          <a:p>
            <a:pPr indent="-330200" lvl="0" marL="457200" rtl="0" algn="l">
              <a:spcBef>
                <a:spcPts val="1600"/>
              </a:spcBef>
              <a:spcAft>
                <a:spcPts val="0"/>
              </a:spcAft>
              <a:buSzPts val="1600"/>
              <a:buChar char="●"/>
            </a:pPr>
            <a:r>
              <a:rPr lang="fr" sz="1600"/>
              <a:t>Cahier des charges</a:t>
            </a:r>
            <a:endParaRPr sz="1600"/>
          </a:p>
          <a:p>
            <a:pPr indent="-330200" lvl="0" marL="457200" rtl="0" algn="l">
              <a:spcBef>
                <a:spcPts val="1200"/>
              </a:spcBef>
              <a:spcAft>
                <a:spcPts val="0"/>
              </a:spcAft>
              <a:buSzPts val="1600"/>
              <a:buChar char="●"/>
            </a:pPr>
            <a:r>
              <a:rPr lang="fr" sz="1600"/>
              <a:t>Maquette</a:t>
            </a:r>
            <a:endParaRPr sz="1600"/>
          </a:p>
          <a:p>
            <a:pPr indent="-330200" lvl="0" marL="457200" rtl="0" algn="l">
              <a:spcBef>
                <a:spcPts val="1200"/>
              </a:spcBef>
              <a:spcAft>
                <a:spcPts val="1200"/>
              </a:spcAft>
              <a:buSzPts val="1600"/>
              <a:buChar char="●"/>
            </a:pPr>
            <a:r>
              <a:rPr lang="fr" sz="1600"/>
              <a:t>Récupération</a:t>
            </a:r>
            <a:r>
              <a:rPr lang="fr" sz="1600"/>
              <a:t> des </a:t>
            </a:r>
            <a:r>
              <a:rPr lang="fr" sz="1600"/>
              <a:t>accès</a:t>
            </a:r>
            <a:endParaRPr sz="1600"/>
          </a:p>
        </p:txBody>
      </p:sp>
      <p:sp>
        <p:nvSpPr>
          <p:cNvPr id="93" name="Google Shape;93;p16"/>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2100">
                <a:solidFill>
                  <a:schemeClr val="dk1"/>
                </a:solidFill>
              </a:rPr>
              <a:t>Interface WordPress</a:t>
            </a:r>
            <a:endParaRPr b="1" sz="2100">
              <a:solidFill>
                <a:schemeClr val="dk1"/>
              </a:solidFill>
            </a:endParaRPr>
          </a:p>
          <a:p>
            <a:pPr indent="-330200" lvl="0" marL="457200" rtl="0" algn="l">
              <a:spcBef>
                <a:spcPts val="1600"/>
              </a:spcBef>
              <a:spcAft>
                <a:spcPts val="0"/>
              </a:spcAft>
              <a:buSzPts val="1600"/>
              <a:buChar char="●"/>
            </a:pPr>
            <a:r>
              <a:rPr lang="fr" sz="1600"/>
              <a:t>Découverte du CMS</a:t>
            </a:r>
            <a:endParaRPr sz="1600"/>
          </a:p>
          <a:p>
            <a:pPr indent="-330200" lvl="0" marL="457200" rtl="0" algn="l">
              <a:spcBef>
                <a:spcPts val="1200"/>
              </a:spcBef>
              <a:spcAft>
                <a:spcPts val="0"/>
              </a:spcAft>
              <a:buSzPts val="1600"/>
              <a:buChar char="●"/>
            </a:pPr>
            <a:r>
              <a:rPr lang="fr" sz="1600"/>
              <a:t>Mise à jour PHP</a:t>
            </a:r>
            <a:endParaRPr sz="1600"/>
          </a:p>
          <a:p>
            <a:pPr indent="-330200" lvl="0" marL="457200" rtl="0" algn="l">
              <a:spcBef>
                <a:spcPts val="1200"/>
              </a:spcBef>
              <a:spcAft>
                <a:spcPts val="0"/>
              </a:spcAft>
              <a:buSzPts val="1600"/>
              <a:buChar char="●"/>
            </a:pPr>
            <a:r>
              <a:rPr lang="fr" sz="1600"/>
              <a:t>Choix du thème</a:t>
            </a:r>
            <a:endParaRPr sz="1600"/>
          </a:p>
          <a:p>
            <a:pPr indent="0" lvl="0" marL="457200" rtl="0" algn="l">
              <a:spcBef>
                <a:spcPts val="1200"/>
              </a:spcBef>
              <a:spcAft>
                <a:spcPts val="12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2400300" y="5685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Refonte du site</a:t>
            </a:r>
            <a:endParaRPr/>
          </a:p>
        </p:txBody>
      </p:sp>
      <p:sp>
        <p:nvSpPr>
          <p:cNvPr id="99" name="Google Shape;99;p17"/>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2100">
                <a:solidFill>
                  <a:schemeClr val="dk1"/>
                </a:solidFill>
              </a:rPr>
              <a:t>L’apparence</a:t>
            </a:r>
            <a:endParaRPr b="1" sz="2100">
              <a:solidFill>
                <a:schemeClr val="dk1"/>
              </a:solidFill>
            </a:endParaRPr>
          </a:p>
          <a:p>
            <a:pPr indent="-330200" lvl="0" marL="457200" rtl="0" algn="l">
              <a:spcBef>
                <a:spcPts val="1600"/>
              </a:spcBef>
              <a:spcAft>
                <a:spcPts val="0"/>
              </a:spcAft>
              <a:buSzPts val="1600"/>
              <a:buChar char="●"/>
            </a:pPr>
            <a:r>
              <a:rPr lang="fr" sz="1600"/>
              <a:t>Application du thème</a:t>
            </a:r>
            <a:endParaRPr sz="1600"/>
          </a:p>
          <a:p>
            <a:pPr indent="-330200" lvl="0" marL="457200" rtl="0" algn="l">
              <a:spcBef>
                <a:spcPts val="1200"/>
              </a:spcBef>
              <a:spcAft>
                <a:spcPts val="0"/>
              </a:spcAft>
              <a:buSzPts val="1600"/>
              <a:buChar char="●"/>
            </a:pPr>
            <a:r>
              <a:rPr lang="fr" sz="1600"/>
              <a:t>Création Header / Footer</a:t>
            </a:r>
            <a:endParaRPr sz="1600"/>
          </a:p>
          <a:p>
            <a:pPr indent="-330200" lvl="0" marL="457200" rtl="0" algn="l">
              <a:spcBef>
                <a:spcPts val="1200"/>
              </a:spcBef>
              <a:spcAft>
                <a:spcPts val="0"/>
              </a:spcAft>
              <a:buSzPts val="1600"/>
              <a:buChar char="●"/>
            </a:pPr>
            <a:r>
              <a:rPr lang="fr" sz="1600"/>
              <a:t>Remise en page du contenu</a:t>
            </a:r>
            <a:endParaRPr sz="1600"/>
          </a:p>
          <a:p>
            <a:pPr indent="-330200" lvl="0" marL="457200" rtl="0" algn="l">
              <a:spcBef>
                <a:spcPts val="1200"/>
              </a:spcBef>
              <a:spcAft>
                <a:spcPts val="1200"/>
              </a:spcAft>
              <a:buSzPts val="1600"/>
              <a:buChar char="●"/>
            </a:pPr>
            <a:r>
              <a:rPr lang="fr" sz="1600"/>
              <a:t>Mise en place de la NavBar</a:t>
            </a:r>
            <a:endParaRPr sz="1600"/>
          </a:p>
        </p:txBody>
      </p:sp>
      <p:sp>
        <p:nvSpPr>
          <p:cNvPr id="100" name="Google Shape;100;p1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2100">
                <a:solidFill>
                  <a:schemeClr val="dk1"/>
                </a:solidFill>
              </a:rPr>
              <a:t>Photo et document</a:t>
            </a:r>
            <a:endParaRPr b="1" sz="2100">
              <a:solidFill>
                <a:schemeClr val="dk1"/>
              </a:solidFill>
            </a:endParaRPr>
          </a:p>
          <a:p>
            <a:pPr indent="-330200" lvl="0" marL="457200" rtl="0" algn="l">
              <a:spcBef>
                <a:spcPts val="1600"/>
              </a:spcBef>
              <a:spcAft>
                <a:spcPts val="0"/>
              </a:spcAft>
              <a:buSzPts val="1600"/>
              <a:buChar char="●"/>
            </a:pPr>
            <a:r>
              <a:rPr lang="fr" sz="1600"/>
              <a:t>Galerie média WordPress</a:t>
            </a:r>
            <a:endParaRPr sz="1600"/>
          </a:p>
          <a:p>
            <a:pPr indent="-330200" lvl="0" marL="457200" rtl="0" algn="l">
              <a:spcBef>
                <a:spcPts val="1200"/>
              </a:spcBef>
              <a:spcAft>
                <a:spcPts val="0"/>
              </a:spcAft>
              <a:buSzPts val="1600"/>
              <a:buChar char="●"/>
            </a:pPr>
            <a:r>
              <a:rPr lang="fr" sz="1600"/>
              <a:t>PDF téléchargeables</a:t>
            </a:r>
            <a:endParaRPr sz="1600"/>
          </a:p>
          <a:p>
            <a:pPr indent="-330200" lvl="0" marL="457200" rtl="0" algn="l">
              <a:spcBef>
                <a:spcPts val="1200"/>
              </a:spcBef>
              <a:spcAft>
                <a:spcPts val="0"/>
              </a:spcAft>
              <a:buSzPts val="1600"/>
              <a:buChar char="●"/>
            </a:pPr>
            <a:r>
              <a:rPr lang="fr" sz="1600"/>
              <a:t>Contenu administratif</a:t>
            </a:r>
            <a:endParaRPr sz="1600"/>
          </a:p>
          <a:p>
            <a:pPr indent="-330200" lvl="0" marL="457200" rtl="0" algn="l">
              <a:spcBef>
                <a:spcPts val="1200"/>
              </a:spcBef>
              <a:spcAft>
                <a:spcPts val="1200"/>
              </a:spcAft>
              <a:buSzPts val="1600"/>
              <a:buChar char="●"/>
            </a:pPr>
            <a:r>
              <a:rPr lang="fr" sz="1600"/>
              <a:t>Lien hypertexte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Les nouvelles fonctionnalitées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Comptes utilisateurs</a:t>
            </a:r>
            <a:endParaRPr/>
          </a:p>
        </p:txBody>
      </p:sp>
      <p:sp>
        <p:nvSpPr>
          <p:cNvPr id="111" name="Google Shape;111;p1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2100">
                <a:solidFill>
                  <a:schemeClr val="dk1"/>
                </a:solidFill>
              </a:rPr>
              <a:t>Le plugin</a:t>
            </a:r>
            <a:endParaRPr b="1" sz="2100">
              <a:solidFill>
                <a:schemeClr val="dk1"/>
              </a:solidFill>
            </a:endParaRPr>
          </a:p>
          <a:p>
            <a:pPr indent="0" lvl="0" marL="0" rtl="0" algn="l">
              <a:spcBef>
                <a:spcPts val="0"/>
              </a:spcBef>
              <a:spcAft>
                <a:spcPts val="0"/>
              </a:spcAft>
              <a:buNone/>
            </a:pPr>
            <a:r>
              <a:t/>
            </a:r>
            <a:endParaRPr b="1" sz="2100">
              <a:solidFill>
                <a:schemeClr val="dk1"/>
              </a:solidFill>
            </a:endParaRPr>
          </a:p>
          <a:p>
            <a:pPr indent="0" lvl="0" marL="0" rtl="0" algn="l">
              <a:spcBef>
                <a:spcPts val="0"/>
              </a:spcBef>
              <a:spcAft>
                <a:spcPts val="0"/>
              </a:spcAft>
              <a:buNone/>
            </a:pPr>
            <a:r>
              <a:rPr b="1" lang="fr" sz="2100">
                <a:solidFill>
                  <a:schemeClr val="dk1"/>
                </a:solidFill>
              </a:rPr>
              <a:t>Les formulaires</a:t>
            </a:r>
            <a:endParaRPr b="1" sz="2100">
              <a:solidFill>
                <a:schemeClr val="dk1"/>
              </a:solidFill>
            </a:endParaRPr>
          </a:p>
          <a:p>
            <a:pPr indent="0" lvl="0" marL="0" rtl="0" algn="l">
              <a:spcBef>
                <a:spcPts val="0"/>
              </a:spcBef>
              <a:spcAft>
                <a:spcPts val="0"/>
              </a:spcAft>
              <a:buNone/>
            </a:pPr>
            <a:r>
              <a:t/>
            </a:r>
            <a:endParaRPr sz="1600"/>
          </a:p>
          <a:p>
            <a:pPr indent="0" lvl="0" marL="0" rtl="0" algn="l">
              <a:spcBef>
                <a:spcPts val="1600"/>
              </a:spcBef>
              <a:spcAft>
                <a:spcPts val="0"/>
              </a:spcAft>
              <a:buNone/>
            </a:pPr>
            <a:r>
              <a:rPr b="1" lang="fr" sz="2100">
                <a:solidFill>
                  <a:schemeClr val="dk1"/>
                </a:solidFill>
              </a:rPr>
              <a:t>Le profil </a:t>
            </a:r>
            <a:endParaRPr b="1" sz="2100">
              <a:solidFill>
                <a:schemeClr val="dk1"/>
              </a:solidFill>
            </a:endParaRPr>
          </a:p>
          <a:p>
            <a:pPr indent="0" lvl="0" marL="0" rtl="0" algn="l">
              <a:spcBef>
                <a:spcPts val="0"/>
              </a:spcBef>
              <a:spcAft>
                <a:spcPts val="0"/>
              </a:spcAft>
              <a:buNone/>
            </a:pPr>
            <a:r>
              <a:t/>
            </a:r>
            <a:endParaRPr b="1" sz="2100">
              <a:solidFill>
                <a:schemeClr val="dk1"/>
              </a:solidFill>
            </a:endParaRPr>
          </a:p>
          <a:p>
            <a:pPr indent="0" lvl="0" marL="0" rtl="0" algn="l">
              <a:spcBef>
                <a:spcPts val="0"/>
              </a:spcBef>
              <a:spcAft>
                <a:spcPts val="0"/>
              </a:spcAft>
              <a:buNone/>
            </a:pPr>
            <a:r>
              <a:rPr b="1" lang="fr" sz="2100">
                <a:solidFill>
                  <a:schemeClr val="dk1"/>
                </a:solidFill>
              </a:rPr>
              <a:t>Le répertoire du club</a:t>
            </a:r>
            <a:endParaRPr b="1" sz="2100">
              <a:solidFill>
                <a:schemeClr val="dk1"/>
              </a:solidFill>
            </a:endParaRPr>
          </a:p>
          <a:p>
            <a:pPr indent="0" lvl="0" marL="0" rtl="0" algn="l">
              <a:spcBef>
                <a:spcPts val="0"/>
              </a:spcBef>
              <a:spcAft>
                <a:spcPts val="0"/>
              </a:spcAft>
              <a:buNone/>
            </a:pPr>
            <a:r>
              <a:t/>
            </a:r>
            <a:endParaRPr sz="1600"/>
          </a:p>
          <a:p>
            <a:pPr indent="0" lvl="0" marL="0" rtl="0" algn="l">
              <a:spcBef>
                <a:spcPts val="1200"/>
              </a:spcBef>
              <a:spcAft>
                <a:spcPts val="160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calendrier des sortie</a:t>
            </a:r>
            <a:endParaRPr/>
          </a:p>
        </p:txBody>
      </p:sp>
      <p:sp>
        <p:nvSpPr>
          <p:cNvPr id="117" name="Google Shape;117;p2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2100">
                <a:solidFill>
                  <a:schemeClr val="dk1"/>
                </a:solidFill>
              </a:rPr>
              <a:t>Le plugin</a:t>
            </a:r>
            <a:endParaRPr b="1" sz="2100">
              <a:solidFill>
                <a:schemeClr val="dk1"/>
              </a:solidFill>
            </a:endParaRPr>
          </a:p>
          <a:p>
            <a:pPr indent="0" lvl="0" marL="0" rtl="0" algn="l">
              <a:spcBef>
                <a:spcPts val="0"/>
              </a:spcBef>
              <a:spcAft>
                <a:spcPts val="0"/>
              </a:spcAft>
              <a:buNone/>
            </a:pPr>
            <a:r>
              <a:t/>
            </a:r>
            <a:endParaRPr b="1" sz="2100">
              <a:solidFill>
                <a:schemeClr val="dk1"/>
              </a:solidFill>
            </a:endParaRPr>
          </a:p>
          <a:p>
            <a:pPr indent="0" lvl="0" marL="0" rtl="0" algn="l">
              <a:spcBef>
                <a:spcPts val="0"/>
              </a:spcBef>
              <a:spcAft>
                <a:spcPts val="0"/>
              </a:spcAft>
              <a:buNone/>
            </a:pPr>
            <a:r>
              <a:rPr b="1" lang="fr" sz="2100">
                <a:solidFill>
                  <a:schemeClr val="dk1"/>
                </a:solidFill>
              </a:rPr>
              <a:t>Le </a:t>
            </a:r>
            <a:r>
              <a:rPr b="1" lang="fr" sz="2100">
                <a:solidFill>
                  <a:schemeClr val="dk1"/>
                </a:solidFill>
              </a:rPr>
              <a:t>paramétrage</a:t>
            </a:r>
            <a:endParaRPr b="1" sz="2100">
              <a:solidFill>
                <a:schemeClr val="dk1"/>
              </a:solidFill>
            </a:endParaRPr>
          </a:p>
          <a:p>
            <a:pPr indent="0" lvl="0" marL="0" rtl="0" algn="l">
              <a:spcBef>
                <a:spcPts val="0"/>
              </a:spcBef>
              <a:spcAft>
                <a:spcPts val="0"/>
              </a:spcAft>
              <a:buNone/>
            </a:pPr>
            <a:r>
              <a:t/>
            </a:r>
            <a:endParaRPr b="1" sz="2100">
              <a:solidFill>
                <a:schemeClr val="dk1"/>
              </a:solidFill>
            </a:endParaRPr>
          </a:p>
          <a:p>
            <a:pPr indent="0" lvl="0" marL="0" rtl="0" algn="l">
              <a:spcBef>
                <a:spcPts val="0"/>
              </a:spcBef>
              <a:spcAft>
                <a:spcPts val="0"/>
              </a:spcAft>
              <a:buNone/>
            </a:pPr>
            <a:r>
              <a:rPr b="1" lang="fr" sz="2100">
                <a:solidFill>
                  <a:schemeClr val="dk1"/>
                </a:solidFill>
              </a:rPr>
              <a:t>Le design</a:t>
            </a:r>
            <a:endParaRPr b="1" sz="2100">
              <a:solidFill>
                <a:schemeClr val="dk1"/>
              </a:solidFill>
            </a:endParaRPr>
          </a:p>
          <a:p>
            <a:pPr indent="0" lvl="0" marL="0" rtl="0" algn="l">
              <a:spcBef>
                <a:spcPts val="0"/>
              </a:spcBef>
              <a:spcAft>
                <a:spcPts val="0"/>
              </a:spcAft>
              <a:buNone/>
            </a:pPr>
            <a:r>
              <a:t/>
            </a:r>
            <a:endParaRPr b="1" sz="2100">
              <a:solidFill>
                <a:schemeClr val="dk1"/>
              </a:solidFill>
            </a:endParaRPr>
          </a:p>
          <a:p>
            <a:pPr indent="0" lvl="0" marL="0" rtl="0" algn="l">
              <a:spcBef>
                <a:spcPts val="0"/>
              </a:spcBef>
              <a:spcAft>
                <a:spcPts val="0"/>
              </a:spcAft>
              <a:buNone/>
            </a:pPr>
            <a:r>
              <a:rPr b="1" lang="fr" sz="2100">
                <a:solidFill>
                  <a:schemeClr val="dk1"/>
                </a:solidFill>
              </a:rPr>
              <a:t>L’utilisation </a:t>
            </a:r>
            <a:endParaRPr b="1" sz="2100">
              <a:solidFill>
                <a:schemeClr val="dk1"/>
              </a:solidFill>
            </a:endParaRPr>
          </a:p>
          <a:p>
            <a:pPr indent="0" lvl="0" marL="0" rtl="0" algn="l">
              <a:spcBef>
                <a:spcPts val="0"/>
              </a:spcBef>
              <a:spcAft>
                <a:spcPts val="0"/>
              </a:spcAft>
              <a:buNone/>
            </a:pPr>
            <a:r>
              <a:t/>
            </a:r>
            <a:endParaRPr sz="1600"/>
          </a:p>
          <a:p>
            <a:pPr indent="0" lvl="0" marL="0" rtl="0" algn="l">
              <a:spcBef>
                <a:spcPts val="1200"/>
              </a:spcBef>
              <a:spcAft>
                <a:spcPts val="160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 chat</a:t>
            </a:r>
            <a:endParaRPr/>
          </a:p>
        </p:txBody>
      </p:sp>
      <p:sp>
        <p:nvSpPr>
          <p:cNvPr id="123" name="Google Shape;123;p2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sz="2100">
                <a:solidFill>
                  <a:schemeClr val="dk1"/>
                </a:solidFill>
              </a:rPr>
              <a:t>Le plugin</a:t>
            </a:r>
            <a:endParaRPr b="1" sz="2100">
              <a:solidFill>
                <a:schemeClr val="dk1"/>
              </a:solidFill>
            </a:endParaRPr>
          </a:p>
          <a:p>
            <a:pPr indent="0" lvl="0" marL="0" rtl="0" algn="l">
              <a:spcBef>
                <a:spcPts val="0"/>
              </a:spcBef>
              <a:spcAft>
                <a:spcPts val="0"/>
              </a:spcAft>
              <a:buNone/>
            </a:pPr>
            <a:r>
              <a:t/>
            </a:r>
            <a:endParaRPr b="1" sz="2100">
              <a:solidFill>
                <a:schemeClr val="dk1"/>
              </a:solidFill>
            </a:endParaRPr>
          </a:p>
          <a:p>
            <a:pPr indent="0" lvl="0" marL="0" rtl="0" algn="l">
              <a:spcBef>
                <a:spcPts val="0"/>
              </a:spcBef>
              <a:spcAft>
                <a:spcPts val="0"/>
              </a:spcAft>
              <a:buNone/>
            </a:pPr>
            <a:r>
              <a:rPr b="1" lang="fr" sz="2100">
                <a:solidFill>
                  <a:schemeClr val="dk1"/>
                </a:solidFill>
              </a:rPr>
              <a:t>Le paramétrage</a:t>
            </a:r>
            <a:endParaRPr b="1" sz="2100">
              <a:solidFill>
                <a:schemeClr val="dk1"/>
              </a:solidFill>
            </a:endParaRPr>
          </a:p>
          <a:p>
            <a:pPr indent="0" lvl="0" marL="0" rtl="0" algn="l">
              <a:spcBef>
                <a:spcPts val="0"/>
              </a:spcBef>
              <a:spcAft>
                <a:spcPts val="0"/>
              </a:spcAft>
              <a:buNone/>
            </a:pPr>
            <a:r>
              <a:t/>
            </a:r>
            <a:endParaRPr b="1" sz="2100">
              <a:solidFill>
                <a:schemeClr val="dk1"/>
              </a:solidFill>
            </a:endParaRPr>
          </a:p>
          <a:p>
            <a:pPr indent="0" lvl="0" marL="0" rtl="0" algn="l">
              <a:spcBef>
                <a:spcPts val="0"/>
              </a:spcBef>
              <a:spcAft>
                <a:spcPts val="0"/>
              </a:spcAft>
              <a:buNone/>
            </a:pPr>
            <a:r>
              <a:rPr b="1" lang="fr" sz="2100">
                <a:solidFill>
                  <a:schemeClr val="dk1"/>
                </a:solidFill>
              </a:rPr>
              <a:t>Le design</a:t>
            </a:r>
            <a:endParaRPr b="1" sz="2100">
              <a:solidFill>
                <a:schemeClr val="dk1"/>
              </a:solidFill>
            </a:endParaRPr>
          </a:p>
          <a:p>
            <a:pPr indent="0" lvl="0" marL="0" rtl="0" algn="l">
              <a:spcBef>
                <a:spcPts val="0"/>
              </a:spcBef>
              <a:spcAft>
                <a:spcPts val="0"/>
              </a:spcAft>
              <a:buNone/>
            </a:pPr>
            <a:r>
              <a:t/>
            </a:r>
            <a:endParaRPr b="1" sz="2100">
              <a:solidFill>
                <a:schemeClr val="dk1"/>
              </a:solidFill>
            </a:endParaRPr>
          </a:p>
          <a:p>
            <a:pPr indent="0" lvl="0" marL="0" rtl="0" algn="l">
              <a:spcBef>
                <a:spcPts val="0"/>
              </a:spcBef>
              <a:spcAft>
                <a:spcPts val="0"/>
              </a:spcAft>
              <a:buNone/>
            </a:pPr>
            <a:r>
              <a:rPr b="1" lang="fr" sz="2100">
                <a:solidFill>
                  <a:schemeClr val="dk1"/>
                </a:solidFill>
              </a:rPr>
              <a:t>L’utilisation </a:t>
            </a:r>
            <a:endParaRPr b="1" sz="2100">
              <a:solidFill>
                <a:schemeClr val="dk1"/>
              </a:solidFill>
            </a:endParaRPr>
          </a:p>
          <a:p>
            <a:pPr indent="0" lvl="0" marL="0" rtl="0" algn="l">
              <a:spcBef>
                <a:spcPts val="0"/>
              </a:spcBef>
              <a:spcAft>
                <a:spcPts val="0"/>
              </a:spcAft>
              <a:buNone/>
            </a:pPr>
            <a:r>
              <a:t/>
            </a:r>
            <a:endParaRPr sz="1600"/>
          </a:p>
          <a:p>
            <a:pPr indent="0" lvl="0" marL="0" rtl="0" algn="l">
              <a:spcBef>
                <a:spcPts val="1200"/>
              </a:spcBef>
              <a:spcAft>
                <a:spcPts val="160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