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B9AB171-83D2-47EA-9469-CB9908BA5248}" type="datetimeFigureOut">
              <a:rPr lang="fr-TG" smtClean="0"/>
              <a:t>18/03/2021</a:t>
            </a:fld>
            <a:endParaRPr lang="fr-TG"/>
          </a:p>
        </p:txBody>
      </p:sp>
      <p:sp>
        <p:nvSpPr>
          <p:cNvPr id="5" name="Footer Placeholder 4"/>
          <p:cNvSpPr>
            <a:spLocks noGrp="1"/>
          </p:cNvSpPr>
          <p:nvPr>
            <p:ph type="ftr" sz="quarter" idx="11"/>
          </p:nvPr>
        </p:nvSpPr>
        <p:spPr/>
        <p:txBody>
          <a:bodyPr/>
          <a:lstStyle/>
          <a:p>
            <a:endParaRPr lang="fr-TG"/>
          </a:p>
        </p:txBody>
      </p:sp>
      <p:sp>
        <p:nvSpPr>
          <p:cNvPr id="6" name="Slide Number Placeholder 5"/>
          <p:cNvSpPr>
            <a:spLocks noGrp="1"/>
          </p:cNvSpPr>
          <p:nvPr>
            <p:ph type="sldNum" sz="quarter" idx="12"/>
          </p:nvPr>
        </p:nvSpPr>
        <p:spPr>
          <a:xfrm>
            <a:off x="9255346" y="2750337"/>
            <a:ext cx="1171888" cy="1356442"/>
          </a:xfrm>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265558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9AB171-83D2-47EA-9469-CB9908BA5248}" type="datetimeFigureOut">
              <a:rPr lang="fr-TG" smtClean="0"/>
              <a:t>18/03/2021</a:t>
            </a:fld>
            <a:endParaRPr lang="fr-TG"/>
          </a:p>
        </p:txBody>
      </p:sp>
      <p:sp>
        <p:nvSpPr>
          <p:cNvPr id="6" name="Footer Placeholder 5"/>
          <p:cNvSpPr>
            <a:spLocks noGrp="1"/>
          </p:cNvSpPr>
          <p:nvPr>
            <p:ph type="ftr" sz="quarter" idx="11"/>
          </p:nvPr>
        </p:nvSpPr>
        <p:spPr/>
        <p:txBody>
          <a:bodyPr/>
          <a:lstStyle/>
          <a:p>
            <a:endParaRPr lang="fr-TG"/>
          </a:p>
        </p:txBody>
      </p:sp>
      <p:sp>
        <p:nvSpPr>
          <p:cNvPr id="7" name="Slide Number Placeholder 6"/>
          <p:cNvSpPr>
            <a:spLocks noGrp="1"/>
          </p:cNvSpPr>
          <p:nvPr>
            <p:ph type="sldNum" sz="quarter" idx="12"/>
          </p:nvPr>
        </p:nvSpPr>
        <p:spPr>
          <a:xfrm>
            <a:off x="10729455" y="4711309"/>
            <a:ext cx="1154151" cy="1090789"/>
          </a:xfrm>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392740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9AB171-83D2-47EA-9469-CB9908BA5248}" type="datetimeFigureOut">
              <a:rPr lang="fr-TG" smtClean="0"/>
              <a:t>18/03/2021</a:t>
            </a:fld>
            <a:endParaRPr lang="fr-TG"/>
          </a:p>
        </p:txBody>
      </p:sp>
      <p:sp>
        <p:nvSpPr>
          <p:cNvPr id="6" name="Footer Placeholder 5"/>
          <p:cNvSpPr>
            <a:spLocks noGrp="1"/>
          </p:cNvSpPr>
          <p:nvPr>
            <p:ph type="ftr" sz="quarter" idx="11"/>
          </p:nvPr>
        </p:nvSpPr>
        <p:spPr/>
        <p:txBody>
          <a:bodyPr/>
          <a:lstStyle/>
          <a:p>
            <a:endParaRPr lang="fr-TG"/>
          </a:p>
        </p:txBody>
      </p:sp>
      <p:sp>
        <p:nvSpPr>
          <p:cNvPr id="7" name="Slide Number Placeholder 6"/>
          <p:cNvSpPr>
            <a:spLocks noGrp="1"/>
          </p:cNvSpPr>
          <p:nvPr>
            <p:ph type="sldNum" sz="quarter" idx="12"/>
          </p:nvPr>
        </p:nvSpPr>
        <p:spPr>
          <a:xfrm>
            <a:off x="10729455" y="4711615"/>
            <a:ext cx="1154151" cy="1090789"/>
          </a:xfrm>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1904355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9AB171-83D2-47EA-9469-CB9908BA5248}" type="datetimeFigureOut">
              <a:rPr lang="fr-TG" smtClean="0"/>
              <a:t>18/03/2021</a:t>
            </a:fld>
            <a:endParaRPr lang="fr-TG"/>
          </a:p>
        </p:txBody>
      </p:sp>
      <p:sp>
        <p:nvSpPr>
          <p:cNvPr id="6" name="Footer Placeholder 5"/>
          <p:cNvSpPr>
            <a:spLocks noGrp="1"/>
          </p:cNvSpPr>
          <p:nvPr>
            <p:ph type="ftr" sz="quarter" idx="11"/>
          </p:nvPr>
        </p:nvSpPr>
        <p:spPr/>
        <p:txBody>
          <a:bodyPr/>
          <a:lstStyle/>
          <a:p>
            <a:endParaRPr lang="fr-TG"/>
          </a:p>
        </p:txBody>
      </p:sp>
      <p:sp>
        <p:nvSpPr>
          <p:cNvPr id="7" name="Slide Number Placeholder 6"/>
          <p:cNvSpPr>
            <a:spLocks noGrp="1"/>
          </p:cNvSpPr>
          <p:nvPr>
            <p:ph type="sldNum" sz="quarter" idx="12"/>
          </p:nvPr>
        </p:nvSpPr>
        <p:spPr>
          <a:xfrm>
            <a:off x="10729455" y="4709925"/>
            <a:ext cx="1154151" cy="1090789"/>
          </a:xfrm>
        </p:spPr>
        <p:txBody>
          <a:bodyPr/>
          <a:lstStyle/>
          <a:p>
            <a:fld id="{2B9071F2-AA9C-43F3-A92A-7AEEC59AFC58}" type="slidenum">
              <a:rPr lang="fr-TG" smtClean="0"/>
              <a:t>‹N°›</a:t>
            </a:fld>
            <a:endParaRPr lang="fr-TG"/>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7575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9AB171-83D2-47EA-9469-CB9908BA5248}" type="datetimeFigureOut">
              <a:rPr lang="fr-TG" smtClean="0"/>
              <a:t>18/03/2021</a:t>
            </a:fld>
            <a:endParaRPr lang="fr-TG"/>
          </a:p>
        </p:txBody>
      </p:sp>
      <p:sp>
        <p:nvSpPr>
          <p:cNvPr id="6" name="Footer Placeholder 5"/>
          <p:cNvSpPr>
            <a:spLocks noGrp="1"/>
          </p:cNvSpPr>
          <p:nvPr>
            <p:ph type="ftr" sz="quarter" idx="11"/>
          </p:nvPr>
        </p:nvSpPr>
        <p:spPr/>
        <p:txBody>
          <a:bodyPr/>
          <a:lstStyle/>
          <a:p>
            <a:endParaRPr lang="fr-TG"/>
          </a:p>
        </p:txBody>
      </p:sp>
      <p:sp>
        <p:nvSpPr>
          <p:cNvPr id="7" name="Slide Number Placeholder 6"/>
          <p:cNvSpPr>
            <a:spLocks noGrp="1"/>
          </p:cNvSpPr>
          <p:nvPr>
            <p:ph type="sldNum" sz="quarter" idx="12"/>
          </p:nvPr>
        </p:nvSpPr>
        <p:spPr>
          <a:xfrm>
            <a:off x="10729455" y="4709925"/>
            <a:ext cx="1154151" cy="1090789"/>
          </a:xfrm>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395609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3B9AB171-83D2-47EA-9469-CB9908BA5248}" type="datetimeFigureOut">
              <a:rPr lang="fr-TG" smtClean="0"/>
              <a:t>18/03/2021</a:t>
            </a:fld>
            <a:endParaRPr lang="fr-TG"/>
          </a:p>
        </p:txBody>
      </p:sp>
      <p:sp>
        <p:nvSpPr>
          <p:cNvPr id="4" name="Footer Placeholder 3"/>
          <p:cNvSpPr>
            <a:spLocks noGrp="1"/>
          </p:cNvSpPr>
          <p:nvPr>
            <p:ph type="ftr" sz="quarter" idx="11"/>
          </p:nvPr>
        </p:nvSpPr>
        <p:spPr/>
        <p:txBody>
          <a:bodyPr/>
          <a:lstStyle/>
          <a:p>
            <a:endParaRPr lang="fr-TG"/>
          </a:p>
        </p:txBody>
      </p:sp>
      <p:sp>
        <p:nvSpPr>
          <p:cNvPr id="5" name="Slide Number Placeholder 4"/>
          <p:cNvSpPr>
            <a:spLocks noGrp="1"/>
          </p:cNvSpPr>
          <p:nvPr>
            <p:ph type="sldNum" sz="quarter" idx="12"/>
          </p:nvPr>
        </p:nvSpPr>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2491771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3B9AB171-83D2-47EA-9469-CB9908BA5248}" type="datetimeFigureOut">
              <a:rPr lang="fr-TG" smtClean="0"/>
              <a:t>18/03/2021</a:t>
            </a:fld>
            <a:endParaRPr lang="fr-TG"/>
          </a:p>
        </p:txBody>
      </p:sp>
      <p:sp>
        <p:nvSpPr>
          <p:cNvPr id="4" name="Footer Placeholder 3"/>
          <p:cNvSpPr>
            <a:spLocks noGrp="1"/>
          </p:cNvSpPr>
          <p:nvPr>
            <p:ph type="ftr" sz="quarter" idx="11"/>
          </p:nvPr>
        </p:nvSpPr>
        <p:spPr/>
        <p:txBody>
          <a:bodyPr/>
          <a:lstStyle/>
          <a:p>
            <a:endParaRPr lang="fr-TG"/>
          </a:p>
        </p:txBody>
      </p:sp>
      <p:sp>
        <p:nvSpPr>
          <p:cNvPr id="5" name="Slide Number Placeholder 4"/>
          <p:cNvSpPr>
            <a:spLocks noGrp="1"/>
          </p:cNvSpPr>
          <p:nvPr>
            <p:ph type="sldNum" sz="quarter" idx="12"/>
          </p:nvPr>
        </p:nvSpPr>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111810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AB171-83D2-47EA-9469-CB9908BA5248}" type="datetimeFigureOut">
              <a:rPr lang="fr-TG" smtClean="0"/>
              <a:t>18/03/2021</a:t>
            </a:fld>
            <a:endParaRPr lang="fr-TG"/>
          </a:p>
        </p:txBody>
      </p:sp>
      <p:sp>
        <p:nvSpPr>
          <p:cNvPr id="5" name="Footer Placeholder 4"/>
          <p:cNvSpPr>
            <a:spLocks noGrp="1"/>
          </p:cNvSpPr>
          <p:nvPr>
            <p:ph type="ftr" sz="quarter" idx="11"/>
          </p:nvPr>
        </p:nvSpPr>
        <p:spPr/>
        <p:txBody>
          <a:bodyPr/>
          <a:lstStyle/>
          <a:p>
            <a:endParaRPr lang="fr-TG"/>
          </a:p>
        </p:txBody>
      </p:sp>
      <p:sp>
        <p:nvSpPr>
          <p:cNvPr id="6" name="Slide Number Placeholder 5"/>
          <p:cNvSpPr>
            <a:spLocks noGrp="1"/>
          </p:cNvSpPr>
          <p:nvPr>
            <p:ph type="sldNum" sz="quarter" idx="12"/>
          </p:nvPr>
        </p:nvSpPr>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2702262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B9AB171-83D2-47EA-9469-CB9908BA5248}" type="datetimeFigureOut">
              <a:rPr lang="fr-TG" smtClean="0"/>
              <a:t>18/03/2021</a:t>
            </a:fld>
            <a:endParaRPr lang="fr-TG"/>
          </a:p>
        </p:txBody>
      </p:sp>
      <p:sp>
        <p:nvSpPr>
          <p:cNvPr id="5" name="Footer Placeholder 4"/>
          <p:cNvSpPr>
            <a:spLocks noGrp="1"/>
          </p:cNvSpPr>
          <p:nvPr>
            <p:ph type="ftr" sz="quarter" idx="11"/>
          </p:nvPr>
        </p:nvSpPr>
        <p:spPr>
          <a:xfrm>
            <a:off x="680321" y="5936188"/>
            <a:ext cx="6126805" cy="365125"/>
          </a:xfrm>
        </p:spPr>
        <p:txBody>
          <a:bodyPr/>
          <a:lstStyle/>
          <a:p>
            <a:endParaRPr lang="fr-TG"/>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B9071F2-AA9C-43F3-A92A-7AEEC59AFC58}" type="slidenum">
              <a:rPr lang="fr-TG" smtClean="0"/>
              <a:t>‹N°›</a:t>
            </a:fld>
            <a:endParaRPr lang="fr-TG"/>
          </a:p>
        </p:txBody>
      </p:sp>
    </p:spTree>
    <p:extLst>
      <p:ext uri="{BB962C8B-B14F-4D97-AF65-F5344CB8AC3E}">
        <p14:creationId xmlns:p14="http://schemas.microsoft.com/office/powerpoint/2010/main" val="172352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AB171-83D2-47EA-9469-CB9908BA5248}" type="datetimeFigureOut">
              <a:rPr lang="fr-TG" smtClean="0"/>
              <a:t>18/03/2021</a:t>
            </a:fld>
            <a:endParaRPr lang="fr-TG"/>
          </a:p>
        </p:txBody>
      </p:sp>
      <p:sp>
        <p:nvSpPr>
          <p:cNvPr id="5" name="Footer Placeholder 4"/>
          <p:cNvSpPr>
            <a:spLocks noGrp="1"/>
          </p:cNvSpPr>
          <p:nvPr>
            <p:ph type="ftr" sz="quarter" idx="11"/>
          </p:nvPr>
        </p:nvSpPr>
        <p:spPr/>
        <p:txBody>
          <a:bodyPr/>
          <a:lstStyle/>
          <a:p>
            <a:endParaRPr lang="fr-TG"/>
          </a:p>
        </p:txBody>
      </p:sp>
      <p:sp>
        <p:nvSpPr>
          <p:cNvPr id="6" name="Slide Number Placeholder 5"/>
          <p:cNvSpPr>
            <a:spLocks noGrp="1"/>
          </p:cNvSpPr>
          <p:nvPr>
            <p:ph type="sldNum" sz="quarter" idx="12"/>
          </p:nvPr>
        </p:nvSpPr>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280541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B9AB171-83D2-47EA-9469-CB9908BA5248}" type="datetimeFigureOut">
              <a:rPr lang="fr-TG" smtClean="0"/>
              <a:t>18/03/2021</a:t>
            </a:fld>
            <a:endParaRPr lang="fr-TG"/>
          </a:p>
        </p:txBody>
      </p:sp>
      <p:sp>
        <p:nvSpPr>
          <p:cNvPr id="5" name="Footer Placeholder 4"/>
          <p:cNvSpPr>
            <a:spLocks noGrp="1"/>
          </p:cNvSpPr>
          <p:nvPr>
            <p:ph type="ftr" sz="quarter" idx="11"/>
          </p:nvPr>
        </p:nvSpPr>
        <p:spPr/>
        <p:txBody>
          <a:bodyPr/>
          <a:lstStyle/>
          <a:p>
            <a:endParaRPr lang="fr-TG"/>
          </a:p>
        </p:txBody>
      </p:sp>
      <p:sp>
        <p:nvSpPr>
          <p:cNvPr id="6" name="Slide Number Placeholder 5"/>
          <p:cNvSpPr>
            <a:spLocks noGrp="1"/>
          </p:cNvSpPr>
          <p:nvPr>
            <p:ph type="sldNum" sz="quarter" idx="12"/>
          </p:nvPr>
        </p:nvSpPr>
        <p:spPr>
          <a:xfrm>
            <a:off x="10729455" y="2869895"/>
            <a:ext cx="1154151" cy="1090789"/>
          </a:xfrm>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200574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9AB171-83D2-47EA-9469-CB9908BA5248}" type="datetimeFigureOut">
              <a:rPr lang="fr-TG" smtClean="0"/>
              <a:t>18/03/2021</a:t>
            </a:fld>
            <a:endParaRPr lang="fr-TG"/>
          </a:p>
        </p:txBody>
      </p:sp>
      <p:sp>
        <p:nvSpPr>
          <p:cNvPr id="6" name="Footer Placeholder 5"/>
          <p:cNvSpPr>
            <a:spLocks noGrp="1"/>
          </p:cNvSpPr>
          <p:nvPr>
            <p:ph type="ftr" sz="quarter" idx="11"/>
          </p:nvPr>
        </p:nvSpPr>
        <p:spPr/>
        <p:txBody>
          <a:bodyPr/>
          <a:lstStyle/>
          <a:p>
            <a:endParaRPr lang="fr-TG"/>
          </a:p>
        </p:txBody>
      </p:sp>
      <p:sp>
        <p:nvSpPr>
          <p:cNvPr id="7" name="Slide Number Placeholder 6"/>
          <p:cNvSpPr>
            <a:spLocks noGrp="1"/>
          </p:cNvSpPr>
          <p:nvPr>
            <p:ph type="sldNum" sz="quarter" idx="12"/>
          </p:nvPr>
        </p:nvSpPr>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53900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9AB171-83D2-47EA-9469-CB9908BA5248}" type="datetimeFigureOut">
              <a:rPr lang="fr-TG" smtClean="0"/>
              <a:t>18/03/2021</a:t>
            </a:fld>
            <a:endParaRPr lang="fr-TG"/>
          </a:p>
        </p:txBody>
      </p:sp>
      <p:sp>
        <p:nvSpPr>
          <p:cNvPr id="8" name="Footer Placeholder 7"/>
          <p:cNvSpPr>
            <a:spLocks noGrp="1"/>
          </p:cNvSpPr>
          <p:nvPr>
            <p:ph type="ftr" sz="quarter" idx="11"/>
          </p:nvPr>
        </p:nvSpPr>
        <p:spPr/>
        <p:txBody>
          <a:bodyPr/>
          <a:lstStyle/>
          <a:p>
            <a:endParaRPr lang="fr-TG"/>
          </a:p>
        </p:txBody>
      </p:sp>
      <p:sp>
        <p:nvSpPr>
          <p:cNvPr id="9" name="Slide Number Placeholder 8"/>
          <p:cNvSpPr>
            <a:spLocks noGrp="1"/>
          </p:cNvSpPr>
          <p:nvPr>
            <p:ph type="sldNum" sz="quarter" idx="12"/>
          </p:nvPr>
        </p:nvSpPr>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16892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9AB171-83D2-47EA-9469-CB9908BA5248}" type="datetimeFigureOut">
              <a:rPr lang="fr-TG" smtClean="0"/>
              <a:t>18/03/2021</a:t>
            </a:fld>
            <a:endParaRPr lang="fr-TG"/>
          </a:p>
        </p:txBody>
      </p:sp>
      <p:sp>
        <p:nvSpPr>
          <p:cNvPr id="4" name="Footer Placeholder 3"/>
          <p:cNvSpPr>
            <a:spLocks noGrp="1"/>
          </p:cNvSpPr>
          <p:nvPr>
            <p:ph type="ftr" sz="quarter" idx="11"/>
          </p:nvPr>
        </p:nvSpPr>
        <p:spPr/>
        <p:txBody>
          <a:bodyPr/>
          <a:lstStyle/>
          <a:p>
            <a:endParaRPr lang="fr-TG"/>
          </a:p>
        </p:txBody>
      </p:sp>
      <p:sp>
        <p:nvSpPr>
          <p:cNvPr id="5" name="Slide Number Placeholder 4"/>
          <p:cNvSpPr>
            <a:spLocks noGrp="1"/>
          </p:cNvSpPr>
          <p:nvPr>
            <p:ph type="sldNum" sz="quarter" idx="12"/>
          </p:nvPr>
        </p:nvSpPr>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256834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B9AB171-83D2-47EA-9469-CB9908BA5248}" type="datetimeFigureOut">
              <a:rPr lang="fr-TG" smtClean="0"/>
              <a:t>18/03/2021</a:t>
            </a:fld>
            <a:endParaRPr lang="fr-TG"/>
          </a:p>
        </p:txBody>
      </p:sp>
      <p:sp>
        <p:nvSpPr>
          <p:cNvPr id="3" name="Footer Placeholder 2"/>
          <p:cNvSpPr>
            <a:spLocks noGrp="1"/>
          </p:cNvSpPr>
          <p:nvPr>
            <p:ph type="ftr" sz="quarter" idx="11"/>
          </p:nvPr>
        </p:nvSpPr>
        <p:spPr/>
        <p:txBody>
          <a:bodyPr/>
          <a:lstStyle/>
          <a:p>
            <a:endParaRPr lang="fr-TG"/>
          </a:p>
        </p:txBody>
      </p:sp>
      <p:sp>
        <p:nvSpPr>
          <p:cNvPr id="4" name="Slide Number Placeholder 3"/>
          <p:cNvSpPr>
            <a:spLocks noGrp="1"/>
          </p:cNvSpPr>
          <p:nvPr>
            <p:ph type="sldNum" sz="quarter" idx="12"/>
          </p:nvPr>
        </p:nvSpPr>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168333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9AB171-83D2-47EA-9469-CB9908BA5248}" type="datetimeFigureOut">
              <a:rPr lang="fr-TG" smtClean="0"/>
              <a:t>18/03/2021</a:t>
            </a:fld>
            <a:endParaRPr lang="fr-TG"/>
          </a:p>
        </p:txBody>
      </p:sp>
      <p:sp>
        <p:nvSpPr>
          <p:cNvPr id="6" name="Footer Placeholder 5"/>
          <p:cNvSpPr>
            <a:spLocks noGrp="1"/>
          </p:cNvSpPr>
          <p:nvPr>
            <p:ph type="ftr" sz="quarter" idx="11"/>
          </p:nvPr>
        </p:nvSpPr>
        <p:spPr/>
        <p:txBody>
          <a:bodyPr/>
          <a:lstStyle/>
          <a:p>
            <a:endParaRPr lang="fr-TG"/>
          </a:p>
        </p:txBody>
      </p:sp>
      <p:sp>
        <p:nvSpPr>
          <p:cNvPr id="7" name="Slide Number Placeholder 6"/>
          <p:cNvSpPr>
            <a:spLocks noGrp="1"/>
          </p:cNvSpPr>
          <p:nvPr>
            <p:ph type="sldNum" sz="quarter" idx="12"/>
          </p:nvPr>
        </p:nvSpPr>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247592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9AB171-83D2-47EA-9469-CB9908BA5248}" type="datetimeFigureOut">
              <a:rPr lang="fr-TG" smtClean="0"/>
              <a:t>18/03/2021</a:t>
            </a:fld>
            <a:endParaRPr lang="fr-TG"/>
          </a:p>
        </p:txBody>
      </p:sp>
      <p:sp>
        <p:nvSpPr>
          <p:cNvPr id="6" name="Footer Placeholder 5"/>
          <p:cNvSpPr>
            <a:spLocks noGrp="1"/>
          </p:cNvSpPr>
          <p:nvPr>
            <p:ph type="ftr" sz="quarter" idx="11"/>
          </p:nvPr>
        </p:nvSpPr>
        <p:spPr/>
        <p:txBody>
          <a:bodyPr/>
          <a:lstStyle/>
          <a:p>
            <a:endParaRPr lang="fr-TG"/>
          </a:p>
        </p:txBody>
      </p:sp>
      <p:sp>
        <p:nvSpPr>
          <p:cNvPr id="7" name="Slide Number Placeholder 6"/>
          <p:cNvSpPr>
            <a:spLocks noGrp="1"/>
          </p:cNvSpPr>
          <p:nvPr>
            <p:ph type="sldNum" sz="quarter" idx="12"/>
          </p:nvPr>
        </p:nvSpPr>
        <p:spPr/>
        <p:txBody>
          <a:bodyPr/>
          <a:lstStyle/>
          <a:p>
            <a:fld id="{2B9071F2-AA9C-43F3-A92A-7AEEC59AFC58}" type="slidenum">
              <a:rPr lang="fr-TG" smtClean="0"/>
              <a:t>‹N°›</a:t>
            </a:fld>
            <a:endParaRPr lang="fr-TG"/>
          </a:p>
        </p:txBody>
      </p:sp>
    </p:spTree>
    <p:extLst>
      <p:ext uri="{BB962C8B-B14F-4D97-AF65-F5344CB8AC3E}">
        <p14:creationId xmlns:p14="http://schemas.microsoft.com/office/powerpoint/2010/main" val="351065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9AB171-83D2-47EA-9469-CB9908BA5248}" type="datetimeFigureOut">
              <a:rPr lang="fr-TG" smtClean="0"/>
              <a:t>18/03/2021</a:t>
            </a:fld>
            <a:endParaRPr lang="fr-TG"/>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TG"/>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B9071F2-AA9C-43F3-A92A-7AEEC59AFC58}" type="slidenum">
              <a:rPr lang="fr-TG" smtClean="0"/>
              <a:t>‹N°›</a:t>
            </a:fld>
            <a:endParaRPr lang="fr-TG"/>
          </a:p>
        </p:txBody>
      </p:sp>
    </p:spTree>
    <p:extLst>
      <p:ext uri="{BB962C8B-B14F-4D97-AF65-F5344CB8AC3E}">
        <p14:creationId xmlns:p14="http://schemas.microsoft.com/office/powerpoint/2010/main" val="175248281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22C307-B91A-4778-95A0-A59963768462}"/>
              </a:ext>
            </a:extLst>
          </p:cNvPr>
          <p:cNvSpPr>
            <a:spLocks noGrp="1"/>
          </p:cNvSpPr>
          <p:nvPr>
            <p:ph type="ctrTitle"/>
          </p:nvPr>
        </p:nvSpPr>
        <p:spPr/>
        <p:txBody>
          <a:bodyPr>
            <a:normAutofit fontScale="90000"/>
          </a:bodyPr>
          <a:lstStyle/>
          <a:p>
            <a:r>
              <a:rPr lang="fr-CA" dirty="0">
                <a:latin typeface="Arial" panose="020B0604020202020204" pitchFamily="34" charset="0"/>
                <a:cs typeface="Arial" panose="020B0604020202020204" pitchFamily="34" charset="0"/>
              </a:rPr>
              <a:t>CONSTRUCTION D’UN DATAWAREHOUSE POUR LA GESTION DES HOPITAUX </a:t>
            </a:r>
            <a:endParaRPr lang="fr-TG" dirty="0">
              <a:latin typeface="Arial" panose="020B0604020202020204" pitchFamily="34" charset="0"/>
              <a:cs typeface="Arial" panose="020B0604020202020204" pitchFamily="34" charset="0"/>
            </a:endParaRPr>
          </a:p>
        </p:txBody>
      </p:sp>
      <p:sp>
        <p:nvSpPr>
          <p:cNvPr id="3" name="Sous-titre 2">
            <a:extLst>
              <a:ext uri="{FF2B5EF4-FFF2-40B4-BE49-F238E27FC236}">
                <a16:creationId xmlns:a16="http://schemas.microsoft.com/office/drawing/2014/main" id="{2D07D8AC-C7D4-4A5A-9F8A-2A0BB1D97B29}"/>
              </a:ext>
            </a:extLst>
          </p:cNvPr>
          <p:cNvSpPr>
            <a:spLocks noGrp="1"/>
          </p:cNvSpPr>
          <p:nvPr>
            <p:ph type="subTitle" idx="1"/>
          </p:nvPr>
        </p:nvSpPr>
        <p:spPr>
          <a:xfrm>
            <a:off x="1462454" y="4387362"/>
            <a:ext cx="9144000" cy="2048608"/>
          </a:xfrm>
        </p:spPr>
        <p:txBody>
          <a:bodyPr>
            <a:normAutofit fontScale="62500" lnSpcReduction="20000"/>
          </a:bodyPr>
          <a:lstStyle/>
          <a:p>
            <a:pPr algn="l"/>
            <a:r>
              <a:rPr lang="fr-CA" dirty="0" err="1">
                <a:latin typeface="Arial" panose="020B0604020202020204" pitchFamily="34" charset="0"/>
                <a:cs typeface="Arial" panose="020B0604020202020204" pitchFamily="34" charset="0"/>
              </a:rPr>
              <a:t>Presenté</a:t>
            </a:r>
            <a:r>
              <a:rPr lang="fr-CA" dirty="0">
                <a:latin typeface="Arial" panose="020B0604020202020204" pitchFamily="34" charset="0"/>
                <a:cs typeface="Arial" panose="020B0604020202020204" pitchFamily="34" charset="0"/>
              </a:rPr>
              <a:t> par :</a:t>
            </a:r>
          </a:p>
          <a:p>
            <a:pPr algn="l"/>
            <a:endParaRPr lang="fr-CA" dirty="0">
              <a:latin typeface="Arial" panose="020B0604020202020204" pitchFamily="34" charset="0"/>
              <a:cs typeface="Arial" panose="020B0604020202020204" pitchFamily="34" charset="0"/>
            </a:endParaRPr>
          </a:p>
          <a:p>
            <a:pPr algn="l"/>
            <a:r>
              <a:rPr lang="fr-CA" dirty="0">
                <a:latin typeface="Arial" panose="020B0604020202020204" pitchFamily="34" charset="0"/>
                <a:cs typeface="Arial" panose="020B0604020202020204" pitchFamily="34" charset="0"/>
              </a:rPr>
              <a:t>AFATOLO Karl Steeve</a:t>
            </a:r>
          </a:p>
          <a:p>
            <a:pPr algn="l"/>
            <a:r>
              <a:rPr lang="fr-CA" dirty="0">
                <a:latin typeface="Arial" panose="020B0604020202020204" pitchFamily="34" charset="0"/>
                <a:cs typeface="Arial" panose="020B0604020202020204" pitchFamily="34" charset="0"/>
              </a:rPr>
              <a:t>ATTIKPO Koffi Mathias-Stan</a:t>
            </a:r>
          </a:p>
          <a:p>
            <a:pPr algn="l"/>
            <a:r>
              <a:rPr lang="fr-CA" dirty="0">
                <a:latin typeface="Arial" panose="020B0604020202020204" pitchFamily="34" charset="0"/>
                <a:cs typeface="Arial" panose="020B0604020202020204" pitchFamily="34" charset="0"/>
              </a:rPr>
              <a:t>AYITÉ Florian </a:t>
            </a:r>
          </a:p>
          <a:p>
            <a:pPr algn="l"/>
            <a:r>
              <a:rPr lang="fr-CA" dirty="0">
                <a:latin typeface="Arial" panose="020B0604020202020204" pitchFamily="34" charset="0"/>
                <a:cs typeface="Arial" panose="020B0604020202020204" pitchFamily="34" charset="0"/>
              </a:rPr>
              <a:t>EGBOHOU Kevin </a:t>
            </a:r>
          </a:p>
          <a:p>
            <a:pPr algn="l"/>
            <a:r>
              <a:rPr lang="fr-CA" dirty="0">
                <a:latin typeface="Arial" panose="020B0604020202020204" pitchFamily="34" charset="0"/>
                <a:cs typeface="Arial" panose="020B0604020202020204" pitchFamily="34" charset="0"/>
              </a:rPr>
              <a:t>KOUMAI Abdou-</a:t>
            </a:r>
            <a:r>
              <a:rPr lang="fr-CA" dirty="0" err="1">
                <a:latin typeface="Arial" panose="020B0604020202020204" pitchFamily="34" charset="0"/>
                <a:cs typeface="Arial" panose="020B0604020202020204" pitchFamily="34" charset="0"/>
              </a:rPr>
              <a:t>Razak</a:t>
            </a:r>
            <a:r>
              <a:rPr lang="fr-CA" dirty="0">
                <a:latin typeface="Arial" panose="020B0604020202020204" pitchFamily="34" charset="0"/>
                <a:cs typeface="Arial" panose="020B0604020202020204" pitchFamily="34" charset="0"/>
              </a:rPr>
              <a:t> 						Professeur : </a:t>
            </a:r>
            <a:r>
              <a:rPr lang="fr-FR" sz="2200" b="0" i="0" u="none" strike="noStrike" baseline="0" dirty="0"/>
              <a:t> M. WOAMEY</a:t>
            </a:r>
            <a:r>
              <a:rPr lang="fr-CA" sz="2600" dirty="0">
                <a:latin typeface="Arial" panose="020B0604020202020204" pitchFamily="34" charset="0"/>
                <a:cs typeface="Arial" panose="020B0604020202020204" pitchFamily="34" charset="0"/>
              </a:rPr>
              <a:t> </a:t>
            </a:r>
            <a:endParaRPr lang="fr-T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5763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E0DBB-4714-4309-9A9D-E52323DAFE91}"/>
              </a:ext>
            </a:extLst>
          </p:cNvPr>
          <p:cNvSpPr>
            <a:spLocks noGrp="1"/>
          </p:cNvSpPr>
          <p:nvPr>
            <p:ph type="title"/>
          </p:nvPr>
        </p:nvSpPr>
        <p:spPr/>
        <p:txBody>
          <a:bodyPr/>
          <a:lstStyle/>
          <a:p>
            <a:pPr algn="ctr"/>
            <a:r>
              <a:rPr lang="fr-CA" dirty="0"/>
              <a:t>REPORTING </a:t>
            </a:r>
            <a:endParaRPr lang="fr-TG" dirty="0"/>
          </a:p>
        </p:txBody>
      </p:sp>
      <p:sp>
        <p:nvSpPr>
          <p:cNvPr id="3" name="Espace réservé du contenu 2">
            <a:extLst>
              <a:ext uri="{FF2B5EF4-FFF2-40B4-BE49-F238E27FC236}">
                <a16:creationId xmlns:a16="http://schemas.microsoft.com/office/drawing/2014/main" id="{C058ECF5-7731-4CC4-9092-4D2400D58966}"/>
              </a:ext>
            </a:extLst>
          </p:cNvPr>
          <p:cNvSpPr>
            <a:spLocks noGrp="1"/>
          </p:cNvSpPr>
          <p:nvPr>
            <p:ph idx="1"/>
          </p:nvPr>
        </p:nvSpPr>
        <p:spPr/>
        <p:txBody>
          <a:bodyPr/>
          <a:lstStyle/>
          <a:p>
            <a:pPr marL="0" indent="0">
              <a:buNone/>
            </a:pPr>
            <a:r>
              <a:rPr lang="fr-CA" dirty="0"/>
              <a:t>Le </a:t>
            </a:r>
            <a:r>
              <a:rPr lang="fr-CA" dirty="0" err="1"/>
              <a:t>reporting</a:t>
            </a:r>
            <a:r>
              <a:rPr lang="fr-CA" dirty="0"/>
              <a:t> est un outil qui permet de rendre compte périodiquement des indicateurs de </a:t>
            </a:r>
            <a:r>
              <a:rPr lang="fr-CA" dirty="0" err="1"/>
              <a:t>perfomences</a:t>
            </a:r>
            <a:r>
              <a:rPr lang="fr-CA" dirty="0"/>
              <a:t> .</a:t>
            </a:r>
          </a:p>
          <a:p>
            <a:pPr marL="0" indent="0">
              <a:buNone/>
            </a:pPr>
            <a:endParaRPr lang="fr-CA" dirty="0"/>
          </a:p>
          <a:p>
            <a:pPr marL="0" indent="0">
              <a:buNone/>
            </a:pPr>
            <a:endParaRPr lang="fr-CA" dirty="0"/>
          </a:p>
          <a:p>
            <a:pPr marL="0" indent="0">
              <a:buNone/>
            </a:pPr>
            <a:r>
              <a:rPr lang="fr-CA" dirty="0"/>
              <a:t>Pour le projet POWER BI DESKTOP est l’outil de </a:t>
            </a:r>
            <a:r>
              <a:rPr lang="fr-CA" dirty="0" err="1"/>
              <a:t>reporting</a:t>
            </a:r>
            <a:r>
              <a:rPr lang="fr-CA" dirty="0"/>
              <a:t> utilisé</a:t>
            </a:r>
            <a:endParaRPr lang="fr-TG" dirty="0"/>
          </a:p>
        </p:txBody>
      </p:sp>
    </p:spTree>
    <p:extLst>
      <p:ext uri="{BB962C8B-B14F-4D97-AF65-F5344CB8AC3E}">
        <p14:creationId xmlns:p14="http://schemas.microsoft.com/office/powerpoint/2010/main" val="110723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419683-A80A-4A0A-8BB1-863B993FAF6E}"/>
              </a:ext>
            </a:extLst>
          </p:cNvPr>
          <p:cNvSpPr>
            <a:spLocks noGrp="1"/>
          </p:cNvSpPr>
          <p:nvPr>
            <p:ph type="title"/>
          </p:nvPr>
        </p:nvSpPr>
        <p:spPr>
          <a:xfrm>
            <a:off x="838200" y="2716823"/>
            <a:ext cx="10515600" cy="1424354"/>
          </a:xfrm>
        </p:spPr>
        <p:txBody>
          <a:bodyPr>
            <a:normAutofit/>
          </a:bodyPr>
          <a:lstStyle/>
          <a:p>
            <a:pPr algn="ctr"/>
            <a:r>
              <a:rPr lang="fr-CA" sz="7200" dirty="0">
                <a:latin typeface="Arial" panose="020B0604020202020204" pitchFamily="34" charset="0"/>
                <a:cs typeface="Arial" panose="020B0604020202020204" pitchFamily="34" charset="0"/>
              </a:rPr>
              <a:t>DEMO</a:t>
            </a:r>
            <a:endParaRPr lang="fr-TG" sz="7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59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7D0ACA-3E4B-47B3-95A2-0169E18760AB}"/>
              </a:ext>
            </a:extLst>
          </p:cNvPr>
          <p:cNvSpPr>
            <a:spLocks noGrp="1"/>
          </p:cNvSpPr>
          <p:nvPr>
            <p:ph type="title"/>
          </p:nvPr>
        </p:nvSpPr>
        <p:spPr>
          <a:xfrm>
            <a:off x="838200" y="2766218"/>
            <a:ext cx="10515600" cy="1325563"/>
          </a:xfrm>
        </p:spPr>
        <p:txBody>
          <a:bodyPr>
            <a:normAutofit/>
          </a:bodyPr>
          <a:lstStyle/>
          <a:p>
            <a:pPr algn="ctr"/>
            <a:r>
              <a:rPr lang="fr-CA" sz="7200" dirty="0">
                <a:latin typeface="Arial" panose="020B0604020202020204" pitchFamily="34" charset="0"/>
                <a:cs typeface="Arial" panose="020B0604020202020204" pitchFamily="34" charset="0"/>
              </a:rPr>
              <a:t>CONCLUSION</a:t>
            </a:r>
            <a:endParaRPr lang="fr-TG" sz="7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296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B380F7-9BCD-45C6-9EE6-04F4E2788DE8}"/>
              </a:ext>
            </a:extLst>
          </p:cNvPr>
          <p:cNvSpPr>
            <a:spLocks noGrp="1"/>
          </p:cNvSpPr>
          <p:nvPr>
            <p:ph type="title"/>
          </p:nvPr>
        </p:nvSpPr>
        <p:spPr>
          <a:xfrm>
            <a:off x="899746" y="2554410"/>
            <a:ext cx="10515600" cy="1325563"/>
          </a:xfrm>
        </p:spPr>
        <p:txBody>
          <a:bodyPr/>
          <a:lstStyle/>
          <a:p>
            <a:pPr algn="ctr"/>
            <a:r>
              <a:rPr lang="fr-CA" sz="8000" dirty="0">
                <a:latin typeface="Arial" panose="020B0604020202020204" pitchFamily="34" charset="0"/>
                <a:cs typeface="Arial" panose="020B0604020202020204" pitchFamily="34" charset="0"/>
              </a:rPr>
              <a:t>INTRODUCTION</a:t>
            </a:r>
            <a:r>
              <a:rPr lang="fr-CA" dirty="0"/>
              <a:t>	</a:t>
            </a:r>
            <a:endParaRPr lang="fr-TG" dirty="0"/>
          </a:p>
        </p:txBody>
      </p:sp>
    </p:spTree>
    <p:extLst>
      <p:ext uri="{BB962C8B-B14F-4D97-AF65-F5344CB8AC3E}">
        <p14:creationId xmlns:p14="http://schemas.microsoft.com/office/powerpoint/2010/main" val="286271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25C345-A4E7-4A80-935B-BBCD82D93233}"/>
              </a:ext>
            </a:extLst>
          </p:cNvPr>
          <p:cNvSpPr>
            <a:spLocks noGrp="1"/>
          </p:cNvSpPr>
          <p:nvPr>
            <p:ph type="title"/>
          </p:nvPr>
        </p:nvSpPr>
        <p:spPr>
          <a:xfrm>
            <a:off x="838200" y="365125"/>
            <a:ext cx="10515600" cy="1964837"/>
          </a:xfrm>
        </p:spPr>
        <p:txBody>
          <a:bodyPr/>
          <a:lstStyle/>
          <a:p>
            <a:pPr algn="ctr"/>
            <a:r>
              <a:rPr lang="fr-CA" sz="7200" dirty="0">
                <a:latin typeface="Arial" panose="020B0604020202020204" pitchFamily="34" charset="0"/>
                <a:cs typeface="Arial" panose="020B0604020202020204" pitchFamily="34" charset="0"/>
              </a:rPr>
              <a:t>CONTEXTE</a:t>
            </a:r>
            <a:r>
              <a:rPr lang="fr-CA" dirty="0"/>
              <a:t> </a:t>
            </a:r>
            <a:endParaRPr lang="fr-TG" dirty="0"/>
          </a:p>
        </p:txBody>
      </p:sp>
      <p:sp>
        <p:nvSpPr>
          <p:cNvPr id="3" name="Espace réservé du contenu 2">
            <a:extLst>
              <a:ext uri="{FF2B5EF4-FFF2-40B4-BE49-F238E27FC236}">
                <a16:creationId xmlns:a16="http://schemas.microsoft.com/office/drawing/2014/main" id="{F63FD3E4-0140-4CA2-99A5-D952D9EF526E}"/>
              </a:ext>
            </a:extLst>
          </p:cNvPr>
          <p:cNvSpPr>
            <a:spLocks noGrp="1"/>
          </p:cNvSpPr>
          <p:nvPr>
            <p:ph idx="1"/>
          </p:nvPr>
        </p:nvSpPr>
        <p:spPr>
          <a:xfrm>
            <a:off x="838200" y="3429001"/>
            <a:ext cx="10515600" cy="2747962"/>
          </a:xfrm>
        </p:spPr>
        <p:txBody>
          <a:bodyPr>
            <a:normAutofit/>
          </a:bodyPr>
          <a:lstStyle/>
          <a:p>
            <a:endParaRPr lang="fr-TG" sz="2000" b="0" i="0" u="none" strike="noStrike" baseline="0" dirty="0">
              <a:latin typeface="Arial" panose="020B0604020202020204" pitchFamily="34" charset="0"/>
              <a:cs typeface="Arial" panose="020B0604020202020204" pitchFamily="34" charset="0"/>
            </a:endParaRPr>
          </a:p>
          <a:p>
            <a:pPr marL="0" indent="0">
              <a:buNone/>
            </a:pPr>
            <a:r>
              <a:rPr lang="fr-FR" sz="2000" b="0" i="0" u="none" strike="noStrike" baseline="0" dirty="0">
                <a:latin typeface="Arial" panose="020B0604020202020204" pitchFamily="34" charset="0"/>
                <a:cs typeface="Arial" panose="020B0604020202020204" pitchFamily="34" charset="0"/>
              </a:rPr>
              <a:t> On veut construire un entrepôt de données à partir des données des bases de production. L’objectif est de mettre en place un outil décisionnel complet permettant de disposer des informations analytiques et statistiques stratégiques. </a:t>
            </a:r>
          </a:p>
        </p:txBody>
      </p:sp>
    </p:spTree>
    <p:extLst>
      <p:ext uri="{BB962C8B-B14F-4D97-AF65-F5344CB8AC3E}">
        <p14:creationId xmlns:p14="http://schemas.microsoft.com/office/powerpoint/2010/main" val="74505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7BE5D8-BCAD-46A0-8E7E-B975E3710DF8}"/>
              </a:ext>
            </a:extLst>
          </p:cNvPr>
          <p:cNvSpPr>
            <a:spLocks noGrp="1"/>
          </p:cNvSpPr>
          <p:nvPr>
            <p:ph type="title"/>
          </p:nvPr>
        </p:nvSpPr>
        <p:spPr/>
        <p:txBody>
          <a:bodyPr>
            <a:normAutofit/>
          </a:bodyPr>
          <a:lstStyle/>
          <a:p>
            <a:pPr algn="ctr"/>
            <a:r>
              <a:rPr lang="fr-CA" sz="7200" dirty="0"/>
              <a:t>OBJECTIFS</a:t>
            </a:r>
            <a:endParaRPr lang="fr-TG" sz="7200" dirty="0"/>
          </a:p>
        </p:txBody>
      </p:sp>
      <p:sp>
        <p:nvSpPr>
          <p:cNvPr id="3" name="Espace réservé du contenu 2">
            <a:extLst>
              <a:ext uri="{FF2B5EF4-FFF2-40B4-BE49-F238E27FC236}">
                <a16:creationId xmlns:a16="http://schemas.microsoft.com/office/drawing/2014/main" id="{B82677C0-34DD-4A6A-A99C-24CE30592E79}"/>
              </a:ext>
            </a:extLst>
          </p:cNvPr>
          <p:cNvSpPr>
            <a:spLocks noGrp="1"/>
          </p:cNvSpPr>
          <p:nvPr>
            <p:ph idx="1"/>
          </p:nvPr>
        </p:nvSpPr>
        <p:spPr/>
        <p:txBody>
          <a:bodyPr>
            <a:normAutofit fontScale="92500" lnSpcReduction="10000"/>
          </a:bodyPr>
          <a:lstStyle/>
          <a:p>
            <a:pPr algn="l"/>
            <a:endParaRPr lang="fr-TG" sz="1800" b="0" i="0" u="none" strike="noStrike" baseline="0" dirty="0">
              <a:latin typeface="Arial" panose="020B0604020202020204" pitchFamily="34" charset="0"/>
              <a:cs typeface="Arial" panose="020B0604020202020204" pitchFamily="34" charset="0"/>
            </a:endParaRPr>
          </a:p>
          <a:p>
            <a:pPr marL="0" indent="0">
              <a:buNone/>
            </a:pPr>
            <a:r>
              <a:rPr lang="fr-FR" sz="1800" b="0" i="0" u="none" strike="noStrike" baseline="0" dirty="0">
                <a:latin typeface="Arial" panose="020B0604020202020204" pitchFamily="34" charset="0"/>
                <a:cs typeface="Arial" panose="020B0604020202020204" pitchFamily="34" charset="0"/>
              </a:rPr>
              <a:t>On veut notamment connaître le nombre et/ou le coût de consultations par hôpital ou centre sanitaire, par praticien, par date de consultation, par pathologie diagnostiquée, par patient. On veut aussi avoir les statistiques par jour de semaine (lundi, mardi, etc.), par semaine, mois, trimestre, année, par sexe ou tranche d’âge du patient, par catégorie ou grade (médecin, infirmier, sage-femme, etc.) du praticien, sa spécialité, par type de pathologie, sa criticité (fable, moyen, élevé, etc.). </a:t>
            </a:r>
          </a:p>
          <a:p>
            <a:pPr marL="0" indent="0">
              <a:buNone/>
            </a:pPr>
            <a:r>
              <a:rPr lang="fr-FR" sz="1800" b="0" i="0" u="none" strike="noStrike" baseline="0" dirty="0">
                <a:latin typeface="Arial" panose="020B0604020202020204" pitchFamily="34" charset="0"/>
                <a:cs typeface="Arial" panose="020B0604020202020204" pitchFamily="34" charset="0"/>
              </a:rPr>
              <a:t>On doit pouvoir facilement savoir : </a:t>
            </a:r>
          </a:p>
          <a:p>
            <a:r>
              <a:rPr lang="fr-FR" sz="1800" b="0" i="0" u="none" strike="noStrike" baseline="0" dirty="0">
                <a:latin typeface="Arial" panose="020B0604020202020204" pitchFamily="34" charset="0"/>
                <a:cs typeface="Arial" panose="020B0604020202020204" pitchFamily="34" charset="0"/>
              </a:rPr>
              <a:t> Pour quelle spécialité médicale, il y a plus de consultations et pour quel genre de patients ? </a:t>
            </a:r>
          </a:p>
          <a:p>
            <a:r>
              <a:rPr lang="fr-FR" sz="1800" b="0" i="0" u="none" strike="noStrike" baseline="0" dirty="0">
                <a:latin typeface="Arial" panose="020B0604020202020204" pitchFamily="34" charset="0"/>
                <a:cs typeface="Arial" panose="020B0604020202020204" pitchFamily="34" charset="0"/>
              </a:rPr>
              <a:t>Quelles sont les périodes de l’année les plus exposées aux pathologies et les pathologies les plus fréquentes ? </a:t>
            </a:r>
          </a:p>
          <a:p>
            <a:r>
              <a:rPr lang="fr-FR" sz="1800" b="0" i="0" u="none" strike="noStrike" baseline="0" dirty="0">
                <a:latin typeface="Arial" panose="020B0604020202020204" pitchFamily="34" charset="0"/>
                <a:cs typeface="Arial" panose="020B0604020202020204" pitchFamily="34" charset="0"/>
              </a:rPr>
              <a:t>Quel est le profil des patients de santé plus fragile ? </a:t>
            </a:r>
          </a:p>
          <a:p>
            <a:r>
              <a:rPr lang="fr-FR" sz="1800" b="0" i="0" u="none" strike="noStrike" baseline="0" dirty="0">
                <a:latin typeface="Arial" panose="020B0604020202020204" pitchFamily="34" charset="0"/>
                <a:cs typeface="Arial" panose="020B0604020202020204" pitchFamily="34" charset="0"/>
              </a:rPr>
              <a:t> Etc. </a:t>
            </a:r>
          </a:p>
          <a:p>
            <a:pPr marL="0" indent="0">
              <a:buNone/>
            </a:pPr>
            <a:endParaRPr lang="fr-T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1313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43F971-80A7-4988-BE02-E8F97DAACAB4}"/>
              </a:ext>
            </a:extLst>
          </p:cNvPr>
          <p:cNvSpPr>
            <a:spLocks noGrp="1"/>
          </p:cNvSpPr>
          <p:nvPr>
            <p:ph type="title"/>
          </p:nvPr>
        </p:nvSpPr>
        <p:spPr/>
        <p:txBody>
          <a:bodyPr>
            <a:normAutofit/>
          </a:bodyPr>
          <a:lstStyle/>
          <a:p>
            <a:pPr algn="ctr"/>
            <a:r>
              <a:rPr lang="fr-CA" sz="7200" dirty="0">
                <a:latin typeface="Arial" panose="020B0604020202020204" pitchFamily="34" charset="0"/>
                <a:cs typeface="Arial" panose="020B0604020202020204" pitchFamily="34" charset="0"/>
              </a:rPr>
              <a:t>OUTILS</a:t>
            </a:r>
            <a:endParaRPr lang="fr-TG" sz="7200"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467E3873-157C-4D6B-BF67-95A97B0D9C95}"/>
              </a:ext>
            </a:extLst>
          </p:cNvPr>
          <p:cNvSpPr>
            <a:spLocks noGrp="1"/>
          </p:cNvSpPr>
          <p:nvPr>
            <p:ph idx="1"/>
          </p:nvPr>
        </p:nvSpPr>
        <p:spPr/>
        <p:txBody>
          <a:bodyPr>
            <a:normAutofit fontScale="85000" lnSpcReduction="20000"/>
          </a:bodyPr>
          <a:lstStyle/>
          <a:p>
            <a:pPr marL="0" indent="0">
              <a:lnSpc>
                <a:spcPct val="200000"/>
              </a:lnSpc>
              <a:buNone/>
            </a:pPr>
            <a:r>
              <a:rPr lang="fr-CA" sz="3200" dirty="0">
                <a:latin typeface="Arial" panose="020B0604020202020204" pitchFamily="34" charset="0"/>
                <a:cs typeface="Arial" panose="020B0604020202020204" pitchFamily="34" charset="0"/>
              </a:rPr>
              <a:t>1-	SGBD (</a:t>
            </a:r>
            <a:r>
              <a:rPr lang="fr-CA" sz="3200" dirty="0" err="1">
                <a:latin typeface="Arial" panose="020B0604020202020204" pitchFamily="34" charset="0"/>
                <a:cs typeface="Arial" panose="020B0604020202020204" pitchFamily="34" charset="0"/>
              </a:rPr>
              <a:t>MySql</a:t>
            </a:r>
            <a:r>
              <a:rPr lang="fr-CA" sz="3200" dirty="0">
                <a:latin typeface="Arial" panose="020B0604020202020204" pitchFamily="34" charset="0"/>
                <a:cs typeface="Arial" panose="020B0604020202020204" pitchFamily="34" charset="0"/>
              </a:rPr>
              <a:t> , </a:t>
            </a:r>
            <a:r>
              <a:rPr lang="fr-CA" sz="3200" dirty="0" err="1">
                <a:latin typeface="Arial" panose="020B0604020202020204" pitchFamily="34" charset="0"/>
                <a:cs typeface="Arial" panose="020B0604020202020204" pitchFamily="34" charset="0"/>
              </a:rPr>
              <a:t>SqlServer</a:t>
            </a:r>
            <a:r>
              <a:rPr lang="fr-CA" sz="3200" dirty="0">
                <a:latin typeface="Arial" panose="020B0604020202020204" pitchFamily="34" charset="0"/>
                <a:cs typeface="Arial" panose="020B0604020202020204" pitchFamily="34" charset="0"/>
              </a:rPr>
              <a:t>)</a:t>
            </a:r>
          </a:p>
          <a:p>
            <a:pPr marL="0" indent="0">
              <a:lnSpc>
                <a:spcPct val="200000"/>
              </a:lnSpc>
              <a:buNone/>
            </a:pPr>
            <a:r>
              <a:rPr lang="fr-CA" sz="3200" dirty="0">
                <a:latin typeface="Arial" panose="020B0604020202020204" pitchFamily="34" charset="0"/>
                <a:cs typeface="Arial" panose="020B0604020202020204" pitchFamily="34" charset="0"/>
              </a:rPr>
              <a:t>2-	ETL(SSIS)</a:t>
            </a:r>
          </a:p>
          <a:p>
            <a:pPr marL="0" indent="0">
              <a:lnSpc>
                <a:spcPct val="200000"/>
              </a:lnSpc>
              <a:buNone/>
            </a:pPr>
            <a:r>
              <a:rPr lang="fr-CA" sz="3200" dirty="0">
                <a:latin typeface="Arial" panose="020B0604020202020204" pitchFamily="34" charset="0"/>
                <a:cs typeface="Arial" panose="020B0604020202020204" pitchFamily="34" charset="0"/>
              </a:rPr>
              <a:t>3-	CREATION DE CUBE (SSAS) </a:t>
            </a:r>
          </a:p>
          <a:p>
            <a:pPr marL="0" indent="0">
              <a:lnSpc>
                <a:spcPct val="200000"/>
              </a:lnSpc>
              <a:buNone/>
            </a:pPr>
            <a:r>
              <a:rPr lang="fr-CA" sz="3200" dirty="0">
                <a:latin typeface="Arial" panose="020B0604020202020204" pitchFamily="34" charset="0"/>
                <a:cs typeface="Arial" panose="020B0604020202020204" pitchFamily="34" charset="0"/>
              </a:rPr>
              <a:t>4-	REPORTING (POWER BI DESKTOP)</a:t>
            </a:r>
          </a:p>
          <a:p>
            <a:pPr marL="0" indent="0">
              <a:lnSpc>
                <a:spcPct val="200000"/>
              </a:lnSpc>
              <a:buNone/>
            </a:pPr>
            <a:endParaRPr lang="fr-TG"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814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ED6FB3-C3ED-4079-BC5A-7C3C20DEBC73}"/>
              </a:ext>
            </a:extLst>
          </p:cNvPr>
          <p:cNvSpPr>
            <a:spLocks noGrp="1"/>
          </p:cNvSpPr>
          <p:nvPr>
            <p:ph type="title"/>
          </p:nvPr>
        </p:nvSpPr>
        <p:spPr/>
        <p:txBody>
          <a:bodyPr>
            <a:normAutofit/>
          </a:bodyPr>
          <a:lstStyle/>
          <a:p>
            <a:pPr algn="ctr"/>
            <a:r>
              <a:rPr lang="fr-CA" sz="7200" dirty="0">
                <a:latin typeface="Arial" panose="020B0604020202020204" pitchFamily="34" charset="0"/>
                <a:cs typeface="Arial" panose="020B0604020202020204" pitchFamily="34" charset="0"/>
              </a:rPr>
              <a:t>OUTILS</a:t>
            </a:r>
            <a:endParaRPr lang="fr-TG" sz="7200" dirty="0">
              <a:latin typeface="Arial" panose="020B0604020202020204" pitchFamily="34" charset="0"/>
              <a:cs typeface="Arial" panose="020B0604020202020204" pitchFamily="34" charset="0"/>
            </a:endParaRPr>
          </a:p>
        </p:txBody>
      </p:sp>
      <p:pic>
        <p:nvPicPr>
          <p:cNvPr id="5" name="Espace réservé du contenu 4">
            <a:extLst>
              <a:ext uri="{FF2B5EF4-FFF2-40B4-BE49-F238E27FC236}">
                <a16:creationId xmlns:a16="http://schemas.microsoft.com/office/drawing/2014/main" id="{FE30B97A-A0C4-4D63-941D-CAF7769752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606" y="2264990"/>
            <a:ext cx="2125540" cy="1445365"/>
          </a:xfrm>
        </p:spPr>
      </p:pic>
      <p:pic>
        <p:nvPicPr>
          <p:cNvPr id="7" name="Image 6">
            <a:extLst>
              <a:ext uri="{FF2B5EF4-FFF2-40B4-BE49-F238E27FC236}">
                <a16:creationId xmlns:a16="http://schemas.microsoft.com/office/drawing/2014/main" id="{5071EC1A-D6B9-4F6C-B99A-F2A7678D4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22" y="4985238"/>
            <a:ext cx="2125540" cy="1779343"/>
          </a:xfrm>
          <a:prstGeom prst="rect">
            <a:avLst/>
          </a:prstGeom>
        </p:spPr>
      </p:pic>
      <p:pic>
        <p:nvPicPr>
          <p:cNvPr id="11" name="Image 10">
            <a:extLst>
              <a:ext uri="{FF2B5EF4-FFF2-40B4-BE49-F238E27FC236}">
                <a16:creationId xmlns:a16="http://schemas.microsoft.com/office/drawing/2014/main" id="{7C9622E2-87EB-4595-97A9-75F94CB6B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6177" y="2859147"/>
            <a:ext cx="2198077" cy="2286000"/>
          </a:xfrm>
          <a:prstGeom prst="rect">
            <a:avLst/>
          </a:prstGeom>
        </p:spPr>
      </p:pic>
      <p:pic>
        <p:nvPicPr>
          <p:cNvPr id="13" name="Image 12">
            <a:extLst>
              <a:ext uri="{FF2B5EF4-FFF2-40B4-BE49-F238E27FC236}">
                <a16:creationId xmlns:a16="http://schemas.microsoft.com/office/drawing/2014/main" id="{615B10C9-2E2A-4DA9-91A6-7F6A8673C6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3149" y="2835838"/>
            <a:ext cx="2198077" cy="1445365"/>
          </a:xfrm>
          <a:prstGeom prst="rect">
            <a:avLst/>
          </a:prstGeom>
        </p:spPr>
      </p:pic>
      <p:pic>
        <p:nvPicPr>
          <p:cNvPr id="15" name="Image 14">
            <a:extLst>
              <a:ext uri="{FF2B5EF4-FFF2-40B4-BE49-F238E27FC236}">
                <a16:creationId xmlns:a16="http://schemas.microsoft.com/office/drawing/2014/main" id="{F6469B4B-3BB9-43CB-ABAB-D585046998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6527" y="4738603"/>
            <a:ext cx="2118946" cy="1366169"/>
          </a:xfrm>
          <a:prstGeom prst="rect">
            <a:avLst/>
          </a:prstGeom>
        </p:spPr>
      </p:pic>
      <p:sp>
        <p:nvSpPr>
          <p:cNvPr id="18" name="ZoneTexte 17">
            <a:extLst>
              <a:ext uri="{FF2B5EF4-FFF2-40B4-BE49-F238E27FC236}">
                <a16:creationId xmlns:a16="http://schemas.microsoft.com/office/drawing/2014/main" id="{5B2F6104-43F8-497E-81F3-F3FB479AA8E6}"/>
              </a:ext>
            </a:extLst>
          </p:cNvPr>
          <p:cNvSpPr txBox="1"/>
          <p:nvPr/>
        </p:nvSpPr>
        <p:spPr>
          <a:xfrm>
            <a:off x="2496667" y="4281203"/>
            <a:ext cx="1679329" cy="923330"/>
          </a:xfrm>
          <a:prstGeom prst="rect">
            <a:avLst/>
          </a:prstGeom>
          <a:noFill/>
        </p:spPr>
        <p:txBody>
          <a:bodyPr wrap="square" rtlCol="0">
            <a:spAutoFit/>
          </a:bodyPr>
          <a:lstStyle/>
          <a:p>
            <a:pPr algn="ctr"/>
            <a:r>
              <a:rPr lang="fr-CA" sz="5400" dirty="0">
                <a:latin typeface="Arial" panose="020B0604020202020204" pitchFamily="34" charset="0"/>
                <a:cs typeface="Arial" panose="020B0604020202020204" pitchFamily="34" charset="0"/>
              </a:rPr>
              <a:t>+</a:t>
            </a:r>
            <a:endParaRPr lang="fr-TG" sz="5400" dirty="0">
              <a:latin typeface="Arial" panose="020B0604020202020204" pitchFamily="34" charset="0"/>
              <a:cs typeface="Arial" panose="020B0604020202020204" pitchFamily="34" charset="0"/>
            </a:endParaRPr>
          </a:p>
        </p:txBody>
      </p:sp>
      <p:sp>
        <p:nvSpPr>
          <p:cNvPr id="19" name="ZoneTexte 18">
            <a:extLst>
              <a:ext uri="{FF2B5EF4-FFF2-40B4-BE49-F238E27FC236}">
                <a16:creationId xmlns:a16="http://schemas.microsoft.com/office/drawing/2014/main" id="{B514C7BD-1509-4C97-9688-09C1D51BCF54}"/>
              </a:ext>
            </a:extLst>
          </p:cNvPr>
          <p:cNvSpPr txBox="1"/>
          <p:nvPr/>
        </p:nvSpPr>
        <p:spPr>
          <a:xfrm>
            <a:off x="7692038" y="4281203"/>
            <a:ext cx="2003295" cy="923330"/>
          </a:xfrm>
          <a:prstGeom prst="rect">
            <a:avLst/>
          </a:prstGeom>
          <a:noFill/>
        </p:spPr>
        <p:txBody>
          <a:bodyPr wrap="square" rtlCol="0">
            <a:spAutoFit/>
          </a:bodyPr>
          <a:lstStyle/>
          <a:p>
            <a:pPr algn="ctr"/>
            <a:r>
              <a:rPr lang="fr-CA" sz="5400" dirty="0">
                <a:latin typeface="Arial" panose="020B0604020202020204" pitchFamily="34" charset="0"/>
                <a:cs typeface="Arial" panose="020B0604020202020204" pitchFamily="34" charset="0"/>
              </a:rPr>
              <a:t>+</a:t>
            </a:r>
            <a:endParaRPr lang="fr-TG"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860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EF48D5-5909-43E7-BCED-69C6ECC9B384}"/>
              </a:ext>
            </a:extLst>
          </p:cNvPr>
          <p:cNvSpPr>
            <a:spLocks noGrp="1"/>
          </p:cNvSpPr>
          <p:nvPr>
            <p:ph type="title"/>
          </p:nvPr>
        </p:nvSpPr>
        <p:spPr/>
        <p:txBody>
          <a:bodyPr>
            <a:normAutofit/>
          </a:bodyPr>
          <a:lstStyle/>
          <a:p>
            <a:pPr algn="ctr"/>
            <a:r>
              <a:rPr lang="fr-CA" sz="7200" dirty="0">
                <a:latin typeface="Arial" panose="020B0604020202020204" pitchFamily="34" charset="0"/>
                <a:cs typeface="Arial" panose="020B0604020202020204" pitchFamily="34" charset="0"/>
              </a:rPr>
              <a:t>SGBD </a:t>
            </a:r>
            <a:endParaRPr lang="fr-TG" sz="7200"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5B8A5980-3795-40D0-8722-397E6EDE340B}"/>
              </a:ext>
            </a:extLst>
          </p:cNvPr>
          <p:cNvSpPr>
            <a:spLocks noGrp="1"/>
          </p:cNvSpPr>
          <p:nvPr>
            <p:ph idx="1"/>
          </p:nvPr>
        </p:nvSpPr>
        <p:spPr>
          <a:xfrm>
            <a:off x="680321" y="2336872"/>
            <a:ext cx="11286010" cy="4521127"/>
          </a:xfrm>
        </p:spPr>
        <p:txBody>
          <a:bodyPr/>
          <a:lstStyle/>
          <a:p>
            <a:pPr marL="0" indent="0">
              <a:buNone/>
            </a:pPr>
            <a:r>
              <a:rPr lang="fr-CA" dirty="0">
                <a:latin typeface="Arial" panose="020B0604020202020204" pitchFamily="34" charset="0"/>
                <a:cs typeface="Arial" panose="020B0604020202020204" pitchFamily="34" charset="0"/>
              </a:rPr>
              <a:t>Les SGBD ( Système de Gestion des Bases de Données ) utilisés sont :</a:t>
            </a:r>
          </a:p>
          <a:p>
            <a:pPr marL="0" indent="0">
              <a:buNone/>
            </a:pPr>
            <a:endParaRPr lang="fr-CA" dirty="0">
              <a:latin typeface="Arial" panose="020B0604020202020204" pitchFamily="34" charset="0"/>
              <a:cs typeface="Arial" panose="020B0604020202020204" pitchFamily="34" charset="0"/>
            </a:endParaRPr>
          </a:p>
          <a:p>
            <a:pPr marL="0" indent="0">
              <a:buNone/>
            </a:pPr>
            <a:r>
              <a:rPr lang="fr-CA" dirty="0">
                <a:latin typeface="Arial" panose="020B0604020202020204" pitchFamily="34" charset="0"/>
                <a:cs typeface="Arial" panose="020B0604020202020204" pitchFamily="34" charset="0"/>
              </a:rPr>
              <a:t>-MySQL </a:t>
            </a:r>
          </a:p>
          <a:p>
            <a:pPr marL="0" indent="0">
              <a:buNone/>
            </a:pPr>
            <a:endParaRPr lang="fr-CA" dirty="0">
              <a:latin typeface="Arial" panose="020B0604020202020204" pitchFamily="34" charset="0"/>
              <a:cs typeface="Arial" panose="020B0604020202020204" pitchFamily="34" charset="0"/>
            </a:endParaRPr>
          </a:p>
          <a:p>
            <a:pPr marL="0" indent="0">
              <a:buNone/>
            </a:pPr>
            <a:r>
              <a:rPr lang="fr-CA" dirty="0">
                <a:latin typeface="Arial" panose="020B0604020202020204" pitchFamily="34" charset="0"/>
                <a:cs typeface="Arial" panose="020B0604020202020204" pitchFamily="34" charset="0"/>
              </a:rPr>
              <a:t>-</a:t>
            </a:r>
            <a:r>
              <a:rPr lang="fr-CA" dirty="0" err="1">
                <a:latin typeface="Arial" panose="020B0604020202020204" pitchFamily="34" charset="0"/>
                <a:cs typeface="Arial" panose="020B0604020202020204" pitchFamily="34" charset="0"/>
              </a:rPr>
              <a:t>SQLServer</a:t>
            </a:r>
            <a:r>
              <a:rPr lang="fr-CA" dirty="0">
                <a:latin typeface="Arial" panose="020B0604020202020204" pitchFamily="34" charset="0"/>
                <a:cs typeface="Arial" panose="020B0604020202020204" pitchFamily="34" charset="0"/>
              </a:rPr>
              <a:t> </a:t>
            </a:r>
            <a:endParaRPr lang="fr-T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251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C49956-6802-4852-A51B-477F2D2367A4}"/>
              </a:ext>
            </a:extLst>
          </p:cNvPr>
          <p:cNvSpPr>
            <a:spLocks noGrp="1"/>
          </p:cNvSpPr>
          <p:nvPr>
            <p:ph type="title"/>
          </p:nvPr>
        </p:nvSpPr>
        <p:spPr>
          <a:xfrm>
            <a:off x="838200" y="417879"/>
            <a:ext cx="10515600" cy="1325563"/>
          </a:xfrm>
        </p:spPr>
        <p:txBody>
          <a:bodyPr>
            <a:normAutofit/>
          </a:bodyPr>
          <a:lstStyle/>
          <a:p>
            <a:pPr algn="ctr"/>
            <a:r>
              <a:rPr lang="fr-CA" sz="7200" dirty="0">
                <a:latin typeface="Arial" panose="020B0604020202020204" pitchFamily="34" charset="0"/>
                <a:cs typeface="Arial" panose="020B0604020202020204" pitchFamily="34" charset="0"/>
              </a:rPr>
              <a:t>ETL 	</a:t>
            </a:r>
            <a:endParaRPr lang="fr-TG" sz="7200"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772642B8-CDCB-4E80-8000-4C7BDD1144A2}"/>
              </a:ext>
            </a:extLst>
          </p:cNvPr>
          <p:cNvSpPr>
            <a:spLocks noGrp="1"/>
          </p:cNvSpPr>
          <p:nvPr>
            <p:ph idx="1"/>
          </p:nvPr>
        </p:nvSpPr>
        <p:spPr/>
        <p:txBody>
          <a:bodyPr>
            <a:normAutofit/>
          </a:bodyPr>
          <a:lstStyle/>
          <a:p>
            <a:pPr algn="l"/>
            <a:r>
              <a:rPr lang="fr-CA" dirty="0">
                <a:latin typeface="Arial" panose="020B0604020202020204" pitchFamily="34" charset="0"/>
                <a:cs typeface="Arial" panose="020B0604020202020204" pitchFamily="34" charset="0"/>
              </a:rPr>
              <a:t>ETL qui est (</a:t>
            </a:r>
            <a:r>
              <a:rPr lang="fr-FR" sz="2800" b="0" i="0" u="none" strike="noStrike" baseline="0" dirty="0" err="1">
                <a:latin typeface="Arial" panose="020B0604020202020204" pitchFamily="34" charset="0"/>
                <a:cs typeface="Arial" panose="020B0604020202020204" pitchFamily="34" charset="0"/>
              </a:rPr>
              <a:t>Extract</a:t>
            </a:r>
            <a:r>
              <a:rPr lang="fr-FR" sz="2800" b="0" i="0" u="none" strike="noStrike" baseline="0" dirty="0">
                <a:latin typeface="Arial" panose="020B0604020202020204" pitchFamily="34" charset="0"/>
                <a:cs typeface="Arial" panose="020B0604020202020204" pitchFamily="34" charset="0"/>
              </a:rPr>
              <a:t>, </a:t>
            </a:r>
            <a:r>
              <a:rPr lang="fr-FR" sz="2800" b="0" i="0" u="none" strike="noStrike" baseline="0" dirty="0" err="1">
                <a:latin typeface="Arial" panose="020B0604020202020204" pitchFamily="34" charset="0"/>
                <a:cs typeface="Arial" panose="020B0604020202020204" pitchFamily="34" charset="0"/>
              </a:rPr>
              <a:t>Transform</a:t>
            </a:r>
            <a:r>
              <a:rPr lang="fr-FR" sz="2800" b="0" i="0" u="none" strike="noStrike" baseline="0" dirty="0">
                <a:latin typeface="Arial" panose="020B0604020202020204" pitchFamily="34" charset="0"/>
                <a:cs typeface="Arial" panose="020B0604020202020204" pitchFamily="34" charset="0"/>
              </a:rPr>
              <a:t> and </a:t>
            </a:r>
            <a:r>
              <a:rPr lang="fr-FR" sz="2800" b="0" i="0" u="none" strike="noStrike" baseline="0" dirty="0" err="1">
                <a:latin typeface="Arial" panose="020B0604020202020204" pitchFamily="34" charset="0"/>
                <a:cs typeface="Arial" panose="020B0604020202020204" pitchFamily="34" charset="0"/>
              </a:rPr>
              <a:t>Load</a:t>
            </a:r>
            <a:r>
              <a:rPr lang="fr-FR" sz="2800" b="0" i="0" u="none" strike="noStrike" baseline="0" dirty="0">
                <a:latin typeface="Arial" panose="020B0604020202020204" pitchFamily="34" charset="0"/>
                <a:cs typeface="Arial" panose="020B0604020202020204" pitchFamily="34" charset="0"/>
              </a:rPr>
              <a:t>) un outil d’extraction , de transformation et de chargement des données </a:t>
            </a:r>
          </a:p>
          <a:p>
            <a:pPr marL="0" indent="0" algn="l">
              <a:buNone/>
            </a:pPr>
            <a:endParaRPr lang="fr-FR" sz="2800" b="0" i="0" u="none" strike="noStrike" baseline="0" dirty="0">
              <a:latin typeface="Arial" panose="020B0604020202020204" pitchFamily="34" charset="0"/>
              <a:cs typeface="Arial" panose="020B0604020202020204" pitchFamily="34" charset="0"/>
            </a:endParaRPr>
          </a:p>
          <a:p>
            <a:pPr algn="l"/>
            <a:r>
              <a:rPr lang="fr-FR" sz="2800" b="0" i="0" u="none" strike="noStrike" baseline="0" dirty="0">
                <a:latin typeface="Arial" panose="020B0604020202020204" pitchFamily="34" charset="0"/>
                <a:cs typeface="Arial" panose="020B0604020202020204" pitchFamily="34" charset="0"/>
              </a:rPr>
              <a:t>Pour notre projet nous avons eu a utilisé SSIS( SQLSERVER INTEGRATION SERVICE) </a:t>
            </a:r>
            <a:endParaRPr lang="fr-T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837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B663F-507F-4BD3-8845-3CBB2FD1D66F}"/>
              </a:ext>
            </a:extLst>
          </p:cNvPr>
          <p:cNvSpPr>
            <a:spLocks noGrp="1"/>
          </p:cNvSpPr>
          <p:nvPr>
            <p:ph type="title"/>
          </p:nvPr>
        </p:nvSpPr>
        <p:spPr/>
        <p:txBody>
          <a:bodyPr>
            <a:normAutofit/>
          </a:bodyPr>
          <a:lstStyle/>
          <a:p>
            <a:pPr algn="ctr"/>
            <a:r>
              <a:rPr lang="fr-CA" sz="7200" dirty="0">
                <a:latin typeface="Arial" panose="020B0604020202020204" pitchFamily="34" charset="0"/>
                <a:cs typeface="Arial" panose="020B0604020202020204" pitchFamily="34" charset="0"/>
              </a:rPr>
              <a:t>CREATION DU CUBE </a:t>
            </a:r>
            <a:endParaRPr lang="fr-TG" sz="7200" dirty="0">
              <a:latin typeface="Arial" panose="020B0604020202020204" pitchFamily="34" charset="0"/>
              <a:cs typeface="Arial" panose="020B0604020202020204" pitchFamily="34" charset="0"/>
            </a:endParaRPr>
          </a:p>
        </p:txBody>
      </p:sp>
      <p:sp>
        <p:nvSpPr>
          <p:cNvPr id="3" name="Espace réservé du contenu 2">
            <a:extLst>
              <a:ext uri="{FF2B5EF4-FFF2-40B4-BE49-F238E27FC236}">
                <a16:creationId xmlns:a16="http://schemas.microsoft.com/office/drawing/2014/main" id="{EB466958-5E27-4A1D-9DAC-C6DC663CB30D}"/>
              </a:ext>
            </a:extLst>
          </p:cNvPr>
          <p:cNvSpPr>
            <a:spLocks noGrp="1"/>
          </p:cNvSpPr>
          <p:nvPr>
            <p:ph idx="1"/>
          </p:nvPr>
        </p:nvSpPr>
        <p:spPr/>
        <p:txBody>
          <a:bodyPr/>
          <a:lstStyle/>
          <a:p>
            <a:pPr marL="0" indent="0">
              <a:buNone/>
            </a:pPr>
            <a:r>
              <a:rPr lang="fr-CA" dirty="0">
                <a:latin typeface="Arial" panose="020B0604020202020204" pitchFamily="34" charset="0"/>
                <a:cs typeface="Arial" panose="020B0604020202020204" pitchFamily="34" charset="0"/>
              </a:rPr>
              <a:t>CUBE est une représentation abstraite d’informations multidimensionnelle exclusivement numérique utilisé par l’approche OLAP </a:t>
            </a:r>
          </a:p>
          <a:p>
            <a:pPr marL="0" indent="0">
              <a:buNone/>
            </a:pPr>
            <a:endParaRPr lang="fr-CA" dirty="0">
              <a:latin typeface="Arial" panose="020B0604020202020204" pitchFamily="34" charset="0"/>
              <a:cs typeface="Arial" panose="020B0604020202020204" pitchFamily="34" charset="0"/>
            </a:endParaRPr>
          </a:p>
          <a:p>
            <a:pPr marL="0" indent="0">
              <a:buNone/>
            </a:pPr>
            <a:r>
              <a:rPr lang="fr-CA" dirty="0">
                <a:latin typeface="Arial" panose="020B0604020202020204" pitchFamily="34" charset="0"/>
                <a:cs typeface="Arial" panose="020B0604020202020204" pitchFamily="34" charset="0"/>
              </a:rPr>
              <a:t>L’outil utilisé est SQLSERVER ANALYSE SERVICE </a:t>
            </a:r>
          </a:p>
          <a:p>
            <a:pPr marL="0" indent="0">
              <a:buNone/>
            </a:pPr>
            <a:endParaRPr lang="fr-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739069"/>
      </p:ext>
    </p:extLst>
  </p:cSld>
  <p:clrMapOvr>
    <a:masterClrMapping/>
  </p:clrMapOvr>
</p:sld>
</file>

<file path=ppt/theme/theme1.xml><?xml version="1.0" encoding="utf-8"?>
<a:theme xmlns:a="http://schemas.openxmlformats.org/drawingml/2006/main" name="Berlin">
  <a:themeElements>
    <a:clrScheme name="Orange roug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acé">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250</TotalTime>
  <Words>377</Words>
  <Application>Microsoft Office PowerPoint</Application>
  <PresentationFormat>Grand écran</PresentationFormat>
  <Paragraphs>49</Paragraphs>
  <Slides>12</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12</vt:i4>
      </vt:variant>
    </vt:vector>
  </HeadingPairs>
  <TitlesOfParts>
    <vt:vector size="15" baseType="lpstr">
      <vt:lpstr>Arial</vt:lpstr>
      <vt:lpstr>Trebuchet MS</vt:lpstr>
      <vt:lpstr>Berlin</vt:lpstr>
      <vt:lpstr>CONSTRUCTION D’UN DATAWAREHOUSE POUR LA GESTION DES HOPITAUX </vt:lpstr>
      <vt:lpstr>INTRODUCTION </vt:lpstr>
      <vt:lpstr>CONTEXTE </vt:lpstr>
      <vt:lpstr>OBJECTIFS</vt:lpstr>
      <vt:lpstr>OUTILS</vt:lpstr>
      <vt:lpstr>OUTILS</vt:lpstr>
      <vt:lpstr>SGBD </vt:lpstr>
      <vt:lpstr>ETL  </vt:lpstr>
      <vt:lpstr>CREATION DU CUBE </vt:lpstr>
      <vt:lpstr>REPORTING </vt:lpstr>
      <vt:lpstr>DEMO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D’UN DATAWAREHOUSE POUR LA GESTION DES HOPITAUX </dc:title>
  <dc:creator>stan mathias</dc:creator>
  <cp:lastModifiedBy>stan mathias</cp:lastModifiedBy>
  <cp:revision>12</cp:revision>
  <dcterms:created xsi:type="dcterms:W3CDTF">2021-03-18T10:08:49Z</dcterms:created>
  <dcterms:modified xsi:type="dcterms:W3CDTF">2021-03-18T14:19:14Z</dcterms:modified>
</cp:coreProperties>
</file>