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7dea93aceb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7dea93aceb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dea93ac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dea93ac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7dea93ace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7dea93ace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7dea93ace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7dea93ace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dea93ace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dea93ace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7dea93ace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7dea93ace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7dea93ace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7dea93ace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7dea93ace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7dea93ace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7dea93ace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7dea93ace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80425"/>
            <a:ext cx="45156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fr" sz="2940"/>
              <a:t>Project 1 - Standardized Test Analysis</a:t>
            </a:r>
            <a:endParaRPr sz="2940"/>
          </a:p>
          <a:p>
            <a:pPr indent="0" lvl="0" marL="0" rtl="0" algn="l">
              <a:spcBef>
                <a:spcPts val="0"/>
              </a:spcBef>
              <a:spcAft>
                <a:spcPts val="0"/>
              </a:spcAft>
              <a:buSzPts val="990"/>
              <a:buNone/>
            </a:pPr>
            <a:r>
              <a:rPr lang="fr" sz="2540"/>
              <a:t>ACT and SAT Analysis</a:t>
            </a:r>
            <a:endParaRPr sz="284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GA DSI 33</a:t>
            </a:r>
            <a:endParaRPr/>
          </a:p>
          <a:p>
            <a:pPr indent="0" lvl="0" marL="0" rtl="0" algn="l">
              <a:spcBef>
                <a:spcPts val="0"/>
              </a:spcBef>
              <a:spcAft>
                <a:spcPts val="0"/>
              </a:spcAft>
              <a:buNone/>
            </a:pPr>
            <a:r>
              <a:rPr lang="fr"/>
              <a:t>Florian Combelles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Analysis Recommendations</a:t>
            </a:r>
            <a:endParaRPr sz="2500"/>
          </a:p>
        </p:txBody>
      </p:sp>
      <p:sp>
        <p:nvSpPr>
          <p:cNvPr id="380" name="Google Shape;380;p22"/>
          <p:cNvSpPr txBox="1"/>
          <p:nvPr>
            <p:ph idx="1" type="body"/>
          </p:nvPr>
        </p:nvSpPr>
        <p:spPr>
          <a:xfrm>
            <a:off x="1303800" y="1850800"/>
            <a:ext cx="7030500" cy="3081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fr"/>
              <a:t>Covid had an important impact on ACT and SAT participations </a:t>
            </a:r>
            <a:endParaRPr/>
          </a:p>
          <a:p>
            <a:pPr indent="-298450" lvl="1" marL="914400" rtl="0" algn="l">
              <a:spcBef>
                <a:spcPts val="0"/>
              </a:spcBef>
              <a:spcAft>
                <a:spcPts val="0"/>
              </a:spcAft>
              <a:buSzPts val="1100"/>
              <a:buChar char="○"/>
            </a:pPr>
            <a:r>
              <a:rPr lang="fr"/>
              <a:t>A further analysis of examination center availability and school disruption during preparation period might give more insight on the cause of the drops in participation</a:t>
            </a:r>
            <a:endParaRPr/>
          </a:p>
          <a:p>
            <a:pPr indent="-298450" lvl="1" marL="914400" rtl="0" algn="l">
              <a:spcBef>
                <a:spcPts val="0"/>
              </a:spcBef>
              <a:spcAft>
                <a:spcPts val="0"/>
              </a:spcAft>
              <a:buSzPts val="1100"/>
              <a:buChar char="○"/>
            </a:pPr>
            <a:r>
              <a:rPr lang="fr"/>
              <a:t>A state by state analysis on test optional schools may also provide a clearer picture on possible causes</a:t>
            </a:r>
            <a:endParaRPr/>
          </a:p>
          <a:p>
            <a:pPr indent="-311150" lvl="0" marL="457200" rtl="0" algn="l">
              <a:spcBef>
                <a:spcPts val="0"/>
              </a:spcBef>
              <a:spcAft>
                <a:spcPts val="0"/>
              </a:spcAft>
              <a:buSzPts val="1300"/>
              <a:buChar char="●"/>
            </a:pPr>
            <a:r>
              <a:rPr lang="fr"/>
              <a:t>Covid also had an important impact on ACT and SAT scores</a:t>
            </a:r>
            <a:endParaRPr/>
          </a:p>
          <a:p>
            <a:pPr indent="-311150" lvl="0" marL="457200" rtl="0" algn="l">
              <a:spcBef>
                <a:spcPts val="0"/>
              </a:spcBef>
              <a:spcAft>
                <a:spcPts val="0"/>
              </a:spcAft>
              <a:buSzPts val="1300"/>
              <a:buChar char="●"/>
            </a:pPr>
            <a:r>
              <a:rPr lang="fr"/>
              <a:t>There is a strong negative correlation between participation and scores</a:t>
            </a:r>
            <a:endParaRPr/>
          </a:p>
          <a:p>
            <a:pPr indent="-298450" lvl="1" marL="914400" rtl="0" algn="l">
              <a:spcBef>
                <a:spcPts val="0"/>
              </a:spcBef>
              <a:spcAft>
                <a:spcPts val="0"/>
              </a:spcAft>
              <a:buSzPts val="1100"/>
              <a:buChar char="○"/>
            </a:pPr>
            <a:r>
              <a:rPr lang="fr"/>
              <a:t>An further analysis on the population of students who attended the test might give a clearer picture on the scores evolution</a:t>
            </a:r>
            <a:endParaRPr/>
          </a:p>
          <a:p>
            <a:pPr indent="-298450" lvl="1" marL="914400" rtl="0" algn="l">
              <a:spcBef>
                <a:spcPts val="0"/>
              </a:spcBef>
              <a:spcAft>
                <a:spcPts val="0"/>
              </a:spcAft>
              <a:buSzPts val="1100"/>
              <a:buChar char="○"/>
            </a:pPr>
            <a:r>
              <a:rPr lang="fr"/>
              <a:t>A societal analysis of covid impact on minorities can also help understand the disparity</a:t>
            </a:r>
            <a:endParaRPr/>
          </a:p>
          <a:p>
            <a:pPr indent="-311150" lvl="0" marL="457200" rtl="0" algn="l">
              <a:spcBef>
                <a:spcPts val="0"/>
              </a:spcBef>
              <a:spcAft>
                <a:spcPts val="0"/>
              </a:spcAft>
              <a:buSzPts val="1300"/>
              <a:buChar char="●"/>
            </a:pPr>
            <a:r>
              <a:rPr lang="fr"/>
              <a:t> There is also a negative correlation between exams participation rates </a:t>
            </a:r>
            <a:endParaRPr/>
          </a:p>
          <a:p>
            <a:pPr indent="-298450" lvl="1" marL="914400" rtl="0" algn="l">
              <a:spcBef>
                <a:spcPts val="0"/>
              </a:spcBef>
              <a:spcAft>
                <a:spcPts val="0"/>
              </a:spcAft>
              <a:buSzPts val="1100"/>
              <a:buChar char="○"/>
            </a:pPr>
            <a:r>
              <a:rPr lang="fr"/>
              <a:t>A further analysis on the SAT adoption trend over ACT  in the past 5 years might help understand why some states are moving over to SAT</a:t>
            </a:r>
            <a:endParaRPr/>
          </a:p>
          <a:p>
            <a:pPr indent="-298450" lvl="1" marL="914400" rtl="0" algn="l">
              <a:spcBef>
                <a:spcPts val="0"/>
              </a:spcBef>
              <a:spcAft>
                <a:spcPts val="0"/>
              </a:spcAft>
              <a:buSzPts val="1100"/>
              <a:buChar char="○"/>
            </a:pPr>
            <a:r>
              <a:rPr lang="fr"/>
              <a:t>An analysis on how ACT and SAT have handled exam availability during Covid can also help understand this </a:t>
            </a:r>
            <a:r>
              <a:rPr lang="fr"/>
              <a:t>trend.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Background and Datasets</a:t>
            </a:r>
            <a:endParaRPr/>
          </a:p>
        </p:txBody>
      </p:sp>
      <p:sp>
        <p:nvSpPr>
          <p:cNvPr id="284" name="Google Shape;284;p14"/>
          <p:cNvSpPr txBox="1"/>
          <p:nvPr>
            <p:ph idx="1" type="body"/>
          </p:nvPr>
        </p:nvSpPr>
        <p:spPr>
          <a:xfrm>
            <a:off x="1303800" y="1837650"/>
            <a:ext cx="7030500" cy="146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ACT and SAT are standardized tests that many colleges and universities in the United States require for their admissions process.</a:t>
            </a:r>
            <a:endParaRPr/>
          </a:p>
          <a:p>
            <a:pPr indent="-311150" lvl="0" marL="457200" rtl="0" algn="l">
              <a:spcBef>
                <a:spcPts val="0"/>
              </a:spcBef>
              <a:spcAft>
                <a:spcPts val="0"/>
              </a:spcAft>
              <a:buSzPts val="1300"/>
              <a:buChar char="●"/>
            </a:pPr>
            <a:r>
              <a:rPr lang="fr"/>
              <a:t>This score is used along with other materials such as grade point average (GPA) and essay responses to determine whether or not a potential student will be accepted to the university.</a:t>
            </a:r>
            <a:endParaRPr/>
          </a:p>
        </p:txBody>
      </p:sp>
      <p:sp>
        <p:nvSpPr>
          <p:cNvPr id="285" name="Google Shape;285;p14"/>
          <p:cNvSpPr txBox="1"/>
          <p:nvPr>
            <p:ph idx="1" type="body"/>
          </p:nvPr>
        </p:nvSpPr>
        <p:spPr>
          <a:xfrm>
            <a:off x="1466200" y="3342125"/>
            <a:ext cx="7030500" cy="146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For this analysis, we will be using 10 datasets comprising of participations rates and scores for each American state for both ACT and SAT exams.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Problem Statement</a:t>
            </a:r>
            <a:endParaRPr sz="2500"/>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sz="1900"/>
              <a:t>You, the US Ministry of Education, have appointed us to advise you on the impact of Covid and States choosing to go Test Optional in regards to the participation and scores of ACT and SAT exams.</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Participation Analysis</a:t>
            </a:r>
            <a:endParaRPr/>
          </a:p>
          <a:p>
            <a:pPr indent="0" lvl="0" marL="0" rtl="0" algn="l">
              <a:spcBef>
                <a:spcPts val="0"/>
              </a:spcBef>
              <a:spcAft>
                <a:spcPts val="0"/>
              </a:spcAft>
              <a:buNone/>
            </a:pPr>
            <a:r>
              <a:rPr lang="fr" sz="2133"/>
              <a:t>Has Covid impacted the participation rates of ACT and SAT</a:t>
            </a:r>
            <a:endParaRPr sz="2133"/>
          </a:p>
        </p:txBody>
      </p:sp>
      <p:sp>
        <p:nvSpPr>
          <p:cNvPr id="297" name="Google Shape;297;p16"/>
          <p:cNvSpPr txBox="1"/>
          <p:nvPr>
            <p:ph idx="1" type="body"/>
          </p:nvPr>
        </p:nvSpPr>
        <p:spPr>
          <a:xfrm>
            <a:off x="443425" y="2033225"/>
            <a:ext cx="2375100" cy="119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C78D8"/>
              </a:buClr>
              <a:buSzPts val="1300"/>
              <a:buChar char="●"/>
            </a:pPr>
            <a:r>
              <a:rPr lang="fr">
                <a:solidFill>
                  <a:srgbClr val="3C78D8"/>
                </a:solidFill>
              </a:rPr>
              <a:t>ACT participation dropping since 2017</a:t>
            </a:r>
            <a:endParaRPr>
              <a:solidFill>
                <a:srgbClr val="3C78D8"/>
              </a:solidFill>
            </a:endParaRPr>
          </a:p>
          <a:p>
            <a:pPr indent="-298450" lvl="1" marL="914400" rtl="0" algn="l">
              <a:spcBef>
                <a:spcPts val="0"/>
              </a:spcBef>
              <a:spcAft>
                <a:spcPts val="0"/>
              </a:spcAft>
              <a:buClr>
                <a:srgbClr val="3C78D8"/>
              </a:buClr>
              <a:buSzPts val="1100"/>
              <a:buChar char="○"/>
            </a:pPr>
            <a:r>
              <a:rPr lang="fr">
                <a:solidFill>
                  <a:srgbClr val="3C78D8"/>
                </a:solidFill>
              </a:rPr>
              <a:t>Sharp decline in 2020 and 2021</a:t>
            </a:r>
            <a:endParaRPr>
              <a:solidFill>
                <a:srgbClr val="3C78D8"/>
              </a:solidFill>
            </a:endParaRPr>
          </a:p>
        </p:txBody>
      </p:sp>
      <p:pic>
        <p:nvPicPr>
          <p:cNvPr id="298" name="Google Shape;298;p16"/>
          <p:cNvPicPr preferRelativeResize="0"/>
          <p:nvPr/>
        </p:nvPicPr>
        <p:blipFill>
          <a:blip r:embed="rId3">
            <a:alphaModFix/>
          </a:blip>
          <a:stretch>
            <a:fillRect/>
          </a:stretch>
        </p:blipFill>
        <p:spPr>
          <a:xfrm>
            <a:off x="2818575" y="1707925"/>
            <a:ext cx="5988251" cy="2994125"/>
          </a:xfrm>
          <a:prstGeom prst="rect">
            <a:avLst/>
          </a:prstGeom>
          <a:noFill/>
          <a:ln>
            <a:noFill/>
          </a:ln>
        </p:spPr>
      </p:pic>
      <p:sp>
        <p:nvSpPr>
          <p:cNvPr id="299" name="Google Shape;299;p16"/>
          <p:cNvSpPr txBox="1"/>
          <p:nvPr>
            <p:ph idx="1" type="body"/>
          </p:nvPr>
        </p:nvSpPr>
        <p:spPr>
          <a:xfrm>
            <a:off x="423425" y="3195225"/>
            <a:ext cx="2375100" cy="119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E69138"/>
              </a:buClr>
              <a:buSzPts val="1300"/>
              <a:buChar char="●"/>
            </a:pPr>
            <a:r>
              <a:rPr lang="fr">
                <a:solidFill>
                  <a:srgbClr val="E69138"/>
                </a:solidFill>
              </a:rPr>
              <a:t>SAT</a:t>
            </a:r>
            <a:r>
              <a:rPr lang="fr">
                <a:solidFill>
                  <a:srgbClr val="E69138"/>
                </a:solidFill>
              </a:rPr>
              <a:t> participation increasing since 2017</a:t>
            </a:r>
            <a:endParaRPr>
              <a:solidFill>
                <a:srgbClr val="E69138"/>
              </a:solidFill>
            </a:endParaRPr>
          </a:p>
          <a:p>
            <a:pPr indent="-298450" lvl="1" marL="914400" rtl="0" algn="l">
              <a:spcBef>
                <a:spcPts val="0"/>
              </a:spcBef>
              <a:spcAft>
                <a:spcPts val="0"/>
              </a:spcAft>
              <a:buClr>
                <a:srgbClr val="E69138"/>
              </a:buClr>
              <a:buSzPts val="1100"/>
              <a:buChar char="○"/>
            </a:pPr>
            <a:r>
              <a:rPr lang="fr">
                <a:solidFill>
                  <a:srgbClr val="E69138"/>
                </a:solidFill>
              </a:rPr>
              <a:t>Sharp decline  in 2020 and 2021</a:t>
            </a:r>
            <a:endParaRPr>
              <a:solidFill>
                <a:srgbClr val="E6913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Scores</a:t>
            </a:r>
            <a:r>
              <a:rPr lang="fr" sz="2500"/>
              <a:t> Analysis</a:t>
            </a:r>
            <a:endParaRPr sz="2500"/>
          </a:p>
          <a:p>
            <a:pPr indent="0" lvl="0" marL="0" rtl="0" algn="l">
              <a:spcBef>
                <a:spcPts val="0"/>
              </a:spcBef>
              <a:spcAft>
                <a:spcPts val="0"/>
              </a:spcAft>
              <a:buNone/>
            </a:pPr>
            <a:r>
              <a:rPr lang="fr" sz="1933"/>
              <a:t>Has Covid impacted the scores of ACT and SAT</a:t>
            </a:r>
            <a:endParaRPr sz="1933"/>
          </a:p>
        </p:txBody>
      </p:sp>
      <p:pic>
        <p:nvPicPr>
          <p:cNvPr id="305" name="Google Shape;305;p17"/>
          <p:cNvPicPr preferRelativeResize="0"/>
          <p:nvPr/>
        </p:nvPicPr>
        <p:blipFill>
          <a:blip r:embed="rId3">
            <a:alphaModFix/>
          </a:blip>
          <a:stretch>
            <a:fillRect/>
          </a:stretch>
        </p:blipFill>
        <p:spPr>
          <a:xfrm>
            <a:off x="370350" y="1760300"/>
            <a:ext cx="3982700" cy="1991350"/>
          </a:xfrm>
          <a:prstGeom prst="rect">
            <a:avLst/>
          </a:prstGeom>
          <a:noFill/>
          <a:ln>
            <a:noFill/>
          </a:ln>
        </p:spPr>
      </p:pic>
      <p:pic>
        <p:nvPicPr>
          <p:cNvPr id="306" name="Google Shape;306;p17"/>
          <p:cNvPicPr preferRelativeResize="0"/>
          <p:nvPr/>
        </p:nvPicPr>
        <p:blipFill rotWithShape="1">
          <a:blip r:embed="rId4">
            <a:alphaModFix/>
          </a:blip>
          <a:srcRect b="0" l="0" r="0" t="0"/>
          <a:stretch/>
        </p:blipFill>
        <p:spPr>
          <a:xfrm>
            <a:off x="4637000" y="1760300"/>
            <a:ext cx="3982700" cy="1991350"/>
          </a:xfrm>
          <a:prstGeom prst="rect">
            <a:avLst/>
          </a:prstGeom>
          <a:noFill/>
          <a:ln>
            <a:noFill/>
          </a:ln>
        </p:spPr>
      </p:pic>
      <p:sp>
        <p:nvSpPr>
          <p:cNvPr id="307" name="Google Shape;307;p17"/>
          <p:cNvSpPr txBox="1"/>
          <p:nvPr/>
        </p:nvSpPr>
        <p:spPr>
          <a:xfrm>
            <a:off x="630275" y="3961725"/>
            <a:ext cx="3361500" cy="923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C78D8"/>
              </a:buClr>
              <a:buSzPts val="1300"/>
              <a:buFont typeface="Nunito"/>
              <a:buChar char="●"/>
            </a:pPr>
            <a:r>
              <a:rPr lang="fr" sz="1300">
                <a:solidFill>
                  <a:srgbClr val="3C78D8"/>
                </a:solidFill>
                <a:latin typeface="Nunito"/>
                <a:ea typeface="Nunito"/>
                <a:cs typeface="Nunito"/>
                <a:sym typeface="Nunito"/>
              </a:rPr>
              <a:t>ACT scores have been increasing since 2018</a:t>
            </a:r>
            <a:endParaRPr sz="1300">
              <a:solidFill>
                <a:srgbClr val="3C78D8"/>
              </a:solidFill>
              <a:latin typeface="Nunito"/>
              <a:ea typeface="Nunito"/>
              <a:cs typeface="Nunito"/>
              <a:sym typeface="Nunito"/>
            </a:endParaRPr>
          </a:p>
          <a:p>
            <a:pPr indent="-298450" lvl="1" marL="914400" rtl="0" algn="l">
              <a:spcBef>
                <a:spcPts val="0"/>
              </a:spcBef>
              <a:spcAft>
                <a:spcPts val="0"/>
              </a:spcAft>
              <a:buClr>
                <a:srgbClr val="3C78D8"/>
              </a:buClr>
              <a:buSzPts val="1100"/>
              <a:buFont typeface="Nunito"/>
              <a:buChar char="○"/>
            </a:pPr>
            <a:r>
              <a:rPr lang="fr" sz="1100">
                <a:solidFill>
                  <a:srgbClr val="3C78D8"/>
                </a:solidFill>
                <a:latin typeface="Nunito"/>
                <a:ea typeface="Nunito"/>
                <a:cs typeface="Nunito"/>
                <a:sym typeface="Nunito"/>
              </a:rPr>
              <a:t>Significant increase in 2020 and 2021</a:t>
            </a:r>
            <a:endParaRPr sz="1100">
              <a:solidFill>
                <a:srgbClr val="3C78D8"/>
              </a:solidFill>
              <a:latin typeface="Nunito"/>
              <a:ea typeface="Nunito"/>
              <a:cs typeface="Nunito"/>
              <a:sym typeface="Nunito"/>
            </a:endParaRPr>
          </a:p>
        </p:txBody>
      </p:sp>
      <p:sp>
        <p:nvSpPr>
          <p:cNvPr id="308" name="Google Shape;308;p17"/>
          <p:cNvSpPr txBox="1"/>
          <p:nvPr/>
        </p:nvSpPr>
        <p:spPr>
          <a:xfrm>
            <a:off x="5034550" y="3914075"/>
            <a:ext cx="3361500" cy="923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E69138"/>
              </a:buClr>
              <a:buSzPts val="1300"/>
              <a:buFont typeface="Nunito"/>
              <a:buChar char="●"/>
            </a:pPr>
            <a:r>
              <a:rPr lang="fr" sz="1300">
                <a:solidFill>
                  <a:srgbClr val="E69138"/>
                </a:solidFill>
                <a:latin typeface="Nunito"/>
                <a:ea typeface="Nunito"/>
                <a:cs typeface="Nunito"/>
                <a:sym typeface="Nunito"/>
              </a:rPr>
              <a:t>SAT scores have been decreasing until 2020</a:t>
            </a:r>
            <a:endParaRPr sz="1300">
              <a:solidFill>
                <a:srgbClr val="E69138"/>
              </a:solidFill>
              <a:latin typeface="Nunito"/>
              <a:ea typeface="Nunito"/>
              <a:cs typeface="Nunito"/>
              <a:sym typeface="Nunito"/>
            </a:endParaRPr>
          </a:p>
          <a:p>
            <a:pPr indent="-298450" lvl="1" marL="914400" rtl="0" algn="l">
              <a:spcBef>
                <a:spcPts val="0"/>
              </a:spcBef>
              <a:spcAft>
                <a:spcPts val="0"/>
              </a:spcAft>
              <a:buClr>
                <a:srgbClr val="E69138"/>
              </a:buClr>
              <a:buSzPts val="1100"/>
              <a:buFont typeface="Nunito"/>
              <a:buChar char="○"/>
            </a:pPr>
            <a:r>
              <a:rPr lang="fr" sz="1100">
                <a:solidFill>
                  <a:srgbClr val="E69138"/>
                </a:solidFill>
                <a:latin typeface="Nunito"/>
                <a:ea typeface="Nunito"/>
                <a:cs typeface="Nunito"/>
                <a:sym typeface="Nunito"/>
              </a:rPr>
              <a:t>Significant increase in 2020 and 2021</a:t>
            </a:r>
            <a:endParaRPr sz="1100">
              <a:solidFill>
                <a:srgbClr val="E69138"/>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Participation effects on scores</a:t>
            </a:r>
            <a:endParaRPr sz="2500"/>
          </a:p>
          <a:p>
            <a:pPr indent="0" lvl="0" marL="0" rtl="0" algn="l">
              <a:spcBef>
                <a:spcPts val="0"/>
              </a:spcBef>
              <a:spcAft>
                <a:spcPts val="0"/>
              </a:spcAft>
              <a:buNone/>
            </a:pPr>
            <a:r>
              <a:rPr lang="fr" sz="1900"/>
              <a:t>Does a change in ACT participation rate impact the scores</a:t>
            </a:r>
            <a:endParaRPr sz="1900"/>
          </a:p>
        </p:txBody>
      </p:sp>
      <p:pic>
        <p:nvPicPr>
          <p:cNvPr id="314" name="Google Shape;314;p18"/>
          <p:cNvPicPr preferRelativeResize="0"/>
          <p:nvPr/>
        </p:nvPicPr>
        <p:blipFill>
          <a:blip r:embed="rId3">
            <a:alphaModFix/>
          </a:blip>
          <a:stretch>
            <a:fillRect/>
          </a:stretch>
        </p:blipFill>
        <p:spPr>
          <a:xfrm>
            <a:off x="181575" y="3316038"/>
            <a:ext cx="3118849" cy="1559425"/>
          </a:xfrm>
          <a:prstGeom prst="rect">
            <a:avLst/>
          </a:prstGeom>
          <a:noFill/>
          <a:ln>
            <a:noFill/>
          </a:ln>
        </p:spPr>
      </p:pic>
      <p:pic>
        <p:nvPicPr>
          <p:cNvPr id="315" name="Google Shape;315;p18"/>
          <p:cNvPicPr preferRelativeResize="0"/>
          <p:nvPr/>
        </p:nvPicPr>
        <p:blipFill>
          <a:blip r:embed="rId4">
            <a:alphaModFix/>
          </a:blip>
          <a:stretch>
            <a:fillRect/>
          </a:stretch>
        </p:blipFill>
        <p:spPr>
          <a:xfrm>
            <a:off x="181575" y="1710250"/>
            <a:ext cx="3118849" cy="1559437"/>
          </a:xfrm>
          <a:prstGeom prst="rect">
            <a:avLst/>
          </a:prstGeom>
          <a:noFill/>
          <a:ln>
            <a:noFill/>
          </a:ln>
        </p:spPr>
      </p:pic>
      <p:pic>
        <p:nvPicPr>
          <p:cNvPr id="316" name="Google Shape;316;p18"/>
          <p:cNvPicPr preferRelativeResize="0"/>
          <p:nvPr/>
        </p:nvPicPr>
        <p:blipFill>
          <a:blip r:embed="rId5">
            <a:alphaModFix/>
          </a:blip>
          <a:stretch>
            <a:fillRect/>
          </a:stretch>
        </p:blipFill>
        <p:spPr>
          <a:xfrm>
            <a:off x="3502850" y="3316038"/>
            <a:ext cx="3118849" cy="1559433"/>
          </a:xfrm>
          <a:prstGeom prst="rect">
            <a:avLst/>
          </a:prstGeom>
          <a:noFill/>
          <a:ln>
            <a:noFill/>
          </a:ln>
        </p:spPr>
      </p:pic>
      <p:cxnSp>
        <p:nvCxnSpPr>
          <p:cNvPr id="317" name="Google Shape;317;p18"/>
          <p:cNvCxnSpPr/>
          <p:nvPr/>
        </p:nvCxnSpPr>
        <p:spPr>
          <a:xfrm flipH="1">
            <a:off x="3300725" y="1770775"/>
            <a:ext cx="9900" cy="3121500"/>
          </a:xfrm>
          <a:prstGeom prst="straightConnector1">
            <a:avLst/>
          </a:prstGeom>
          <a:noFill/>
          <a:ln cap="flat" cmpd="sng" w="9525">
            <a:solidFill>
              <a:schemeClr val="dk2"/>
            </a:solidFill>
            <a:prstDash val="solid"/>
            <a:round/>
            <a:headEnd len="med" w="med" type="none"/>
            <a:tailEnd len="med" w="med" type="none"/>
          </a:ln>
        </p:spPr>
      </p:cxnSp>
      <p:pic>
        <p:nvPicPr>
          <p:cNvPr id="318" name="Google Shape;318;p18"/>
          <p:cNvPicPr preferRelativeResize="0"/>
          <p:nvPr/>
        </p:nvPicPr>
        <p:blipFill>
          <a:blip r:embed="rId6">
            <a:alphaModFix/>
          </a:blip>
          <a:stretch>
            <a:fillRect/>
          </a:stretch>
        </p:blipFill>
        <p:spPr>
          <a:xfrm>
            <a:off x="3502875" y="1710263"/>
            <a:ext cx="3118801" cy="1559400"/>
          </a:xfrm>
          <a:prstGeom prst="rect">
            <a:avLst/>
          </a:prstGeom>
          <a:noFill/>
          <a:ln>
            <a:noFill/>
          </a:ln>
        </p:spPr>
      </p:pic>
      <p:sp>
        <p:nvSpPr>
          <p:cNvPr id="319" name="Google Shape;319;p18"/>
          <p:cNvSpPr txBox="1"/>
          <p:nvPr/>
        </p:nvSpPr>
        <p:spPr>
          <a:xfrm>
            <a:off x="6662925" y="2089425"/>
            <a:ext cx="2230800" cy="785100"/>
          </a:xfrm>
          <a:prstGeom prst="rect">
            <a:avLst/>
          </a:prstGeom>
          <a:noFill/>
          <a:ln>
            <a:noFill/>
          </a:ln>
        </p:spPr>
        <p:txBody>
          <a:bodyPr anchorCtr="0" anchor="t" bIns="91425" lIns="91425" spcFirstLastPara="1" rIns="91425" wrap="square" tIns="91425">
            <a:spAutoFit/>
          </a:bodyPr>
          <a:lstStyle/>
          <a:p>
            <a:pPr indent="-311150" lvl="0" marL="457200" rtl="0" algn="ctr">
              <a:spcBef>
                <a:spcPts val="0"/>
              </a:spcBef>
              <a:spcAft>
                <a:spcPts val="0"/>
              </a:spcAft>
              <a:buClr>
                <a:srgbClr val="3C78D8"/>
              </a:buClr>
              <a:buSzPts val="1300"/>
              <a:buFont typeface="Nunito"/>
              <a:buChar char="●"/>
            </a:pPr>
            <a:r>
              <a:rPr lang="fr" sz="1300">
                <a:solidFill>
                  <a:srgbClr val="3C78D8"/>
                </a:solidFill>
                <a:latin typeface="Nunito"/>
                <a:ea typeface="Nunito"/>
                <a:cs typeface="Nunito"/>
                <a:sym typeface="Nunito"/>
              </a:rPr>
              <a:t>Participation increase</a:t>
            </a:r>
            <a:endParaRPr sz="1300">
              <a:solidFill>
                <a:srgbClr val="3C78D8"/>
              </a:solidFill>
              <a:latin typeface="Nunito"/>
              <a:ea typeface="Nunito"/>
              <a:cs typeface="Nunito"/>
              <a:sym typeface="Nunito"/>
            </a:endParaRPr>
          </a:p>
          <a:p>
            <a:pPr indent="0" lvl="0" marL="914400" rtl="0" algn="l">
              <a:spcBef>
                <a:spcPts val="0"/>
              </a:spcBef>
              <a:spcAft>
                <a:spcPts val="0"/>
              </a:spcAft>
              <a:buNone/>
            </a:pPr>
            <a:r>
              <a:rPr lang="fr" sz="1300">
                <a:solidFill>
                  <a:srgbClr val="3C78D8"/>
                </a:solidFill>
                <a:latin typeface="Nunito"/>
                <a:ea typeface="Nunito"/>
                <a:cs typeface="Nunito"/>
                <a:sym typeface="Nunito"/>
              </a:rPr>
              <a:t>    =</a:t>
            </a:r>
            <a:endParaRPr sz="1300">
              <a:solidFill>
                <a:srgbClr val="3C78D8"/>
              </a:solidFill>
              <a:latin typeface="Nunito"/>
              <a:ea typeface="Nunito"/>
              <a:cs typeface="Nunito"/>
              <a:sym typeface="Nunito"/>
            </a:endParaRPr>
          </a:p>
          <a:p>
            <a:pPr indent="457200" lvl="0" marL="0" rtl="0" algn="ctr">
              <a:spcBef>
                <a:spcPts val="0"/>
              </a:spcBef>
              <a:spcAft>
                <a:spcPts val="0"/>
              </a:spcAft>
              <a:buNone/>
            </a:pPr>
            <a:r>
              <a:rPr lang="fr" sz="1300">
                <a:solidFill>
                  <a:srgbClr val="3C78D8"/>
                </a:solidFill>
                <a:latin typeface="Nunito"/>
                <a:ea typeface="Nunito"/>
                <a:cs typeface="Nunito"/>
                <a:sym typeface="Nunito"/>
              </a:rPr>
              <a:t>Score decrease</a:t>
            </a:r>
            <a:endParaRPr sz="1300">
              <a:solidFill>
                <a:srgbClr val="3C78D8"/>
              </a:solidFill>
              <a:latin typeface="Nunito"/>
              <a:ea typeface="Nunito"/>
              <a:cs typeface="Nunito"/>
              <a:sym typeface="Nunito"/>
            </a:endParaRPr>
          </a:p>
        </p:txBody>
      </p:sp>
      <p:sp>
        <p:nvSpPr>
          <p:cNvPr id="320" name="Google Shape;320;p18"/>
          <p:cNvSpPr txBox="1"/>
          <p:nvPr/>
        </p:nvSpPr>
        <p:spPr>
          <a:xfrm>
            <a:off x="6662925" y="3703200"/>
            <a:ext cx="2291100" cy="785100"/>
          </a:xfrm>
          <a:prstGeom prst="rect">
            <a:avLst/>
          </a:prstGeom>
          <a:noFill/>
          <a:ln>
            <a:noFill/>
          </a:ln>
        </p:spPr>
        <p:txBody>
          <a:bodyPr anchorCtr="0" anchor="t" bIns="91425" lIns="91425" spcFirstLastPara="1" rIns="91425" wrap="square" tIns="91425">
            <a:spAutoFit/>
          </a:bodyPr>
          <a:lstStyle/>
          <a:p>
            <a:pPr indent="-311150" lvl="0" marL="457200" rtl="0" algn="ctr">
              <a:spcBef>
                <a:spcPts val="0"/>
              </a:spcBef>
              <a:spcAft>
                <a:spcPts val="0"/>
              </a:spcAft>
              <a:buClr>
                <a:srgbClr val="3C78D8"/>
              </a:buClr>
              <a:buSzPts val="1300"/>
              <a:buFont typeface="Nunito"/>
              <a:buChar char="●"/>
            </a:pPr>
            <a:r>
              <a:rPr lang="fr" sz="1300">
                <a:solidFill>
                  <a:srgbClr val="3C78D8"/>
                </a:solidFill>
                <a:latin typeface="Nunito"/>
                <a:ea typeface="Nunito"/>
                <a:cs typeface="Nunito"/>
                <a:sym typeface="Nunito"/>
              </a:rPr>
              <a:t>Participation decrease</a:t>
            </a:r>
            <a:endParaRPr sz="1300">
              <a:solidFill>
                <a:srgbClr val="3C78D8"/>
              </a:solidFill>
              <a:latin typeface="Nunito"/>
              <a:ea typeface="Nunito"/>
              <a:cs typeface="Nunito"/>
              <a:sym typeface="Nunito"/>
            </a:endParaRPr>
          </a:p>
          <a:p>
            <a:pPr indent="0" lvl="0" marL="914400" rtl="0" algn="l">
              <a:spcBef>
                <a:spcPts val="0"/>
              </a:spcBef>
              <a:spcAft>
                <a:spcPts val="0"/>
              </a:spcAft>
              <a:buNone/>
            </a:pPr>
            <a:r>
              <a:rPr lang="fr" sz="1300">
                <a:solidFill>
                  <a:srgbClr val="3C78D8"/>
                </a:solidFill>
                <a:latin typeface="Nunito"/>
                <a:ea typeface="Nunito"/>
                <a:cs typeface="Nunito"/>
                <a:sym typeface="Nunito"/>
              </a:rPr>
              <a:t>    =</a:t>
            </a:r>
            <a:endParaRPr sz="1300">
              <a:solidFill>
                <a:srgbClr val="3C78D8"/>
              </a:solidFill>
              <a:latin typeface="Nunito"/>
              <a:ea typeface="Nunito"/>
              <a:cs typeface="Nunito"/>
              <a:sym typeface="Nunito"/>
            </a:endParaRPr>
          </a:p>
          <a:p>
            <a:pPr indent="457200" lvl="0" marL="0" rtl="0" algn="l">
              <a:spcBef>
                <a:spcPts val="0"/>
              </a:spcBef>
              <a:spcAft>
                <a:spcPts val="0"/>
              </a:spcAft>
              <a:buNone/>
            </a:pPr>
            <a:r>
              <a:rPr lang="fr" sz="1300">
                <a:solidFill>
                  <a:srgbClr val="3C78D8"/>
                </a:solidFill>
                <a:latin typeface="Nunito"/>
                <a:ea typeface="Nunito"/>
                <a:cs typeface="Nunito"/>
                <a:sym typeface="Nunito"/>
              </a:rPr>
              <a:t>    Score increase</a:t>
            </a:r>
            <a:endParaRPr sz="1300">
              <a:solidFill>
                <a:srgbClr val="3C78D8"/>
              </a:solidFill>
              <a:latin typeface="Nunito"/>
              <a:ea typeface="Nunito"/>
              <a:cs typeface="Nunito"/>
              <a:sym typeface="Nunito"/>
            </a:endParaRPr>
          </a:p>
        </p:txBody>
      </p:sp>
      <p:sp>
        <p:nvSpPr>
          <p:cNvPr id="321" name="Google Shape;321;p18"/>
          <p:cNvSpPr/>
          <p:nvPr/>
        </p:nvSpPr>
        <p:spPr>
          <a:xfrm>
            <a:off x="355150" y="2135925"/>
            <a:ext cx="2025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412675" y="2725975"/>
            <a:ext cx="1449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3676425" y="2956300"/>
            <a:ext cx="2025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3739125" y="2803575"/>
            <a:ext cx="1398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375175" y="4574100"/>
            <a:ext cx="1824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3696525" y="3746075"/>
            <a:ext cx="1824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Participation effects on scores</a:t>
            </a:r>
            <a:endParaRPr sz="2500"/>
          </a:p>
          <a:p>
            <a:pPr indent="0" lvl="0" marL="0" rtl="0" algn="l">
              <a:spcBef>
                <a:spcPts val="0"/>
              </a:spcBef>
              <a:spcAft>
                <a:spcPts val="0"/>
              </a:spcAft>
              <a:buNone/>
            </a:pPr>
            <a:r>
              <a:rPr lang="fr" sz="1900"/>
              <a:t>Does a change in SAT participation rate impact the scores</a:t>
            </a:r>
            <a:endParaRPr sz="1900"/>
          </a:p>
        </p:txBody>
      </p:sp>
      <p:pic>
        <p:nvPicPr>
          <p:cNvPr id="332" name="Google Shape;332;p19"/>
          <p:cNvPicPr preferRelativeResize="0"/>
          <p:nvPr/>
        </p:nvPicPr>
        <p:blipFill rotWithShape="1">
          <a:blip r:embed="rId3">
            <a:alphaModFix/>
          </a:blip>
          <a:srcRect b="0" l="0" r="0" t="0"/>
          <a:stretch/>
        </p:blipFill>
        <p:spPr>
          <a:xfrm>
            <a:off x="181575" y="3316038"/>
            <a:ext cx="3118849" cy="1559425"/>
          </a:xfrm>
          <a:prstGeom prst="rect">
            <a:avLst/>
          </a:prstGeom>
          <a:noFill/>
          <a:ln>
            <a:noFill/>
          </a:ln>
        </p:spPr>
      </p:pic>
      <p:pic>
        <p:nvPicPr>
          <p:cNvPr id="333" name="Google Shape;333;p19"/>
          <p:cNvPicPr preferRelativeResize="0"/>
          <p:nvPr/>
        </p:nvPicPr>
        <p:blipFill rotWithShape="1">
          <a:blip r:embed="rId4">
            <a:alphaModFix/>
          </a:blip>
          <a:srcRect b="0" l="0" r="0" t="0"/>
          <a:stretch/>
        </p:blipFill>
        <p:spPr>
          <a:xfrm>
            <a:off x="181575" y="1710250"/>
            <a:ext cx="3118849" cy="1559437"/>
          </a:xfrm>
          <a:prstGeom prst="rect">
            <a:avLst/>
          </a:prstGeom>
          <a:noFill/>
          <a:ln>
            <a:noFill/>
          </a:ln>
        </p:spPr>
      </p:pic>
      <p:pic>
        <p:nvPicPr>
          <p:cNvPr id="334" name="Google Shape;334;p19"/>
          <p:cNvPicPr preferRelativeResize="0"/>
          <p:nvPr/>
        </p:nvPicPr>
        <p:blipFill rotWithShape="1">
          <a:blip r:embed="rId5">
            <a:alphaModFix/>
          </a:blip>
          <a:srcRect b="0" l="0" r="0" t="0"/>
          <a:stretch/>
        </p:blipFill>
        <p:spPr>
          <a:xfrm>
            <a:off x="3502850" y="3316038"/>
            <a:ext cx="3118849" cy="1559433"/>
          </a:xfrm>
          <a:prstGeom prst="rect">
            <a:avLst/>
          </a:prstGeom>
          <a:noFill/>
          <a:ln>
            <a:noFill/>
          </a:ln>
        </p:spPr>
      </p:pic>
      <p:cxnSp>
        <p:nvCxnSpPr>
          <p:cNvPr id="335" name="Google Shape;335;p19"/>
          <p:cNvCxnSpPr/>
          <p:nvPr/>
        </p:nvCxnSpPr>
        <p:spPr>
          <a:xfrm flipH="1">
            <a:off x="3300725" y="1770775"/>
            <a:ext cx="9900" cy="3121500"/>
          </a:xfrm>
          <a:prstGeom prst="straightConnector1">
            <a:avLst/>
          </a:prstGeom>
          <a:noFill/>
          <a:ln cap="flat" cmpd="sng" w="9525">
            <a:solidFill>
              <a:schemeClr val="dk2"/>
            </a:solidFill>
            <a:prstDash val="solid"/>
            <a:round/>
            <a:headEnd len="med" w="med" type="none"/>
            <a:tailEnd len="med" w="med" type="none"/>
          </a:ln>
        </p:spPr>
      </p:cxnSp>
      <p:pic>
        <p:nvPicPr>
          <p:cNvPr id="336" name="Google Shape;336;p19"/>
          <p:cNvPicPr preferRelativeResize="0"/>
          <p:nvPr/>
        </p:nvPicPr>
        <p:blipFill rotWithShape="1">
          <a:blip r:embed="rId6">
            <a:alphaModFix/>
          </a:blip>
          <a:srcRect b="0" l="0" r="0" t="0"/>
          <a:stretch/>
        </p:blipFill>
        <p:spPr>
          <a:xfrm>
            <a:off x="3502875" y="1710263"/>
            <a:ext cx="3118801" cy="1559400"/>
          </a:xfrm>
          <a:prstGeom prst="rect">
            <a:avLst/>
          </a:prstGeom>
          <a:noFill/>
          <a:ln>
            <a:noFill/>
          </a:ln>
        </p:spPr>
      </p:pic>
      <p:sp>
        <p:nvSpPr>
          <p:cNvPr id="337" name="Google Shape;337;p19"/>
          <p:cNvSpPr txBox="1"/>
          <p:nvPr/>
        </p:nvSpPr>
        <p:spPr>
          <a:xfrm>
            <a:off x="6662925" y="2089425"/>
            <a:ext cx="2230800" cy="785100"/>
          </a:xfrm>
          <a:prstGeom prst="rect">
            <a:avLst/>
          </a:prstGeom>
          <a:noFill/>
          <a:ln>
            <a:noFill/>
          </a:ln>
        </p:spPr>
        <p:txBody>
          <a:bodyPr anchorCtr="0" anchor="t" bIns="91425" lIns="91425" spcFirstLastPara="1" rIns="91425" wrap="square" tIns="91425">
            <a:spAutoFit/>
          </a:bodyPr>
          <a:lstStyle/>
          <a:p>
            <a:pPr indent="-311150" lvl="0" marL="457200" rtl="0" algn="ctr">
              <a:spcBef>
                <a:spcPts val="0"/>
              </a:spcBef>
              <a:spcAft>
                <a:spcPts val="0"/>
              </a:spcAft>
              <a:buClr>
                <a:srgbClr val="E69138"/>
              </a:buClr>
              <a:buSzPts val="1300"/>
              <a:buFont typeface="Nunito"/>
              <a:buChar char="●"/>
            </a:pPr>
            <a:r>
              <a:rPr lang="fr" sz="1300">
                <a:solidFill>
                  <a:srgbClr val="E69138"/>
                </a:solidFill>
                <a:latin typeface="Nunito"/>
                <a:ea typeface="Nunito"/>
                <a:cs typeface="Nunito"/>
                <a:sym typeface="Nunito"/>
              </a:rPr>
              <a:t>Participation increase</a:t>
            </a:r>
            <a:endParaRPr sz="1300">
              <a:solidFill>
                <a:srgbClr val="E69138"/>
              </a:solidFill>
              <a:latin typeface="Nunito"/>
              <a:ea typeface="Nunito"/>
              <a:cs typeface="Nunito"/>
              <a:sym typeface="Nunito"/>
            </a:endParaRPr>
          </a:p>
          <a:p>
            <a:pPr indent="0" lvl="0" marL="914400" rtl="0" algn="l">
              <a:spcBef>
                <a:spcPts val="0"/>
              </a:spcBef>
              <a:spcAft>
                <a:spcPts val="0"/>
              </a:spcAft>
              <a:buNone/>
            </a:pPr>
            <a:r>
              <a:rPr lang="fr" sz="1300">
                <a:solidFill>
                  <a:srgbClr val="E69138"/>
                </a:solidFill>
                <a:latin typeface="Nunito"/>
                <a:ea typeface="Nunito"/>
                <a:cs typeface="Nunito"/>
                <a:sym typeface="Nunito"/>
              </a:rPr>
              <a:t>    =</a:t>
            </a:r>
            <a:endParaRPr sz="1300">
              <a:solidFill>
                <a:srgbClr val="E69138"/>
              </a:solidFill>
              <a:latin typeface="Nunito"/>
              <a:ea typeface="Nunito"/>
              <a:cs typeface="Nunito"/>
              <a:sym typeface="Nunito"/>
            </a:endParaRPr>
          </a:p>
          <a:p>
            <a:pPr indent="457200" lvl="0" marL="0" rtl="0" algn="ctr">
              <a:spcBef>
                <a:spcPts val="0"/>
              </a:spcBef>
              <a:spcAft>
                <a:spcPts val="0"/>
              </a:spcAft>
              <a:buNone/>
            </a:pPr>
            <a:r>
              <a:rPr lang="fr" sz="1300">
                <a:solidFill>
                  <a:srgbClr val="E69138"/>
                </a:solidFill>
                <a:latin typeface="Nunito"/>
                <a:ea typeface="Nunito"/>
                <a:cs typeface="Nunito"/>
                <a:sym typeface="Nunito"/>
              </a:rPr>
              <a:t>Score decrease</a:t>
            </a:r>
            <a:endParaRPr sz="1300">
              <a:solidFill>
                <a:srgbClr val="E69138"/>
              </a:solidFill>
              <a:latin typeface="Nunito"/>
              <a:ea typeface="Nunito"/>
              <a:cs typeface="Nunito"/>
              <a:sym typeface="Nunito"/>
            </a:endParaRPr>
          </a:p>
        </p:txBody>
      </p:sp>
      <p:sp>
        <p:nvSpPr>
          <p:cNvPr id="338" name="Google Shape;338;p19"/>
          <p:cNvSpPr txBox="1"/>
          <p:nvPr/>
        </p:nvSpPr>
        <p:spPr>
          <a:xfrm>
            <a:off x="6662925" y="3703200"/>
            <a:ext cx="2291100" cy="785100"/>
          </a:xfrm>
          <a:prstGeom prst="rect">
            <a:avLst/>
          </a:prstGeom>
          <a:noFill/>
          <a:ln>
            <a:noFill/>
          </a:ln>
        </p:spPr>
        <p:txBody>
          <a:bodyPr anchorCtr="0" anchor="t" bIns="91425" lIns="91425" spcFirstLastPara="1" rIns="91425" wrap="square" tIns="91425">
            <a:spAutoFit/>
          </a:bodyPr>
          <a:lstStyle/>
          <a:p>
            <a:pPr indent="-311150" lvl="0" marL="457200" rtl="0" algn="ctr">
              <a:spcBef>
                <a:spcPts val="0"/>
              </a:spcBef>
              <a:spcAft>
                <a:spcPts val="0"/>
              </a:spcAft>
              <a:buClr>
                <a:srgbClr val="E69138"/>
              </a:buClr>
              <a:buSzPts val="1300"/>
              <a:buFont typeface="Nunito"/>
              <a:buChar char="●"/>
            </a:pPr>
            <a:r>
              <a:rPr lang="fr" sz="1300">
                <a:solidFill>
                  <a:srgbClr val="E69138"/>
                </a:solidFill>
                <a:latin typeface="Nunito"/>
                <a:ea typeface="Nunito"/>
                <a:cs typeface="Nunito"/>
                <a:sym typeface="Nunito"/>
              </a:rPr>
              <a:t>Participation decrease</a:t>
            </a:r>
            <a:endParaRPr sz="1300">
              <a:solidFill>
                <a:srgbClr val="E69138"/>
              </a:solidFill>
              <a:latin typeface="Nunito"/>
              <a:ea typeface="Nunito"/>
              <a:cs typeface="Nunito"/>
              <a:sym typeface="Nunito"/>
            </a:endParaRPr>
          </a:p>
          <a:p>
            <a:pPr indent="0" lvl="0" marL="914400" rtl="0" algn="l">
              <a:spcBef>
                <a:spcPts val="0"/>
              </a:spcBef>
              <a:spcAft>
                <a:spcPts val="0"/>
              </a:spcAft>
              <a:buNone/>
            </a:pPr>
            <a:r>
              <a:rPr lang="fr" sz="1300">
                <a:solidFill>
                  <a:srgbClr val="E69138"/>
                </a:solidFill>
                <a:latin typeface="Nunito"/>
                <a:ea typeface="Nunito"/>
                <a:cs typeface="Nunito"/>
                <a:sym typeface="Nunito"/>
              </a:rPr>
              <a:t>    =</a:t>
            </a:r>
            <a:endParaRPr sz="1300">
              <a:solidFill>
                <a:srgbClr val="E69138"/>
              </a:solidFill>
              <a:latin typeface="Nunito"/>
              <a:ea typeface="Nunito"/>
              <a:cs typeface="Nunito"/>
              <a:sym typeface="Nunito"/>
            </a:endParaRPr>
          </a:p>
          <a:p>
            <a:pPr indent="457200" lvl="0" marL="0" rtl="0" algn="l">
              <a:spcBef>
                <a:spcPts val="0"/>
              </a:spcBef>
              <a:spcAft>
                <a:spcPts val="0"/>
              </a:spcAft>
              <a:buNone/>
            </a:pPr>
            <a:r>
              <a:rPr lang="fr" sz="1300">
                <a:solidFill>
                  <a:srgbClr val="E69138"/>
                </a:solidFill>
                <a:latin typeface="Nunito"/>
                <a:ea typeface="Nunito"/>
                <a:cs typeface="Nunito"/>
                <a:sym typeface="Nunito"/>
              </a:rPr>
              <a:t>    Score increase</a:t>
            </a:r>
            <a:endParaRPr sz="1300">
              <a:solidFill>
                <a:srgbClr val="E69138"/>
              </a:solidFill>
              <a:latin typeface="Nunito"/>
              <a:ea typeface="Nunito"/>
              <a:cs typeface="Nunito"/>
              <a:sym typeface="Nunito"/>
            </a:endParaRPr>
          </a:p>
        </p:txBody>
      </p:sp>
      <p:sp>
        <p:nvSpPr>
          <p:cNvPr id="339" name="Google Shape;339;p19"/>
          <p:cNvSpPr/>
          <p:nvPr/>
        </p:nvSpPr>
        <p:spPr>
          <a:xfrm>
            <a:off x="375175" y="2438675"/>
            <a:ext cx="1824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375175" y="2833900"/>
            <a:ext cx="1824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3707925" y="2430675"/>
            <a:ext cx="1710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3696375" y="2560975"/>
            <a:ext cx="1824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386575" y="4556600"/>
            <a:ext cx="1710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3556425" y="2033325"/>
            <a:ext cx="3225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235150" y="2043450"/>
            <a:ext cx="3225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204175" y="4408875"/>
            <a:ext cx="3534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375175" y="4116075"/>
            <a:ext cx="1824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3707925" y="4278175"/>
            <a:ext cx="1710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3525375" y="4511475"/>
            <a:ext cx="3534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3696375" y="3807625"/>
            <a:ext cx="1824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0"/>
          <p:cNvSpPr txBox="1"/>
          <p:nvPr>
            <p:ph type="title"/>
          </p:nvPr>
        </p:nvSpPr>
        <p:spPr>
          <a:xfrm>
            <a:off x="1303800" y="598575"/>
            <a:ext cx="7089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750"/>
              <a:t>Participation affects inter-exam</a:t>
            </a:r>
            <a:endParaRPr sz="2750"/>
          </a:p>
          <a:p>
            <a:pPr indent="0" lvl="0" marL="0" rtl="0" algn="l">
              <a:spcBef>
                <a:spcPts val="0"/>
              </a:spcBef>
              <a:spcAft>
                <a:spcPts val="0"/>
              </a:spcAft>
              <a:buNone/>
            </a:pPr>
            <a:r>
              <a:rPr lang="fr" sz="2122"/>
              <a:t>Does a change in participation rate in one exam impact the other</a:t>
            </a:r>
            <a:endParaRPr sz="2122"/>
          </a:p>
        </p:txBody>
      </p:sp>
      <p:pic>
        <p:nvPicPr>
          <p:cNvPr id="356" name="Google Shape;356;p20"/>
          <p:cNvPicPr preferRelativeResize="0"/>
          <p:nvPr/>
        </p:nvPicPr>
        <p:blipFill>
          <a:blip r:embed="rId3">
            <a:alphaModFix/>
          </a:blip>
          <a:stretch>
            <a:fillRect/>
          </a:stretch>
        </p:blipFill>
        <p:spPr>
          <a:xfrm>
            <a:off x="181575" y="3316038"/>
            <a:ext cx="3118849" cy="1559425"/>
          </a:xfrm>
          <a:prstGeom prst="rect">
            <a:avLst/>
          </a:prstGeom>
          <a:noFill/>
          <a:ln>
            <a:noFill/>
          </a:ln>
        </p:spPr>
      </p:pic>
      <p:pic>
        <p:nvPicPr>
          <p:cNvPr id="357" name="Google Shape;357;p20"/>
          <p:cNvPicPr preferRelativeResize="0"/>
          <p:nvPr/>
        </p:nvPicPr>
        <p:blipFill>
          <a:blip r:embed="rId4">
            <a:alphaModFix/>
          </a:blip>
          <a:stretch>
            <a:fillRect/>
          </a:stretch>
        </p:blipFill>
        <p:spPr>
          <a:xfrm>
            <a:off x="181575" y="1710250"/>
            <a:ext cx="3118849" cy="1559437"/>
          </a:xfrm>
          <a:prstGeom prst="rect">
            <a:avLst/>
          </a:prstGeom>
          <a:noFill/>
          <a:ln>
            <a:noFill/>
          </a:ln>
        </p:spPr>
      </p:pic>
      <p:cxnSp>
        <p:nvCxnSpPr>
          <p:cNvPr id="358" name="Google Shape;358;p20"/>
          <p:cNvCxnSpPr/>
          <p:nvPr/>
        </p:nvCxnSpPr>
        <p:spPr>
          <a:xfrm flipH="1">
            <a:off x="3300725" y="1770775"/>
            <a:ext cx="9900" cy="3121500"/>
          </a:xfrm>
          <a:prstGeom prst="straightConnector1">
            <a:avLst/>
          </a:prstGeom>
          <a:noFill/>
          <a:ln cap="flat" cmpd="sng" w="9525">
            <a:solidFill>
              <a:schemeClr val="dk2"/>
            </a:solidFill>
            <a:prstDash val="solid"/>
            <a:round/>
            <a:headEnd len="med" w="med" type="none"/>
            <a:tailEnd len="med" w="med" type="none"/>
          </a:ln>
        </p:spPr>
      </p:cxnSp>
      <p:pic>
        <p:nvPicPr>
          <p:cNvPr id="359" name="Google Shape;359;p20"/>
          <p:cNvPicPr preferRelativeResize="0"/>
          <p:nvPr/>
        </p:nvPicPr>
        <p:blipFill rotWithShape="1">
          <a:blip r:embed="rId5">
            <a:alphaModFix/>
          </a:blip>
          <a:srcRect b="0" l="0" r="0" t="0"/>
          <a:stretch/>
        </p:blipFill>
        <p:spPr>
          <a:xfrm>
            <a:off x="3534375" y="1710250"/>
            <a:ext cx="3118849" cy="1559425"/>
          </a:xfrm>
          <a:prstGeom prst="rect">
            <a:avLst/>
          </a:prstGeom>
          <a:noFill/>
          <a:ln>
            <a:noFill/>
          </a:ln>
        </p:spPr>
      </p:pic>
      <p:pic>
        <p:nvPicPr>
          <p:cNvPr id="360" name="Google Shape;360;p20"/>
          <p:cNvPicPr preferRelativeResize="0"/>
          <p:nvPr/>
        </p:nvPicPr>
        <p:blipFill rotWithShape="1">
          <a:blip r:embed="rId6">
            <a:alphaModFix/>
          </a:blip>
          <a:srcRect b="0" l="0" r="0" t="0"/>
          <a:stretch/>
        </p:blipFill>
        <p:spPr>
          <a:xfrm>
            <a:off x="3534375" y="3316038"/>
            <a:ext cx="3118849" cy="1559437"/>
          </a:xfrm>
          <a:prstGeom prst="rect">
            <a:avLst/>
          </a:prstGeom>
          <a:noFill/>
          <a:ln>
            <a:noFill/>
          </a:ln>
        </p:spPr>
      </p:pic>
      <p:sp>
        <p:nvSpPr>
          <p:cNvPr id="361" name="Google Shape;361;p20"/>
          <p:cNvSpPr/>
          <p:nvPr/>
        </p:nvSpPr>
        <p:spPr>
          <a:xfrm>
            <a:off x="386575" y="4556600"/>
            <a:ext cx="1710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230100" y="4218675"/>
            <a:ext cx="3276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370150" y="3988525"/>
            <a:ext cx="1932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3715800" y="4428850"/>
            <a:ext cx="1932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3581400" y="3648250"/>
            <a:ext cx="3276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3715800" y="4044463"/>
            <a:ext cx="193200" cy="10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txBox="1"/>
          <p:nvPr/>
        </p:nvSpPr>
        <p:spPr>
          <a:xfrm>
            <a:off x="6662925" y="3703200"/>
            <a:ext cx="2291100" cy="1185300"/>
          </a:xfrm>
          <a:prstGeom prst="rect">
            <a:avLst/>
          </a:prstGeom>
          <a:noFill/>
          <a:ln>
            <a:noFill/>
          </a:ln>
        </p:spPr>
        <p:txBody>
          <a:bodyPr anchorCtr="0" anchor="t" bIns="91425" lIns="91425" spcFirstLastPara="1" rIns="91425" wrap="square" tIns="91425">
            <a:spAutoFit/>
          </a:bodyPr>
          <a:lstStyle/>
          <a:p>
            <a:pPr indent="-311150" lvl="0" marL="457200" rtl="0" algn="ctr">
              <a:spcBef>
                <a:spcPts val="0"/>
              </a:spcBef>
              <a:spcAft>
                <a:spcPts val="0"/>
              </a:spcAft>
              <a:buClr>
                <a:srgbClr val="3C78D8"/>
              </a:buClr>
              <a:buSzPts val="1300"/>
              <a:buFont typeface="Nunito"/>
              <a:buChar char="●"/>
            </a:pPr>
            <a:r>
              <a:rPr lang="fr" sz="1300">
                <a:solidFill>
                  <a:srgbClr val="3C78D8"/>
                </a:solidFill>
                <a:latin typeface="Nunito"/>
                <a:ea typeface="Nunito"/>
                <a:cs typeface="Nunito"/>
                <a:sym typeface="Nunito"/>
              </a:rPr>
              <a:t>ACT </a:t>
            </a:r>
            <a:r>
              <a:rPr lang="fr" sz="1300">
                <a:solidFill>
                  <a:srgbClr val="3C78D8"/>
                </a:solidFill>
                <a:latin typeface="Nunito"/>
                <a:ea typeface="Nunito"/>
                <a:cs typeface="Nunito"/>
                <a:sym typeface="Nunito"/>
              </a:rPr>
              <a:t>Participation decrease</a:t>
            </a:r>
            <a:endParaRPr sz="1300">
              <a:solidFill>
                <a:srgbClr val="3C78D8"/>
              </a:solidFill>
              <a:latin typeface="Nunito"/>
              <a:ea typeface="Nunito"/>
              <a:cs typeface="Nunito"/>
              <a:sym typeface="Nunito"/>
            </a:endParaRPr>
          </a:p>
          <a:p>
            <a:pPr indent="0" lvl="0" marL="914400" rtl="0" algn="l">
              <a:spcBef>
                <a:spcPts val="0"/>
              </a:spcBef>
              <a:spcAft>
                <a:spcPts val="0"/>
              </a:spcAft>
              <a:buNone/>
            </a:pPr>
            <a:r>
              <a:rPr lang="fr" sz="1300">
                <a:solidFill>
                  <a:srgbClr val="E69138"/>
                </a:solidFill>
                <a:latin typeface="Nunito"/>
                <a:ea typeface="Nunito"/>
                <a:cs typeface="Nunito"/>
                <a:sym typeface="Nunito"/>
              </a:rPr>
              <a:t>    </a:t>
            </a:r>
            <a:r>
              <a:rPr lang="fr"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0" lvl="0" marL="457200" rtl="0" algn="ctr">
              <a:spcBef>
                <a:spcPts val="0"/>
              </a:spcBef>
              <a:spcAft>
                <a:spcPts val="0"/>
              </a:spcAft>
              <a:buNone/>
            </a:pPr>
            <a:r>
              <a:rPr lang="fr" sz="1300">
                <a:solidFill>
                  <a:srgbClr val="E69138"/>
                </a:solidFill>
                <a:latin typeface="Nunito"/>
                <a:ea typeface="Nunito"/>
                <a:cs typeface="Nunito"/>
                <a:sym typeface="Nunito"/>
              </a:rPr>
              <a:t>SAT Participation       increase</a:t>
            </a:r>
            <a:endParaRPr sz="1300">
              <a:solidFill>
                <a:srgbClr val="E69138"/>
              </a:solidFill>
              <a:latin typeface="Nunito"/>
              <a:ea typeface="Nunito"/>
              <a:cs typeface="Nunito"/>
              <a:sym typeface="Nunito"/>
            </a:endParaRPr>
          </a:p>
        </p:txBody>
      </p:sp>
      <p:sp>
        <p:nvSpPr>
          <p:cNvPr id="368" name="Google Shape;368;p20"/>
          <p:cNvSpPr txBox="1"/>
          <p:nvPr/>
        </p:nvSpPr>
        <p:spPr>
          <a:xfrm>
            <a:off x="6662925" y="2089425"/>
            <a:ext cx="2230800" cy="1185300"/>
          </a:xfrm>
          <a:prstGeom prst="rect">
            <a:avLst/>
          </a:prstGeom>
          <a:noFill/>
          <a:ln>
            <a:noFill/>
          </a:ln>
        </p:spPr>
        <p:txBody>
          <a:bodyPr anchorCtr="0" anchor="t" bIns="91425" lIns="91425" spcFirstLastPara="1" rIns="91425" wrap="square" tIns="91425">
            <a:spAutoFit/>
          </a:bodyPr>
          <a:lstStyle/>
          <a:p>
            <a:pPr indent="-311150" lvl="0" marL="457200" rtl="0" algn="ctr">
              <a:spcBef>
                <a:spcPts val="0"/>
              </a:spcBef>
              <a:spcAft>
                <a:spcPts val="0"/>
              </a:spcAft>
              <a:buClr>
                <a:srgbClr val="3C78D8"/>
              </a:buClr>
              <a:buSzPts val="1300"/>
              <a:buFont typeface="Nunito"/>
              <a:buChar char="●"/>
            </a:pPr>
            <a:r>
              <a:rPr lang="fr" sz="1300">
                <a:solidFill>
                  <a:srgbClr val="3C78D8"/>
                </a:solidFill>
                <a:latin typeface="Nunito"/>
                <a:ea typeface="Nunito"/>
                <a:cs typeface="Nunito"/>
                <a:sym typeface="Nunito"/>
              </a:rPr>
              <a:t>ACT </a:t>
            </a:r>
            <a:r>
              <a:rPr lang="fr" sz="1300">
                <a:solidFill>
                  <a:srgbClr val="3C78D8"/>
                </a:solidFill>
                <a:latin typeface="Nunito"/>
                <a:ea typeface="Nunito"/>
                <a:cs typeface="Nunito"/>
                <a:sym typeface="Nunito"/>
              </a:rPr>
              <a:t>Participation increase</a:t>
            </a:r>
            <a:endParaRPr sz="1300">
              <a:solidFill>
                <a:srgbClr val="3C78D8"/>
              </a:solidFill>
              <a:latin typeface="Nunito"/>
              <a:ea typeface="Nunito"/>
              <a:cs typeface="Nunito"/>
              <a:sym typeface="Nunito"/>
            </a:endParaRPr>
          </a:p>
          <a:p>
            <a:pPr indent="0" lvl="0" marL="914400" rtl="0" algn="l">
              <a:spcBef>
                <a:spcPts val="0"/>
              </a:spcBef>
              <a:spcAft>
                <a:spcPts val="0"/>
              </a:spcAft>
              <a:buNone/>
            </a:pPr>
            <a:r>
              <a:rPr lang="fr" sz="1300">
                <a:solidFill>
                  <a:srgbClr val="E69138"/>
                </a:solidFill>
                <a:latin typeface="Nunito"/>
                <a:ea typeface="Nunito"/>
                <a:cs typeface="Nunito"/>
                <a:sym typeface="Nunito"/>
              </a:rPr>
              <a:t>    </a:t>
            </a:r>
            <a:r>
              <a:rPr lang="fr"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457200" lvl="0" marL="0" rtl="0" algn="ctr">
              <a:spcBef>
                <a:spcPts val="0"/>
              </a:spcBef>
              <a:spcAft>
                <a:spcPts val="0"/>
              </a:spcAft>
              <a:buNone/>
            </a:pPr>
            <a:r>
              <a:rPr lang="fr" sz="1300">
                <a:solidFill>
                  <a:srgbClr val="E69138"/>
                </a:solidFill>
                <a:latin typeface="Nunito"/>
                <a:ea typeface="Nunito"/>
                <a:cs typeface="Nunito"/>
                <a:sym typeface="Nunito"/>
              </a:rPr>
              <a:t>SAT Particpation</a:t>
            </a:r>
            <a:r>
              <a:rPr lang="fr" sz="1300">
                <a:solidFill>
                  <a:srgbClr val="E69138"/>
                </a:solidFill>
                <a:latin typeface="Nunito"/>
                <a:ea typeface="Nunito"/>
                <a:cs typeface="Nunito"/>
                <a:sym typeface="Nunito"/>
              </a:rPr>
              <a:t> decrease</a:t>
            </a:r>
            <a:endParaRPr sz="1300">
              <a:solidFill>
                <a:srgbClr val="E69138"/>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Analysis Conclusion</a:t>
            </a:r>
            <a:endParaRPr sz="2500"/>
          </a:p>
        </p:txBody>
      </p:sp>
      <p:sp>
        <p:nvSpPr>
          <p:cNvPr id="374" name="Google Shape;374;p21"/>
          <p:cNvSpPr txBox="1"/>
          <p:nvPr>
            <p:ph idx="1" type="body"/>
          </p:nvPr>
        </p:nvSpPr>
        <p:spPr>
          <a:xfrm>
            <a:off x="1303800" y="18376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fr"/>
              <a:t>Covid had an important impact on ACT and SAT participations </a:t>
            </a:r>
            <a:endParaRPr/>
          </a:p>
          <a:p>
            <a:pPr indent="-298450" lvl="1" marL="914400" rtl="0" algn="l">
              <a:spcBef>
                <a:spcPts val="0"/>
              </a:spcBef>
              <a:spcAft>
                <a:spcPts val="0"/>
              </a:spcAft>
              <a:buSzPts val="1100"/>
              <a:buChar char="○"/>
            </a:pPr>
            <a:r>
              <a:rPr lang="fr"/>
              <a:t>Examinations center and schools might have been disrupted by Covid</a:t>
            </a:r>
            <a:endParaRPr/>
          </a:p>
          <a:p>
            <a:pPr indent="-298450" lvl="1" marL="914400" rtl="0" algn="l">
              <a:spcBef>
                <a:spcPts val="0"/>
              </a:spcBef>
              <a:spcAft>
                <a:spcPts val="0"/>
              </a:spcAft>
              <a:buSzPts val="1100"/>
              <a:buChar char="○"/>
            </a:pPr>
            <a:r>
              <a:rPr lang="fr"/>
              <a:t>Some states and/or universities decided go to test optional</a:t>
            </a:r>
            <a:endParaRPr/>
          </a:p>
          <a:p>
            <a:pPr indent="-311150" lvl="0" marL="457200" rtl="0" algn="l">
              <a:spcBef>
                <a:spcPts val="0"/>
              </a:spcBef>
              <a:spcAft>
                <a:spcPts val="0"/>
              </a:spcAft>
              <a:buSzPts val="1300"/>
              <a:buChar char="●"/>
            </a:pPr>
            <a:r>
              <a:rPr lang="fr"/>
              <a:t>Covid also had an important impact on ACT and SAT scores</a:t>
            </a:r>
            <a:endParaRPr/>
          </a:p>
          <a:p>
            <a:pPr indent="-298450" lvl="1" marL="914400" rtl="0" algn="l">
              <a:spcBef>
                <a:spcPts val="0"/>
              </a:spcBef>
              <a:spcAft>
                <a:spcPts val="0"/>
              </a:spcAft>
              <a:buSzPts val="1100"/>
              <a:buChar char="○"/>
            </a:pPr>
            <a:r>
              <a:rPr lang="fr"/>
              <a:t>Scores for both ACT and SAT have seen a sharp increase in 2020</a:t>
            </a:r>
            <a:endParaRPr/>
          </a:p>
          <a:p>
            <a:pPr indent="-311150" lvl="0" marL="457200" rtl="0" algn="l">
              <a:spcBef>
                <a:spcPts val="0"/>
              </a:spcBef>
              <a:spcAft>
                <a:spcPts val="0"/>
              </a:spcAft>
              <a:buSzPts val="1300"/>
              <a:buChar char="●"/>
            </a:pPr>
            <a:r>
              <a:rPr lang="fr"/>
              <a:t>There is a strong negative correlation between participation and scores</a:t>
            </a:r>
            <a:endParaRPr/>
          </a:p>
          <a:p>
            <a:pPr indent="-298450" lvl="1" marL="914400" rtl="0" algn="l">
              <a:spcBef>
                <a:spcPts val="0"/>
              </a:spcBef>
              <a:spcAft>
                <a:spcPts val="0"/>
              </a:spcAft>
              <a:buSzPts val="1100"/>
              <a:buChar char="○"/>
            </a:pPr>
            <a:r>
              <a:rPr lang="fr"/>
              <a:t>Higher participation causes lower scores </a:t>
            </a:r>
            <a:endParaRPr/>
          </a:p>
          <a:p>
            <a:pPr indent="-298450" lvl="1" marL="914400" rtl="0" algn="l">
              <a:spcBef>
                <a:spcPts val="0"/>
              </a:spcBef>
              <a:spcAft>
                <a:spcPts val="0"/>
              </a:spcAft>
              <a:buSzPts val="1100"/>
              <a:buChar char="○"/>
            </a:pPr>
            <a:r>
              <a:rPr lang="fr"/>
              <a:t>Lower participation causes higher scores</a:t>
            </a:r>
            <a:endParaRPr/>
          </a:p>
          <a:p>
            <a:pPr indent="-311150" lvl="0" marL="457200" rtl="0" algn="l">
              <a:spcBef>
                <a:spcPts val="0"/>
              </a:spcBef>
              <a:spcAft>
                <a:spcPts val="0"/>
              </a:spcAft>
              <a:buSzPts val="1300"/>
              <a:buChar char="●"/>
            </a:pPr>
            <a:r>
              <a:rPr lang="fr"/>
              <a:t> There is also a negative correlation between exams participation rates </a:t>
            </a:r>
            <a:endParaRPr/>
          </a:p>
          <a:p>
            <a:pPr indent="-298450" lvl="1" marL="914400" rtl="0" algn="l">
              <a:spcBef>
                <a:spcPts val="0"/>
              </a:spcBef>
              <a:spcAft>
                <a:spcPts val="0"/>
              </a:spcAft>
              <a:buSzPts val="1100"/>
              <a:buChar char="○"/>
            </a:pPr>
            <a:r>
              <a:rPr lang="fr"/>
              <a:t>The state with the highest ACT participation drops are also the states with highest SAT participation increase</a:t>
            </a:r>
            <a:endParaRPr/>
          </a:p>
          <a:p>
            <a:pPr indent="-298450" lvl="1" marL="914400" rtl="0" algn="l">
              <a:spcBef>
                <a:spcPts val="0"/>
              </a:spcBef>
              <a:spcAft>
                <a:spcPts val="0"/>
              </a:spcAft>
              <a:buSzPts val="1100"/>
              <a:buChar char="○"/>
            </a:pPr>
            <a:r>
              <a:rPr lang="fr"/>
              <a:t>While this is true for ACT to SAT this is not the case for SAT to ACT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