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Lato Black"/>
      <p:bold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263">
          <p15:clr>
            <a:srgbClr val="747775"/>
          </p15:clr>
        </p15:guide>
        <p15:guide id="2" pos="2314">
          <p15:clr>
            <a:srgbClr val="747775"/>
          </p15:clr>
        </p15:guide>
        <p15:guide id="3" pos="5472">
          <p15:clr>
            <a:srgbClr val="747775"/>
          </p15:clr>
        </p15:guide>
        <p15:guide id="4" pos="5400">
          <p15:clr>
            <a:srgbClr val="747775"/>
          </p15:clr>
        </p15:guide>
        <p15:guide id="5" orient="horz" pos="1548">
          <p15:clr>
            <a:srgbClr val="747775"/>
          </p15:clr>
        </p15:guide>
      </p15:sldGuideLst>
    </p:ext>
    <p:ext uri="GoogleSlidesCustomDataVersion2">
      <go:slidesCustomData xmlns:go="http://customooxmlschemas.google.com/" r:id="rId28" roundtripDataSignature="AMtx7mjlms7ync8yP8fWOZy0l9p8n5jV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CFCB634-DE08-4F6E-8456-064CA8CCB474}">
  <a:tblStyle styleId="{5CFCB634-DE08-4F6E-8456-064CA8CCB47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263"/>
        <p:guide pos="2314"/>
        <p:guide pos="5472"/>
        <p:guide pos="5400"/>
        <p:guide pos="154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Black-bold.fntdata"/><Relationship Id="rId25" Type="http://schemas.openxmlformats.org/officeDocument/2006/relationships/font" Target="fonts/Lato-boldItalic.fntdata"/><Relationship Id="rId28" Type="http://customschemas.google.com/relationships/presentationmetadata" Target="metadata"/><Relationship Id="rId27" Type="http://schemas.openxmlformats.org/officeDocument/2006/relationships/font" Target="fonts/LatoBlack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80ac2a2a9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280ac2a2a9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4b7207149a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4b7207149a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4b7207149a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4b7207149a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4b7207149a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4b7207149a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4b7207149a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4b7207149a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4b7207149a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4b7207149a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0A1E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140A1E"/>
                </a:solidFill>
                <a:latin typeface="Lato"/>
                <a:ea typeface="Lato"/>
                <a:cs typeface="Lato"/>
                <a:sym typeface="Lato"/>
              </a:rPr>
              <a:t>Reduces simulation time from hours to seconds.</a:t>
            </a:r>
            <a:endParaRPr sz="1300">
              <a:solidFill>
                <a:srgbClr val="140A1E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0A1E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140A1E"/>
                </a:solidFill>
                <a:latin typeface="Lato"/>
                <a:ea typeface="Lato"/>
                <a:cs typeface="Lato"/>
                <a:sym typeface="Lato"/>
              </a:rPr>
              <a:t>Ideal for fast iterations in engineering workflows.</a:t>
            </a:r>
            <a:endParaRPr sz="1300">
              <a:solidFill>
                <a:srgbClr val="140A1E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0A1E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140A1E"/>
                </a:solidFill>
                <a:latin typeface="Lato"/>
                <a:ea typeface="Lato"/>
                <a:cs typeface="Lato"/>
                <a:sym typeface="Lato"/>
              </a:rPr>
              <a:t>Let you perform optimization.</a:t>
            </a:r>
            <a:endParaRPr sz="6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4b22339e58_0_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g34b22339e5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4b7207149a_0_3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g34b7207149a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4b7207149a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4b7207149a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4b7207149a_0_7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4b7207149a_0_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Dark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g280ac2a2a9f_0_2316"/>
          <p:cNvPicPr preferRelativeResize="0"/>
          <p:nvPr/>
        </p:nvPicPr>
        <p:blipFill rotWithShape="1">
          <a:blip r:embed="rId2">
            <a:alphaModFix amt="5000"/>
          </a:blip>
          <a:srcRect b="-23248" l="0" r="0" t="10445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g280ac2a2a9f_0_2316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g280ac2a2a9f_0_2316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6666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g280ac2a2a9f_0_2316"/>
          <p:cNvSpPr txBox="1"/>
          <p:nvPr>
            <p:ph type="ctrTitle"/>
          </p:nvPr>
        </p:nvSpPr>
        <p:spPr>
          <a:xfrm>
            <a:off x="457200" y="1466700"/>
            <a:ext cx="82365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Lato Black"/>
              <a:buNone/>
              <a:defRPr sz="4000">
                <a:latin typeface="Lato Black"/>
                <a:ea typeface="Lato Black"/>
                <a:cs typeface="Lato Black"/>
                <a:sym typeface="La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g280ac2a2a9f_0_2316"/>
          <p:cNvSpPr txBox="1"/>
          <p:nvPr>
            <p:ph idx="1" type="subTitle"/>
          </p:nvPr>
        </p:nvSpPr>
        <p:spPr>
          <a:xfrm>
            <a:off x="390525" y="2789125"/>
            <a:ext cx="83034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Light">
  <p:cSld name="TITLE_1">
    <p:bg>
      <p:bgPr>
        <a:solidFill>
          <a:schemeClr val="accent6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g280ac2a2a9f_0_2322"/>
          <p:cNvPicPr preferRelativeResize="0"/>
          <p:nvPr/>
        </p:nvPicPr>
        <p:blipFill rotWithShape="1">
          <a:blip r:embed="rId2">
            <a:alphaModFix amt="5000"/>
          </a:blip>
          <a:srcRect b="7813" l="0" r="0" t="7813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g280ac2a2a9f_0_232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g280ac2a2a9f_0_232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6666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280ac2a2a9f_0_2322"/>
          <p:cNvSpPr txBox="1"/>
          <p:nvPr>
            <p:ph type="ctrTitle"/>
          </p:nvPr>
        </p:nvSpPr>
        <p:spPr>
          <a:xfrm>
            <a:off x="457200" y="1466700"/>
            <a:ext cx="82365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ato Black"/>
              <a:buNone/>
              <a:defRPr sz="4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0" name="Google Shape;60;g280ac2a2a9f_0_2322"/>
          <p:cNvSpPr txBox="1"/>
          <p:nvPr>
            <p:ph idx="1" type="subTitle"/>
          </p:nvPr>
        </p:nvSpPr>
        <p:spPr>
          <a:xfrm>
            <a:off x="390525" y="2789125"/>
            <a:ext cx="83034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Orange">
  <p:cSld name="TITLE_1_1">
    <p:bg>
      <p:bgPr>
        <a:solidFill>
          <a:schemeClr val="accent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g280ac2a2a9f_0_2328"/>
          <p:cNvPicPr preferRelativeResize="0"/>
          <p:nvPr/>
        </p:nvPicPr>
        <p:blipFill rotWithShape="1">
          <a:blip r:embed="rId2">
            <a:alphaModFix amt="5000"/>
          </a:blip>
          <a:srcRect b="7813" l="0" r="0" t="7812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g280ac2a2a9f_0_2328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280ac2a2a9f_0_2328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6666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g280ac2a2a9f_0_2328"/>
          <p:cNvSpPr txBox="1"/>
          <p:nvPr>
            <p:ph type="ctrTitle"/>
          </p:nvPr>
        </p:nvSpPr>
        <p:spPr>
          <a:xfrm>
            <a:off x="457200" y="1466700"/>
            <a:ext cx="82365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Lato Black"/>
              <a:buNone/>
              <a:defRPr sz="4000">
                <a:latin typeface="Lato Black"/>
                <a:ea typeface="Lato Black"/>
                <a:cs typeface="Lato Black"/>
                <a:sym typeface="La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6" name="Google Shape;66;g280ac2a2a9f_0_2328"/>
          <p:cNvSpPr txBox="1"/>
          <p:nvPr>
            <p:ph idx="1" type="subTitle"/>
          </p:nvPr>
        </p:nvSpPr>
        <p:spPr>
          <a:xfrm>
            <a:off x="390525" y="2789125"/>
            <a:ext cx="83034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Orange">
  <p:cSld name="SECTION_HEADER_2">
    <p:bg>
      <p:bgPr>
        <a:solidFill>
          <a:schemeClr val="accent2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g280ac2a2a9f_0_2341"/>
          <p:cNvPicPr preferRelativeResize="0"/>
          <p:nvPr/>
        </p:nvPicPr>
        <p:blipFill rotWithShape="1">
          <a:blip r:embed="rId2">
            <a:alphaModFix amt="5000"/>
          </a:blip>
          <a:srcRect b="7813" l="0" r="0" t="7812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g280ac2a2a9f_0_2341"/>
          <p:cNvSpPr txBox="1"/>
          <p:nvPr>
            <p:ph type="title"/>
          </p:nvPr>
        </p:nvSpPr>
        <p:spPr>
          <a:xfrm>
            <a:off x="460950" y="138750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Dark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80ac2a2a9f_0_2344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" name="Google Shape;72;g280ac2a2a9f_0_2344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000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" name="Google Shape;73;g280ac2a2a9f_0_2344"/>
          <p:cNvSpPr txBox="1"/>
          <p:nvPr>
            <p:ph type="title"/>
          </p:nvPr>
        </p:nvSpPr>
        <p:spPr>
          <a:xfrm>
            <a:off x="471825" y="16350"/>
            <a:ext cx="82224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4" name="Google Shape;74;g280ac2a2a9f_0_23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g280ac2a2a9f_0_2344"/>
          <p:cNvSpPr txBox="1"/>
          <p:nvPr/>
        </p:nvSpPr>
        <p:spPr>
          <a:xfrm>
            <a:off x="471825" y="4695625"/>
            <a:ext cx="219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© Taipy 2023</a:t>
            </a:r>
            <a:r>
              <a:rPr b="0" i="0" lang="en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All rights reserved</a:t>
            </a:r>
            <a:endParaRPr b="0" i="0" sz="10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" name="Google Shape;76;g280ac2a2a9f_0_2344"/>
          <p:cNvSpPr txBox="1"/>
          <p:nvPr>
            <p:ph idx="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Light">
  <p:cSld name="TITLE_ONLY_1_2"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80ac2a2a9f_0_2358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" name="Google Shape;79;g280ac2a2a9f_0_235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000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" name="Google Shape;80;g280ac2a2a9f_0_2358"/>
          <p:cNvSpPr txBox="1"/>
          <p:nvPr>
            <p:ph type="title"/>
          </p:nvPr>
        </p:nvSpPr>
        <p:spPr>
          <a:xfrm>
            <a:off x="471825" y="16350"/>
            <a:ext cx="82224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1" name="Google Shape;81;g280ac2a2a9f_0_235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g280ac2a2a9f_0_2358"/>
          <p:cNvSpPr txBox="1"/>
          <p:nvPr/>
        </p:nvSpPr>
        <p:spPr>
          <a:xfrm>
            <a:off x="471825" y="4695625"/>
            <a:ext cx="3871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140A1E"/>
                </a:solidFill>
                <a:latin typeface="Lato"/>
                <a:ea typeface="Lato"/>
                <a:cs typeface="Lato"/>
                <a:sym typeface="Lato"/>
              </a:rPr>
              <a:t>© Florian Jacta 2025</a:t>
            </a:r>
            <a:r>
              <a:rPr lang="en" sz="1000">
                <a:solidFill>
                  <a:srgbClr val="140A1E"/>
                </a:solidFill>
                <a:latin typeface="Lato"/>
                <a:ea typeface="Lato"/>
                <a:cs typeface="Lato"/>
                <a:sym typeface="Lato"/>
              </a:rPr>
              <a:t> All rights reserved</a:t>
            </a:r>
            <a:endParaRPr b="0" i="0" sz="10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" name="Google Shape;83;g280ac2a2a9f_0_2358"/>
          <p:cNvSpPr txBox="1"/>
          <p:nvPr>
            <p:ph idx="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Orange">
  <p:cSld name="TITLE_ONLY_1_1">
    <p:bg>
      <p:bgPr>
        <a:solidFill>
          <a:schemeClr val="accent2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80ac2a2a9f_0_2365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g280ac2a2a9f_0_2365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000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g280ac2a2a9f_0_2365"/>
          <p:cNvSpPr txBox="1"/>
          <p:nvPr>
            <p:ph type="title"/>
          </p:nvPr>
        </p:nvSpPr>
        <p:spPr>
          <a:xfrm>
            <a:off x="471825" y="16350"/>
            <a:ext cx="82224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8" name="Google Shape;88;g280ac2a2a9f_0_236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g280ac2a2a9f_0_2365"/>
          <p:cNvSpPr txBox="1"/>
          <p:nvPr/>
        </p:nvSpPr>
        <p:spPr>
          <a:xfrm>
            <a:off x="471825" y="4695625"/>
            <a:ext cx="219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© Taipy 2023</a:t>
            </a:r>
            <a:r>
              <a:rPr b="0" i="0" lang="en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All rights reserved</a:t>
            </a:r>
            <a:endParaRPr b="0" i="0" sz="1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Orange and Dark">
  <p:cSld name="TITLE_ONLY_1_1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80ac2a2a9f_0_2371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" name="Google Shape;92;g280ac2a2a9f_0_2371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000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g280ac2a2a9f_0_2371"/>
          <p:cNvSpPr txBox="1"/>
          <p:nvPr>
            <p:ph type="title"/>
          </p:nvPr>
        </p:nvSpPr>
        <p:spPr>
          <a:xfrm>
            <a:off x="471825" y="16350"/>
            <a:ext cx="82224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4" name="Google Shape;94;g280ac2a2a9f_0_237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g280ac2a2a9f_0_2371"/>
          <p:cNvSpPr txBox="1"/>
          <p:nvPr/>
        </p:nvSpPr>
        <p:spPr>
          <a:xfrm>
            <a:off x="471825" y="4695625"/>
            <a:ext cx="219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© Taipy 2023</a:t>
            </a:r>
            <a:r>
              <a:rPr b="0" i="0" lang="en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All rights reserved</a:t>
            </a:r>
            <a:endParaRPr b="0" i="0" sz="1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Orange and Light">
  <p:cSld name="TITLE_ONLY_1_1_1_1">
    <p:bg>
      <p:bgPr>
        <a:solidFill>
          <a:schemeClr val="accent6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80ac2a2a9f_0_2377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g280ac2a2a9f_0_2377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000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g280ac2a2a9f_0_2377"/>
          <p:cNvSpPr txBox="1"/>
          <p:nvPr>
            <p:ph type="title"/>
          </p:nvPr>
        </p:nvSpPr>
        <p:spPr>
          <a:xfrm>
            <a:off x="471825" y="16350"/>
            <a:ext cx="82224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0" name="Google Shape;100;g280ac2a2a9f_0_237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g280ac2a2a9f_0_2377"/>
          <p:cNvSpPr txBox="1"/>
          <p:nvPr/>
        </p:nvSpPr>
        <p:spPr>
          <a:xfrm>
            <a:off x="471825" y="4695625"/>
            <a:ext cx="219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© Taipy 2023</a:t>
            </a:r>
            <a:r>
              <a:rPr b="0" i="0" lang="en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All rights reserved</a:t>
            </a:r>
            <a:endParaRPr b="0" i="0" sz="1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- Dark and Orange">
  <p:cSld name="ONE_COLUMN_TEXT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80ac2a2a9f_0_238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g280ac2a2a9f_0_2389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000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g280ac2a2a9f_0_2389"/>
          <p:cNvSpPr txBox="1"/>
          <p:nvPr>
            <p:ph type="title"/>
          </p:nvPr>
        </p:nvSpPr>
        <p:spPr>
          <a:xfrm>
            <a:off x="457200" y="357800"/>
            <a:ext cx="2577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g280ac2a2a9f_0_2389"/>
          <p:cNvSpPr txBox="1"/>
          <p:nvPr>
            <p:ph idx="1" type="body"/>
          </p:nvPr>
        </p:nvSpPr>
        <p:spPr>
          <a:xfrm>
            <a:off x="457200" y="1465800"/>
            <a:ext cx="2577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g280ac2a2a9f_0_238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- Light and Dark">
  <p:cSld name="ONE_COLUMN_TEXT_1_1">
    <p:bg>
      <p:bgPr>
        <a:solidFill>
          <a:schemeClr val="accent6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80ac2a2a9f_0_2395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g280ac2a2a9f_0_2395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000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g280ac2a2a9f_0_2395"/>
          <p:cNvSpPr txBox="1"/>
          <p:nvPr>
            <p:ph type="title"/>
          </p:nvPr>
        </p:nvSpPr>
        <p:spPr>
          <a:xfrm>
            <a:off x="457200" y="357800"/>
            <a:ext cx="2577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" name="Google Shape;112;g280ac2a2a9f_0_2395"/>
          <p:cNvSpPr txBox="1"/>
          <p:nvPr>
            <p:ph idx="1" type="body"/>
          </p:nvPr>
        </p:nvSpPr>
        <p:spPr>
          <a:xfrm>
            <a:off x="457200" y="1465800"/>
            <a:ext cx="2577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3" name="Google Shape;113;g280ac2a2a9f_0_239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- Dark">
  <p:cSld name="MAIN_POI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g280ac2a2a9f_0_2437"/>
          <p:cNvPicPr preferRelativeResize="0"/>
          <p:nvPr/>
        </p:nvPicPr>
        <p:blipFill rotWithShape="1">
          <a:blip r:embed="rId2">
            <a:alphaModFix amt="5000"/>
          </a:blip>
          <a:srcRect b="7813" l="0" r="0" t="7812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g280ac2a2a9f_0_2437"/>
          <p:cNvSpPr txBox="1"/>
          <p:nvPr>
            <p:ph type="title"/>
          </p:nvPr>
        </p:nvSpPr>
        <p:spPr>
          <a:xfrm>
            <a:off x="457200" y="712800"/>
            <a:ext cx="62571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9" name="Google Shape;19;g280ac2a2a9f_0_243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- Light and Orange">
  <p:cSld name="ONE_COLUMN_TEXT_1_1_1">
    <p:bg>
      <p:bgPr>
        <a:solidFill>
          <a:schemeClr val="accent6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80ac2a2a9f_0_2401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g280ac2a2a9f_0_2401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000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g280ac2a2a9f_0_2401"/>
          <p:cNvSpPr txBox="1"/>
          <p:nvPr>
            <p:ph type="title"/>
          </p:nvPr>
        </p:nvSpPr>
        <p:spPr>
          <a:xfrm>
            <a:off x="457200" y="357800"/>
            <a:ext cx="2577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8" name="Google Shape;118;g280ac2a2a9f_0_2401"/>
          <p:cNvSpPr txBox="1"/>
          <p:nvPr>
            <p:ph idx="1" type="body"/>
          </p:nvPr>
        </p:nvSpPr>
        <p:spPr>
          <a:xfrm>
            <a:off x="457200" y="1465800"/>
            <a:ext cx="2577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9" name="Google Shape;119;g280ac2a2a9f_0_240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- Orange and Light">
  <p:cSld name="ONE_COLUMN_TEXT_1_1_1_1">
    <p:bg>
      <p:bgPr>
        <a:solidFill>
          <a:schemeClr val="accent2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80ac2a2a9f_0_240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g280ac2a2a9f_0_240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000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g280ac2a2a9f_0_2407"/>
          <p:cNvSpPr txBox="1"/>
          <p:nvPr>
            <p:ph type="title"/>
          </p:nvPr>
        </p:nvSpPr>
        <p:spPr>
          <a:xfrm>
            <a:off x="457200" y="357800"/>
            <a:ext cx="2577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4" name="Google Shape;124;g280ac2a2a9f_0_2407"/>
          <p:cNvSpPr txBox="1"/>
          <p:nvPr>
            <p:ph idx="1" type="body"/>
          </p:nvPr>
        </p:nvSpPr>
        <p:spPr>
          <a:xfrm>
            <a:off x="457200" y="1465800"/>
            <a:ext cx="2577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5" name="Google Shape;125;g280ac2a2a9f_0_240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- Orange and Dark">
  <p:cSld name="ONE_COLUMN_TEXT_1_1_1_1_1">
    <p:bg>
      <p:bgPr>
        <a:solidFill>
          <a:schemeClr val="accent2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80ac2a2a9f_0_2413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g280ac2a2a9f_0_2413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000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g280ac2a2a9f_0_2413"/>
          <p:cNvSpPr txBox="1"/>
          <p:nvPr>
            <p:ph type="title"/>
          </p:nvPr>
        </p:nvSpPr>
        <p:spPr>
          <a:xfrm>
            <a:off x="457200" y="357800"/>
            <a:ext cx="2577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0" name="Google Shape;130;g280ac2a2a9f_0_2413"/>
          <p:cNvSpPr txBox="1"/>
          <p:nvPr>
            <p:ph idx="1" type="body"/>
          </p:nvPr>
        </p:nvSpPr>
        <p:spPr>
          <a:xfrm>
            <a:off x="457200" y="1465800"/>
            <a:ext cx="2577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1" name="Google Shape;131;g280ac2a2a9f_0_24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- Light">
  <p:cSld name="ONE_COLUMN_TEXT_1_1_1_1_1_1"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80ac2a2a9f_0_24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g280ac2a2a9f_0_2419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000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g280ac2a2a9f_0_2419"/>
          <p:cNvSpPr txBox="1"/>
          <p:nvPr>
            <p:ph type="title"/>
          </p:nvPr>
        </p:nvSpPr>
        <p:spPr>
          <a:xfrm>
            <a:off x="457200" y="357800"/>
            <a:ext cx="2577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6" name="Google Shape;136;g280ac2a2a9f_0_2419"/>
          <p:cNvSpPr txBox="1"/>
          <p:nvPr>
            <p:ph idx="1" type="body"/>
          </p:nvPr>
        </p:nvSpPr>
        <p:spPr>
          <a:xfrm>
            <a:off x="457200" y="1465800"/>
            <a:ext cx="2577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7" name="Google Shape;137;g280ac2a2a9f_0_24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- Dark">
  <p:cSld name="ONE_COLUMN_TEXT_1_1_1_1_1_1_1">
    <p:bg>
      <p:bgPr>
        <a:solidFill>
          <a:schemeClr val="dk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80ac2a2a9f_0_2425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g280ac2a2a9f_0_2425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000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g280ac2a2a9f_0_2425"/>
          <p:cNvSpPr txBox="1"/>
          <p:nvPr>
            <p:ph type="title"/>
          </p:nvPr>
        </p:nvSpPr>
        <p:spPr>
          <a:xfrm>
            <a:off x="457200" y="357800"/>
            <a:ext cx="2577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2" name="Google Shape;142;g280ac2a2a9f_0_2425"/>
          <p:cNvSpPr txBox="1"/>
          <p:nvPr>
            <p:ph idx="1" type="body"/>
          </p:nvPr>
        </p:nvSpPr>
        <p:spPr>
          <a:xfrm>
            <a:off x="457200" y="1465800"/>
            <a:ext cx="2577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3" name="Google Shape;143;g280ac2a2a9f_0_24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- Orange">
  <p:cSld name="ONE_COLUMN_TEXT_1_1_1_1_1_1_1_1">
    <p:bg>
      <p:bgPr>
        <a:solidFill>
          <a:schemeClr val="accent2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80ac2a2a9f_0_2431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g280ac2a2a9f_0_2431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000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g280ac2a2a9f_0_2431"/>
          <p:cNvSpPr txBox="1"/>
          <p:nvPr>
            <p:ph type="title"/>
          </p:nvPr>
        </p:nvSpPr>
        <p:spPr>
          <a:xfrm>
            <a:off x="457200" y="357800"/>
            <a:ext cx="2577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8" name="Google Shape;148;g280ac2a2a9f_0_2431"/>
          <p:cNvSpPr txBox="1"/>
          <p:nvPr>
            <p:ph idx="1" type="body"/>
          </p:nvPr>
        </p:nvSpPr>
        <p:spPr>
          <a:xfrm>
            <a:off x="457200" y="1465800"/>
            <a:ext cx="2577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9" name="Google Shape;149;g280ac2a2a9f_0_243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- Light">
  <p:cSld name="MAIN_POINT_1">
    <p:bg>
      <p:bgPr>
        <a:solidFill>
          <a:schemeClr val="accent6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g280ac2a2a9f_0_2441"/>
          <p:cNvPicPr preferRelativeResize="0"/>
          <p:nvPr/>
        </p:nvPicPr>
        <p:blipFill rotWithShape="1">
          <a:blip r:embed="rId2">
            <a:alphaModFix amt="5000"/>
          </a:blip>
          <a:srcRect b="7813" l="0" r="0" t="7812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280ac2a2a9f_0_2441"/>
          <p:cNvSpPr txBox="1"/>
          <p:nvPr>
            <p:ph type="title"/>
          </p:nvPr>
        </p:nvSpPr>
        <p:spPr>
          <a:xfrm>
            <a:off x="490250" y="488250"/>
            <a:ext cx="625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6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53" name="Google Shape;153;g280ac2a2a9f_0_24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g280ac2a2a9f_0_2441"/>
          <p:cNvSpPr txBox="1"/>
          <p:nvPr>
            <p:ph idx="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g280ac2a2a9f_0_2441"/>
          <p:cNvSpPr txBox="1"/>
          <p:nvPr/>
        </p:nvSpPr>
        <p:spPr>
          <a:xfrm>
            <a:off x="471825" y="4695625"/>
            <a:ext cx="219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© Taipy 2023</a:t>
            </a:r>
            <a:r>
              <a:rPr b="0" i="0" lang="en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All rights reserved</a:t>
            </a:r>
            <a:endParaRPr b="0" i="0" sz="10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- Orange">
  <p:cSld name="MAIN_POINT_1_1">
    <p:bg>
      <p:bgPr>
        <a:solidFill>
          <a:schemeClr val="accent2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g280ac2a2a9f_0_2447"/>
          <p:cNvPicPr preferRelativeResize="0"/>
          <p:nvPr/>
        </p:nvPicPr>
        <p:blipFill rotWithShape="1">
          <a:blip r:embed="rId2">
            <a:alphaModFix amt="5000"/>
          </a:blip>
          <a:srcRect b="7813" l="0" r="0" t="7812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280ac2a2a9f_0_2447"/>
          <p:cNvSpPr txBox="1"/>
          <p:nvPr>
            <p:ph type="title"/>
          </p:nvPr>
        </p:nvSpPr>
        <p:spPr>
          <a:xfrm>
            <a:off x="490250" y="488250"/>
            <a:ext cx="625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59" name="Google Shape;159;g280ac2a2a9f_0_244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g280ac2a2a9f_0_2447"/>
          <p:cNvSpPr txBox="1"/>
          <p:nvPr>
            <p:ph idx="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yptic - Light and Dark">
  <p:cSld name="SECTION_TITLE_AND_DESCRIPTION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80ac2a2a9f_0_2452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g280ac2a2a9f_0_2452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g280ac2a2a9f_0_2452"/>
          <p:cNvSpPr txBox="1"/>
          <p:nvPr>
            <p:ph type="title"/>
          </p:nvPr>
        </p:nvSpPr>
        <p:spPr>
          <a:xfrm>
            <a:off x="473700" y="1233175"/>
            <a:ext cx="38370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 Black"/>
              <a:buNone/>
              <a:defRPr sz="36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5" name="Google Shape;165;g280ac2a2a9f_0_2452"/>
          <p:cNvSpPr txBox="1"/>
          <p:nvPr>
            <p:ph idx="1" type="subTitle"/>
          </p:nvPr>
        </p:nvSpPr>
        <p:spPr>
          <a:xfrm>
            <a:off x="417300" y="2779475"/>
            <a:ext cx="38934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6" name="Google Shape;166;g280ac2a2a9f_0_2452"/>
          <p:cNvSpPr txBox="1"/>
          <p:nvPr>
            <p:ph idx="2" type="body"/>
          </p:nvPr>
        </p:nvSpPr>
        <p:spPr>
          <a:xfrm>
            <a:off x="4800600" y="724200"/>
            <a:ext cx="38934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7" name="Google Shape;167;g280ac2a2a9f_0_245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g280ac2a2a9f_0_2452"/>
          <p:cNvSpPr txBox="1"/>
          <p:nvPr/>
        </p:nvSpPr>
        <p:spPr>
          <a:xfrm>
            <a:off x="471825" y="4695625"/>
            <a:ext cx="457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140A1E"/>
                </a:solidFill>
                <a:latin typeface="Lato"/>
                <a:ea typeface="Lato"/>
                <a:cs typeface="Lato"/>
                <a:sym typeface="Lato"/>
              </a:rPr>
              <a:t>© Florian Jacta 2025</a:t>
            </a:r>
            <a:r>
              <a:rPr lang="en" sz="1000">
                <a:solidFill>
                  <a:srgbClr val="140A1E"/>
                </a:solidFill>
                <a:latin typeface="Lato"/>
                <a:ea typeface="Lato"/>
                <a:cs typeface="Lato"/>
                <a:sym typeface="Lato"/>
              </a:rPr>
              <a:t> All rights reserved</a:t>
            </a:r>
            <a:endParaRPr b="0" i="0" sz="10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yptic - Light and Orange">
  <p:cSld name="SECTION_TITLE_AND_DESCRIPTION_1">
    <p:bg>
      <p:bgPr>
        <a:solidFill>
          <a:schemeClr val="accent2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80ac2a2a9f_0_2460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g280ac2a2a9f_0_2460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g280ac2a2a9f_0_2460"/>
          <p:cNvSpPr txBox="1"/>
          <p:nvPr>
            <p:ph type="title"/>
          </p:nvPr>
        </p:nvSpPr>
        <p:spPr>
          <a:xfrm>
            <a:off x="473700" y="1233175"/>
            <a:ext cx="38370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 Black"/>
              <a:buNone/>
              <a:defRPr sz="36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3" name="Google Shape;173;g280ac2a2a9f_0_2460"/>
          <p:cNvSpPr txBox="1"/>
          <p:nvPr>
            <p:ph idx="1" type="subTitle"/>
          </p:nvPr>
        </p:nvSpPr>
        <p:spPr>
          <a:xfrm>
            <a:off x="473700" y="2779475"/>
            <a:ext cx="38370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4" name="Google Shape;174;g280ac2a2a9f_0_2460"/>
          <p:cNvSpPr txBox="1"/>
          <p:nvPr>
            <p:ph idx="2" type="body"/>
          </p:nvPr>
        </p:nvSpPr>
        <p:spPr>
          <a:xfrm>
            <a:off x="4800600" y="724200"/>
            <a:ext cx="38934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5" name="Google Shape;175;g280ac2a2a9f_0_24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6" name="Google Shape;176;g280ac2a2a9f_0_2460"/>
          <p:cNvSpPr txBox="1"/>
          <p:nvPr/>
        </p:nvSpPr>
        <p:spPr>
          <a:xfrm>
            <a:off x="471825" y="4695625"/>
            <a:ext cx="219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© Taipy 2023</a:t>
            </a:r>
            <a:r>
              <a:rPr b="0" i="0" lang="en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All rights reserved</a:t>
            </a:r>
            <a:endParaRPr b="0" i="0" sz="10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- Dark and Light">
  <p:cSld name="ONE_COLUMN_TEXT">
    <p:bg>
      <p:bgPr>
        <a:solidFill>
          <a:schemeClr val="dk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80ac2a2a9f_0_2383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" name="Google Shape;22;g280ac2a2a9f_0_2383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000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" name="Google Shape;23;g280ac2a2a9f_0_2383"/>
          <p:cNvSpPr txBox="1"/>
          <p:nvPr>
            <p:ph type="title"/>
          </p:nvPr>
        </p:nvSpPr>
        <p:spPr>
          <a:xfrm>
            <a:off x="457200" y="357800"/>
            <a:ext cx="2577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g280ac2a2a9f_0_2383"/>
          <p:cNvSpPr txBox="1"/>
          <p:nvPr>
            <p:ph idx="1" type="body"/>
          </p:nvPr>
        </p:nvSpPr>
        <p:spPr>
          <a:xfrm>
            <a:off x="457075" y="1465800"/>
            <a:ext cx="2577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" name="Google Shape;25;g280ac2a2a9f_0_238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yptic - Dark and Light">
  <p:cSld name="SECTION_TITLE_AND_DESCRIPTION_1_1">
    <p:bg>
      <p:bgPr>
        <a:solidFill>
          <a:schemeClr val="accent6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80ac2a2a9f_0_2468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g280ac2a2a9f_0_2468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000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g280ac2a2a9f_0_2468"/>
          <p:cNvSpPr txBox="1"/>
          <p:nvPr>
            <p:ph type="title"/>
          </p:nvPr>
        </p:nvSpPr>
        <p:spPr>
          <a:xfrm>
            <a:off x="473700" y="1233175"/>
            <a:ext cx="38370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Lato Black"/>
              <a:buNone/>
              <a:defRPr sz="3600">
                <a:latin typeface="Lato Black"/>
                <a:ea typeface="Lato Black"/>
                <a:cs typeface="Lato Black"/>
                <a:sym typeface="La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1" name="Google Shape;181;g280ac2a2a9f_0_2468"/>
          <p:cNvSpPr txBox="1"/>
          <p:nvPr>
            <p:ph idx="1" type="subTitle"/>
          </p:nvPr>
        </p:nvSpPr>
        <p:spPr>
          <a:xfrm>
            <a:off x="473700" y="2779475"/>
            <a:ext cx="38370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2" name="Google Shape;182;g280ac2a2a9f_0_2468"/>
          <p:cNvSpPr txBox="1"/>
          <p:nvPr>
            <p:ph idx="2" type="body"/>
          </p:nvPr>
        </p:nvSpPr>
        <p:spPr>
          <a:xfrm>
            <a:off x="4800600" y="724200"/>
            <a:ext cx="38934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3" name="Google Shape;183;g280ac2a2a9f_0_246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g280ac2a2a9f_0_2468"/>
          <p:cNvSpPr txBox="1"/>
          <p:nvPr/>
        </p:nvSpPr>
        <p:spPr>
          <a:xfrm>
            <a:off x="471825" y="4695625"/>
            <a:ext cx="3550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© Florian Jacta 2025</a:t>
            </a: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All rights reserved</a:t>
            </a:r>
            <a:endParaRPr b="0" i="0" sz="1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g280ac2a2a9f_0_2468"/>
          <p:cNvSpPr txBox="1"/>
          <p:nvPr>
            <p:ph idx="3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yptic - Dark and Orange">
  <p:cSld name="SECTION_TITLE_AND_DESCRIPTION_1_1_1">
    <p:bg>
      <p:bgPr>
        <a:solidFill>
          <a:schemeClr val="accent2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80ac2a2a9f_0_2477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g280ac2a2a9f_0_247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000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g280ac2a2a9f_0_2477"/>
          <p:cNvSpPr txBox="1"/>
          <p:nvPr>
            <p:ph type="title"/>
          </p:nvPr>
        </p:nvSpPr>
        <p:spPr>
          <a:xfrm>
            <a:off x="473700" y="1233175"/>
            <a:ext cx="38370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Lato Black"/>
              <a:buNone/>
              <a:defRPr sz="3600">
                <a:latin typeface="Lato Black"/>
                <a:ea typeface="Lato Black"/>
                <a:cs typeface="Lato Black"/>
                <a:sym typeface="La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0" name="Google Shape;190;g280ac2a2a9f_0_2477"/>
          <p:cNvSpPr txBox="1"/>
          <p:nvPr>
            <p:ph idx="1" type="subTitle"/>
          </p:nvPr>
        </p:nvSpPr>
        <p:spPr>
          <a:xfrm>
            <a:off x="473700" y="2779475"/>
            <a:ext cx="38370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1" name="Google Shape;191;g280ac2a2a9f_0_2477"/>
          <p:cNvSpPr txBox="1"/>
          <p:nvPr>
            <p:ph idx="2" type="body"/>
          </p:nvPr>
        </p:nvSpPr>
        <p:spPr>
          <a:xfrm>
            <a:off x="4800600" y="724200"/>
            <a:ext cx="38934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2" name="Google Shape;192;g280ac2a2a9f_0_247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g280ac2a2a9f_0_2477"/>
          <p:cNvSpPr txBox="1"/>
          <p:nvPr/>
        </p:nvSpPr>
        <p:spPr>
          <a:xfrm>
            <a:off x="471825" y="4695625"/>
            <a:ext cx="219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© Taipy 2023</a:t>
            </a:r>
            <a:r>
              <a:rPr b="0" i="0" lang="en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All rights reserved</a:t>
            </a:r>
            <a:endParaRPr b="0" i="0" sz="1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yptic - Orange and Light">
  <p:cSld name="SECTION_TITLE_AND_DESCRIPTION_1_1_1_1">
    <p:bg>
      <p:bgPr>
        <a:solidFill>
          <a:schemeClr val="l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80ac2a2a9f_0_2485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g280ac2a2a9f_0_2485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000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g280ac2a2a9f_0_2485"/>
          <p:cNvSpPr txBox="1"/>
          <p:nvPr>
            <p:ph type="title"/>
          </p:nvPr>
        </p:nvSpPr>
        <p:spPr>
          <a:xfrm>
            <a:off x="473700" y="1233175"/>
            <a:ext cx="38370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Lato Black"/>
              <a:buNone/>
              <a:defRPr sz="3600">
                <a:latin typeface="Lato Black"/>
                <a:ea typeface="Lato Black"/>
                <a:cs typeface="Lato Black"/>
                <a:sym typeface="La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8" name="Google Shape;198;g280ac2a2a9f_0_2485"/>
          <p:cNvSpPr txBox="1"/>
          <p:nvPr>
            <p:ph idx="1" type="subTitle"/>
          </p:nvPr>
        </p:nvSpPr>
        <p:spPr>
          <a:xfrm>
            <a:off x="473700" y="2779475"/>
            <a:ext cx="38370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9" name="Google Shape;199;g280ac2a2a9f_0_2485"/>
          <p:cNvSpPr txBox="1"/>
          <p:nvPr>
            <p:ph idx="2" type="body"/>
          </p:nvPr>
        </p:nvSpPr>
        <p:spPr>
          <a:xfrm>
            <a:off x="4800600" y="724200"/>
            <a:ext cx="38934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0" name="Google Shape;200;g280ac2a2a9f_0_248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g280ac2a2a9f_0_2485"/>
          <p:cNvSpPr txBox="1"/>
          <p:nvPr/>
        </p:nvSpPr>
        <p:spPr>
          <a:xfrm>
            <a:off x="471825" y="4695625"/>
            <a:ext cx="219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© Taipy 2023</a:t>
            </a:r>
            <a:r>
              <a:rPr b="0" i="0" lang="en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All rights reserved</a:t>
            </a:r>
            <a:endParaRPr b="0" i="0" sz="1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g280ac2a2a9f_0_2485"/>
          <p:cNvSpPr txBox="1"/>
          <p:nvPr>
            <p:ph idx="3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yptic - Orange and Dark">
  <p:cSld name="SECTION_TITLE_AND_DESCRIPTION_1_1_1_1_1">
    <p:bg>
      <p:bgPr>
        <a:solidFill>
          <a:schemeClr val="dk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80ac2a2a9f_0_2494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g280ac2a2a9f_0_2494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000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g280ac2a2a9f_0_2494"/>
          <p:cNvSpPr txBox="1"/>
          <p:nvPr>
            <p:ph type="title"/>
          </p:nvPr>
        </p:nvSpPr>
        <p:spPr>
          <a:xfrm>
            <a:off x="473700" y="1233175"/>
            <a:ext cx="38370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Lato Black"/>
              <a:buNone/>
              <a:defRPr sz="3600">
                <a:latin typeface="Lato Black"/>
                <a:ea typeface="Lato Black"/>
                <a:cs typeface="Lato Black"/>
                <a:sym typeface="La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7" name="Google Shape;207;g280ac2a2a9f_0_2494"/>
          <p:cNvSpPr txBox="1"/>
          <p:nvPr>
            <p:ph idx="1" type="subTitle"/>
          </p:nvPr>
        </p:nvSpPr>
        <p:spPr>
          <a:xfrm>
            <a:off x="473700" y="2779475"/>
            <a:ext cx="38370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8" name="Google Shape;208;g280ac2a2a9f_0_2494"/>
          <p:cNvSpPr txBox="1"/>
          <p:nvPr>
            <p:ph idx="2" type="body"/>
          </p:nvPr>
        </p:nvSpPr>
        <p:spPr>
          <a:xfrm>
            <a:off x="4800600" y="724200"/>
            <a:ext cx="38934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" name="Google Shape;209;g280ac2a2a9f_0_249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0" name="Google Shape;210;g280ac2a2a9f_0_2494"/>
          <p:cNvSpPr txBox="1"/>
          <p:nvPr/>
        </p:nvSpPr>
        <p:spPr>
          <a:xfrm>
            <a:off x="471825" y="4695625"/>
            <a:ext cx="219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© Taipy 2023</a:t>
            </a:r>
            <a:r>
              <a:rPr b="0" i="0" lang="en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All rights reserved</a:t>
            </a:r>
            <a:endParaRPr b="0" i="0" sz="1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dyptic - Light">
  <p:cSld name="CUSTOM">
    <p:bg>
      <p:bgPr>
        <a:solidFill>
          <a:schemeClr val="lt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80ac2a2a9f_0_250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3" name="Google Shape;213;g280ac2a2a9f_0_2502"/>
          <p:cNvSpPr/>
          <p:nvPr>
            <p:ph idx="2" type="pic"/>
          </p:nvPr>
        </p:nvSpPr>
        <p:spPr>
          <a:xfrm>
            <a:off x="4572000" y="7375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14" name="Google Shape;214;g280ac2a2a9f_0_2502"/>
          <p:cNvSpPr txBox="1"/>
          <p:nvPr/>
        </p:nvSpPr>
        <p:spPr>
          <a:xfrm>
            <a:off x="471825" y="4695625"/>
            <a:ext cx="219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© Taipy 2023</a:t>
            </a:r>
            <a:r>
              <a:rPr b="0" i="0" lang="en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All rights reserved</a:t>
            </a:r>
            <a:endParaRPr b="0" i="0" sz="10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Google Shape;215;g280ac2a2a9f_0_2502"/>
          <p:cNvSpPr txBox="1"/>
          <p:nvPr>
            <p:ph idx="3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dyptic - Dark">
  <p:cSld name="CUSTOM_2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80ac2a2a9f_0_250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8" name="Google Shape;218;g280ac2a2a9f_0_2507"/>
          <p:cNvSpPr/>
          <p:nvPr>
            <p:ph idx="2" type="pic"/>
          </p:nvPr>
        </p:nvSpPr>
        <p:spPr>
          <a:xfrm>
            <a:off x="4572000" y="7375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19" name="Google Shape;219;g280ac2a2a9f_0_2507"/>
          <p:cNvSpPr txBox="1"/>
          <p:nvPr>
            <p:ph idx="3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dyptic - Orange">
  <p:cSld name="CUSTOM_1">
    <p:bg>
      <p:bgPr>
        <a:solidFill>
          <a:schemeClr val="accent2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80ac2a2a9f_0_25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g280ac2a2a9f_0_2511"/>
          <p:cNvSpPr/>
          <p:nvPr>
            <p:ph idx="2" type="pic"/>
          </p:nvPr>
        </p:nvSpPr>
        <p:spPr>
          <a:xfrm>
            <a:off x="4572000" y="7375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23" name="Google Shape;223;g280ac2a2a9f_0_2511"/>
          <p:cNvSpPr txBox="1"/>
          <p:nvPr>
            <p:ph idx="3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- Dark">
  <p:cSld name="CAPTION_ONLY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80ac2a2a9f_0_25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g280ac2a2a9f_0_2515"/>
          <p:cNvSpPr txBox="1"/>
          <p:nvPr>
            <p:ph type="title"/>
          </p:nvPr>
        </p:nvSpPr>
        <p:spPr>
          <a:xfrm>
            <a:off x="475500" y="1428750"/>
            <a:ext cx="8222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0"/>
              <a:buFont typeface="Lato Black"/>
              <a:buNone/>
              <a:defRPr sz="10000">
                <a:solidFill>
                  <a:schemeClr val="accent6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27" name="Google Shape;227;g280ac2a2a9f_0_2515"/>
          <p:cNvSpPr txBox="1"/>
          <p:nvPr>
            <p:ph idx="1" type="body"/>
          </p:nvPr>
        </p:nvSpPr>
        <p:spPr>
          <a:xfrm>
            <a:off x="475500" y="2743200"/>
            <a:ext cx="8222100" cy="19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  <a:defRPr>
                <a:solidFill>
                  <a:schemeClr val="accent6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- Light">
  <p:cSld name="BIG_NUMBER">
    <p:bg>
      <p:bgPr>
        <a:solidFill>
          <a:schemeClr val="accent6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80ac2a2a9f_0_2519"/>
          <p:cNvSpPr txBox="1"/>
          <p:nvPr>
            <p:ph hasCustomPrompt="1" type="title"/>
          </p:nvPr>
        </p:nvSpPr>
        <p:spPr>
          <a:xfrm>
            <a:off x="475500" y="1428750"/>
            <a:ext cx="8222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Font typeface="Lato Black"/>
              <a:buNone/>
              <a:defRPr sz="10000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0" name="Google Shape;230;g280ac2a2a9f_0_2519"/>
          <p:cNvSpPr txBox="1"/>
          <p:nvPr>
            <p:ph idx="1" type="body"/>
          </p:nvPr>
        </p:nvSpPr>
        <p:spPr>
          <a:xfrm>
            <a:off x="475500" y="2743200"/>
            <a:ext cx="8222100" cy="18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>
                <a:solidFill>
                  <a:schemeClr val="accent2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31" name="Google Shape;231;g280ac2a2a9f_0_25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2" name="Google Shape;232;g280ac2a2a9f_0_2519"/>
          <p:cNvSpPr txBox="1"/>
          <p:nvPr/>
        </p:nvSpPr>
        <p:spPr>
          <a:xfrm>
            <a:off x="471825" y="4695625"/>
            <a:ext cx="219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© Taipy 2023</a:t>
            </a:r>
            <a:r>
              <a:rPr b="0" i="0" lang="en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All rights reserved</a:t>
            </a:r>
            <a:endParaRPr b="0" i="0" sz="10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g280ac2a2a9f_0_2519"/>
          <p:cNvSpPr txBox="1"/>
          <p:nvPr>
            <p:ph idx="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- Orange">
  <p:cSld name="BIG_NUMBER_1">
    <p:bg>
      <p:bgPr>
        <a:solidFill>
          <a:schemeClr val="accent2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80ac2a2a9f_0_2525"/>
          <p:cNvSpPr txBox="1"/>
          <p:nvPr>
            <p:ph type="title"/>
          </p:nvPr>
        </p:nvSpPr>
        <p:spPr>
          <a:xfrm>
            <a:off x="475500" y="1428750"/>
            <a:ext cx="8222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0"/>
              <a:buFont typeface="Lato Black"/>
              <a:buNone/>
              <a:defRPr sz="10000">
                <a:solidFill>
                  <a:schemeClr val="accent6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0"/>
              <a:buFont typeface="Lato Black"/>
              <a:buNone/>
              <a:defRPr sz="10000">
                <a:solidFill>
                  <a:schemeClr val="accent6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0"/>
              <a:buFont typeface="Lato Black"/>
              <a:buNone/>
              <a:defRPr sz="10000">
                <a:solidFill>
                  <a:schemeClr val="accent6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0"/>
              <a:buFont typeface="Lato Black"/>
              <a:buNone/>
              <a:defRPr sz="10000">
                <a:solidFill>
                  <a:schemeClr val="accent6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0"/>
              <a:buFont typeface="Lato Black"/>
              <a:buNone/>
              <a:defRPr sz="10000">
                <a:solidFill>
                  <a:schemeClr val="accent6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0"/>
              <a:buFont typeface="Lato Black"/>
              <a:buNone/>
              <a:defRPr sz="10000">
                <a:solidFill>
                  <a:schemeClr val="accent6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0"/>
              <a:buFont typeface="Lato Black"/>
              <a:buNone/>
              <a:defRPr sz="10000">
                <a:solidFill>
                  <a:schemeClr val="accent6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0"/>
              <a:buFont typeface="Lato Black"/>
              <a:buNone/>
              <a:defRPr sz="10000">
                <a:solidFill>
                  <a:schemeClr val="accent6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0"/>
              <a:buFont typeface="Lato Black"/>
              <a:buNone/>
              <a:defRPr sz="10000">
                <a:solidFill>
                  <a:schemeClr val="accent6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236" name="Google Shape;236;g280ac2a2a9f_0_2525"/>
          <p:cNvSpPr txBox="1"/>
          <p:nvPr>
            <p:ph idx="1" type="body"/>
          </p:nvPr>
        </p:nvSpPr>
        <p:spPr>
          <a:xfrm>
            <a:off x="475500" y="2743200"/>
            <a:ext cx="8222100" cy="18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  <a:defRPr>
                <a:solidFill>
                  <a:schemeClr val="accent6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○"/>
              <a:defRPr>
                <a:solidFill>
                  <a:schemeClr val="accent6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■"/>
              <a:defRPr>
                <a:solidFill>
                  <a:schemeClr val="accent6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  <a:defRPr>
                <a:solidFill>
                  <a:schemeClr val="accent6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○"/>
              <a:defRPr>
                <a:solidFill>
                  <a:schemeClr val="accent6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■"/>
              <a:defRPr>
                <a:solidFill>
                  <a:schemeClr val="accent6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  <a:defRPr>
                <a:solidFill>
                  <a:schemeClr val="accent6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○"/>
              <a:defRPr>
                <a:solidFill>
                  <a:schemeClr val="accent6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37" name="Google Shape;237;g280ac2a2a9f_0_25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8" name="Google Shape;238;g280ac2a2a9f_0_2525"/>
          <p:cNvSpPr txBox="1"/>
          <p:nvPr>
            <p:ph idx="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ster">
  <p:cSld name="Mast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">
  <p:cSld name="BIG_NUMBER_1_1_1">
    <p:bg>
      <p:bgPr>
        <a:solidFill>
          <a:schemeClr val="dk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80ac2a2a9f_0_253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1" name="Google Shape;241;g280ac2a2a9f_0_2534"/>
          <p:cNvSpPr txBox="1"/>
          <p:nvPr>
            <p:ph idx="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Orange">
  <p:cSld name="BIG_NUMBER_1_1_1_1">
    <p:bg>
      <p:bgPr>
        <a:solidFill>
          <a:schemeClr val="accent2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80ac2a2a9f_0_253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4" name="Google Shape;244;g280ac2a2a9f_0_2537"/>
          <p:cNvSpPr txBox="1"/>
          <p:nvPr>
            <p:ph idx="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social media">
  <p:cSld name="BLANK_1">
    <p:bg>
      <p:bgPr>
        <a:solidFill>
          <a:schemeClr val="dk1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80ac2a2a9f_0_2550"/>
          <p:cNvSpPr txBox="1"/>
          <p:nvPr/>
        </p:nvSpPr>
        <p:spPr>
          <a:xfrm>
            <a:off x="1162470" y="1584425"/>
            <a:ext cx="29262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" sz="4200" u="none" cap="none" strike="noStrike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Thank </a:t>
            </a:r>
            <a:r>
              <a:rPr b="0" i="0" lang="en" sz="4200" u="none" cap="none" strike="noStrike">
                <a:solidFill>
                  <a:srgbClr val="FF462B"/>
                </a:solidFill>
                <a:latin typeface="Lato Black"/>
                <a:ea typeface="Lato Black"/>
                <a:cs typeface="Lato Black"/>
                <a:sym typeface="Lato Black"/>
              </a:rPr>
              <a:t>you</a:t>
            </a:r>
            <a:endParaRPr b="0" i="0" sz="4200" u="none" cap="none" strike="noStrike">
              <a:solidFill>
                <a:srgbClr val="FF462B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47" name="Google Shape;247;g280ac2a2a9f_0_2550"/>
          <p:cNvSpPr txBox="1"/>
          <p:nvPr/>
        </p:nvSpPr>
        <p:spPr>
          <a:xfrm>
            <a:off x="1180000" y="2546275"/>
            <a:ext cx="2926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Poppins"/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Follow us on social media!</a:t>
            </a:r>
            <a:endParaRPr b="0" i="0" sz="28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8" name="Google Shape;248;g280ac2a2a9f_0_25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12206" y="1444225"/>
            <a:ext cx="524518" cy="43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g280ac2a2a9f_0_2550"/>
          <p:cNvSpPr txBox="1"/>
          <p:nvPr/>
        </p:nvSpPr>
        <p:spPr>
          <a:xfrm>
            <a:off x="5729700" y="1444225"/>
            <a:ext cx="1634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Taipy_io</a:t>
            </a:r>
            <a:endParaRPr b="1" i="0" sz="1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" name="Google Shape;250;g280ac2a2a9f_0_2550"/>
          <p:cNvSpPr txBox="1"/>
          <p:nvPr/>
        </p:nvSpPr>
        <p:spPr>
          <a:xfrm>
            <a:off x="5729700" y="2356200"/>
            <a:ext cx="1634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@Taipy.io</a:t>
            </a:r>
            <a:endParaRPr b="1" i="0" sz="1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1" name="Google Shape;251;g280ac2a2a9f_0_25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2200" y="2356200"/>
            <a:ext cx="431101" cy="431101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280ac2a2a9f_0_2550"/>
          <p:cNvSpPr txBox="1"/>
          <p:nvPr/>
        </p:nvSpPr>
        <p:spPr>
          <a:xfrm>
            <a:off x="5729700" y="3268175"/>
            <a:ext cx="1634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Avaiga/Taipy</a:t>
            </a:r>
            <a:endParaRPr b="1" i="0" sz="1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3" name="Google Shape;253;g280ac2a2a9f_0_25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12188" y="3268175"/>
            <a:ext cx="431100" cy="43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280ac2a2a9f_0_255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Dark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g280ac2a2a9f_0_2334"/>
          <p:cNvPicPr preferRelativeResize="0"/>
          <p:nvPr/>
        </p:nvPicPr>
        <p:blipFill rotWithShape="1">
          <a:blip r:embed="rId2">
            <a:alphaModFix amt="5000"/>
          </a:blip>
          <a:srcRect b="7813" l="0" r="0" t="7812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g280ac2a2a9f_0_2334"/>
          <p:cNvSpPr txBox="1"/>
          <p:nvPr>
            <p:ph type="title"/>
          </p:nvPr>
        </p:nvSpPr>
        <p:spPr>
          <a:xfrm>
            <a:off x="460950" y="138750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Dark and Light">
  <p:cSld name="TITLE_ONLY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280ac2a2a9f_0_2351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" name="Google Shape;32;g280ac2a2a9f_0_2351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000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" name="Google Shape;33;g280ac2a2a9f_0_2351"/>
          <p:cNvSpPr txBox="1"/>
          <p:nvPr>
            <p:ph type="title"/>
          </p:nvPr>
        </p:nvSpPr>
        <p:spPr>
          <a:xfrm>
            <a:off x="471825" y="16350"/>
            <a:ext cx="82224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" name="Google Shape;34;g280ac2a2a9f_0_23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g280ac2a2a9f_0_2351"/>
          <p:cNvSpPr txBox="1"/>
          <p:nvPr/>
        </p:nvSpPr>
        <p:spPr>
          <a:xfrm>
            <a:off x="471825" y="4695625"/>
            <a:ext cx="4100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140A1E"/>
                </a:solidFill>
                <a:latin typeface="Lato"/>
                <a:ea typeface="Lato"/>
                <a:cs typeface="Lato"/>
                <a:sym typeface="Lato"/>
              </a:rPr>
              <a:t>© Florian Jacta 2025</a:t>
            </a:r>
            <a:r>
              <a:rPr lang="en" sz="1000">
                <a:solidFill>
                  <a:srgbClr val="140A1E"/>
                </a:solidFill>
                <a:latin typeface="Lato"/>
                <a:ea typeface="Lato"/>
                <a:cs typeface="Lato"/>
                <a:sym typeface="Lato"/>
              </a:rPr>
              <a:t> All rights reserved</a:t>
            </a:r>
            <a:endParaRPr b="0" i="0" sz="10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" name="Google Shape;36;g280ac2a2a9f_0_2351"/>
          <p:cNvSpPr txBox="1"/>
          <p:nvPr>
            <p:ph idx="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Light">
  <p:cSld name="BIG_NUMBER_1_1">
    <p:bg>
      <p:bgPr>
        <a:solidFill>
          <a:schemeClr val="accent6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280ac2a2a9f_0_25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g280ac2a2a9f_0_2530"/>
          <p:cNvSpPr txBox="1"/>
          <p:nvPr>
            <p:ph idx="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g280ac2a2a9f_0_2530"/>
          <p:cNvSpPr txBox="1"/>
          <p:nvPr/>
        </p:nvSpPr>
        <p:spPr>
          <a:xfrm>
            <a:off x="471825" y="4695625"/>
            <a:ext cx="3796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140A1E"/>
                </a:solidFill>
                <a:latin typeface="Lato"/>
                <a:ea typeface="Lato"/>
                <a:cs typeface="Lato"/>
                <a:sym typeface="Lato"/>
              </a:rPr>
              <a:t>© Florian Jacta 2025</a:t>
            </a:r>
            <a:r>
              <a:rPr lang="en" sz="1000">
                <a:solidFill>
                  <a:srgbClr val="140A1E"/>
                </a:solidFill>
                <a:latin typeface="Lato"/>
                <a:ea typeface="Lato"/>
                <a:cs typeface="Lato"/>
                <a:sym typeface="Lato"/>
              </a:rPr>
              <a:t> All rights reserved</a:t>
            </a:r>
            <a:endParaRPr b="0" i="0" sz="10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Github repo" type="blank">
  <p:cSld name="BLANK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80ac2a2a9f_0_2540"/>
          <p:cNvSpPr txBox="1"/>
          <p:nvPr/>
        </p:nvSpPr>
        <p:spPr>
          <a:xfrm>
            <a:off x="1162470" y="1584425"/>
            <a:ext cx="29262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" sz="4200" u="none" cap="none" strike="noStrike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rPr>
              <a:t>Thank </a:t>
            </a:r>
            <a:r>
              <a:rPr b="0" i="0" lang="en" sz="4200" u="none" cap="none" strike="noStrike">
                <a:solidFill>
                  <a:srgbClr val="FF462B"/>
                </a:solidFill>
                <a:latin typeface="Lato Black"/>
                <a:ea typeface="Lato Black"/>
                <a:cs typeface="Lato Black"/>
                <a:sym typeface="Lato Black"/>
              </a:rPr>
              <a:t>you</a:t>
            </a:r>
            <a:endParaRPr b="0" i="0" sz="4200" u="none" cap="none" strike="noStrike">
              <a:solidFill>
                <a:srgbClr val="FF462B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3" name="Google Shape;43;g280ac2a2a9f_0_2540"/>
          <p:cNvSpPr txBox="1"/>
          <p:nvPr/>
        </p:nvSpPr>
        <p:spPr>
          <a:xfrm>
            <a:off x="1180000" y="2546275"/>
            <a:ext cx="29262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50000"/>
              <a:buFont typeface="Poppins"/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And contribute to</a:t>
            </a:r>
            <a:endParaRPr b="0" i="0" sz="28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50000"/>
              <a:buFont typeface="Poppins"/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our Git repo !</a:t>
            </a:r>
            <a:r>
              <a:rPr b="0" i="0" lang="en" sz="42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" name="Google Shape;44;g280ac2a2a9f_0_2540"/>
          <p:cNvGrpSpPr/>
          <p:nvPr/>
        </p:nvGrpSpPr>
        <p:grpSpPr>
          <a:xfrm>
            <a:off x="5283606" y="1372785"/>
            <a:ext cx="2058300" cy="2058300"/>
            <a:chOff x="6589309" y="915585"/>
            <a:chExt cx="2058300" cy="2058300"/>
          </a:xfrm>
        </p:grpSpPr>
        <p:sp>
          <p:nvSpPr>
            <p:cNvPr id="45" name="Google Shape;45;g280ac2a2a9f_0_2540"/>
            <p:cNvSpPr/>
            <p:nvPr/>
          </p:nvSpPr>
          <p:spPr>
            <a:xfrm>
              <a:off x="6589309" y="915585"/>
              <a:ext cx="2058300" cy="20583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283282">
                  <a:alpha val="1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Qr code&#10;&#10;Description automatically generated" id="46" name="Google Shape;46;g280ac2a2a9f_0_2540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809150" y="1135421"/>
              <a:ext cx="1618600" cy="1618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" name="Google Shape;47;g280ac2a2a9f_0_2540"/>
          <p:cNvGrpSpPr/>
          <p:nvPr/>
        </p:nvGrpSpPr>
        <p:grpSpPr>
          <a:xfrm>
            <a:off x="4856098" y="3558774"/>
            <a:ext cx="2986527" cy="307801"/>
            <a:chOff x="5084698" y="3558774"/>
            <a:chExt cx="2986527" cy="307801"/>
          </a:xfrm>
        </p:grpSpPr>
        <p:sp>
          <p:nvSpPr>
            <p:cNvPr id="48" name="Google Shape;48;g280ac2a2a9f_0_2540"/>
            <p:cNvSpPr txBox="1"/>
            <p:nvPr/>
          </p:nvSpPr>
          <p:spPr>
            <a:xfrm>
              <a:off x="5391025" y="3558775"/>
              <a:ext cx="2680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https://github.com</a:t>
              </a:r>
              <a:r>
                <a:rPr b="0" i="0" lang="en" sz="1400" u="none" cap="none" strike="noStrike">
                  <a:solidFill>
                    <a:srgbClr val="FF462B"/>
                  </a:solidFill>
                  <a:latin typeface="Lato"/>
                  <a:ea typeface="Lato"/>
                  <a:cs typeface="Lato"/>
                  <a:sym typeface="Lato"/>
                </a:rPr>
                <a:t>/Avaiga/taipy</a:t>
              </a:r>
              <a:endParaRPr b="0" i="0" sz="1400" u="none" cap="none" strike="noStrike">
                <a:solidFill>
                  <a:srgbClr val="FF462B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49" name="Google Shape;49;g280ac2a2a9f_0_254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084698" y="3558774"/>
              <a:ext cx="307816" cy="307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0" name="Google Shape;50;g280ac2a2a9f_0_254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Light">
  <p:cSld name="SECTION_HEADER_1">
    <p:bg>
      <p:bgPr>
        <a:solidFill>
          <a:schemeClr val="accent6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g280ac2a2a9f_0_2337"/>
          <p:cNvPicPr preferRelativeResize="0"/>
          <p:nvPr/>
        </p:nvPicPr>
        <p:blipFill rotWithShape="1">
          <a:blip r:embed="rId2">
            <a:alphaModFix amt="5000"/>
          </a:blip>
          <a:srcRect b="7813" l="0" r="0" t="7812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g280ac2a2a9f_0_2337"/>
          <p:cNvSpPr txBox="1"/>
          <p:nvPr>
            <p:ph type="title"/>
          </p:nvPr>
        </p:nvSpPr>
        <p:spPr>
          <a:xfrm>
            <a:off x="460950" y="138750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 Black"/>
              <a:buNone/>
              <a:defRPr sz="36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 Black"/>
              <a:buNone/>
              <a:defRPr sz="36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 Black"/>
              <a:buNone/>
              <a:defRPr sz="36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 Black"/>
              <a:buNone/>
              <a:defRPr sz="36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 Black"/>
              <a:buNone/>
              <a:defRPr sz="36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 Black"/>
              <a:buNone/>
              <a:defRPr sz="36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 Black"/>
              <a:buNone/>
              <a:defRPr sz="36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 Black"/>
              <a:buNone/>
              <a:defRPr sz="36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 Black"/>
              <a:buNone/>
              <a:defRPr sz="36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54" name="Google Shape;54;g280ac2a2a9f_0_2337"/>
          <p:cNvSpPr txBox="1"/>
          <p:nvPr/>
        </p:nvSpPr>
        <p:spPr>
          <a:xfrm>
            <a:off x="471825" y="4695625"/>
            <a:ext cx="3726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rgbClr val="140A1E"/>
                </a:solidFill>
                <a:latin typeface="Lato"/>
                <a:ea typeface="Lato"/>
                <a:cs typeface="Lato"/>
                <a:sym typeface="Lato"/>
              </a:rPr>
              <a:t>© Florian Jacta 2025</a:t>
            </a:r>
            <a:r>
              <a:rPr lang="en" sz="1000">
                <a:solidFill>
                  <a:srgbClr val="140A1E"/>
                </a:solidFill>
                <a:latin typeface="Lato"/>
                <a:ea typeface="Lato"/>
                <a:cs typeface="Lato"/>
                <a:sym typeface="Lato"/>
              </a:rPr>
              <a:t> All rights reserved</a:t>
            </a:r>
            <a:endParaRPr b="1" i="0" sz="10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43" Type="http://schemas.openxmlformats.org/officeDocument/2006/relationships/theme" Target="../theme/theme2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80ac2a2a9f_0_2311"/>
          <p:cNvSpPr txBox="1"/>
          <p:nvPr>
            <p:ph type="title"/>
          </p:nvPr>
        </p:nvSpPr>
        <p:spPr>
          <a:xfrm>
            <a:off x="471825" y="457200"/>
            <a:ext cx="82221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 b="0" i="0" sz="3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 b="0" i="0" sz="3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 b="0" i="0" sz="3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 b="0" i="0" sz="3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 b="0" i="0" sz="3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 b="0" i="0" sz="3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 b="0" i="0" sz="3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 b="0" i="0" sz="3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 b="0" i="0" sz="3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" name="Google Shape;7;g280ac2a2a9f_0_2311"/>
          <p:cNvSpPr txBox="1"/>
          <p:nvPr>
            <p:ph idx="1" type="body"/>
          </p:nvPr>
        </p:nvSpPr>
        <p:spPr>
          <a:xfrm>
            <a:off x="471900" y="1138200"/>
            <a:ext cx="8222100" cy="26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280ac2a2a9f_0_23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g280ac2a2a9f_0_2311"/>
          <p:cNvSpPr txBox="1"/>
          <p:nvPr/>
        </p:nvSpPr>
        <p:spPr>
          <a:xfrm>
            <a:off x="471825" y="4695625"/>
            <a:ext cx="5367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© Florian Jacta 2025</a:t>
            </a: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All rights reserved</a:t>
            </a:r>
            <a:endParaRPr b="0" i="0" sz="1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chemeClr val="accent5"/>
          </p15:clr>
        </p15:guide>
        <p15:guide id="2" pos="2880">
          <p15:clr>
            <a:schemeClr val="accent5"/>
          </p15:clr>
        </p15:guide>
        <p15:guide id="3" pos="288">
          <p15:clr>
            <a:schemeClr val="accent5"/>
          </p15:clr>
        </p15:guide>
        <p15:guide id="4" pos="5472">
          <p15:clr>
            <a:schemeClr val="accent5"/>
          </p15:clr>
        </p15:guide>
        <p15:guide id="5" orient="horz" pos="288">
          <p15:clr>
            <a:schemeClr val="accent5"/>
          </p15:clr>
        </p15:guide>
        <p15:guide id="6" orient="horz" pos="2958">
          <p15:clr>
            <a:schemeClr val="accent5"/>
          </p15:clr>
        </p15:guide>
        <p15:guide id="7" pos="2736">
          <p15:clr>
            <a:schemeClr val="accent5"/>
          </p15:clr>
        </p15:guide>
        <p15:guide id="8" pos="3024">
          <p15:clr>
            <a:schemeClr val="accent5"/>
          </p15:clr>
        </p15:guide>
        <p15:guide id="9" orient="horz" pos="1512">
          <p15:clr>
            <a:schemeClr val="accent5"/>
          </p15:clr>
        </p15:guide>
        <p15:guide id="10" orient="horz" pos="1728">
          <p15:clr>
            <a:schemeClr val="accent5"/>
          </p15:clr>
        </p15:guide>
        <p15:guide id="11" orient="horz" pos="900">
          <p15:clr>
            <a:schemeClr val="accent5"/>
          </p15:clr>
        </p15:guide>
        <p15:guide id="12" pos="4250">
          <p15:clr>
            <a:schemeClr val="accent5"/>
          </p15:clr>
        </p15:guide>
        <p15:guide id="13" pos="1584">
          <p15:clr>
            <a:schemeClr val="accent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scikit-optimize.readthedocs.io/en/latest/" TargetMode="External"/><Relationship Id="rId4" Type="http://schemas.openxmlformats.org/officeDocument/2006/relationships/image" Target="../media/image1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ansys.com/fr-fr/products/simai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80ac2a2a9f_0_6"/>
          <p:cNvSpPr txBox="1"/>
          <p:nvPr>
            <p:ph type="ctrTitle"/>
          </p:nvPr>
        </p:nvSpPr>
        <p:spPr>
          <a:xfrm>
            <a:off x="453750" y="1780225"/>
            <a:ext cx="8236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4400">
                <a:latin typeface="Calibri"/>
                <a:ea typeface="Calibri"/>
                <a:cs typeface="Calibri"/>
                <a:sym typeface="Calibri"/>
              </a:rPr>
              <a:t>Introduction to </a:t>
            </a:r>
            <a:r>
              <a:rPr lang="en" sz="4400">
                <a:solidFill>
                  <a:srgbClr val="FFB71B"/>
                </a:solidFill>
                <a:latin typeface="Calibri"/>
                <a:ea typeface="Calibri"/>
                <a:cs typeface="Calibri"/>
                <a:sym typeface="Calibri"/>
              </a:rPr>
              <a:t>SimAI</a:t>
            </a:r>
            <a:endParaRPr b="1" sz="3600">
              <a:solidFill>
                <a:srgbClr val="FFB71B"/>
              </a:solidFill>
            </a:endParaRPr>
          </a:p>
        </p:txBody>
      </p:sp>
      <p:sp>
        <p:nvSpPr>
          <p:cNvPr id="260" name="Google Shape;260;g280ac2a2a9f_0_6"/>
          <p:cNvSpPr txBox="1"/>
          <p:nvPr>
            <p:ph idx="1" type="subTitle"/>
          </p:nvPr>
        </p:nvSpPr>
        <p:spPr>
          <a:xfrm>
            <a:off x="453750" y="2965275"/>
            <a:ext cx="830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FFB71B"/>
                </a:solidFill>
              </a:rPr>
              <a:t>April, 2025</a:t>
            </a:r>
            <a:endParaRPr b="1">
              <a:solidFill>
                <a:srgbClr val="FFB71B"/>
              </a:solidFill>
            </a:endParaRPr>
          </a:p>
        </p:txBody>
      </p:sp>
      <p:sp>
        <p:nvSpPr>
          <p:cNvPr id="261" name="Google Shape;261;g280ac2a2a9f_0_6"/>
          <p:cNvSpPr txBox="1"/>
          <p:nvPr>
            <p:ph idx="1" type="subTitle"/>
          </p:nvPr>
        </p:nvSpPr>
        <p:spPr>
          <a:xfrm>
            <a:off x="453750" y="3370280"/>
            <a:ext cx="82221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Presented by </a:t>
            </a:r>
            <a:r>
              <a:rPr lang="en" sz="1200">
                <a:solidFill>
                  <a:srgbClr val="FFB71B"/>
                </a:solidFill>
              </a:rPr>
              <a:t>Florian Jacta</a:t>
            </a:r>
            <a:r>
              <a:rPr lang="en" sz="1200">
                <a:solidFill>
                  <a:srgbClr val="F1C232"/>
                </a:solidFill>
              </a:rPr>
              <a:t> </a:t>
            </a:r>
            <a:r>
              <a:rPr lang="en" sz="1200"/>
              <a:t>– Product Specialist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4b7207149a_0_428"/>
          <p:cNvSpPr txBox="1"/>
          <p:nvPr>
            <p:ph type="title"/>
          </p:nvPr>
        </p:nvSpPr>
        <p:spPr>
          <a:xfrm>
            <a:off x="73225" y="259795"/>
            <a:ext cx="3712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56"/>
              <a:buNone/>
            </a:pPr>
            <a:r>
              <a:rPr lang="en"/>
              <a:t>Proposed w</a:t>
            </a:r>
            <a:r>
              <a:rPr lang="en"/>
              <a:t>orkflow </a:t>
            </a:r>
            <a:endParaRPr/>
          </a:p>
        </p:txBody>
      </p:sp>
      <p:sp>
        <p:nvSpPr>
          <p:cNvPr id="375" name="Google Shape;375;g34b7207149a_0_428"/>
          <p:cNvSpPr txBox="1"/>
          <p:nvPr>
            <p:ph idx="1" type="body"/>
          </p:nvPr>
        </p:nvSpPr>
        <p:spPr>
          <a:xfrm>
            <a:off x="21475" y="851225"/>
            <a:ext cx="3167700" cy="2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Define parameters (e.g., spoiler angle, width, position)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Initial Designs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Run the </a:t>
            </a:r>
            <a:r>
              <a:rPr lang="en" sz="1500"/>
              <a:t>Model → Predict Drags through PySimAI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Use Bayesian optimizer</a:t>
            </a:r>
            <a:endParaRPr sz="15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(use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scikit optimize</a:t>
            </a:r>
            <a:r>
              <a:rPr lang="en" sz="1100"/>
              <a:t>)</a:t>
            </a:r>
            <a:endParaRPr sz="11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Propose new geometry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Iterate to minimize drag</a:t>
            </a:r>
            <a:endParaRPr sz="1500"/>
          </a:p>
        </p:txBody>
      </p:sp>
      <p:pic>
        <p:nvPicPr>
          <p:cNvPr id="376" name="Google Shape;376;g34b7207149a_0_428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5175" y="3351103"/>
            <a:ext cx="1210500" cy="1210500"/>
          </a:xfrm>
          <a:prstGeom prst="roundRect">
            <a:avLst>
              <a:gd fmla="val 8308" name="adj"/>
            </a:avLst>
          </a:prstGeom>
          <a:noFill/>
          <a:ln>
            <a:noFill/>
          </a:ln>
        </p:spPr>
      </p:pic>
      <p:sp>
        <p:nvSpPr>
          <p:cNvPr id="377" name="Google Shape;377;g34b7207149a_0_428"/>
          <p:cNvSpPr txBox="1"/>
          <p:nvPr/>
        </p:nvSpPr>
        <p:spPr>
          <a:xfrm>
            <a:off x="3592525" y="851225"/>
            <a:ext cx="5491500" cy="20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Predictions are fast to iterate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Suggest better shapes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Reduce drag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Satisfy stress constraints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Explore large design spaces without simulating each design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8" name="Google Shape;378;g34b7207149a_0_428"/>
          <p:cNvSpPr txBox="1"/>
          <p:nvPr>
            <p:ph type="title"/>
          </p:nvPr>
        </p:nvSpPr>
        <p:spPr>
          <a:xfrm>
            <a:off x="3700625" y="259795"/>
            <a:ext cx="37125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56"/>
              <a:buNone/>
            </a:pPr>
            <a:r>
              <a:rPr lang="en">
                <a:solidFill>
                  <a:schemeClr val="dk1"/>
                </a:solidFill>
              </a:rPr>
              <a:t>The results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9" name="Google Shape;379;g34b7207149a_0_428"/>
          <p:cNvSpPr/>
          <p:nvPr/>
        </p:nvSpPr>
        <p:spPr>
          <a:xfrm>
            <a:off x="3613075" y="3469675"/>
            <a:ext cx="1416000" cy="54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B71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0" name="Google Shape;380;g34b7207149a_0_428"/>
          <p:cNvSpPr txBox="1"/>
          <p:nvPr/>
        </p:nvSpPr>
        <p:spPr>
          <a:xfrm>
            <a:off x="5221625" y="3233725"/>
            <a:ext cx="3534900" cy="10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At the end, drag </a:t>
            </a:r>
            <a:r>
              <a:rPr lang="en" sz="1800">
                <a:solidFill>
                  <a:srgbClr val="FFB71B"/>
                </a:solidFill>
                <a:latin typeface="Lato"/>
                <a:ea typeface="Lato"/>
                <a:cs typeface="Lato"/>
                <a:sym typeface="Lato"/>
              </a:rPr>
              <a:t>decreases </a:t>
            </a: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significantly automatically in a small amount of time.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4b7207149a_0_424"/>
          <p:cNvSpPr txBox="1"/>
          <p:nvPr/>
        </p:nvSpPr>
        <p:spPr>
          <a:xfrm>
            <a:off x="341625" y="122100"/>
            <a:ext cx="6257100" cy="20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0FA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0FAFF"/>
                </a:solidFill>
                <a:latin typeface="Lato"/>
                <a:ea typeface="Lato"/>
                <a:cs typeface="Lato"/>
                <a:sym typeface="Lato"/>
              </a:rPr>
              <a:t>See more on </a:t>
            </a:r>
            <a:r>
              <a:rPr lang="en" sz="3800" u="sng">
                <a:solidFill>
                  <a:srgbClr val="FFB71B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SimAI</a:t>
            </a:r>
            <a:endParaRPr sz="3200">
              <a:solidFill>
                <a:srgbClr val="F0FA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86" name="Google Shape;386;g34b7207149a_0_4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3675" y="122100"/>
            <a:ext cx="1972800" cy="819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grpSp>
        <p:nvGrpSpPr>
          <p:cNvPr id="387" name="Google Shape;387;g34b7207149a_0_424"/>
          <p:cNvGrpSpPr/>
          <p:nvPr/>
        </p:nvGrpSpPr>
        <p:grpSpPr>
          <a:xfrm>
            <a:off x="341625" y="1896850"/>
            <a:ext cx="4950850" cy="2191514"/>
            <a:chOff x="341625" y="2506450"/>
            <a:chExt cx="4950850" cy="2191514"/>
          </a:xfrm>
        </p:grpSpPr>
        <p:sp>
          <p:nvSpPr>
            <p:cNvPr id="388" name="Google Shape;388;g34b7207149a_0_424"/>
            <p:cNvSpPr txBox="1"/>
            <p:nvPr/>
          </p:nvSpPr>
          <p:spPr>
            <a:xfrm>
              <a:off x="775075" y="2506450"/>
              <a:ext cx="4517400" cy="32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6"/>
                  </a:solidFill>
                  <a:latin typeface="Lato"/>
                  <a:ea typeface="Lato"/>
                  <a:cs typeface="Lato"/>
                  <a:sym typeface="Lato"/>
                </a:rPr>
                <a:t>Fast and reliable data-driven insights</a:t>
              </a:r>
              <a:endParaRPr sz="1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9" name="Google Shape;389;g34b7207149a_0_424"/>
            <p:cNvSpPr txBox="1"/>
            <p:nvPr/>
          </p:nvSpPr>
          <p:spPr>
            <a:xfrm>
              <a:off x="775075" y="3096800"/>
              <a:ext cx="4517400" cy="32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6"/>
                  </a:solidFill>
                  <a:latin typeface="Lato"/>
                  <a:ea typeface="Lato"/>
                  <a:cs typeface="Lato"/>
                  <a:sym typeface="Lato"/>
                </a:rPr>
                <a:t>Intuitive and simple workflow</a:t>
              </a:r>
              <a:endParaRPr sz="1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390" name="Google Shape;390;g34b7207149a_0_42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41625" y="2579400"/>
              <a:ext cx="327600" cy="327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1" name="Google Shape;391;g34b7207149a_0_424"/>
            <p:cNvSpPr txBox="1"/>
            <p:nvPr/>
          </p:nvSpPr>
          <p:spPr>
            <a:xfrm>
              <a:off x="775075" y="3697088"/>
              <a:ext cx="4517400" cy="32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6"/>
                  </a:solidFill>
                  <a:latin typeface="Lato"/>
                  <a:ea typeface="Lato"/>
                  <a:cs typeface="Lato"/>
                  <a:sym typeface="Lato"/>
                </a:rPr>
                <a:t>Flexible deployment options</a:t>
              </a:r>
              <a:endParaRPr sz="1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2" name="Google Shape;392;g34b7207149a_0_424"/>
            <p:cNvSpPr txBox="1"/>
            <p:nvPr/>
          </p:nvSpPr>
          <p:spPr>
            <a:xfrm>
              <a:off x="775075" y="4297400"/>
              <a:ext cx="4517400" cy="32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6"/>
                  </a:solidFill>
                  <a:latin typeface="Lato"/>
                  <a:ea typeface="Lato"/>
                  <a:cs typeface="Lato"/>
                  <a:sym typeface="Lato"/>
                </a:rPr>
                <a:t>Expansive design space exploration</a:t>
              </a:r>
              <a:endParaRPr sz="1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393" name="Google Shape;393;g34b7207149a_0_42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41625" y="3165236"/>
              <a:ext cx="327600" cy="327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4" name="Google Shape;394;g34b7207149a_0_42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41625" y="3774156"/>
              <a:ext cx="327600" cy="327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5" name="Google Shape;395;g34b7207149a_0_42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41625" y="4370364"/>
              <a:ext cx="327600" cy="3276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96" name="Google Shape;396;g34b7207149a_0_4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45927" y="1826276"/>
            <a:ext cx="3470700" cy="2405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"/>
          <p:cNvSpPr txBox="1"/>
          <p:nvPr>
            <p:ph type="title"/>
          </p:nvPr>
        </p:nvSpPr>
        <p:spPr>
          <a:xfrm>
            <a:off x="457200" y="1177050"/>
            <a:ext cx="8229600" cy="27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67"/>
              <a:buNone/>
            </a:pPr>
            <a:r>
              <a:rPr lang="en" sz="3600">
                <a:latin typeface="Lato Black"/>
                <a:ea typeface="Lato Black"/>
                <a:cs typeface="Lato Black"/>
                <a:sym typeface="Lato Black"/>
              </a:rPr>
              <a:t>The </a:t>
            </a:r>
            <a:r>
              <a:rPr lang="en" sz="3600">
                <a:solidFill>
                  <a:srgbClr val="FFB71B"/>
                </a:solidFill>
                <a:latin typeface="Lato Black"/>
                <a:ea typeface="Lato Black"/>
                <a:cs typeface="Lato Black"/>
                <a:sym typeface="Lato Black"/>
              </a:rPr>
              <a:t>Problems</a:t>
            </a:r>
            <a:endParaRPr sz="3600">
              <a:solidFill>
                <a:srgbClr val="FFB71B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0" lang="en" sz="2400"/>
              <a:t>Spending hours/days for simulation</a:t>
            </a:r>
            <a:endParaRPr b="0"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0" lang="en" sz="2400"/>
              <a:t>Worried of wrong results</a:t>
            </a:r>
            <a:endParaRPr b="0"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b="0" lang="en" sz="2400"/>
              <a:t>Less time for innovation</a:t>
            </a:r>
            <a:endParaRPr b="0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4b7207149a_0_338"/>
          <p:cNvSpPr txBox="1"/>
          <p:nvPr>
            <p:ph type="title"/>
          </p:nvPr>
        </p:nvSpPr>
        <p:spPr>
          <a:xfrm>
            <a:off x="471825" y="16350"/>
            <a:ext cx="82224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Brief History of Deep Learning</a:t>
            </a:r>
            <a:endParaRPr/>
          </a:p>
        </p:txBody>
      </p:sp>
      <p:sp>
        <p:nvSpPr>
          <p:cNvPr id="272" name="Google Shape;272;g34b7207149a_0_338"/>
          <p:cNvSpPr/>
          <p:nvPr/>
        </p:nvSpPr>
        <p:spPr>
          <a:xfrm rot="-5400000">
            <a:off x="4807488" y="1283232"/>
            <a:ext cx="3339000" cy="3339000"/>
          </a:xfrm>
          <a:prstGeom prst="ellipse">
            <a:avLst/>
          </a:prstGeom>
          <a:noFill/>
          <a:ln cap="flat" cmpd="sng" w="19050">
            <a:solidFill>
              <a:srgbClr val="1D7E7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3" name="Google Shape;273;g34b7207149a_0_338"/>
          <p:cNvGrpSpPr/>
          <p:nvPr/>
        </p:nvGrpSpPr>
        <p:grpSpPr>
          <a:xfrm>
            <a:off x="5569038" y="2044782"/>
            <a:ext cx="1815900" cy="1815900"/>
            <a:chOff x="3664038" y="1663782"/>
            <a:chExt cx="1815900" cy="1815900"/>
          </a:xfrm>
        </p:grpSpPr>
        <p:sp>
          <p:nvSpPr>
            <p:cNvPr id="274" name="Google Shape;274;g34b7207149a_0_338"/>
            <p:cNvSpPr/>
            <p:nvPr/>
          </p:nvSpPr>
          <p:spPr>
            <a:xfrm>
              <a:off x="3664038" y="1663782"/>
              <a:ext cx="1815900" cy="1815900"/>
            </a:xfrm>
            <a:prstGeom prst="ellipse">
              <a:avLst/>
            </a:prstGeom>
            <a:solidFill>
              <a:srgbClr val="FFB71B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g34b7207149a_0_338"/>
            <p:cNvSpPr txBox="1"/>
            <p:nvPr/>
          </p:nvSpPr>
          <p:spPr>
            <a:xfrm>
              <a:off x="3899988" y="2158482"/>
              <a:ext cx="1344000" cy="82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Deep Learning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6" name="Google Shape;276;g34b7207149a_0_338"/>
          <p:cNvGrpSpPr/>
          <p:nvPr/>
        </p:nvGrpSpPr>
        <p:grpSpPr>
          <a:xfrm>
            <a:off x="5947065" y="826829"/>
            <a:ext cx="1068600" cy="1068600"/>
            <a:chOff x="2859873" y="853971"/>
            <a:chExt cx="1068600" cy="1068600"/>
          </a:xfrm>
        </p:grpSpPr>
        <p:sp>
          <p:nvSpPr>
            <p:cNvPr id="277" name="Google Shape;277;g34b7207149a_0_338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155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g34b7207149a_0_338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Language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(LLM)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9" name="Google Shape;279;g34b7207149a_0_338"/>
          <p:cNvGrpSpPr/>
          <p:nvPr/>
        </p:nvGrpSpPr>
        <p:grpSpPr>
          <a:xfrm>
            <a:off x="5937245" y="4014373"/>
            <a:ext cx="1068600" cy="1068600"/>
            <a:chOff x="5214448" y="3234278"/>
            <a:chExt cx="1068600" cy="1068600"/>
          </a:xfrm>
        </p:grpSpPr>
        <p:sp>
          <p:nvSpPr>
            <p:cNvPr id="280" name="Google Shape;280;g34b7207149a_0_338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155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g34b7207149a_0_338"/>
            <p:cNvSpPr txBox="1"/>
            <p:nvPr/>
          </p:nvSpPr>
          <p:spPr>
            <a:xfrm>
              <a:off x="5367375" y="3402503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Physics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?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2" name="Google Shape;282;g34b7207149a_0_338"/>
          <p:cNvGrpSpPr/>
          <p:nvPr/>
        </p:nvGrpSpPr>
        <p:grpSpPr>
          <a:xfrm>
            <a:off x="4350920" y="2422025"/>
            <a:ext cx="1068600" cy="1068600"/>
            <a:chOff x="5214448" y="3234278"/>
            <a:chExt cx="1068600" cy="1068600"/>
          </a:xfrm>
        </p:grpSpPr>
        <p:sp>
          <p:nvSpPr>
            <p:cNvPr id="283" name="Google Shape;283;g34b7207149a_0_338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155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g34b7207149a_0_338"/>
            <p:cNvSpPr txBox="1"/>
            <p:nvPr/>
          </p:nvSpPr>
          <p:spPr>
            <a:xfrm>
              <a:off x="5367375" y="3402503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Time Series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(RNN)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5" name="Google Shape;285;g34b7207149a_0_338"/>
          <p:cNvGrpSpPr/>
          <p:nvPr/>
        </p:nvGrpSpPr>
        <p:grpSpPr>
          <a:xfrm>
            <a:off x="7536428" y="2422025"/>
            <a:ext cx="1068600" cy="1068600"/>
            <a:chOff x="5214448" y="3234278"/>
            <a:chExt cx="1068600" cy="1068600"/>
          </a:xfrm>
        </p:grpSpPr>
        <p:sp>
          <p:nvSpPr>
            <p:cNvPr id="286" name="Google Shape;286;g34b7207149a_0_338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155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g34b7207149a_0_338"/>
            <p:cNvSpPr txBox="1"/>
            <p:nvPr/>
          </p:nvSpPr>
          <p:spPr>
            <a:xfrm>
              <a:off x="5367375" y="3402503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Image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(Stable Diffusion)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88" name="Google Shape;288;g34b7207149a_0_338"/>
          <p:cNvSpPr txBox="1"/>
          <p:nvPr>
            <p:ph idx="4294967295" type="body"/>
          </p:nvPr>
        </p:nvSpPr>
        <p:spPr>
          <a:xfrm>
            <a:off x="154325" y="826825"/>
            <a:ext cx="4082100" cy="372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Deep Learning has roots dating back to the 1940s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through early neural network research.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Machine Learning breakthroughs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over the following decades set the stage for modern Deep Learning.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Accessible computing power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now drives a new era of rapid innovation.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Deep Learning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transforming industries worldwide, from healthcare to finance and beyond.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4b7207149a_0_443"/>
          <p:cNvSpPr txBox="1"/>
          <p:nvPr>
            <p:ph type="title"/>
          </p:nvPr>
        </p:nvSpPr>
        <p:spPr>
          <a:xfrm>
            <a:off x="471825" y="16350"/>
            <a:ext cx="82224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/>
              <a:t>Standard DeepLearning models</a:t>
            </a:r>
            <a:endParaRPr/>
          </a:p>
        </p:txBody>
      </p:sp>
      <p:sp>
        <p:nvSpPr>
          <p:cNvPr id="294" name="Google Shape;294;g34b7207149a_0_443"/>
          <p:cNvSpPr/>
          <p:nvPr/>
        </p:nvSpPr>
        <p:spPr>
          <a:xfrm>
            <a:off x="169950" y="1329639"/>
            <a:ext cx="2129100" cy="3178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PointNet++</a:t>
            </a:r>
            <a:endParaRPr b="1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Flexible for data points), but lose relationship between points.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5" name="Google Shape;295;g34b7207149a_0_443"/>
          <p:cNvSpPr/>
          <p:nvPr/>
        </p:nvSpPr>
        <p:spPr>
          <a:xfrm>
            <a:off x="2414125" y="1329650"/>
            <a:ext cx="2129100" cy="3178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GNN</a:t>
            </a:r>
            <a:endParaRPr b="1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Capture local relationships and interactions, but slower and hard to scale.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6" name="Google Shape;296;g34b7207149a_0_443"/>
          <p:cNvSpPr/>
          <p:nvPr/>
        </p:nvSpPr>
        <p:spPr>
          <a:xfrm>
            <a:off x="4658300" y="1320882"/>
            <a:ext cx="2129100" cy="3178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40A1E"/>
                </a:solidFill>
                <a:latin typeface="Lato"/>
                <a:ea typeface="Lato"/>
                <a:cs typeface="Lato"/>
                <a:sym typeface="Lato"/>
              </a:rPr>
              <a:t>3D CNN</a:t>
            </a:r>
            <a:endParaRPr b="1" sz="1800">
              <a:solidFill>
                <a:srgbClr val="140A1E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40A1E"/>
                </a:solidFill>
                <a:latin typeface="Lato"/>
                <a:ea typeface="Lato"/>
                <a:cs typeface="Lato"/>
                <a:sym typeface="Lato"/>
              </a:rPr>
              <a:t>Captures local spatial features, but lose geometry precision.</a:t>
            </a:r>
            <a:endParaRPr sz="1600">
              <a:solidFill>
                <a:srgbClr val="140A1E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7" name="Google Shape;297;g34b7207149a_0_443"/>
          <p:cNvSpPr/>
          <p:nvPr/>
        </p:nvSpPr>
        <p:spPr>
          <a:xfrm>
            <a:off x="6903500" y="1329650"/>
            <a:ext cx="2129100" cy="3178500"/>
          </a:xfrm>
          <a:prstGeom prst="roundRect">
            <a:avLst>
              <a:gd fmla="val 16667" name="adj"/>
            </a:avLst>
          </a:prstGeom>
          <a:solidFill>
            <a:srgbClr val="FFB71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SimAI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Tailored for CAE needs and overcomes the limitations of other options.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g34b7207149a_0_443"/>
          <p:cNvSpPr txBox="1"/>
          <p:nvPr/>
        </p:nvSpPr>
        <p:spPr>
          <a:xfrm>
            <a:off x="471825" y="734200"/>
            <a:ext cx="73311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Going from CFD (</a:t>
            </a:r>
            <a:r>
              <a:rPr i="1" lang="en"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Computational Fluid Dynamics</a:t>
            </a:r>
            <a:r>
              <a:rPr lang="en"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) to DeepLearning models</a:t>
            </a:r>
            <a:endParaRPr sz="16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9" name="Google Shape;299;g34b7207149a_0_443"/>
          <p:cNvSpPr txBox="1"/>
          <p:nvPr/>
        </p:nvSpPr>
        <p:spPr>
          <a:xfrm>
            <a:off x="169950" y="4615875"/>
            <a:ext cx="79848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GNN: Graph Neural Network | CNN: </a:t>
            </a:r>
            <a:r>
              <a:rPr lang="en" sz="13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Convolutional</a:t>
            </a:r>
            <a:r>
              <a:rPr lang="en" sz="13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Neural Network</a:t>
            </a:r>
            <a:endParaRPr sz="13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4b7207149a_0_452"/>
          <p:cNvSpPr txBox="1"/>
          <p:nvPr>
            <p:ph type="title"/>
          </p:nvPr>
        </p:nvSpPr>
        <p:spPr>
          <a:xfrm>
            <a:off x="471825" y="16350"/>
            <a:ext cx="82224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SimAI?</a:t>
            </a:r>
            <a:endParaRPr/>
          </a:p>
        </p:txBody>
      </p:sp>
      <p:sp>
        <p:nvSpPr>
          <p:cNvPr id="305" name="Google Shape;305;g34b7207149a_0_452"/>
          <p:cNvSpPr txBox="1"/>
          <p:nvPr>
            <p:ph idx="4294967295" type="body"/>
          </p:nvPr>
        </p:nvSpPr>
        <p:spPr>
          <a:xfrm>
            <a:off x="230525" y="938400"/>
            <a:ext cx="4305600" cy="3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SimAI leverages </a:t>
            </a:r>
            <a:r>
              <a:rPr lang="en">
                <a:solidFill>
                  <a:srgbClr val="FFB71B"/>
                </a:solidFill>
              </a:rPr>
              <a:t>Deep Learning </a:t>
            </a:r>
            <a:r>
              <a:rPr lang="en">
                <a:solidFill>
                  <a:schemeClr val="dk1"/>
                </a:solidFill>
              </a:rPr>
              <a:t>models to approximate physics simulation results.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Trains on volumetric or surface simulation data through t</a:t>
            </a:r>
            <a:r>
              <a:rPr lang="en">
                <a:solidFill>
                  <a:srgbClr val="FFB71B"/>
                </a:solidFill>
              </a:rPr>
              <a:t>ransfer learning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Outputs pressure, velocity, or similar fields from 3D inputs.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6" name="Google Shape;306;g34b7207149a_0_452"/>
          <p:cNvSpPr/>
          <p:nvPr/>
        </p:nvSpPr>
        <p:spPr>
          <a:xfrm>
            <a:off x="4628856" y="963087"/>
            <a:ext cx="3948000" cy="39480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34b7207149a_0_452"/>
          <p:cNvSpPr/>
          <p:nvPr/>
        </p:nvSpPr>
        <p:spPr>
          <a:xfrm>
            <a:off x="5524861" y="788378"/>
            <a:ext cx="2166000" cy="2166000"/>
          </a:xfrm>
          <a:prstGeom prst="ellipse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08" name="Google Shape;308;g34b7207149a_0_452"/>
          <p:cNvGrpSpPr/>
          <p:nvPr/>
        </p:nvGrpSpPr>
        <p:grpSpPr>
          <a:xfrm>
            <a:off x="6553111" y="1524043"/>
            <a:ext cx="2166000" cy="2166000"/>
            <a:chOff x="4648111" y="1143043"/>
            <a:chExt cx="2166000" cy="2166000"/>
          </a:xfrm>
        </p:grpSpPr>
        <p:sp>
          <p:nvSpPr>
            <p:cNvPr id="309" name="Google Shape;309;g34b7207149a_0_452"/>
            <p:cNvSpPr/>
            <p:nvPr/>
          </p:nvSpPr>
          <p:spPr>
            <a:xfrm>
              <a:off x="4648111" y="1143043"/>
              <a:ext cx="2166000" cy="21660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0" name="Google Shape;310;g34b7207149a_0_452"/>
            <p:cNvSpPr txBox="1"/>
            <p:nvPr/>
          </p:nvSpPr>
          <p:spPr>
            <a:xfrm>
              <a:off x="5279556" y="1593315"/>
              <a:ext cx="1328400" cy="6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Confidence Level</a:t>
              </a:r>
              <a:endParaRPr b="1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1" name="Google Shape;311;g34b7207149a_0_452"/>
          <p:cNvGrpSpPr/>
          <p:nvPr/>
        </p:nvGrpSpPr>
        <p:grpSpPr>
          <a:xfrm>
            <a:off x="6143812" y="2738689"/>
            <a:ext cx="2166000" cy="2166000"/>
            <a:chOff x="4238812" y="2357689"/>
            <a:chExt cx="2166000" cy="2166000"/>
          </a:xfrm>
        </p:grpSpPr>
        <p:sp>
          <p:nvSpPr>
            <p:cNvPr id="312" name="Google Shape;312;g34b7207149a_0_452"/>
            <p:cNvSpPr/>
            <p:nvPr/>
          </p:nvSpPr>
          <p:spPr>
            <a:xfrm>
              <a:off x="4238812" y="2357689"/>
              <a:ext cx="2166000" cy="2166000"/>
            </a:xfrm>
            <a:prstGeom prst="ellipse">
              <a:avLst/>
            </a:prstGeom>
            <a:solidFill>
              <a:srgbClr val="FFB7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3" name="Google Shape;313;g34b7207149a_0_452"/>
            <p:cNvSpPr txBox="1"/>
            <p:nvPr/>
          </p:nvSpPr>
          <p:spPr>
            <a:xfrm>
              <a:off x="5047891" y="3108987"/>
              <a:ext cx="1328400" cy="661500"/>
            </a:xfrm>
            <a:prstGeom prst="rect">
              <a:avLst/>
            </a:prstGeom>
            <a:solidFill>
              <a:srgbClr val="FFB7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Physics Support</a:t>
              </a:r>
              <a:endParaRPr b="1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4" name="Google Shape;314;g34b7207149a_0_452"/>
          <p:cNvGrpSpPr/>
          <p:nvPr/>
        </p:nvGrpSpPr>
        <p:grpSpPr>
          <a:xfrm>
            <a:off x="4888201" y="2738790"/>
            <a:ext cx="2166000" cy="2166000"/>
            <a:chOff x="2983201" y="2357790"/>
            <a:chExt cx="2166000" cy="2166000"/>
          </a:xfrm>
        </p:grpSpPr>
        <p:sp>
          <p:nvSpPr>
            <p:cNvPr id="315" name="Google Shape;315;g34b7207149a_0_452"/>
            <p:cNvSpPr/>
            <p:nvPr/>
          </p:nvSpPr>
          <p:spPr>
            <a:xfrm>
              <a:off x="2983201" y="2357790"/>
              <a:ext cx="2166000" cy="21660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6" name="Google Shape;316;g34b7207149a_0_452"/>
            <p:cNvSpPr txBox="1"/>
            <p:nvPr/>
          </p:nvSpPr>
          <p:spPr>
            <a:xfrm>
              <a:off x="3364206" y="3397562"/>
              <a:ext cx="1328400" cy="661500"/>
            </a:xfrm>
            <a:prstGeom prst="rect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User Friendly Interface</a:t>
              </a:r>
              <a:endParaRPr b="1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17" name="Google Shape;317;g34b7207149a_0_452"/>
          <p:cNvSpPr/>
          <p:nvPr/>
        </p:nvSpPr>
        <p:spPr>
          <a:xfrm>
            <a:off x="4496728" y="1524012"/>
            <a:ext cx="2166000" cy="2166000"/>
          </a:xfrm>
          <a:prstGeom prst="ellips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8" name="Google Shape;318;g34b7207149a_0_452"/>
          <p:cNvSpPr/>
          <p:nvPr/>
        </p:nvSpPr>
        <p:spPr>
          <a:xfrm>
            <a:off x="5524850" y="788375"/>
            <a:ext cx="2166000" cy="2166000"/>
          </a:xfrm>
          <a:prstGeom prst="chord">
            <a:avLst>
              <a:gd fmla="val 4290658" name="adj1"/>
              <a:gd fmla="val 14098456" name="adj2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9" name="Google Shape;319;g34b7207149a_0_452"/>
          <p:cNvSpPr txBox="1"/>
          <p:nvPr/>
        </p:nvSpPr>
        <p:spPr>
          <a:xfrm>
            <a:off x="5929522" y="1241137"/>
            <a:ext cx="13284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Fast and Reliable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0" name="Google Shape;320;g34b7207149a_0_452"/>
          <p:cNvSpPr/>
          <p:nvPr/>
        </p:nvSpPr>
        <p:spPr>
          <a:xfrm>
            <a:off x="5989942" y="2324171"/>
            <a:ext cx="1225800" cy="12258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34b7207149a_0_452"/>
          <p:cNvSpPr txBox="1"/>
          <p:nvPr/>
        </p:nvSpPr>
        <p:spPr>
          <a:xfrm>
            <a:off x="4583149" y="2275850"/>
            <a:ext cx="14493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Secure 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4b22339e58_0_80"/>
          <p:cNvSpPr/>
          <p:nvPr/>
        </p:nvSpPr>
        <p:spPr>
          <a:xfrm>
            <a:off x="3592525" y="531750"/>
            <a:ext cx="5331600" cy="4080000"/>
          </a:xfrm>
          <a:prstGeom prst="roundRect">
            <a:avLst>
              <a:gd fmla="val 2746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accent3">
                <a:alpha val="47058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34b22339e58_0_80"/>
          <p:cNvSpPr txBox="1"/>
          <p:nvPr>
            <p:ph type="title"/>
          </p:nvPr>
        </p:nvSpPr>
        <p:spPr>
          <a:xfrm>
            <a:off x="457200" y="357800"/>
            <a:ext cx="2577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600">
                <a:solidFill>
                  <a:srgbClr val="FFB71B"/>
                </a:solidFill>
              </a:rPr>
              <a:t>SimAI</a:t>
            </a:r>
            <a:endParaRPr sz="3600">
              <a:solidFill>
                <a:srgbClr val="FFB71B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328" name="Google Shape;328;g34b22339e58_0_80"/>
          <p:cNvGraphicFramePr/>
          <p:nvPr/>
        </p:nvGraphicFramePr>
        <p:xfrm>
          <a:off x="3751296" y="73940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{5CFCB634-DE08-4F6E-8456-064CA8CCB474}</a:tableStyleId>
              </a:tblPr>
              <a:tblGrid>
                <a:gridCol w="1318325"/>
                <a:gridCol w="971350"/>
                <a:gridCol w="1317725"/>
                <a:gridCol w="1317725"/>
              </a:tblGrid>
              <a:tr h="492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SimAI</a:t>
                      </a:r>
                      <a:endParaRPr b="1" sz="13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Normal CAE</a:t>
                      </a:r>
                      <a:endParaRPr b="1" sz="13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Lato"/>
                          <a:ea typeface="Lato"/>
                          <a:cs typeface="Lato"/>
                          <a:sym typeface="Lato"/>
                        </a:rPr>
                        <a:t>Other DL models</a:t>
                      </a:r>
                      <a:endParaRPr b="1" sz="13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49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Fast Iteration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accen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accent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accent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2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Automatic optimization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accen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accent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accent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Reliable</a:t>
                      </a:r>
                      <a:endParaRPr b="1"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accen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User Friendly Interface</a:t>
                      </a:r>
                      <a:endParaRPr b="1"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accen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accent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accent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In two clicks</a:t>
                      </a:r>
                      <a:endParaRPr b="1"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accen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accent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accent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No DL knowledge</a:t>
                      </a:r>
                      <a:endParaRPr b="1" sz="14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accen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accent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</a:t>
                      </a:r>
                      <a:endParaRPr sz="1800" u="none" cap="none" strike="noStrike">
                        <a:solidFill>
                          <a:schemeClr val="accent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accent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9" name="Google Shape;329;g34b22339e58_0_80"/>
          <p:cNvSpPr txBox="1"/>
          <p:nvPr>
            <p:ph idx="1" type="body"/>
          </p:nvPr>
        </p:nvSpPr>
        <p:spPr>
          <a:xfrm>
            <a:off x="457075" y="1465800"/>
            <a:ext cx="2577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1200"/>
              <a:buNone/>
            </a:pPr>
            <a:r>
              <a:rPr b="1" lang="en" sz="2500"/>
              <a:t>Cloud-enabled generative artificial intelligence platform</a:t>
            </a:r>
            <a:endParaRPr b="1" sz="2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0" name="Google Shape;330;g34b22339e58_0_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4050" y="1432850"/>
            <a:ext cx="284650" cy="28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g34b22339e58_0_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4050" y="1978863"/>
            <a:ext cx="284650" cy="28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g34b22339e58_0_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4050" y="2524900"/>
            <a:ext cx="284650" cy="28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g34b22339e58_0_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4050" y="3043963"/>
            <a:ext cx="284650" cy="28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g34b22339e58_0_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4050" y="3563025"/>
            <a:ext cx="284650" cy="28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g34b22339e58_0_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4050" y="4114000"/>
            <a:ext cx="284650" cy="28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g34b22339e58_0_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27475" y="1978875"/>
            <a:ext cx="284650" cy="28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g34b22339e58_0_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44175" y="3025115"/>
            <a:ext cx="284650" cy="28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g34b22339e58_0_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44175" y="4076110"/>
            <a:ext cx="284650" cy="28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g34b22339e58_0_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4175" y="1946100"/>
            <a:ext cx="284650" cy="28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g34b22339e58_0_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27475" y="3024912"/>
            <a:ext cx="284650" cy="28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g34b22339e58_0_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44175" y="3583474"/>
            <a:ext cx="284650" cy="28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g34b22339e58_0_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27475" y="3558513"/>
            <a:ext cx="284650" cy="28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g34b22339e58_0_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4175" y="1432850"/>
            <a:ext cx="284650" cy="28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g34b22339e58_0_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27475" y="1432850"/>
            <a:ext cx="284650" cy="28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g34b22339e58_0_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27475" y="2524900"/>
            <a:ext cx="284650" cy="28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g34b22339e58_0_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44175" y="2524890"/>
            <a:ext cx="284650" cy="28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4b7207149a_0_384"/>
          <p:cNvSpPr txBox="1"/>
          <p:nvPr>
            <p:ph type="title"/>
          </p:nvPr>
        </p:nvSpPr>
        <p:spPr>
          <a:xfrm>
            <a:off x="457200" y="1177050"/>
            <a:ext cx="8471700" cy="27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67"/>
              <a:buNone/>
            </a:pPr>
            <a:r>
              <a:rPr lang="en" sz="3600">
                <a:latin typeface="Lato Black"/>
                <a:ea typeface="Lato Black"/>
                <a:cs typeface="Lato Black"/>
                <a:sym typeface="Lato Black"/>
              </a:rPr>
              <a:t>Use </a:t>
            </a:r>
            <a:r>
              <a:rPr lang="en" sz="3600">
                <a:solidFill>
                  <a:srgbClr val="FFB71B"/>
                </a:solidFill>
                <a:latin typeface="Lato Black"/>
                <a:ea typeface="Lato Black"/>
                <a:cs typeface="Lato Black"/>
                <a:sym typeface="Lato Black"/>
              </a:rPr>
              <a:t>Case</a:t>
            </a:r>
            <a:r>
              <a:rPr lang="en" sz="3600">
                <a:latin typeface="Lato Black"/>
                <a:ea typeface="Lato Black"/>
                <a:cs typeface="Lato Black"/>
                <a:sym typeface="Lato Black"/>
              </a:rPr>
              <a:t>: </a:t>
            </a:r>
            <a:r>
              <a:rPr b="0" lang="en" sz="3400"/>
              <a:t>optimize a design to reduce drag</a:t>
            </a:r>
            <a:endParaRPr b="0"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4b7207149a_0_408"/>
          <p:cNvSpPr txBox="1"/>
          <p:nvPr>
            <p:ph type="title"/>
          </p:nvPr>
        </p:nvSpPr>
        <p:spPr>
          <a:xfrm>
            <a:off x="471825" y="16350"/>
            <a:ext cx="82224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Spoiler Design Optimization</a:t>
            </a:r>
            <a:endParaRPr/>
          </a:p>
        </p:txBody>
      </p:sp>
      <p:cxnSp>
        <p:nvCxnSpPr>
          <p:cNvPr id="357" name="Google Shape;357;g34b7207149a_0_408"/>
          <p:cNvCxnSpPr/>
          <p:nvPr/>
        </p:nvCxnSpPr>
        <p:spPr>
          <a:xfrm>
            <a:off x="2091225" y="1836725"/>
            <a:ext cx="7800" cy="284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g34b7207149a_0_408"/>
          <p:cNvCxnSpPr/>
          <p:nvPr/>
        </p:nvCxnSpPr>
        <p:spPr>
          <a:xfrm flipH="1">
            <a:off x="4525125" y="1836725"/>
            <a:ext cx="4500" cy="288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9" name="Google Shape;359;g34b7207149a_0_408"/>
          <p:cNvSpPr txBox="1"/>
          <p:nvPr/>
        </p:nvSpPr>
        <p:spPr>
          <a:xfrm>
            <a:off x="135925" y="1853825"/>
            <a:ext cx="1974600" cy="3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Manual try and error</a:t>
            </a:r>
            <a:endParaRPr i="1"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-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Slow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-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Imprecise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-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Custom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0" name="Google Shape;360;g34b7207149a_0_408"/>
          <p:cNvSpPr txBox="1"/>
          <p:nvPr/>
        </p:nvSpPr>
        <p:spPr>
          <a:xfrm>
            <a:off x="2218475" y="1856390"/>
            <a:ext cx="2624700" cy="3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Grid search</a:t>
            </a:r>
            <a:endParaRPr i="1"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-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Test all 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possibilities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-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Inefficient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-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Time Consuming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1" name="Google Shape;361;g34b7207149a_0_408"/>
          <p:cNvSpPr txBox="1"/>
          <p:nvPr/>
        </p:nvSpPr>
        <p:spPr>
          <a:xfrm>
            <a:off x="4707900" y="1846550"/>
            <a:ext cx="4231800" cy="3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FFB71B"/>
                </a:solidFill>
                <a:latin typeface="Lato"/>
                <a:ea typeface="Lato"/>
                <a:cs typeface="Lato"/>
                <a:sym typeface="Lato"/>
              </a:rPr>
              <a:t>SimAI approaches</a:t>
            </a:r>
            <a:endParaRPr b="1" i="1" sz="1800">
              <a:solidFill>
                <a:srgbClr val="FFB71B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It is now quick to run simulations. Using 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SHAP/Grad-CAM, we can understand why a certain shape performs better.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-"/>
            </a:pPr>
            <a:r>
              <a:rPr b="1" i="1" lang="en">
                <a:solidFill>
                  <a:srgbClr val="FFB71B"/>
                </a:solidFill>
                <a:latin typeface="Lato"/>
                <a:ea typeface="Lato"/>
                <a:cs typeface="Lato"/>
                <a:sym typeface="Lato"/>
              </a:rPr>
              <a:t>Bayesian net</a:t>
            </a:r>
            <a:r>
              <a:rPr b="1"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build a surrogate model, iteratively test best candidates.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-"/>
            </a:pPr>
            <a:r>
              <a:rPr b="1" i="1" lang="en">
                <a:solidFill>
                  <a:srgbClr val="FFB71B"/>
                </a:solidFill>
                <a:latin typeface="Lato"/>
                <a:ea typeface="Lato"/>
                <a:cs typeface="Lato"/>
                <a:sym typeface="Lato"/>
              </a:rPr>
              <a:t>Reinforcement Learning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train an agent to learn best designs.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-"/>
            </a:pPr>
            <a:r>
              <a:rPr b="1" i="1" lang="en">
                <a:solidFill>
                  <a:srgbClr val="FFB71B"/>
                </a:solidFill>
                <a:latin typeface="Lato"/>
                <a:ea typeface="Lato"/>
                <a:cs typeface="Lato"/>
                <a:sym typeface="Lato"/>
              </a:rPr>
              <a:t>Genetic Algorithm</a:t>
            </a:r>
            <a:r>
              <a:rPr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inspired from biology; evolve a population of spoiler shapes over time.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2" name="Google Shape;362;g34b7207149a_0_408"/>
          <p:cNvSpPr txBox="1"/>
          <p:nvPr/>
        </p:nvSpPr>
        <p:spPr>
          <a:xfrm>
            <a:off x="137650" y="772700"/>
            <a:ext cx="87249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B71B"/>
                </a:solidFill>
                <a:latin typeface="Lato"/>
                <a:ea typeface="Lato"/>
                <a:cs typeface="Lato"/>
                <a:sym typeface="Lato"/>
              </a:rPr>
              <a:t>Objective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The user wants to minimize drag by adjusting spoiler shape/position.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CFD is too slow. SimAI gives near-instant predictions, but optimization is still manual.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Optimization strategies: </a:t>
            </a:r>
            <a:endParaRPr sz="1600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3" name="Google Shape;363;g34b7207149a_0_408"/>
          <p:cNvSpPr txBox="1"/>
          <p:nvPr/>
        </p:nvSpPr>
        <p:spPr>
          <a:xfrm>
            <a:off x="4707900" y="4644775"/>
            <a:ext cx="43761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Note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gradient based optimization is difficult as geometry is discrete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4b7207149a_0_720"/>
          <p:cNvSpPr txBox="1"/>
          <p:nvPr>
            <p:ph type="title"/>
          </p:nvPr>
        </p:nvSpPr>
        <p:spPr>
          <a:xfrm>
            <a:off x="471825" y="16350"/>
            <a:ext cx="82224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Bayesian optimization for drag reduction</a:t>
            </a:r>
            <a:endParaRPr/>
          </a:p>
        </p:txBody>
      </p:sp>
      <p:sp>
        <p:nvSpPr>
          <p:cNvPr id="369" name="Google Shape;369;g34b7207149a_0_720"/>
          <p:cNvSpPr txBox="1"/>
          <p:nvPr/>
        </p:nvSpPr>
        <p:spPr>
          <a:xfrm>
            <a:off x="137650" y="696500"/>
            <a:ext cx="8792400" cy="40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What is Bayesian Optimization?</a:t>
            </a:r>
            <a:endParaRPr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smart, adaptive search algorithm that learns how SimAI responds to spoiler designs and suggests the next best configuration — </a:t>
            </a:r>
            <a:r>
              <a:rPr lang="en">
                <a:solidFill>
                  <a:srgbClr val="FFB71B"/>
                </a:solidFill>
                <a:latin typeface="Lato"/>
                <a:ea typeface="Lato"/>
                <a:cs typeface="Lato"/>
                <a:sym typeface="Lato"/>
              </a:rPr>
              <a:t>no gradients required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It builds a </a:t>
            </a:r>
            <a:r>
              <a:rPr lang="en">
                <a:solidFill>
                  <a:srgbClr val="FFB71B"/>
                </a:solidFill>
                <a:latin typeface="Lato"/>
                <a:ea typeface="Lato"/>
                <a:cs typeface="Lato"/>
                <a:sym typeface="Lato"/>
              </a:rPr>
              <a:t>surrogate model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a fast, approximate function that mimics SimAI’s drag predictions and helps decide which designs are worth testing.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Why use it with SimAI?</a:t>
            </a:r>
            <a:endParaRPr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-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Balances </a:t>
            </a:r>
            <a:r>
              <a:rPr lang="en">
                <a:solidFill>
                  <a:srgbClr val="FFB71B"/>
                </a:solidFill>
                <a:latin typeface="Lato"/>
                <a:ea typeface="Lato"/>
                <a:cs typeface="Lato"/>
                <a:sym typeface="Lato"/>
              </a:rPr>
              <a:t>exploration 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(trying new ideas) and </a:t>
            </a:r>
            <a:r>
              <a:rPr lang="en">
                <a:solidFill>
                  <a:srgbClr val="FFB71B"/>
                </a:solidFill>
                <a:latin typeface="Lato"/>
                <a:ea typeface="Lato"/>
                <a:cs typeface="Lato"/>
                <a:sym typeface="Lato"/>
              </a:rPr>
              <a:t>exploitation 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(refining promising ones)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-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Easy to integrate with SimAI’s prediction API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-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Works with continuous, bounded parameters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Example parameters</a:t>
            </a:r>
            <a:endParaRPr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-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spoiler_angle ∈ [5°, 25°]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-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spoiler_width ∈ [0.8, 1.2]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-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spoiler_height ∈ [0.05, 0.20]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aipy">
  <a:themeElements>
    <a:clrScheme name="Material">
      <a:dk1>
        <a:srgbClr val="140A1E"/>
      </a:dk1>
      <a:lt1>
        <a:srgbClr val="FFFFFF"/>
      </a:lt1>
      <a:dk2>
        <a:srgbClr val="44505C"/>
      </a:dk2>
      <a:lt2>
        <a:srgbClr val="A9B0B3"/>
      </a:lt2>
      <a:accent1>
        <a:srgbClr val="283282"/>
      </a:accent1>
      <a:accent2>
        <a:srgbClr val="FF462B"/>
      </a:accent2>
      <a:accent3>
        <a:srgbClr val="AAC8E6"/>
      </a:accent3>
      <a:accent4>
        <a:srgbClr val="8EB3E0"/>
      </a:accent4>
      <a:accent5>
        <a:srgbClr val="96E6B3"/>
      </a:accent5>
      <a:accent6>
        <a:srgbClr val="F0FAFF"/>
      </a:accent6>
      <a:hlink>
        <a:srgbClr val="FFB71B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Marine Taipy</dc:creator>
</cp:coreProperties>
</file>