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Lato"/>
      <p:regular r:id="rId20"/>
      <p:bold r:id="rId21"/>
      <p:italic r:id="rId22"/>
      <p:boldItalic r:id="rId23"/>
    </p:embeddedFont>
    <p:embeddedFont>
      <p:font typeface="Lato Black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LatoBlack-bold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Blac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3e82becc6b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3e82becc6b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3e82becc6b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3e82becc6b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3e82becc6b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3e82becc6b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3e82becc6b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3e82becc6b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3e82becc6b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3e82becc6b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3e82becc6b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3e82becc6b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3e82becc6b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3e82becc6b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3e82becc6b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3e82becc6b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3e82becc6b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3e82becc6b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3e82becc6b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3e82becc6b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3e82becc6b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3e82becc6b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3e82becc6b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3e82becc6b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3e82becc6b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3e82becc6b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9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Dark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 amt="5000"/>
          </a:blip>
          <a:srcRect b="7813" l="0" r="0" t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457200" y="1466700"/>
            <a:ext cx="82365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Lato Black"/>
              <a:buNone/>
              <a:defRPr sz="4000"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90525" y="2789125"/>
            <a:ext cx="83034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Orange">
  <p:cSld name="TITLE_ONLY_1_1">
    <p:bg>
      <p:bgPr>
        <a:solidFill>
          <a:schemeClr val="accen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11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11"/>
          <p:cNvSpPr txBox="1"/>
          <p:nvPr>
            <p:ph type="title"/>
          </p:nvPr>
        </p:nvSpPr>
        <p:spPr>
          <a:xfrm>
            <a:off x="471825" y="16350"/>
            <a:ext cx="82224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" name="Google Shape;64;p11"/>
          <p:cNvSpPr txBox="1"/>
          <p:nvPr/>
        </p:nvSpPr>
        <p:spPr>
          <a:xfrm>
            <a:off x="471825" y="4695625"/>
            <a:ext cx="219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© Taipy 2023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All rights reserved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Orange and Dark">
  <p:cSld name="TITLE_ONLY_1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2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2"/>
          <p:cNvSpPr txBox="1"/>
          <p:nvPr>
            <p:ph type="title"/>
          </p:nvPr>
        </p:nvSpPr>
        <p:spPr>
          <a:xfrm>
            <a:off x="471825" y="16350"/>
            <a:ext cx="82224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70;p12"/>
          <p:cNvSpPr txBox="1"/>
          <p:nvPr/>
        </p:nvSpPr>
        <p:spPr>
          <a:xfrm>
            <a:off x="471825" y="4695625"/>
            <a:ext cx="219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© Taipy 2023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All rights reserved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Orange and Light">
  <p:cSld name="TITLE_ONLY_1_1_1_1">
    <p:bg>
      <p:bgPr>
        <a:solidFill>
          <a:schemeClr val="accent6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3"/>
          <p:cNvSpPr txBox="1"/>
          <p:nvPr>
            <p:ph type="title"/>
          </p:nvPr>
        </p:nvSpPr>
        <p:spPr>
          <a:xfrm>
            <a:off x="471825" y="16350"/>
            <a:ext cx="82224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471825" y="4695625"/>
            <a:ext cx="219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© Taipy 2023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All rights reserved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Dark and Light">
  <p:cSld name="ONE_COLUMN_TEXT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4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4"/>
          <p:cNvSpPr txBox="1"/>
          <p:nvPr>
            <p:ph type="title"/>
          </p:nvPr>
        </p:nvSpPr>
        <p:spPr>
          <a:xfrm>
            <a:off x="457200" y="357800"/>
            <a:ext cx="2577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457075" y="1465800"/>
            <a:ext cx="2577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Dark and Orange">
  <p:cSld name="ONE_COLUMN_TEXT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5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5"/>
          <p:cNvSpPr txBox="1"/>
          <p:nvPr>
            <p:ph type="title"/>
          </p:nvPr>
        </p:nvSpPr>
        <p:spPr>
          <a:xfrm>
            <a:off x="457200" y="357800"/>
            <a:ext cx="2577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457200" y="1465800"/>
            <a:ext cx="2577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Light and Dark">
  <p:cSld name="ONE_COLUMN_TEXT_1_1">
    <p:bg>
      <p:bgPr>
        <a:solidFill>
          <a:schemeClr val="accent6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6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6"/>
          <p:cNvSpPr txBox="1"/>
          <p:nvPr>
            <p:ph type="title"/>
          </p:nvPr>
        </p:nvSpPr>
        <p:spPr>
          <a:xfrm>
            <a:off x="457200" y="357800"/>
            <a:ext cx="2577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457200" y="1465800"/>
            <a:ext cx="2577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Light and Orange">
  <p:cSld name="ONE_COLUMN_TEXT_1_1_1">
    <p:bg>
      <p:bgPr>
        <a:solidFill>
          <a:schemeClr val="accent6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457200" y="357800"/>
            <a:ext cx="2577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457200" y="1465800"/>
            <a:ext cx="2577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Orange and Light">
  <p:cSld name="ONE_COLUMN_TEXT_1_1_1_1">
    <p:bg>
      <p:bgPr>
        <a:solidFill>
          <a:schemeClr val="accent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8"/>
          <p:cNvSpPr txBox="1"/>
          <p:nvPr>
            <p:ph type="title"/>
          </p:nvPr>
        </p:nvSpPr>
        <p:spPr>
          <a:xfrm>
            <a:off x="457200" y="357800"/>
            <a:ext cx="2577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57200" y="1465800"/>
            <a:ext cx="2577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Orange and Dark">
  <p:cSld name="ONE_COLUMN_TEXT_1_1_1_1_1">
    <p:bg>
      <p:bgPr>
        <a:solidFill>
          <a:schemeClr val="accen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457200" y="357800"/>
            <a:ext cx="2577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457200" y="1465800"/>
            <a:ext cx="2577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Light">
  <p:cSld name="ONE_COLUMN_TEXT_1_1_1_1_1_1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20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0"/>
          <p:cNvSpPr txBox="1"/>
          <p:nvPr>
            <p:ph type="title"/>
          </p:nvPr>
        </p:nvSpPr>
        <p:spPr>
          <a:xfrm>
            <a:off x="457200" y="357800"/>
            <a:ext cx="2577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57200" y="1465800"/>
            <a:ext cx="2577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Light">
  <p:cSld name="TITLE_1">
    <p:bg>
      <p:bgPr>
        <a:solidFill>
          <a:schemeClr val="accent6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 amt="5000"/>
          </a:blip>
          <a:srcRect b="7813" l="0" r="0" t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>
            <p:ph type="ctrTitle"/>
          </p:nvPr>
        </p:nvSpPr>
        <p:spPr>
          <a:xfrm>
            <a:off x="457200" y="1466700"/>
            <a:ext cx="82365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 Black"/>
              <a:buNone/>
              <a:defRPr sz="4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390525" y="2789125"/>
            <a:ext cx="83034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Dark">
  <p:cSld name="ONE_COLUMN_TEXT_1_1_1_1_1_1_1"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21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21"/>
          <p:cNvSpPr txBox="1"/>
          <p:nvPr>
            <p:ph type="title"/>
          </p:nvPr>
        </p:nvSpPr>
        <p:spPr>
          <a:xfrm>
            <a:off x="457200" y="357800"/>
            <a:ext cx="2577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457200" y="1465800"/>
            <a:ext cx="2577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Orange">
  <p:cSld name="ONE_COLUMN_TEXT_1_1_1_1_1_1_1_1">
    <p:bg>
      <p:bgPr>
        <a:solidFill>
          <a:schemeClr val="accent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22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22"/>
          <p:cNvSpPr txBox="1"/>
          <p:nvPr>
            <p:ph type="title"/>
          </p:nvPr>
        </p:nvSpPr>
        <p:spPr>
          <a:xfrm>
            <a:off x="457200" y="357800"/>
            <a:ext cx="2577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457200" y="1465800"/>
            <a:ext cx="2577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- Dark">
  <p:cSld name="MAIN_POIN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3"/>
          <p:cNvPicPr preferRelativeResize="0"/>
          <p:nvPr/>
        </p:nvPicPr>
        <p:blipFill rotWithShape="1">
          <a:blip r:embed="rId2">
            <a:alphaModFix amt="5000"/>
          </a:blip>
          <a:srcRect b="7813" l="0" r="0" t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>
            <p:ph type="title"/>
          </p:nvPr>
        </p:nvSpPr>
        <p:spPr>
          <a:xfrm>
            <a:off x="457200" y="712800"/>
            <a:ext cx="6257100" cy="33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- Light">
  <p:cSld name="MAIN_POINT_1">
    <p:bg>
      <p:bgPr>
        <a:solidFill>
          <a:schemeClr val="accent6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4"/>
          <p:cNvPicPr preferRelativeResize="0"/>
          <p:nvPr/>
        </p:nvPicPr>
        <p:blipFill rotWithShape="1">
          <a:blip r:embed="rId2">
            <a:alphaModFix amt="5000"/>
          </a:blip>
          <a:srcRect b="7813" l="0" r="0" t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>
            <p:ph type="title"/>
          </p:nvPr>
        </p:nvSpPr>
        <p:spPr>
          <a:xfrm>
            <a:off x="490250" y="488250"/>
            <a:ext cx="625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4"/>
          <p:cNvSpPr txBox="1"/>
          <p:nvPr>
            <p:ph idx="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471825" y="4695625"/>
            <a:ext cx="219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© Taipy 2023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All rights reserved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- Orange">
  <p:cSld name="MAIN_POINT_1_1">
    <p:bg>
      <p:bgPr>
        <a:solidFill>
          <a:schemeClr val="accent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5"/>
          <p:cNvPicPr preferRelativeResize="0"/>
          <p:nvPr/>
        </p:nvPicPr>
        <p:blipFill rotWithShape="1">
          <a:blip r:embed="rId2">
            <a:alphaModFix amt="5000"/>
          </a:blip>
          <a:srcRect b="7813" l="0" r="0" t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>
            <p:ph type="title"/>
          </p:nvPr>
        </p:nvSpPr>
        <p:spPr>
          <a:xfrm>
            <a:off x="490250" y="488250"/>
            <a:ext cx="625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5"/>
          <p:cNvSpPr txBox="1"/>
          <p:nvPr>
            <p:ph idx="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yptic - Light and Dark">
  <p:cSld name="SECTION_TITLE_AND_DESCRIPTION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6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6"/>
          <p:cNvSpPr txBox="1"/>
          <p:nvPr>
            <p:ph type="title"/>
          </p:nvPr>
        </p:nvSpPr>
        <p:spPr>
          <a:xfrm>
            <a:off x="473700" y="1233175"/>
            <a:ext cx="38370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 Black"/>
              <a:buNone/>
              <a:defRPr sz="36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0" name="Google Shape;150;p26"/>
          <p:cNvSpPr txBox="1"/>
          <p:nvPr>
            <p:ph idx="1" type="subTitle"/>
          </p:nvPr>
        </p:nvSpPr>
        <p:spPr>
          <a:xfrm>
            <a:off x="417300" y="2779475"/>
            <a:ext cx="38934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1" name="Google Shape;151;p26"/>
          <p:cNvSpPr txBox="1"/>
          <p:nvPr>
            <p:ph idx="2" type="body"/>
          </p:nvPr>
        </p:nvSpPr>
        <p:spPr>
          <a:xfrm>
            <a:off x="4800600" y="724200"/>
            <a:ext cx="38934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6"/>
          <p:cNvSpPr txBox="1"/>
          <p:nvPr/>
        </p:nvSpPr>
        <p:spPr>
          <a:xfrm>
            <a:off x="471825" y="4695625"/>
            <a:ext cx="219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© Taipy 2023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All rights reserved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yptic - Light and Orange">
  <p:cSld name="SECTION_TITLE_AND_DESCRIPTION_1">
    <p:bg>
      <p:bgPr>
        <a:solidFill>
          <a:schemeClr val="accent2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7"/>
          <p:cNvSpPr txBox="1"/>
          <p:nvPr>
            <p:ph type="title"/>
          </p:nvPr>
        </p:nvSpPr>
        <p:spPr>
          <a:xfrm>
            <a:off x="473700" y="1233175"/>
            <a:ext cx="38370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 Black"/>
              <a:buNone/>
              <a:defRPr sz="36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8" name="Google Shape;158;p27"/>
          <p:cNvSpPr txBox="1"/>
          <p:nvPr>
            <p:ph idx="1" type="subTitle"/>
          </p:nvPr>
        </p:nvSpPr>
        <p:spPr>
          <a:xfrm>
            <a:off x="473700" y="2779475"/>
            <a:ext cx="3837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9" name="Google Shape;159;p27"/>
          <p:cNvSpPr txBox="1"/>
          <p:nvPr>
            <p:ph idx="2" type="body"/>
          </p:nvPr>
        </p:nvSpPr>
        <p:spPr>
          <a:xfrm>
            <a:off x="4800600" y="724200"/>
            <a:ext cx="38934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0" name="Google Shape;160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7"/>
          <p:cNvSpPr txBox="1"/>
          <p:nvPr/>
        </p:nvSpPr>
        <p:spPr>
          <a:xfrm>
            <a:off x="471825" y="4695625"/>
            <a:ext cx="219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© Taipy 2023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All rights reserved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yptic - Dark and Light">
  <p:cSld name="SECTION_TITLE_AND_DESCRIPTION_1_1">
    <p:bg>
      <p:bgPr>
        <a:solidFill>
          <a:schemeClr val="accent6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8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8"/>
          <p:cNvSpPr txBox="1"/>
          <p:nvPr>
            <p:ph type="title"/>
          </p:nvPr>
        </p:nvSpPr>
        <p:spPr>
          <a:xfrm>
            <a:off x="473700" y="1233175"/>
            <a:ext cx="38370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None/>
              <a:defRPr sz="36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6" name="Google Shape;166;p28"/>
          <p:cNvSpPr txBox="1"/>
          <p:nvPr>
            <p:ph idx="1" type="subTitle"/>
          </p:nvPr>
        </p:nvSpPr>
        <p:spPr>
          <a:xfrm>
            <a:off x="473700" y="2779475"/>
            <a:ext cx="3837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7" name="Google Shape;167;p28"/>
          <p:cNvSpPr txBox="1"/>
          <p:nvPr>
            <p:ph idx="2" type="body"/>
          </p:nvPr>
        </p:nvSpPr>
        <p:spPr>
          <a:xfrm>
            <a:off x="4800600" y="724200"/>
            <a:ext cx="38934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8"/>
          <p:cNvSpPr txBox="1"/>
          <p:nvPr/>
        </p:nvSpPr>
        <p:spPr>
          <a:xfrm>
            <a:off x="471825" y="4695625"/>
            <a:ext cx="219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© Taipy 2023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All rights reserved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8"/>
          <p:cNvSpPr txBox="1"/>
          <p:nvPr>
            <p:ph idx="3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yptic - Dark and Orange">
  <p:cSld name="SECTION_TITLE_AND_DESCRIPTION_1_1_1">
    <p:bg>
      <p:bgPr>
        <a:solidFill>
          <a:schemeClr val="accent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2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9"/>
          <p:cNvSpPr txBox="1"/>
          <p:nvPr>
            <p:ph type="title"/>
          </p:nvPr>
        </p:nvSpPr>
        <p:spPr>
          <a:xfrm>
            <a:off x="473700" y="1233175"/>
            <a:ext cx="38370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None/>
              <a:defRPr sz="36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5" name="Google Shape;175;p29"/>
          <p:cNvSpPr txBox="1"/>
          <p:nvPr>
            <p:ph idx="1" type="subTitle"/>
          </p:nvPr>
        </p:nvSpPr>
        <p:spPr>
          <a:xfrm>
            <a:off x="473700" y="2779475"/>
            <a:ext cx="3837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6" name="Google Shape;176;p29"/>
          <p:cNvSpPr txBox="1"/>
          <p:nvPr>
            <p:ph idx="2" type="body"/>
          </p:nvPr>
        </p:nvSpPr>
        <p:spPr>
          <a:xfrm>
            <a:off x="4800600" y="724200"/>
            <a:ext cx="38934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7" name="Google Shape;177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9"/>
          <p:cNvSpPr txBox="1"/>
          <p:nvPr/>
        </p:nvSpPr>
        <p:spPr>
          <a:xfrm>
            <a:off x="471825" y="4695625"/>
            <a:ext cx="219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© Taipy 2023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All rights reserved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yptic - Orange and Light">
  <p:cSld name="SECTION_TITLE_AND_DESCRIPTION_1_1_1_1"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3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30"/>
          <p:cNvSpPr txBox="1"/>
          <p:nvPr>
            <p:ph type="title"/>
          </p:nvPr>
        </p:nvSpPr>
        <p:spPr>
          <a:xfrm>
            <a:off x="473700" y="1233175"/>
            <a:ext cx="38370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None/>
              <a:defRPr sz="36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3" name="Google Shape;183;p30"/>
          <p:cNvSpPr txBox="1"/>
          <p:nvPr>
            <p:ph idx="1" type="subTitle"/>
          </p:nvPr>
        </p:nvSpPr>
        <p:spPr>
          <a:xfrm>
            <a:off x="473700" y="2779475"/>
            <a:ext cx="3837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4" name="Google Shape;184;p30"/>
          <p:cNvSpPr txBox="1"/>
          <p:nvPr>
            <p:ph idx="2" type="body"/>
          </p:nvPr>
        </p:nvSpPr>
        <p:spPr>
          <a:xfrm>
            <a:off x="4800600" y="724200"/>
            <a:ext cx="38934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" name="Google Shape;185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30"/>
          <p:cNvSpPr txBox="1"/>
          <p:nvPr/>
        </p:nvSpPr>
        <p:spPr>
          <a:xfrm>
            <a:off x="471825" y="4695625"/>
            <a:ext cx="219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© Taipy 2023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All rights reserved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30"/>
          <p:cNvSpPr txBox="1"/>
          <p:nvPr>
            <p:ph idx="3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Orange">
  <p:cSld name="TITLE_1_1">
    <p:bg>
      <p:bgPr>
        <a:solidFill>
          <a:schemeClr val="accent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 amt="5000"/>
          </a:blip>
          <a:srcRect b="7813" l="0" r="0" t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 txBox="1"/>
          <p:nvPr>
            <p:ph type="ctrTitle"/>
          </p:nvPr>
        </p:nvSpPr>
        <p:spPr>
          <a:xfrm>
            <a:off x="457200" y="1466700"/>
            <a:ext cx="82365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Lato Black"/>
              <a:buNone/>
              <a:defRPr sz="40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390525" y="2789125"/>
            <a:ext cx="83034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yptic - Orange and Dark">
  <p:cSld name="SECTION_TITLE_AND_DESCRIPTION_1_1_1_1_1">
    <p:bg>
      <p:bgPr>
        <a:solidFill>
          <a:schemeClr val="dk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3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31"/>
          <p:cNvSpPr txBox="1"/>
          <p:nvPr>
            <p:ph type="title"/>
          </p:nvPr>
        </p:nvSpPr>
        <p:spPr>
          <a:xfrm>
            <a:off x="473700" y="1233175"/>
            <a:ext cx="38370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None/>
              <a:defRPr sz="36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2" name="Google Shape;192;p31"/>
          <p:cNvSpPr txBox="1"/>
          <p:nvPr>
            <p:ph idx="1" type="subTitle"/>
          </p:nvPr>
        </p:nvSpPr>
        <p:spPr>
          <a:xfrm>
            <a:off x="473700" y="2779475"/>
            <a:ext cx="3837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3" name="Google Shape;193;p31"/>
          <p:cNvSpPr txBox="1"/>
          <p:nvPr>
            <p:ph idx="2" type="body"/>
          </p:nvPr>
        </p:nvSpPr>
        <p:spPr>
          <a:xfrm>
            <a:off x="4800600" y="724200"/>
            <a:ext cx="38934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4" name="Google Shape;194;p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1"/>
          <p:cNvSpPr txBox="1"/>
          <p:nvPr/>
        </p:nvSpPr>
        <p:spPr>
          <a:xfrm>
            <a:off x="471825" y="4695625"/>
            <a:ext cx="219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© Taipy 2023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All rights reserved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dyptic - Light">
  <p:cSld name="CUSTOM"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2"/>
          <p:cNvSpPr/>
          <p:nvPr>
            <p:ph idx="2" type="pic"/>
          </p:nvPr>
        </p:nvSpPr>
        <p:spPr>
          <a:xfrm>
            <a:off x="4572000" y="7375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Google Shape;199;p32"/>
          <p:cNvSpPr txBox="1"/>
          <p:nvPr/>
        </p:nvSpPr>
        <p:spPr>
          <a:xfrm>
            <a:off x="471825" y="4695625"/>
            <a:ext cx="219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© Taipy 2023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All rights reserved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32"/>
          <p:cNvSpPr txBox="1"/>
          <p:nvPr>
            <p:ph idx="3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dyptic - Dark">
  <p:cSld name="CUSTOM_2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3"/>
          <p:cNvSpPr/>
          <p:nvPr>
            <p:ph idx="2" type="pic"/>
          </p:nvPr>
        </p:nvSpPr>
        <p:spPr>
          <a:xfrm>
            <a:off x="4572000" y="7375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33"/>
          <p:cNvSpPr txBox="1"/>
          <p:nvPr>
            <p:ph idx="3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dyptic - Orange">
  <p:cSld name="CUSTOM_1">
    <p:bg>
      <p:bgPr>
        <a:solidFill>
          <a:schemeClr val="accent2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34"/>
          <p:cNvSpPr/>
          <p:nvPr>
            <p:ph idx="2" type="pic"/>
          </p:nvPr>
        </p:nvSpPr>
        <p:spPr>
          <a:xfrm>
            <a:off x="4572000" y="7375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Google Shape;208;p34"/>
          <p:cNvSpPr txBox="1"/>
          <p:nvPr>
            <p:ph idx="3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- Dark">
  <p:cSld name="CAPTION_ONLY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5"/>
          <p:cNvSpPr txBox="1"/>
          <p:nvPr>
            <p:ph hasCustomPrompt="1" type="title"/>
          </p:nvPr>
        </p:nvSpPr>
        <p:spPr>
          <a:xfrm>
            <a:off x="475500" y="1428750"/>
            <a:ext cx="82221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0"/>
              <a:buFont typeface="Lato Black"/>
              <a:buNone/>
              <a:defRPr sz="10000">
                <a:solidFill>
                  <a:schemeClr val="accent6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475500" y="2743200"/>
            <a:ext cx="8222100" cy="19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  <a:defRPr>
                <a:solidFill>
                  <a:schemeClr val="accent6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  <a:defRPr>
                <a:solidFill>
                  <a:schemeClr val="accent6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■"/>
              <a:defRPr>
                <a:solidFill>
                  <a:schemeClr val="accent6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>
                <a:solidFill>
                  <a:schemeClr val="accent6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  <a:defRPr>
                <a:solidFill>
                  <a:schemeClr val="accent6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■"/>
              <a:defRPr>
                <a:solidFill>
                  <a:schemeClr val="accent6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>
                <a:solidFill>
                  <a:schemeClr val="accent6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  <a:defRPr>
                <a:solidFill>
                  <a:schemeClr val="accent6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- Light">
  <p:cSld name="BIG_NUMBER">
    <p:bg>
      <p:bgPr>
        <a:solidFill>
          <a:schemeClr val="accent6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hasCustomPrompt="1" type="title"/>
          </p:nvPr>
        </p:nvSpPr>
        <p:spPr>
          <a:xfrm>
            <a:off x="475500" y="1428750"/>
            <a:ext cx="82221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Lato Black"/>
              <a:buNone/>
              <a:defRPr sz="1000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475500" y="2743200"/>
            <a:ext cx="8222100" cy="18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>
                <a:solidFill>
                  <a:schemeClr val="accent2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6" name="Google Shape;216;p3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36"/>
          <p:cNvSpPr txBox="1"/>
          <p:nvPr/>
        </p:nvSpPr>
        <p:spPr>
          <a:xfrm>
            <a:off x="471825" y="4695625"/>
            <a:ext cx="219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© Taipy 2023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All rights reserved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36"/>
          <p:cNvSpPr txBox="1"/>
          <p:nvPr>
            <p:ph idx="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- Orange">
  <p:cSld name="BIG_NUMBER_1">
    <p:bg>
      <p:bgPr>
        <a:solidFill>
          <a:schemeClr val="accent2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hasCustomPrompt="1" type="title"/>
          </p:nvPr>
        </p:nvSpPr>
        <p:spPr>
          <a:xfrm>
            <a:off x="475500" y="1428750"/>
            <a:ext cx="82221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0"/>
              <a:buFont typeface="Lato Black"/>
              <a:buNone/>
              <a:defRPr sz="10000">
                <a:solidFill>
                  <a:schemeClr val="accent6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0"/>
              <a:buFont typeface="Lato Black"/>
              <a:buNone/>
              <a:defRPr sz="10000">
                <a:solidFill>
                  <a:schemeClr val="accent6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0"/>
              <a:buFont typeface="Lato Black"/>
              <a:buNone/>
              <a:defRPr sz="10000">
                <a:solidFill>
                  <a:schemeClr val="accent6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0"/>
              <a:buFont typeface="Lato Black"/>
              <a:buNone/>
              <a:defRPr sz="10000">
                <a:solidFill>
                  <a:schemeClr val="accent6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0"/>
              <a:buFont typeface="Lato Black"/>
              <a:buNone/>
              <a:defRPr sz="10000">
                <a:solidFill>
                  <a:schemeClr val="accent6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0"/>
              <a:buFont typeface="Lato Black"/>
              <a:buNone/>
              <a:defRPr sz="10000">
                <a:solidFill>
                  <a:schemeClr val="accent6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0"/>
              <a:buFont typeface="Lato Black"/>
              <a:buNone/>
              <a:defRPr sz="10000">
                <a:solidFill>
                  <a:schemeClr val="accent6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0"/>
              <a:buFont typeface="Lato Black"/>
              <a:buNone/>
              <a:defRPr sz="10000">
                <a:solidFill>
                  <a:schemeClr val="accent6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0"/>
              <a:buFont typeface="Lato Black"/>
              <a:buNone/>
              <a:defRPr sz="10000">
                <a:solidFill>
                  <a:schemeClr val="accent6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t>xx%</a:t>
            </a:r>
          </a:p>
        </p:txBody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475500" y="2743200"/>
            <a:ext cx="8222100" cy="18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  <a:defRPr>
                <a:solidFill>
                  <a:schemeClr val="accent6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  <a:defRPr>
                <a:solidFill>
                  <a:schemeClr val="accent6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■"/>
              <a:defRPr>
                <a:solidFill>
                  <a:schemeClr val="accent6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>
                <a:solidFill>
                  <a:schemeClr val="accent6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  <a:defRPr>
                <a:solidFill>
                  <a:schemeClr val="accent6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■"/>
              <a:defRPr>
                <a:solidFill>
                  <a:schemeClr val="accent6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>
                <a:solidFill>
                  <a:schemeClr val="accent6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  <a:defRPr>
                <a:solidFill>
                  <a:schemeClr val="accent6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22" name="Google Shape;222;p3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37"/>
          <p:cNvSpPr txBox="1"/>
          <p:nvPr>
            <p:ph idx="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>
  <p:cSld name="BIG_NUMBER_1_1">
    <p:bg>
      <p:bgPr>
        <a:solidFill>
          <a:schemeClr val="accent6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38"/>
          <p:cNvSpPr txBox="1"/>
          <p:nvPr>
            <p:ph idx="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38"/>
          <p:cNvSpPr txBox="1"/>
          <p:nvPr/>
        </p:nvSpPr>
        <p:spPr>
          <a:xfrm>
            <a:off x="471825" y="4695625"/>
            <a:ext cx="219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© Taipy 2023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All rights reserved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IG_NUMBER_1_1_1">
    <p:bg>
      <p:bgPr>
        <a:solidFill>
          <a:schemeClr val="dk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39"/>
          <p:cNvSpPr txBox="1"/>
          <p:nvPr>
            <p:ph idx="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Orange">
  <p:cSld name="BIG_NUMBER_1_1_1_1">
    <p:bg>
      <p:bgPr>
        <a:solidFill>
          <a:schemeClr val="accent2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40"/>
          <p:cNvSpPr txBox="1"/>
          <p:nvPr>
            <p:ph idx="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Dark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 rotWithShape="1">
          <a:blip r:embed="rId2">
            <a:alphaModFix amt="5000"/>
          </a:blip>
          <a:srcRect b="7813" l="0" r="0" t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type="title"/>
          </p:nvPr>
        </p:nvSpPr>
        <p:spPr>
          <a:xfrm>
            <a:off x="460950" y="138750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Github repo" type="blank">
  <p:cSld name="BLANK"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/>
        </p:nvSpPr>
        <p:spPr>
          <a:xfrm>
            <a:off x="1162470" y="1584425"/>
            <a:ext cx="29262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Thank </a:t>
            </a:r>
            <a:r>
              <a:rPr lang="en" sz="4200">
                <a:solidFill>
                  <a:srgbClr val="FF462B"/>
                </a:solidFill>
                <a:latin typeface="Lato Black"/>
                <a:ea typeface="Lato Black"/>
                <a:cs typeface="Lato Black"/>
                <a:sym typeface="Lato Black"/>
              </a:rPr>
              <a:t>you</a:t>
            </a:r>
            <a:endParaRPr sz="4200">
              <a:solidFill>
                <a:srgbClr val="FF462B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36" name="Google Shape;236;p41"/>
          <p:cNvSpPr txBox="1"/>
          <p:nvPr/>
        </p:nvSpPr>
        <p:spPr>
          <a:xfrm>
            <a:off x="1180000" y="2546275"/>
            <a:ext cx="29262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50000"/>
              <a:buFont typeface="Poppins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And contribute to</a:t>
            </a:r>
            <a:endParaRPr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50000"/>
              <a:buFont typeface="Poppins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our Git repo !</a:t>
            </a:r>
            <a:r>
              <a:rPr b="0" i="0" lang="en" sz="4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" name="Google Shape;237;p41"/>
          <p:cNvGrpSpPr/>
          <p:nvPr/>
        </p:nvGrpSpPr>
        <p:grpSpPr>
          <a:xfrm>
            <a:off x="5283606" y="1372785"/>
            <a:ext cx="2058300" cy="2058300"/>
            <a:chOff x="6589309" y="915585"/>
            <a:chExt cx="2058300" cy="2058300"/>
          </a:xfrm>
        </p:grpSpPr>
        <p:sp>
          <p:nvSpPr>
            <p:cNvPr id="238" name="Google Shape;238;p41"/>
            <p:cNvSpPr/>
            <p:nvPr/>
          </p:nvSpPr>
          <p:spPr>
            <a:xfrm>
              <a:off x="6589309" y="915585"/>
              <a:ext cx="2058300" cy="20583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283282">
                  <a:alpha val="1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Qr code&#10;&#10;Description automatically generated" id="239" name="Google Shape;239;p4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809150" y="1135421"/>
              <a:ext cx="1618600" cy="1618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0" name="Google Shape;240;p41"/>
          <p:cNvGrpSpPr/>
          <p:nvPr/>
        </p:nvGrpSpPr>
        <p:grpSpPr>
          <a:xfrm>
            <a:off x="4856098" y="3558774"/>
            <a:ext cx="2986527" cy="307801"/>
            <a:chOff x="5084698" y="3558774"/>
            <a:chExt cx="2986527" cy="307801"/>
          </a:xfrm>
        </p:grpSpPr>
        <p:sp>
          <p:nvSpPr>
            <p:cNvPr id="241" name="Google Shape;241;p41"/>
            <p:cNvSpPr txBox="1"/>
            <p:nvPr/>
          </p:nvSpPr>
          <p:spPr>
            <a:xfrm>
              <a:off x="5391025" y="3558775"/>
              <a:ext cx="2680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i="0" lang="en" sz="14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https://github.com</a:t>
              </a:r>
              <a:r>
                <a:rPr i="0" lang="en" sz="1400" u="none" cap="none" strike="noStrike">
                  <a:solidFill>
                    <a:srgbClr val="FF462B"/>
                  </a:solidFill>
                  <a:latin typeface="Lato"/>
                  <a:ea typeface="Lato"/>
                  <a:cs typeface="Lato"/>
                  <a:sym typeface="Lato"/>
                </a:rPr>
                <a:t>/Avaiga/taipy</a:t>
              </a:r>
              <a:endParaRPr i="0" sz="1400" u="none" cap="none" strike="noStrike">
                <a:solidFill>
                  <a:srgbClr val="FF462B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42" name="Google Shape;242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84698" y="3558774"/>
              <a:ext cx="307816" cy="307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3" name="Google Shape;243;p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ocial media">
  <p:cSld name="BLANK_1">
    <p:bg>
      <p:bgPr>
        <a:solidFill>
          <a:schemeClr val="dk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/>
          <p:nvPr/>
        </p:nvSpPr>
        <p:spPr>
          <a:xfrm>
            <a:off x="1162470" y="1584425"/>
            <a:ext cx="29262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Thank </a:t>
            </a:r>
            <a:r>
              <a:rPr lang="en" sz="4200">
                <a:solidFill>
                  <a:srgbClr val="FF462B"/>
                </a:solidFill>
                <a:latin typeface="Lato Black"/>
                <a:ea typeface="Lato Black"/>
                <a:cs typeface="Lato Black"/>
                <a:sym typeface="Lato Black"/>
              </a:rPr>
              <a:t>you</a:t>
            </a:r>
            <a:endParaRPr sz="4200">
              <a:solidFill>
                <a:srgbClr val="FF462B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46" name="Google Shape;246;p42"/>
          <p:cNvSpPr txBox="1"/>
          <p:nvPr/>
        </p:nvSpPr>
        <p:spPr>
          <a:xfrm>
            <a:off x="1180000" y="2546275"/>
            <a:ext cx="2926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oppins"/>
              <a:buNone/>
            </a:pPr>
            <a:r>
              <a:rPr lang="en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Follow us on social media!</a:t>
            </a:r>
            <a:endParaRPr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7" name="Google Shape;247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12206" y="1444225"/>
            <a:ext cx="524518" cy="4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2"/>
          <p:cNvSpPr txBox="1"/>
          <p:nvPr/>
        </p:nvSpPr>
        <p:spPr>
          <a:xfrm>
            <a:off x="5729700" y="1444225"/>
            <a:ext cx="163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Taipy_io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42"/>
          <p:cNvSpPr txBox="1"/>
          <p:nvPr/>
        </p:nvSpPr>
        <p:spPr>
          <a:xfrm>
            <a:off x="5729700" y="2356200"/>
            <a:ext cx="163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@</a:t>
            </a:r>
            <a:r>
              <a:rPr b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Taipy.io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0" name="Google Shape;2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200" y="2356200"/>
            <a:ext cx="431101" cy="43110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2"/>
          <p:cNvSpPr txBox="1"/>
          <p:nvPr/>
        </p:nvSpPr>
        <p:spPr>
          <a:xfrm>
            <a:off x="5729700" y="3268175"/>
            <a:ext cx="163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Avaiga/Taipy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2" name="Google Shape;25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2188" y="3268175"/>
            <a:ext cx="431100" cy="4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Light">
  <p:cSld name="SECTION_HEADER_1">
    <p:bg>
      <p:bgPr>
        <a:solidFill>
          <a:schemeClr val="accent6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"/>
          <p:cNvPicPr preferRelativeResize="0"/>
          <p:nvPr/>
        </p:nvPicPr>
        <p:blipFill rotWithShape="1">
          <a:blip r:embed="rId2">
            <a:alphaModFix amt="5000"/>
          </a:blip>
          <a:srcRect b="7813" l="0" r="0" t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/>
          <p:nvPr>
            <p:ph type="title"/>
          </p:nvPr>
        </p:nvSpPr>
        <p:spPr>
          <a:xfrm>
            <a:off x="460950" y="138750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 Black"/>
              <a:buNone/>
              <a:defRPr sz="36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 Black"/>
              <a:buNone/>
              <a:defRPr sz="36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 Black"/>
              <a:buNone/>
              <a:defRPr sz="36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 Black"/>
              <a:buNone/>
              <a:defRPr sz="36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 Black"/>
              <a:buNone/>
              <a:defRPr sz="36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 Black"/>
              <a:buNone/>
              <a:defRPr sz="36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 Black"/>
              <a:buNone/>
              <a:defRPr sz="36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 Black"/>
              <a:buNone/>
              <a:defRPr sz="36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 Black"/>
              <a:buNone/>
              <a:defRPr sz="36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34" name="Google Shape;34;p6"/>
          <p:cNvSpPr txBox="1"/>
          <p:nvPr/>
        </p:nvSpPr>
        <p:spPr>
          <a:xfrm>
            <a:off x="471825" y="4695625"/>
            <a:ext cx="219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© Taipy 2023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All rights reserved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Orange">
  <p:cSld name="SECTION_HEADER_2">
    <p:bg>
      <p:bgPr>
        <a:solidFill>
          <a:schemeClr val="accen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7"/>
          <p:cNvPicPr preferRelativeResize="0"/>
          <p:nvPr/>
        </p:nvPicPr>
        <p:blipFill rotWithShape="1">
          <a:blip r:embed="rId2">
            <a:alphaModFix amt="5000"/>
          </a:blip>
          <a:srcRect b="7813" l="0" r="0" t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/>
          <p:nvPr>
            <p:ph type="title"/>
          </p:nvPr>
        </p:nvSpPr>
        <p:spPr>
          <a:xfrm>
            <a:off x="460950" y="138750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Dark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" name="Google Shape;40;p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471825" y="16350"/>
            <a:ext cx="82224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8"/>
          <p:cNvSpPr txBox="1"/>
          <p:nvPr/>
        </p:nvSpPr>
        <p:spPr>
          <a:xfrm>
            <a:off x="471825" y="4695625"/>
            <a:ext cx="219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© Taipy 2023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All rights reserved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" name="Google Shape;44;p8"/>
          <p:cNvSpPr txBox="1"/>
          <p:nvPr>
            <p:ph idx="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Dark and Light">
  <p:cSld name="TITLE_ONLY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471825" y="16350"/>
            <a:ext cx="82224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" name="Google Shape;50;p9"/>
          <p:cNvSpPr txBox="1"/>
          <p:nvPr/>
        </p:nvSpPr>
        <p:spPr>
          <a:xfrm>
            <a:off x="471825" y="4695625"/>
            <a:ext cx="219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© Taipy 2023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All rights reserved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" name="Google Shape;51;p9"/>
          <p:cNvSpPr txBox="1"/>
          <p:nvPr>
            <p:ph idx="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Light">
  <p:cSld name="TITLE_ONLY_1_2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0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0"/>
          <p:cNvSpPr txBox="1"/>
          <p:nvPr>
            <p:ph type="title"/>
          </p:nvPr>
        </p:nvSpPr>
        <p:spPr>
          <a:xfrm>
            <a:off x="471825" y="16350"/>
            <a:ext cx="82224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Google Shape;57;p10"/>
          <p:cNvSpPr txBox="1"/>
          <p:nvPr/>
        </p:nvSpPr>
        <p:spPr>
          <a:xfrm>
            <a:off x="471825" y="4695625"/>
            <a:ext cx="219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© Taipy 2023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All rights reserved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" name="Google Shape;58;p10"/>
          <p:cNvSpPr txBox="1"/>
          <p:nvPr>
            <p:ph idx="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theme" Target="../theme/theme1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825" y="457200"/>
            <a:ext cx="8222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138200"/>
            <a:ext cx="8222100" cy="26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●"/>
              <a:defRPr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○"/>
              <a:defRPr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■"/>
              <a:defRPr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●"/>
              <a:defRPr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○"/>
              <a:defRPr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■"/>
              <a:defRPr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●"/>
              <a:defRPr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○"/>
              <a:defRPr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■"/>
              <a:defRPr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b="1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b="1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b="1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b="1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b="1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b="1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b="1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b="1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b="1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471825" y="4695625"/>
            <a:ext cx="219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© Taipy 2023</a:t>
            </a:r>
            <a:r>
              <a:rPr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All rights reserved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chemeClr val="accent5"/>
          </p15:clr>
        </p15:guide>
        <p15:guide id="2" pos="2880">
          <p15:clr>
            <a:schemeClr val="accent5"/>
          </p15:clr>
        </p15:guide>
        <p15:guide id="3" pos="288">
          <p15:clr>
            <a:schemeClr val="accent5"/>
          </p15:clr>
        </p15:guide>
        <p15:guide id="4" pos="5472">
          <p15:clr>
            <a:schemeClr val="accent5"/>
          </p15:clr>
        </p15:guide>
        <p15:guide id="5" orient="horz" pos="288">
          <p15:clr>
            <a:schemeClr val="accent5"/>
          </p15:clr>
        </p15:guide>
        <p15:guide id="6" orient="horz" pos="2958">
          <p15:clr>
            <a:schemeClr val="accent5"/>
          </p15:clr>
        </p15:guide>
        <p15:guide id="7" pos="2736">
          <p15:clr>
            <a:schemeClr val="accent5"/>
          </p15:clr>
        </p15:guide>
        <p15:guide id="8" pos="3024">
          <p15:clr>
            <a:schemeClr val="accent5"/>
          </p15:clr>
        </p15:guide>
        <p15:guide id="9" orient="horz" pos="1512">
          <p15:clr>
            <a:schemeClr val="accent5"/>
          </p15:clr>
        </p15:guide>
        <p15:guide id="10" orient="horz" pos="1728">
          <p15:clr>
            <a:schemeClr val="accent5"/>
          </p15:clr>
        </p15:guide>
        <p15:guide id="11" orient="horz" pos="900">
          <p15:clr>
            <a:schemeClr val="accent5"/>
          </p15:clr>
        </p15:guide>
        <p15:guide id="12" pos="4250">
          <p15:clr>
            <a:schemeClr val="accent5"/>
          </p15:clr>
        </p15:guide>
        <p15:guide id="13" pos="1584">
          <p15:clr>
            <a:schemeClr val="accent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FlorianJacta/taipy-training/tree/main/gui/7_structure-scope-multipage" TargetMode="External"/><Relationship Id="rId4" Type="http://schemas.openxmlformats.org/officeDocument/2006/relationships/hyperlink" Target="https://docs.taipy.io/en/latest/manuals/gui/binding/#scope-for-variable-bindin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taipy.io/en/latest/manuals/studio/config/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hyperlink" Target="https://github.com/FlorianJacta/taipy-training/tree/main/core" TargetMode="External"/><Relationship Id="rId5" Type="http://schemas.openxmlformats.org/officeDocument/2006/relationships/hyperlink" Target="https://www.taipy.io/tips/simplifying-complex-workflows-with-taipys-skippable-tasks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hyperlink" Target="https://github.com/FlorianJacta/taipy-training/tree/main/core" TargetMode="External"/><Relationship Id="rId5" Type="http://schemas.openxmlformats.org/officeDocument/2006/relationships/hyperlink" Target="https://docs.taipy.io/en/latest/manuals/core/concepts/data-node/" TargetMode="External"/><Relationship Id="rId6" Type="http://schemas.openxmlformats.org/officeDocument/2006/relationships/hyperlink" Target="https://docs.taipy.io/en/latest/manuals/core/config/data-node-config/" TargetMode="External"/><Relationship Id="rId7" Type="http://schemas.openxmlformats.org/officeDocument/2006/relationships/hyperlink" Target="https://docs.taipy.io/en/latest/manuals/core/entities/scenario-creatio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github.com/FlorianJacta/taipy-training/tree/main/gui/1_decimato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FlorianJacta/taipy-training/tree/main/gui/2_callbacks" TargetMode="External"/><Relationship Id="rId4" Type="http://schemas.openxmlformats.org/officeDocument/2006/relationships/hyperlink" Target="https://docs.taipy.io/en/latest/manuals/gui/callbacks/#variable-value-change" TargetMode="External"/><Relationship Id="rId5" Type="http://schemas.openxmlformats.org/officeDocument/2006/relationships/hyperlink" Target="https://docs.taipy.io/en/latest/manuals/gui/callbacks/#initialize-a-new-connection" TargetMode="External"/><Relationship Id="rId6" Type="http://schemas.openxmlformats.org/officeDocument/2006/relationships/hyperlink" Target="https://docs.taipy.io/en/latest/manuals/gui/callbacks/#exception-handling" TargetMode="External"/><Relationship Id="rId7" Type="http://schemas.openxmlformats.org/officeDocument/2006/relationships/hyperlink" Target="https://docs.taipy.io/en/latest/manuals/gui/callbacks/#navigation-callback" TargetMode="External"/><Relationship Id="rId8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FlorianJacta/taipy-training/tree/main/gui/3_long_callbacks" TargetMode="External"/><Relationship Id="rId4" Type="http://schemas.openxmlformats.org/officeDocument/2006/relationships/hyperlink" Target="https://docs.taipy.io/en/latest/manuals/gui/callbacks/#long-running-callback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FlorianJacta/taipy-training/blob/main/gui/4_partial" TargetMode="External"/><Relationship Id="rId4" Type="http://schemas.openxmlformats.org/officeDocument/2006/relationships/hyperlink" Target="https://docs.taipy.io/en/latest/manuals/gui/pages/#partials" TargetMode="External"/><Relationship Id="rId5" Type="http://schemas.openxmlformats.org/officeDocument/2006/relationships/hyperlink" Target="https://docs.taipy.io/en/latest/manuals/reference/taipy.gui.Partial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FlorianJacta/taipy-training/tree/main/gui/5_adapter" TargetMode="External"/><Relationship Id="rId4" Type="http://schemas.openxmlformats.org/officeDocument/2006/relationships/hyperlink" Target="https://github.com/FlorianJacta/taipy-training/tree/main/gui/6_python_expressio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FlorianJacta/taipy-training/tree/main/gui/8_stylekit" TargetMode="External"/><Relationship Id="rId4" Type="http://schemas.openxmlformats.org/officeDocument/2006/relationships/hyperlink" Target="https://www.taipy.io/tips/elevate-your-taipy-app-designintroducing-the-revolutionary-css-stylekit/" TargetMode="External"/><Relationship Id="rId5" Type="http://schemas.openxmlformats.org/officeDocument/2006/relationships/hyperlink" Target="https://docs.taipy.io/en/latest/manuals/gui/styling/stylekit/" TargetMode="External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type="ctrTitle"/>
          </p:nvPr>
        </p:nvSpPr>
        <p:spPr>
          <a:xfrm>
            <a:off x="457200" y="1466700"/>
            <a:ext cx="8236500" cy="8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</a:t>
            </a:r>
            <a:r>
              <a:rPr lang="en">
                <a:solidFill>
                  <a:srgbClr val="FF462B"/>
                </a:solidFill>
              </a:rPr>
              <a:t>Training</a:t>
            </a:r>
            <a:endParaRPr>
              <a:solidFill>
                <a:srgbClr val="FF462B"/>
              </a:solidFill>
            </a:endParaRPr>
          </a:p>
        </p:txBody>
      </p:sp>
      <p:sp>
        <p:nvSpPr>
          <p:cNvPr id="259" name="Google Shape;259;p43"/>
          <p:cNvSpPr txBox="1"/>
          <p:nvPr>
            <p:ph idx="1" type="subTitle"/>
          </p:nvPr>
        </p:nvSpPr>
        <p:spPr>
          <a:xfrm>
            <a:off x="390525" y="2789125"/>
            <a:ext cx="83034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Mail: </a:t>
            </a:r>
            <a:r>
              <a:rPr i="1" lang="en"/>
              <a:t>florian.jacta@taipy.io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2"/>
          <p:cNvSpPr txBox="1"/>
          <p:nvPr>
            <p:ph type="title"/>
          </p:nvPr>
        </p:nvSpPr>
        <p:spPr>
          <a:xfrm>
            <a:off x="471825" y="16350"/>
            <a:ext cx="82224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462B"/>
                </a:solidFill>
              </a:rPr>
              <a:t>Structure </a:t>
            </a:r>
            <a:r>
              <a:rPr lang="en"/>
              <a:t>of an application</a:t>
            </a:r>
            <a:endParaRPr/>
          </a:p>
        </p:txBody>
      </p:sp>
      <p:sp>
        <p:nvSpPr>
          <p:cNvPr id="324" name="Google Shape;324;p52"/>
          <p:cNvSpPr txBox="1"/>
          <p:nvPr/>
        </p:nvSpPr>
        <p:spPr>
          <a:xfrm>
            <a:off x="405325" y="791400"/>
            <a:ext cx="36672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algos/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algos.py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config/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config.py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config.toml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data/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ex_data.csv …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pages/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root or shared/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root.py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root.md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page_1/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page_1.md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age_1.py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page_2 /…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main.py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main.css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5" name="Google Shape;325;p52"/>
          <p:cNvSpPr txBox="1"/>
          <p:nvPr/>
        </p:nvSpPr>
        <p:spPr>
          <a:xfrm>
            <a:off x="3735675" y="1230975"/>
            <a:ext cx="462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6" name="Google Shape;326;p52"/>
          <p:cNvSpPr txBox="1"/>
          <p:nvPr/>
        </p:nvSpPr>
        <p:spPr>
          <a:xfrm>
            <a:off x="3841550" y="834600"/>
            <a:ext cx="5255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Sum up: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Embodying the Markdown by the Markdown object will give a Scope to the variable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Code: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7 Structure-Scope-Multipage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Ressources: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Scope for variable binding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3"/>
          <p:cNvSpPr txBox="1"/>
          <p:nvPr>
            <p:ph type="title"/>
          </p:nvPr>
        </p:nvSpPr>
        <p:spPr>
          <a:xfrm>
            <a:off x="457200" y="357800"/>
            <a:ext cx="2577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Taipy </a:t>
            </a:r>
            <a:r>
              <a:rPr lang="en">
                <a:solidFill>
                  <a:srgbClr val="FF462B"/>
                </a:solidFill>
              </a:rPr>
              <a:t>Core</a:t>
            </a:r>
            <a:endParaRPr>
              <a:solidFill>
                <a:srgbClr val="FF462B"/>
              </a:solidFill>
            </a:endParaRPr>
          </a:p>
        </p:txBody>
      </p:sp>
      <p:sp>
        <p:nvSpPr>
          <p:cNvPr id="332" name="Google Shape;332;p53"/>
          <p:cNvSpPr txBox="1"/>
          <p:nvPr>
            <p:ph idx="1" type="body"/>
          </p:nvPr>
        </p:nvSpPr>
        <p:spPr>
          <a:xfrm>
            <a:off x="457200" y="1465800"/>
            <a:ext cx="2577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53"/>
          <p:cNvSpPr txBox="1"/>
          <p:nvPr/>
        </p:nvSpPr>
        <p:spPr>
          <a:xfrm>
            <a:off x="3754925" y="367050"/>
            <a:ext cx="4581600" cy="18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chemeClr val="dk1"/>
                </a:solidFill>
              </a:rPr>
              <a:t>Taipy Core:</a:t>
            </a:r>
            <a:endParaRPr i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i="1" lang="en" sz="1200">
                <a:solidFill>
                  <a:srgbClr val="FF462B"/>
                </a:solidFill>
              </a:rPr>
              <a:t>Skippability and Scope</a:t>
            </a:r>
            <a:r>
              <a:rPr i="1" lang="en" sz="1200">
                <a:solidFill>
                  <a:schemeClr val="lt1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</a:rPr>
              <a:t>Understand Taipy Core in detail and learn how to skip tasks in a workflow.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i="1" lang="en" sz="1200">
                <a:solidFill>
                  <a:srgbClr val="FF462B"/>
                </a:solidFill>
              </a:rPr>
              <a:t>Intermediary </a:t>
            </a:r>
            <a:r>
              <a:rPr b="1" i="1" lang="en" sz="1200">
                <a:solidFill>
                  <a:schemeClr val="dk1"/>
                </a:solidFill>
              </a:rPr>
              <a:t>Data Node </a:t>
            </a:r>
            <a:r>
              <a:rPr i="1" lang="en" sz="1200">
                <a:solidFill>
                  <a:schemeClr val="dk1"/>
                </a:solidFill>
              </a:rPr>
              <a:t>(Pickle)</a:t>
            </a:r>
            <a:endParaRPr i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i="1" lang="en" sz="1200">
                <a:solidFill>
                  <a:srgbClr val="FF462B"/>
                </a:solidFill>
              </a:rPr>
              <a:t>Generic </a:t>
            </a:r>
            <a:r>
              <a:rPr b="1" i="1" lang="en" sz="1200">
                <a:solidFill>
                  <a:schemeClr val="dk1"/>
                </a:solidFill>
              </a:rPr>
              <a:t>Data Node</a:t>
            </a:r>
            <a:r>
              <a:rPr i="1" lang="en" sz="1200">
                <a:solidFill>
                  <a:schemeClr val="dk1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</a:rPr>
              <a:t>Learn how to incorporate any data source in Taipy Core.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i="1" lang="en" sz="1200">
                <a:solidFill>
                  <a:schemeClr val="dk1"/>
                </a:solidFill>
              </a:rPr>
              <a:t>Taipy </a:t>
            </a:r>
            <a:r>
              <a:rPr b="1" i="1" lang="en" sz="1200">
                <a:solidFill>
                  <a:srgbClr val="FF462B"/>
                </a:solidFill>
              </a:rPr>
              <a:t>Studio: </a:t>
            </a:r>
            <a:r>
              <a:rPr lang="en" sz="1200">
                <a:solidFill>
                  <a:schemeClr val="dk1"/>
                </a:solidFill>
              </a:rPr>
              <a:t>Learn how to use it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4"/>
          <p:cNvSpPr txBox="1"/>
          <p:nvPr>
            <p:ph type="title"/>
          </p:nvPr>
        </p:nvSpPr>
        <p:spPr>
          <a:xfrm>
            <a:off x="471825" y="16350"/>
            <a:ext cx="82224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Taipy </a:t>
            </a:r>
            <a:r>
              <a:rPr lang="en">
                <a:solidFill>
                  <a:srgbClr val="FF462B"/>
                </a:solidFill>
              </a:rPr>
              <a:t>Studio</a:t>
            </a:r>
            <a:endParaRPr>
              <a:solidFill>
                <a:srgbClr val="FF462B"/>
              </a:solidFill>
            </a:endParaRPr>
          </a:p>
        </p:txBody>
      </p:sp>
      <p:sp>
        <p:nvSpPr>
          <p:cNvPr id="339" name="Google Shape;339;p54"/>
          <p:cNvSpPr txBox="1"/>
          <p:nvPr/>
        </p:nvSpPr>
        <p:spPr>
          <a:xfrm>
            <a:off x="183950" y="834600"/>
            <a:ext cx="44565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Sum up: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Go through the usage of Taipy Studio: a way to create graphically Pipelines, Data nodes, Tasks, …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Ressources: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Studio Config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0" name="Google Shape;340;p54"/>
          <p:cNvSpPr/>
          <p:nvPr/>
        </p:nvSpPr>
        <p:spPr>
          <a:xfrm>
            <a:off x="2050450" y="2244825"/>
            <a:ext cx="7026600" cy="2396700"/>
          </a:xfrm>
          <a:prstGeom prst="roundRect">
            <a:avLst>
              <a:gd fmla="val 6381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5576" y="2400298"/>
            <a:ext cx="6794373" cy="21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5"/>
          <p:cNvSpPr txBox="1"/>
          <p:nvPr>
            <p:ph type="title"/>
          </p:nvPr>
        </p:nvSpPr>
        <p:spPr>
          <a:xfrm>
            <a:off x="471825" y="16350"/>
            <a:ext cx="82224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462B"/>
                </a:solidFill>
              </a:rPr>
              <a:t>Skippability </a:t>
            </a:r>
            <a:r>
              <a:rPr lang="en"/>
              <a:t>and </a:t>
            </a:r>
            <a:r>
              <a:rPr lang="en">
                <a:solidFill>
                  <a:srgbClr val="FF462B"/>
                </a:solidFill>
              </a:rPr>
              <a:t>Scope</a:t>
            </a:r>
            <a:endParaRPr>
              <a:solidFill>
                <a:srgbClr val="FF462B"/>
              </a:solidFill>
            </a:endParaRPr>
          </a:p>
        </p:txBody>
      </p:sp>
      <p:sp>
        <p:nvSpPr>
          <p:cNvPr id="347" name="Google Shape;347;p55"/>
          <p:cNvSpPr/>
          <p:nvPr/>
        </p:nvSpPr>
        <p:spPr>
          <a:xfrm>
            <a:off x="4905950" y="754575"/>
            <a:ext cx="3650400" cy="4272900"/>
          </a:xfrm>
          <a:prstGeom prst="roundRect">
            <a:avLst>
              <a:gd fmla="val 6381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391" y="789701"/>
            <a:ext cx="3136613" cy="418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5"/>
          <p:cNvSpPr txBox="1"/>
          <p:nvPr/>
        </p:nvSpPr>
        <p:spPr>
          <a:xfrm>
            <a:off x="183950" y="834600"/>
            <a:ext cx="4456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Sum up: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Go through the basics of Taipy to understand why a Task can be skipped.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Code: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core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Ressources: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Simplifying complex workflows with Taipy skippable Tasks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6"/>
          <p:cNvSpPr txBox="1"/>
          <p:nvPr>
            <p:ph type="title"/>
          </p:nvPr>
        </p:nvSpPr>
        <p:spPr>
          <a:xfrm>
            <a:off x="471825" y="16350"/>
            <a:ext cx="82224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Intermediary </a:t>
            </a:r>
            <a:r>
              <a:rPr lang="en"/>
              <a:t>and </a:t>
            </a:r>
            <a:r>
              <a:rPr lang="en">
                <a:solidFill>
                  <a:schemeClr val="accent2"/>
                </a:solidFill>
              </a:rPr>
              <a:t>Generic </a:t>
            </a:r>
            <a:r>
              <a:rPr lang="en"/>
              <a:t>Data Node</a:t>
            </a:r>
            <a:endParaRPr/>
          </a:p>
        </p:txBody>
      </p:sp>
      <p:sp>
        <p:nvSpPr>
          <p:cNvPr id="355" name="Google Shape;355;p56"/>
          <p:cNvSpPr/>
          <p:nvPr/>
        </p:nvSpPr>
        <p:spPr>
          <a:xfrm>
            <a:off x="4601150" y="830775"/>
            <a:ext cx="4110000" cy="4149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000" y="1070575"/>
            <a:ext cx="3670300" cy="36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56"/>
          <p:cNvSpPr txBox="1"/>
          <p:nvPr/>
        </p:nvSpPr>
        <p:spPr>
          <a:xfrm>
            <a:off x="183950" y="834600"/>
            <a:ext cx="44565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Sum up: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Focus on what is a Data Node and how to write one ourselves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Code: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core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Ressources: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Data node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Data node config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Entities and scenario creation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/>
          <p:nvPr>
            <p:ph type="title"/>
          </p:nvPr>
        </p:nvSpPr>
        <p:spPr>
          <a:xfrm>
            <a:off x="473700" y="1233175"/>
            <a:ext cx="38370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65" name="Google Shape;265;p44"/>
          <p:cNvSpPr txBox="1"/>
          <p:nvPr>
            <p:ph idx="1" type="subTitle"/>
          </p:nvPr>
        </p:nvSpPr>
        <p:spPr>
          <a:xfrm>
            <a:off x="417300" y="2779475"/>
            <a:ext cx="38934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rgbClr val="FF462B"/>
                </a:solidFill>
              </a:rPr>
              <a:t>goal </a:t>
            </a:r>
            <a:r>
              <a:rPr lang="en"/>
              <a:t>of this training is to go through the more advanced Taipy </a:t>
            </a:r>
            <a:r>
              <a:rPr lang="en">
                <a:solidFill>
                  <a:srgbClr val="FF462B"/>
                </a:solidFill>
              </a:rPr>
              <a:t>concepts</a:t>
            </a:r>
            <a:endParaRPr>
              <a:solidFill>
                <a:srgbClr val="FF462B"/>
              </a:solidFill>
            </a:endParaRPr>
          </a:p>
        </p:txBody>
      </p:sp>
      <p:sp>
        <p:nvSpPr>
          <p:cNvPr id="266" name="Google Shape;266;p44"/>
          <p:cNvSpPr txBox="1"/>
          <p:nvPr>
            <p:ph idx="2" type="body"/>
          </p:nvPr>
        </p:nvSpPr>
        <p:spPr>
          <a:xfrm>
            <a:off x="4800600" y="623425"/>
            <a:ext cx="3893400" cy="34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i="1" lang="en" sz="2100">
                <a:latin typeface="Arial"/>
                <a:ea typeface="Arial"/>
                <a:cs typeface="Arial"/>
                <a:sym typeface="Arial"/>
              </a:rPr>
              <a:t>Taipy GUI:</a:t>
            </a:r>
            <a:endParaRPr i="1" sz="21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i="1" lang="en" sz="1200">
                <a:latin typeface="Arial"/>
                <a:ea typeface="Arial"/>
                <a:cs typeface="Arial"/>
                <a:sym typeface="Arial"/>
              </a:rPr>
              <a:t>Decimator for </a:t>
            </a:r>
            <a:r>
              <a:rPr b="1" i="1" lang="en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large </a:t>
            </a:r>
            <a:r>
              <a:rPr b="1" i="1" lang="en" sz="1200">
                <a:latin typeface="Arial"/>
                <a:ea typeface="Arial"/>
                <a:cs typeface="Arial"/>
                <a:sym typeface="Arial"/>
              </a:rPr>
              <a:t>data</a:t>
            </a:r>
            <a:endParaRPr b="1" i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i="1" lang="en" sz="1200">
                <a:latin typeface="Arial"/>
                <a:ea typeface="Arial"/>
                <a:cs typeface="Arial"/>
                <a:sym typeface="Arial"/>
              </a:rPr>
              <a:t>Partials</a:t>
            </a:r>
            <a:endParaRPr i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i="1" lang="en" sz="1200">
                <a:latin typeface="Arial"/>
                <a:ea typeface="Arial"/>
                <a:cs typeface="Arial"/>
                <a:sym typeface="Arial"/>
              </a:rPr>
              <a:t>Long callbacks</a:t>
            </a:r>
            <a:endParaRPr i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i="1" lang="en" sz="1200">
                <a:latin typeface="Arial"/>
                <a:ea typeface="Arial"/>
                <a:cs typeface="Arial"/>
                <a:sym typeface="Arial"/>
              </a:rPr>
              <a:t>Python </a:t>
            </a:r>
            <a:r>
              <a:rPr b="1" i="1" lang="en" sz="1200">
                <a:solidFill>
                  <a:srgbClr val="FF462B"/>
                </a:solidFill>
                <a:latin typeface="Arial"/>
                <a:ea typeface="Arial"/>
                <a:cs typeface="Arial"/>
                <a:sym typeface="Arial"/>
              </a:rPr>
              <a:t>expressions</a:t>
            </a:r>
            <a:endParaRPr i="1" sz="1200">
              <a:solidFill>
                <a:srgbClr val="FF462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i="1" lang="en" sz="1200">
                <a:solidFill>
                  <a:srgbClr val="FF462B"/>
                </a:solidFill>
                <a:latin typeface="Arial"/>
                <a:ea typeface="Arial"/>
                <a:cs typeface="Arial"/>
                <a:sym typeface="Arial"/>
              </a:rPr>
              <a:t>Stylekit</a:t>
            </a:r>
            <a:r>
              <a:rPr b="1" i="1" lang="en" sz="1200">
                <a:latin typeface="Arial"/>
                <a:ea typeface="Arial"/>
                <a:cs typeface="Arial"/>
                <a:sym typeface="Arial"/>
              </a:rPr>
              <a:t> and CSS</a:t>
            </a:r>
            <a:endParaRPr i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i="1" lang="en" sz="1200">
                <a:solidFill>
                  <a:srgbClr val="FF462B"/>
                </a:solidFill>
                <a:latin typeface="Arial"/>
                <a:ea typeface="Arial"/>
                <a:cs typeface="Arial"/>
                <a:sym typeface="Arial"/>
              </a:rPr>
              <a:t>Structure </a:t>
            </a:r>
            <a:r>
              <a:rPr b="1" i="1" lang="en" sz="1200">
                <a:latin typeface="Arial"/>
                <a:ea typeface="Arial"/>
                <a:cs typeface="Arial"/>
                <a:sym typeface="Arial"/>
              </a:rPr>
              <a:t>of an application</a:t>
            </a:r>
            <a:endParaRPr i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i="1" lang="en" sz="2100">
                <a:latin typeface="Arial"/>
                <a:ea typeface="Arial"/>
                <a:cs typeface="Arial"/>
                <a:sym typeface="Arial"/>
              </a:rPr>
              <a:t>Taipy Core:</a:t>
            </a:r>
            <a:endParaRPr i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i="1" lang="en" sz="1200">
                <a:solidFill>
                  <a:srgbClr val="FF462B"/>
                </a:solidFill>
                <a:latin typeface="Arial"/>
                <a:ea typeface="Arial"/>
                <a:cs typeface="Arial"/>
                <a:sym typeface="Arial"/>
              </a:rPr>
              <a:t>Skippability </a:t>
            </a:r>
            <a:r>
              <a:rPr b="1" i="1" lang="en" sz="1200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1" lang="en" sz="1200">
                <a:solidFill>
                  <a:srgbClr val="FF462B"/>
                </a:solidFill>
                <a:latin typeface="Arial"/>
                <a:ea typeface="Arial"/>
                <a:cs typeface="Arial"/>
                <a:sym typeface="Arial"/>
              </a:rPr>
              <a:t>Scope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i="1" lang="en" sz="1200">
                <a:solidFill>
                  <a:srgbClr val="FF462B"/>
                </a:solidFill>
                <a:latin typeface="Arial"/>
                <a:ea typeface="Arial"/>
                <a:cs typeface="Arial"/>
                <a:sym typeface="Arial"/>
              </a:rPr>
              <a:t>Intermediary </a:t>
            </a:r>
            <a:r>
              <a:rPr b="1" i="1" lang="en" sz="1200">
                <a:latin typeface="Arial"/>
                <a:ea typeface="Arial"/>
                <a:cs typeface="Arial"/>
                <a:sym typeface="Arial"/>
              </a:rPr>
              <a:t>Data Node </a:t>
            </a:r>
            <a:r>
              <a:rPr i="1" lang="en" sz="1200">
                <a:latin typeface="Arial"/>
                <a:ea typeface="Arial"/>
                <a:cs typeface="Arial"/>
                <a:sym typeface="Arial"/>
              </a:rPr>
              <a:t>(Pickle)</a:t>
            </a:r>
            <a:endParaRPr i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i="1" lang="en" sz="1200">
                <a:solidFill>
                  <a:srgbClr val="FF462B"/>
                </a:solidFill>
                <a:latin typeface="Arial"/>
                <a:ea typeface="Arial"/>
                <a:cs typeface="Arial"/>
                <a:sym typeface="Arial"/>
              </a:rPr>
              <a:t>Generic </a:t>
            </a:r>
            <a:r>
              <a:rPr b="1" i="1" lang="en" sz="1200">
                <a:latin typeface="Arial"/>
                <a:ea typeface="Arial"/>
                <a:cs typeface="Arial"/>
                <a:sym typeface="Arial"/>
              </a:rPr>
              <a:t>Data Node</a:t>
            </a:r>
            <a:endParaRPr i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i="1" lang="en" sz="1200">
                <a:latin typeface="Arial"/>
                <a:ea typeface="Arial"/>
                <a:cs typeface="Arial"/>
                <a:sym typeface="Arial"/>
              </a:rPr>
              <a:t>Taipy </a:t>
            </a:r>
            <a:r>
              <a:rPr b="1" i="1" lang="en" sz="1200">
                <a:solidFill>
                  <a:srgbClr val="FF462B"/>
                </a:solidFill>
                <a:latin typeface="Arial"/>
                <a:ea typeface="Arial"/>
                <a:cs typeface="Arial"/>
                <a:sym typeface="Arial"/>
              </a:rPr>
              <a:t>Studio</a:t>
            </a:r>
            <a:endParaRPr i="1" sz="1900">
              <a:solidFill>
                <a:srgbClr val="FF462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/>
          <p:nvPr>
            <p:ph type="title"/>
          </p:nvPr>
        </p:nvSpPr>
        <p:spPr>
          <a:xfrm>
            <a:off x="457200" y="357800"/>
            <a:ext cx="2577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Taipy </a:t>
            </a:r>
            <a:r>
              <a:rPr lang="en">
                <a:solidFill>
                  <a:srgbClr val="FF462B"/>
                </a:solidFill>
              </a:rPr>
              <a:t>GUI</a:t>
            </a:r>
            <a:endParaRPr>
              <a:solidFill>
                <a:srgbClr val="FF462B"/>
              </a:solidFill>
            </a:endParaRPr>
          </a:p>
        </p:txBody>
      </p:sp>
      <p:sp>
        <p:nvSpPr>
          <p:cNvPr id="272" name="Google Shape;272;p45"/>
          <p:cNvSpPr txBox="1"/>
          <p:nvPr/>
        </p:nvSpPr>
        <p:spPr>
          <a:xfrm>
            <a:off x="3745300" y="367050"/>
            <a:ext cx="4581600" cy="21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i="1" lang="en" sz="2300">
                <a:solidFill>
                  <a:schemeClr val="dk1"/>
                </a:solidFill>
              </a:rPr>
              <a:t>Taipy GUI:</a:t>
            </a:r>
            <a:endParaRPr i="1" sz="23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1" lang="en">
                <a:solidFill>
                  <a:schemeClr val="dk1"/>
                </a:solidFill>
              </a:rPr>
              <a:t>Decimator for </a:t>
            </a:r>
            <a:r>
              <a:rPr b="1" i="1" lang="en">
                <a:solidFill>
                  <a:srgbClr val="FF462B"/>
                </a:solidFill>
              </a:rPr>
              <a:t>large </a:t>
            </a:r>
            <a:r>
              <a:rPr b="1" i="1" lang="en">
                <a:solidFill>
                  <a:schemeClr val="dk1"/>
                </a:solidFill>
              </a:rPr>
              <a:t>data</a:t>
            </a:r>
            <a:endParaRPr b="1" i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1" lang="en">
                <a:solidFill>
                  <a:schemeClr val="dk1"/>
                </a:solidFill>
              </a:rPr>
              <a:t>Partials</a:t>
            </a:r>
            <a:endParaRPr i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1" lang="en">
                <a:solidFill>
                  <a:schemeClr val="dk1"/>
                </a:solidFill>
              </a:rPr>
              <a:t>Long callbacks</a:t>
            </a:r>
            <a:endParaRPr i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1" lang="en">
                <a:solidFill>
                  <a:schemeClr val="dk1"/>
                </a:solidFill>
              </a:rPr>
              <a:t>Python</a:t>
            </a:r>
            <a:r>
              <a:rPr b="1" i="1" lang="en">
                <a:solidFill>
                  <a:schemeClr val="lt1"/>
                </a:solidFill>
              </a:rPr>
              <a:t> </a:t>
            </a:r>
            <a:r>
              <a:rPr b="1" i="1" lang="en">
                <a:solidFill>
                  <a:srgbClr val="FF462B"/>
                </a:solidFill>
              </a:rPr>
              <a:t>expressions</a:t>
            </a:r>
            <a:endParaRPr i="1">
              <a:solidFill>
                <a:srgbClr val="FF462B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1" lang="en">
                <a:solidFill>
                  <a:srgbClr val="FF462B"/>
                </a:solidFill>
              </a:rPr>
              <a:t>Stylekit</a:t>
            </a:r>
            <a:r>
              <a:rPr b="1" i="1" lang="en">
                <a:solidFill>
                  <a:schemeClr val="lt1"/>
                </a:solidFill>
              </a:rPr>
              <a:t> </a:t>
            </a:r>
            <a:r>
              <a:rPr b="1" i="1" lang="en">
                <a:solidFill>
                  <a:schemeClr val="dk1"/>
                </a:solidFill>
              </a:rPr>
              <a:t>and CSS</a:t>
            </a:r>
            <a:endParaRPr i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1" lang="en">
                <a:solidFill>
                  <a:srgbClr val="FF462B"/>
                </a:solidFill>
              </a:rPr>
              <a:t>Structure </a:t>
            </a:r>
            <a:r>
              <a:rPr b="1" i="1" lang="en">
                <a:solidFill>
                  <a:schemeClr val="dk1"/>
                </a:solidFill>
              </a:rPr>
              <a:t>of an application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6500"/>
            <a:ext cx="3003601" cy="300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/>
          <p:nvPr/>
        </p:nvSpPr>
        <p:spPr>
          <a:xfrm>
            <a:off x="58825" y="2045100"/>
            <a:ext cx="9019500" cy="2933400"/>
          </a:xfrm>
          <a:prstGeom prst="roundRect">
            <a:avLst>
              <a:gd fmla="val 6133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6"/>
          <p:cNvSpPr txBox="1"/>
          <p:nvPr>
            <p:ph type="title"/>
          </p:nvPr>
        </p:nvSpPr>
        <p:spPr>
          <a:xfrm>
            <a:off x="471825" y="16350"/>
            <a:ext cx="82224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Decimator</a:t>
            </a:r>
            <a:endParaRPr/>
          </a:p>
        </p:txBody>
      </p:sp>
      <p:pic>
        <p:nvPicPr>
          <p:cNvPr id="280" name="Google Shape;28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40" y="2123390"/>
            <a:ext cx="8804746" cy="2738969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6"/>
          <p:cNvSpPr txBox="1"/>
          <p:nvPr/>
        </p:nvSpPr>
        <p:spPr>
          <a:xfrm>
            <a:off x="241700" y="849150"/>
            <a:ext cx="2945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latin typeface="Lato"/>
                <a:ea typeface="Lato"/>
                <a:cs typeface="Lato"/>
                <a:sym typeface="Lato"/>
              </a:rPr>
              <a:t>Sum up:</a:t>
            </a:r>
            <a:endParaRPr b="1" i="1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way to display large data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46"/>
          <p:cNvSpPr txBox="1"/>
          <p:nvPr/>
        </p:nvSpPr>
        <p:spPr>
          <a:xfrm>
            <a:off x="2984900" y="849150"/>
            <a:ext cx="2945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latin typeface="Lato"/>
                <a:ea typeface="Lato"/>
                <a:cs typeface="Lato"/>
                <a:sym typeface="Lato"/>
              </a:rPr>
              <a:t>Code</a:t>
            </a:r>
            <a:r>
              <a:rPr b="1" i="1" lang="en" u="sng">
                <a:latin typeface="Lato"/>
                <a:ea typeface="Lato"/>
                <a:cs typeface="Lato"/>
                <a:sym typeface="Lato"/>
              </a:rPr>
              <a:t>:</a:t>
            </a:r>
            <a:endParaRPr b="1" i="1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1 Decimator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7"/>
          <p:cNvSpPr/>
          <p:nvPr/>
        </p:nvSpPr>
        <p:spPr>
          <a:xfrm>
            <a:off x="4501675" y="1879075"/>
            <a:ext cx="4421100" cy="3186000"/>
          </a:xfrm>
          <a:prstGeom prst="roundRect">
            <a:avLst>
              <a:gd fmla="val 10118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7"/>
          <p:cNvSpPr txBox="1"/>
          <p:nvPr>
            <p:ph type="title"/>
          </p:nvPr>
        </p:nvSpPr>
        <p:spPr>
          <a:xfrm>
            <a:off x="471825" y="16350"/>
            <a:ext cx="82224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Callbacks</a:t>
            </a:r>
            <a:endParaRPr/>
          </a:p>
        </p:txBody>
      </p:sp>
      <p:sp>
        <p:nvSpPr>
          <p:cNvPr id="289" name="Google Shape;289;p47"/>
          <p:cNvSpPr txBox="1"/>
          <p:nvPr/>
        </p:nvSpPr>
        <p:spPr>
          <a:xfrm>
            <a:off x="491950" y="983925"/>
            <a:ext cx="70554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Sum up: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There are basic functions that can be used to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modify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the default behaviour of Taipy GUI: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On init: initialize a connection (refresh)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On navigate: protect pages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Code: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2 Callbacks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Ressources: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On change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On init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On exception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On navigate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0" name="Google Shape;290;p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97926" y="2016275"/>
            <a:ext cx="4200875" cy="283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8"/>
          <p:cNvSpPr txBox="1"/>
          <p:nvPr>
            <p:ph type="title"/>
          </p:nvPr>
        </p:nvSpPr>
        <p:spPr>
          <a:xfrm>
            <a:off x="471825" y="16350"/>
            <a:ext cx="82224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</a:t>
            </a:r>
            <a:r>
              <a:rPr lang="en">
                <a:solidFill>
                  <a:srgbClr val="FF462B"/>
                </a:solidFill>
              </a:rPr>
              <a:t>callbacks</a:t>
            </a:r>
            <a:endParaRPr>
              <a:solidFill>
                <a:srgbClr val="FF462B"/>
              </a:solidFill>
            </a:endParaRPr>
          </a:p>
        </p:txBody>
      </p:sp>
      <p:sp>
        <p:nvSpPr>
          <p:cNvPr id="296" name="Google Shape;296;p48"/>
          <p:cNvSpPr txBox="1"/>
          <p:nvPr/>
        </p:nvSpPr>
        <p:spPr>
          <a:xfrm>
            <a:off x="491950" y="983925"/>
            <a:ext cx="8222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Sum up: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Certain function can take a lot of time to execute. If the function takes too much time, the Web Server disconnects. We need to use a long callback.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This system lets Taipy always be interactive and not blocked by any function.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Code: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3 Long Callbacks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Ressources: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Long Running Callbacks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/>
          <p:nvPr>
            <p:ph type="title"/>
          </p:nvPr>
        </p:nvSpPr>
        <p:spPr>
          <a:xfrm>
            <a:off x="471825" y="16350"/>
            <a:ext cx="82224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Partials</a:t>
            </a:r>
            <a:endParaRPr/>
          </a:p>
        </p:txBody>
      </p:sp>
      <p:sp>
        <p:nvSpPr>
          <p:cNvPr id="302" name="Google Shape;302;p49"/>
          <p:cNvSpPr txBox="1"/>
          <p:nvPr/>
        </p:nvSpPr>
        <p:spPr>
          <a:xfrm>
            <a:off x="491950" y="983925"/>
            <a:ext cx="8460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Sum up: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Ability to generate Markdown in run-time. It is useful if a part of the Markdown is dynamic or has to be rebuild from scratch.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Code: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4 Partial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Ressources: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Partials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Update content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0"/>
          <p:cNvSpPr/>
          <p:nvPr/>
        </p:nvSpPr>
        <p:spPr>
          <a:xfrm>
            <a:off x="3058700" y="2969125"/>
            <a:ext cx="5794500" cy="1040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50"/>
          <p:cNvSpPr txBox="1"/>
          <p:nvPr>
            <p:ph type="title"/>
          </p:nvPr>
        </p:nvSpPr>
        <p:spPr>
          <a:xfrm>
            <a:off x="471825" y="16350"/>
            <a:ext cx="82224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expressions and </a:t>
            </a:r>
            <a:r>
              <a:rPr lang="en">
                <a:solidFill>
                  <a:schemeClr val="accent2"/>
                </a:solidFill>
              </a:rPr>
              <a:t>adapter </a:t>
            </a:r>
            <a:r>
              <a:rPr lang="en"/>
              <a:t>for selectors</a:t>
            </a:r>
            <a:endParaRPr/>
          </a:p>
        </p:txBody>
      </p:sp>
      <p:sp>
        <p:nvSpPr>
          <p:cNvPr id="309" name="Google Shape;309;p50"/>
          <p:cNvSpPr txBox="1"/>
          <p:nvPr/>
        </p:nvSpPr>
        <p:spPr>
          <a:xfrm>
            <a:off x="491950" y="983925"/>
            <a:ext cx="8345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Sum up: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Using Python expressions directly in the Markdown will make coding much more efficient and simple. Using the adapter will also let you manipulate the appropriate object in Taipy GUI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Code: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5 Adapter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6 Python expression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" name="Google Shape;310;p50"/>
          <p:cNvSpPr txBox="1"/>
          <p:nvPr/>
        </p:nvSpPr>
        <p:spPr>
          <a:xfrm>
            <a:off x="3135700" y="3086100"/>
            <a:ext cx="5593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&lt;|{text if text else 'Write something in the input'}|&gt;</a:t>
            </a:r>
            <a:endParaRPr sz="105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&lt;|{text}|input|on_change={lambda s: notify(s, 'i', s.text)}|&gt;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1"/>
          <p:cNvSpPr txBox="1"/>
          <p:nvPr>
            <p:ph type="title"/>
          </p:nvPr>
        </p:nvSpPr>
        <p:spPr>
          <a:xfrm>
            <a:off x="471825" y="16350"/>
            <a:ext cx="82224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462B"/>
                </a:solidFill>
              </a:rPr>
              <a:t>Stylekit </a:t>
            </a:r>
            <a:r>
              <a:rPr lang="en"/>
              <a:t>and </a:t>
            </a:r>
            <a:r>
              <a:rPr lang="en">
                <a:solidFill>
                  <a:srgbClr val="FF462B"/>
                </a:solidFill>
              </a:rPr>
              <a:t>CSS</a:t>
            </a:r>
            <a:endParaRPr>
              <a:solidFill>
                <a:srgbClr val="FF462B"/>
              </a:solidFill>
            </a:endParaRPr>
          </a:p>
        </p:txBody>
      </p:sp>
      <p:sp>
        <p:nvSpPr>
          <p:cNvPr id="316" name="Google Shape;316;p51"/>
          <p:cNvSpPr txBox="1"/>
          <p:nvPr/>
        </p:nvSpPr>
        <p:spPr>
          <a:xfrm>
            <a:off x="491950" y="983925"/>
            <a:ext cx="35613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Sum up: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Three major components: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Container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Card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Sidebar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Possibility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to add predefined CSS class.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Possibility to change the theme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Code: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8 Stylekit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Ressources: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Introducing the CSS Stylekit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Stylekit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7" name="Google Shape;317;p51"/>
          <p:cNvSpPr/>
          <p:nvPr/>
        </p:nvSpPr>
        <p:spPr>
          <a:xfrm>
            <a:off x="4301950" y="1035250"/>
            <a:ext cx="4716300" cy="3640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51500" y="1275073"/>
            <a:ext cx="4218926" cy="3164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aipy">
  <a:themeElements>
    <a:clrScheme name="Material">
      <a:dk1>
        <a:srgbClr val="140A1E"/>
      </a:dk1>
      <a:lt1>
        <a:srgbClr val="FFFFFF"/>
      </a:lt1>
      <a:dk2>
        <a:srgbClr val="44505C"/>
      </a:dk2>
      <a:lt2>
        <a:srgbClr val="A9B0B3"/>
      </a:lt2>
      <a:accent1>
        <a:srgbClr val="283282"/>
      </a:accent1>
      <a:accent2>
        <a:srgbClr val="FF462B"/>
      </a:accent2>
      <a:accent3>
        <a:srgbClr val="AAC8E6"/>
      </a:accent3>
      <a:accent4>
        <a:srgbClr val="8EB3E0"/>
      </a:accent4>
      <a:accent5>
        <a:srgbClr val="96E6B3"/>
      </a:accent5>
      <a:accent6>
        <a:srgbClr val="F0FAFF"/>
      </a:accent6>
      <a:hlink>
        <a:srgbClr val="FF462B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