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3660" r:id="rId5"/>
  </p:sldMasterIdLst>
  <p:notesMasterIdLst>
    <p:notesMasterId r:id="rId56"/>
  </p:notesMasterIdLst>
  <p:handoutMasterIdLst>
    <p:handoutMasterId r:id="rId57"/>
  </p:handoutMasterIdLst>
  <p:sldIdLst>
    <p:sldId id="277" r:id="rId6"/>
    <p:sldId id="280" r:id="rId7"/>
    <p:sldId id="328" r:id="rId8"/>
    <p:sldId id="317" r:id="rId9"/>
    <p:sldId id="327" r:id="rId10"/>
    <p:sldId id="292" r:id="rId11"/>
    <p:sldId id="297" r:id="rId12"/>
    <p:sldId id="460" r:id="rId13"/>
    <p:sldId id="457" r:id="rId14"/>
    <p:sldId id="296" r:id="rId15"/>
    <p:sldId id="435" r:id="rId16"/>
    <p:sldId id="329" r:id="rId17"/>
    <p:sldId id="294" r:id="rId18"/>
    <p:sldId id="436" r:id="rId19"/>
    <p:sldId id="454" r:id="rId20"/>
    <p:sldId id="456" r:id="rId21"/>
    <p:sldId id="455" r:id="rId22"/>
    <p:sldId id="334" r:id="rId23"/>
    <p:sldId id="320" r:id="rId24"/>
    <p:sldId id="459" r:id="rId25"/>
    <p:sldId id="437" r:id="rId26"/>
    <p:sldId id="336" r:id="rId27"/>
    <p:sldId id="326" r:id="rId28"/>
    <p:sldId id="468" r:id="rId29"/>
    <p:sldId id="451" r:id="rId30"/>
    <p:sldId id="338" r:id="rId31"/>
    <p:sldId id="333" r:id="rId32"/>
    <p:sldId id="469" r:id="rId33"/>
    <p:sldId id="331" r:id="rId34"/>
    <p:sldId id="470" r:id="rId35"/>
    <p:sldId id="339" r:id="rId36"/>
    <p:sldId id="332" r:id="rId37"/>
    <p:sldId id="471" r:id="rId38"/>
    <p:sldId id="324" r:id="rId39"/>
    <p:sldId id="337" r:id="rId40"/>
    <p:sldId id="472" r:id="rId41"/>
    <p:sldId id="473" r:id="rId42"/>
    <p:sldId id="466" r:id="rId43"/>
    <p:sldId id="477" r:id="rId44"/>
    <p:sldId id="438" r:id="rId45"/>
    <p:sldId id="335" r:id="rId46"/>
    <p:sldId id="463" r:id="rId47"/>
    <p:sldId id="464" r:id="rId48"/>
    <p:sldId id="465" r:id="rId49"/>
    <p:sldId id="474" r:id="rId50"/>
    <p:sldId id="475" r:id="rId51"/>
    <p:sldId id="476" r:id="rId52"/>
    <p:sldId id="478" r:id="rId53"/>
    <p:sldId id="269" r:id="rId54"/>
    <p:sldId id="453" r:id="rId55"/>
  </p:sldIdLst>
  <p:sldSz cx="12192000" cy="6858000"/>
  <p:notesSz cx="6781800" cy="9918700"/>
  <p:defaultTextStyle>
    <a:defPPr>
      <a:defRPr lang="en-US"/>
    </a:defPPr>
    <a:lvl1pPr algn="l" rtl="0" eaLnBrk="0" fontAlgn="base" hangingPunct="0">
      <a:spcBef>
        <a:spcPct val="0"/>
      </a:spcBef>
      <a:spcAft>
        <a:spcPct val="0"/>
      </a:spcAft>
      <a:defRPr sz="1600" kern="1200">
        <a:solidFill>
          <a:schemeClr val="tx1"/>
        </a:solidFill>
        <a:latin typeface="Arial" charset="0"/>
        <a:ea typeface="ＭＳ Ｐゴシック" charset="0"/>
        <a:cs typeface="+mn-cs"/>
      </a:defRPr>
    </a:lvl1pPr>
    <a:lvl2pPr marL="457200" algn="l" rtl="0" eaLnBrk="0" fontAlgn="base" hangingPunct="0">
      <a:spcBef>
        <a:spcPct val="0"/>
      </a:spcBef>
      <a:spcAft>
        <a:spcPct val="0"/>
      </a:spcAft>
      <a:defRPr sz="1600" kern="1200">
        <a:solidFill>
          <a:schemeClr val="tx1"/>
        </a:solidFill>
        <a:latin typeface="Arial" charset="0"/>
        <a:ea typeface="ＭＳ Ｐゴシック" charset="0"/>
        <a:cs typeface="+mn-cs"/>
      </a:defRPr>
    </a:lvl2pPr>
    <a:lvl3pPr marL="914400" algn="l" rtl="0" eaLnBrk="0" fontAlgn="base" hangingPunct="0">
      <a:spcBef>
        <a:spcPct val="0"/>
      </a:spcBef>
      <a:spcAft>
        <a:spcPct val="0"/>
      </a:spcAft>
      <a:defRPr sz="1600" kern="1200">
        <a:solidFill>
          <a:schemeClr val="tx1"/>
        </a:solidFill>
        <a:latin typeface="Arial" charset="0"/>
        <a:ea typeface="ＭＳ Ｐゴシック" charset="0"/>
        <a:cs typeface="+mn-cs"/>
      </a:defRPr>
    </a:lvl3pPr>
    <a:lvl4pPr marL="1371600" algn="l" rtl="0" eaLnBrk="0" fontAlgn="base" hangingPunct="0">
      <a:spcBef>
        <a:spcPct val="0"/>
      </a:spcBef>
      <a:spcAft>
        <a:spcPct val="0"/>
      </a:spcAft>
      <a:defRPr sz="1600" kern="1200">
        <a:solidFill>
          <a:schemeClr val="tx1"/>
        </a:solidFill>
        <a:latin typeface="Arial" charset="0"/>
        <a:ea typeface="ＭＳ Ｐゴシック" charset="0"/>
        <a:cs typeface="+mn-cs"/>
      </a:defRPr>
    </a:lvl4pPr>
    <a:lvl5pPr marL="1828800" algn="l" rtl="0" eaLnBrk="0" fontAlgn="base" hangingPunct="0">
      <a:spcBef>
        <a:spcPct val="0"/>
      </a:spcBef>
      <a:spcAft>
        <a:spcPct val="0"/>
      </a:spcAft>
      <a:defRPr sz="1600" kern="1200">
        <a:solidFill>
          <a:schemeClr val="tx1"/>
        </a:solidFill>
        <a:latin typeface="Arial" charset="0"/>
        <a:ea typeface="ＭＳ Ｐゴシック" charset="0"/>
        <a:cs typeface="+mn-cs"/>
      </a:defRPr>
    </a:lvl5pPr>
    <a:lvl6pPr marL="2286000" algn="l" defTabSz="457200" rtl="0" eaLnBrk="1" latinLnBrk="0" hangingPunct="1">
      <a:defRPr sz="1600" kern="1200">
        <a:solidFill>
          <a:schemeClr val="tx1"/>
        </a:solidFill>
        <a:latin typeface="Arial" charset="0"/>
        <a:ea typeface="ＭＳ Ｐゴシック" charset="0"/>
        <a:cs typeface="+mn-cs"/>
      </a:defRPr>
    </a:lvl6pPr>
    <a:lvl7pPr marL="2743200" algn="l" defTabSz="457200" rtl="0" eaLnBrk="1" latinLnBrk="0" hangingPunct="1">
      <a:defRPr sz="1600" kern="1200">
        <a:solidFill>
          <a:schemeClr val="tx1"/>
        </a:solidFill>
        <a:latin typeface="Arial" charset="0"/>
        <a:ea typeface="ＭＳ Ｐゴシック" charset="0"/>
        <a:cs typeface="+mn-cs"/>
      </a:defRPr>
    </a:lvl7pPr>
    <a:lvl8pPr marL="3200400" algn="l" defTabSz="457200" rtl="0" eaLnBrk="1" latinLnBrk="0" hangingPunct="1">
      <a:defRPr sz="1600" kern="1200">
        <a:solidFill>
          <a:schemeClr val="tx1"/>
        </a:solidFill>
        <a:latin typeface="Arial" charset="0"/>
        <a:ea typeface="ＭＳ Ｐゴシック" charset="0"/>
        <a:cs typeface="+mn-cs"/>
      </a:defRPr>
    </a:lvl8pPr>
    <a:lvl9pPr marL="3657600" algn="l" defTabSz="457200" rtl="0" eaLnBrk="1" latinLnBrk="0" hangingPunct="1">
      <a:defRPr sz="1600"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643" userDrawn="1">
          <p15:clr>
            <a:srgbClr val="A4A3A4"/>
          </p15:clr>
        </p15:guide>
        <p15:guide id="2" orient="horz" pos="1056" userDrawn="1">
          <p15:clr>
            <a:srgbClr val="A4A3A4"/>
          </p15:clr>
        </p15:guide>
        <p15:guide id="3" orient="horz" pos="4032" userDrawn="1">
          <p15:clr>
            <a:srgbClr val="A4A3A4"/>
          </p15:clr>
        </p15:guide>
        <p15:guide id="4" pos="576" userDrawn="1">
          <p15:clr>
            <a:srgbClr val="A4A3A4"/>
          </p15:clr>
        </p15:guide>
        <p15:guide id="5" pos="7104" userDrawn="1">
          <p15:clr>
            <a:srgbClr val="A4A3A4"/>
          </p15:clr>
        </p15:guide>
      </p15:sldGuideLst>
    </p:ext>
    <p:ext uri="{2D200454-40CA-4A62-9FC3-DE9A4176ACB9}">
      <p15:notesGuideLst xmlns:p15="http://schemas.microsoft.com/office/powerpoint/2012/main">
        <p15:guide id="1" orient="horz" pos="3124">
          <p15:clr>
            <a:srgbClr val="A4A3A4"/>
          </p15:clr>
        </p15:guide>
        <p15:guide id="2" pos="21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95959"/>
    <a:srgbClr val="FF9900"/>
    <a:srgbClr val="016DA7"/>
    <a:srgbClr val="0178B7"/>
    <a:srgbClr val="0091D1"/>
    <a:srgbClr val="69A7E3"/>
    <a:srgbClr val="9AABD9"/>
    <a:srgbClr val="FFD891"/>
    <a:srgbClr val="FFD78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3792" autoAdjust="0"/>
  </p:normalViewPr>
  <p:slideViewPr>
    <p:cSldViewPr showGuides="1">
      <p:cViewPr varScale="1">
        <p:scale>
          <a:sx n="67" d="100"/>
          <a:sy n="67" d="100"/>
        </p:scale>
        <p:origin x="860" y="44"/>
      </p:cViewPr>
      <p:guideLst>
        <p:guide orient="horz" pos="2643"/>
        <p:guide orient="horz" pos="1056"/>
        <p:guide orient="horz" pos="4032"/>
        <p:guide pos="576"/>
        <p:guide pos="71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howGuides="1">
      <p:cViewPr varScale="1">
        <p:scale>
          <a:sx n="130" d="100"/>
          <a:sy n="130" d="100"/>
        </p:scale>
        <p:origin x="-3920" y="-112"/>
      </p:cViewPr>
      <p:guideLst>
        <p:guide orient="horz" pos="3124"/>
        <p:guide pos="21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1320" b="1" i="0" u="none" strike="noStrike" kern="1200" cap="all" spc="50" baseline="0">
                <a:solidFill>
                  <a:schemeClr val="tx1">
                    <a:lumMod val="65000"/>
                    <a:lumOff val="35000"/>
                  </a:schemeClr>
                </a:solidFill>
                <a:latin typeface="+mn-lt"/>
                <a:ea typeface="+mn-ea"/>
                <a:cs typeface="+mn-cs"/>
              </a:defRPr>
            </a:pPr>
            <a:r>
              <a:rPr lang="de-DE" dirty="0"/>
              <a:t>Rücklauf nach Einrichtungen mit N=421</a:t>
            </a:r>
          </a:p>
        </c:rich>
      </c:tx>
      <c:layout>
        <c:manualLayout>
          <c:xMode val="edge"/>
          <c:yMode val="edge"/>
          <c:x val="0.2358303093950522"/>
          <c:y val="7.8736291205739051E-3"/>
        </c:manualLayout>
      </c:layout>
      <c:overlay val="0"/>
      <c:spPr>
        <a:noFill/>
        <a:ln>
          <a:noFill/>
        </a:ln>
        <a:effectLst/>
      </c:spPr>
      <c:txPr>
        <a:bodyPr rot="0" spcFirstLastPara="1" vertOverflow="ellipsis" vert="horz" wrap="square" anchor="ctr" anchorCtr="1"/>
        <a:lstStyle/>
        <a:p>
          <a:pPr>
            <a:defRPr sz="1320" b="1" i="0" u="none" strike="noStrike" kern="1200" cap="all" spc="50" baseline="0">
              <a:solidFill>
                <a:schemeClr val="tx1">
                  <a:lumMod val="65000"/>
                  <a:lumOff val="35000"/>
                </a:schemeClr>
              </a:solidFill>
              <a:latin typeface="+mn-lt"/>
              <a:ea typeface="+mn-ea"/>
              <a:cs typeface="+mn-cs"/>
            </a:defRPr>
          </a:pPr>
          <a:endParaRPr lang="de-DE"/>
        </a:p>
      </c:txPr>
    </c:title>
    <c:autoTitleDeleted val="0"/>
    <c:plotArea>
      <c:layout/>
      <c:barChart>
        <c:barDir val="bar"/>
        <c:grouping val="stacked"/>
        <c:varyColors val="0"/>
        <c:ser>
          <c:idx val="0"/>
          <c:order val="0"/>
          <c:tx>
            <c:strRef>
              <c:f>Tabelle1!$B$1</c:f>
              <c:strCache>
                <c:ptCount val="1"/>
                <c:pt idx="0">
                  <c:v>HzE</c:v>
                </c:pt>
              </c:strCache>
            </c:strRef>
          </c:tx>
          <c:spPr>
            <a:solidFill>
              <a:schemeClr val="accent2">
                <a:shade val="76000"/>
                <a:alpha val="70000"/>
              </a:schemeClr>
            </a:solidFill>
            <a:ln>
              <a:noFill/>
            </a:ln>
            <a:effectLst/>
          </c:spPr>
          <c:invertIfNegative val="0"/>
          <c:dPt>
            <c:idx val="11"/>
            <c:invertIfNegative val="0"/>
            <c:bubble3D val="0"/>
            <c:spPr>
              <a:solidFill>
                <a:srgbClr val="0178B7">
                  <a:alpha val="70000"/>
                </a:srgbClr>
              </a:solidFill>
              <a:ln>
                <a:noFill/>
              </a:ln>
              <a:effectLst/>
            </c:spPr>
            <c:extLst>
              <c:ext xmlns:c16="http://schemas.microsoft.com/office/drawing/2014/chart" uri="{C3380CC4-5D6E-409C-BE32-E72D297353CC}">
                <c16:uniqueId val="{00000001-1B38-4876-AAE4-66A3EB3DDAE4}"/>
              </c:ext>
            </c:extLst>
          </c:dPt>
          <c:cat>
            <c:strRef>
              <c:f>Tabelle1!$A$2:$A$25</c:f>
              <c:strCache>
                <c:ptCount val="24"/>
                <c:pt idx="0">
                  <c:v>Diakonische Jugendhilfe Heilbronn (DJHN)</c:v>
                </c:pt>
                <c:pt idx="1">
                  <c:v>Diasporahaus Bietenhausen</c:v>
                </c:pt>
                <c:pt idx="2">
                  <c:v>Ev. Jugendhilfe Friedenshort</c:v>
                </c:pt>
                <c:pt idx="3">
                  <c:v>eva Heidenheim</c:v>
                </c:pt>
                <c:pt idx="4">
                  <c:v>eva Stuttgart</c:v>
                </c:pt>
                <c:pt idx="5">
                  <c:v>Johannes-Falk-Haus Stuttgart</c:v>
                </c:pt>
                <c:pt idx="6">
                  <c:v>Jugendhilfe Deggingen</c:v>
                </c:pt>
                <c:pt idx="7">
                  <c:v>Jugendhilfe Hochdorf</c:v>
                </c:pt>
                <c:pt idx="8">
                  <c:v>Jugendhilfe Hoffmannhaus Wilhelmsdorf</c:v>
                </c:pt>
                <c:pt idx="9">
                  <c:v>Jugendhilfe Korntal</c:v>
                </c:pt>
                <c:pt idx="10">
                  <c:v>Jugendhilfeverbund Kinderheim Rodt</c:v>
                </c:pt>
                <c:pt idx="11">
                  <c:v>Jugendhilfeverbund Paulinenpflege Winnenden</c:v>
                </c:pt>
                <c:pt idx="12">
                  <c:v>Kinder- und Jugendhilfe Kalshöhe Ludwigsburg</c:v>
                </c:pt>
                <c:pt idx="13">
                  <c:v>Mariaberger Heime Gammertingen</c:v>
                </c:pt>
                <c:pt idx="14">
                  <c:v>Mutpol Tuttlingen</c:v>
                </c:pt>
                <c:pt idx="15">
                  <c:v>Oberlin-Jugendhilfe Ulm</c:v>
                </c:pt>
                <c:pt idx="16">
                  <c:v>Oberlin-Jugendhilfe Reutlingen</c:v>
                </c:pt>
                <c:pt idx="17">
                  <c:v>Scout am Löwentor Stuttgart</c:v>
                </c:pt>
                <c:pt idx="18">
                  <c:v>Sophienpflege Tübingen</c:v>
                </c:pt>
                <c:pt idx="19">
                  <c:v>Stiftung Jugendhilfe aktiv Region Böblingen</c:v>
                </c:pt>
                <c:pt idx="20">
                  <c:v>Stiftung Jugendhilfe aktiv Region Esslingen</c:v>
                </c:pt>
                <c:pt idx="21">
                  <c:v>Stiftung Jugendhilfe aktiv Region Stuttgart</c:v>
                </c:pt>
                <c:pt idx="22">
                  <c:v>Stiftung Tragwerk Kirchheim/Teck</c:v>
                </c:pt>
                <c:pt idx="23">
                  <c:v>Weraheim Hebsack</c:v>
                </c:pt>
              </c:strCache>
            </c:strRef>
          </c:cat>
          <c:val>
            <c:numRef>
              <c:f>Tabelle1!$B$2:$B$25</c:f>
              <c:numCache>
                <c:formatCode>General</c:formatCode>
                <c:ptCount val="24"/>
                <c:pt idx="0">
                  <c:v>14</c:v>
                </c:pt>
                <c:pt idx="1">
                  <c:v>15</c:v>
                </c:pt>
                <c:pt idx="2">
                  <c:v>27</c:v>
                </c:pt>
                <c:pt idx="3">
                  <c:v>2</c:v>
                </c:pt>
                <c:pt idx="4">
                  <c:v>46</c:v>
                </c:pt>
                <c:pt idx="5">
                  <c:v>2</c:v>
                </c:pt>
                <c:pt idx="6">
                  <c:v>4</c:v>
                </c:pt>
                <c:pt idx="7">
                  <c:v>14</c:v>
                </c:pt>
                <c:pt idx="8">
                  <c:v>17</c:v>
                </c:pt>
                <c:pt idx="9">
                  <c:v>12</c:v>
                </c:pt>
                <c:pt idx="10">
                  <c:v>10</c:v>
                </c:pt>
                <c:pt idx="11">
                  <c:v>28</c:v>
                </c:pt>
                <c:pt idx="12">
                  <c:v>6</c:v>
                </c:pt>
                <c:pt idx="13">
                  <c:v>6</c:v>
                </c:pt>
                <c:pt idx="14">
                  <c:v>35</c:v>
                </c:pt>
                <c:pt idx="15">
                  <c:v>17</c:v>
                </c:pt>
                <c:pt idx="16">
                  <c:v>8</c:v>
                </c:pt>
                <c:pt idx="17">
                  <c:v>10</c:v>
                </c:pt>
                <c:pt idx="18">
                  <c:v>8</c:v>
                </c:pt>
                <c:pt idx="19">
                  <c:v>15</c:v>
                </c:pt>
                <c:pt idx="20">
                  <c:v>7</c:v>
                </c:pt>
                <c:pt idx="21">
                  <c:v>10</c:v>
                </c:pt>
                <c:pt idx="22">
                  <c:v>30</c:v>
                </c:pt>
                <c:pt idx="23">
                  <c:v>1</c:v>
                </c:pt>
              </c:numCache>
            </c:numRef>
          </c:val>
          <c:extLst>
            <c:ext xmlns:c16="http://schemas.microsoft.com/office/drawing/2014/chart" uri="{C3380CC4-5D6E-409C-BE32-E72D297353CC}">
              <c16:uniqueId val="{00000002-1B38-4876-AAE4-66A3EB3DDAE4}"/>
            </c:ext>
          </c:extLst>
        </c:ser>
        <c:ser>
          <c:idx val="1"/>
          <c:order val="1"/>
          <c:tx>
            <c:strRef>
              <c:f>Tabelle1!$C$1</c:f>
              <c:strCache>
                <c:ptCount val="1"/>
                <c:pt idx="0">
                  <c:v>SBBZ ESENT</c:v>
                </c:pt>
              </c:strCache>
            </c:strRef>
          </c:tx>
          <c:spPr>
            <a:solidFill>
              <a:schemeClr val="accent2">
                <a:tint val="77000"/>
                <a:alpha val="70000"/>
              </a:schemeClr>
            </a:solidFill>
            <a:ln>
              <a:noFill/>
            </a:ln>
            <a:effectLst/>
          </c:spPr>
          <c:invertIfNegative val="0"/>
          <c:cat>
            <c:strRef>
              <c:f>Tabelle1!$A$2:$A$25</c:f>
              <c:strCache>
                <c:ptCount val="24"/>
                <c:pt idx="0">
                  <c:v>Diakonische Jugendhilfe Heilbronn (DJHN)</c:v>
                </c:pt>
                <c:pt idx="1">
                  <c:v>Diasporahaus Bietenhausen</c:v>
                </c:pt>
                <c:pt idx="2">
                  <c:v>Ev. Jugendhilfe Friedenshort</c:v>
                </c:pt>
                <c:pt idx="3">
                  <c:v>eva Heidenheim</c:v>
                </c:pt>
                <c:pt idx="4">
                  <c:v>eva Stuttgart</c:v>
                </c:pt>
                <c:pt idx="5">
                  <c:v>Johannes-Falk-Haus Stuttgart</c:v>
                </c:pt>
                <c:pt idx="6">
                  <c:v>Jugendhilfe Deggingen</c:v>
                </c:pt>
                <c:pt idx="7">
                  <c:v>Jugendhilfe Hochdorf</c:v>
                </c:pt>
                <c:pt idx="8">
                  <c:v>Jugendhilfe Hoffmannhaus Wilhelmsdorf</c:v>
                </c:pt>
                <c:pt idx="9">
                  <c:v>Jugendhilfe Korntal</c:v>
                </c:pt>
                <c:pt idx="10">
                  <c:v>Jugendhilfeverbund Kinderheim Rodt</c:v>
                </c:pt>
                <c:pt idx="11">
                  <c:v>Jugendhilfeverbund Paulinenpflege Winnenden</c:v>
                </c:pt>
                <c:pt idx="12">
                  <c:v>Kinder- und Jugendhilfe Kalshöhe Ludwigsburg</c:v>
                </c:pt>
                <c:pt idx="13">
                  <c:v>Mariaberger Heime Gammertingen</c:v>
                </c:pt>
                <c:pt idx="14">
                  <c:v>Mutpol Tuttlingen</c:v>
                </c:pt>
                <c:pt idx="15">
                  <c:v>Oberlin-Jugendhilfe Ulm</c:v>
                </c:pt>
                <c:pt idx="16">
                  <c:v>Oberlin-Jugendhilfe Reutlingen</c:v>
                </c:pt>
                <c:pt idx="17">
                  <c:v>Scout am Löwentor Stuttgart</c:v>
                </c:pt>
                <c:pt idx="18">
                  <c:v>Sophienpflege Tübingen</c:v>
                </c:pt>
                <c:pt idx="19">
                  <c:v>Stiftung Jugendhilfe aktiv Region Böblingen</c:v>
                </c:pt>
                <c:pt idx="20">
                  <c:v>Stiftung Jugendhilfe aktiv Region Esslingen</c:v>
                </c:pt>
                <c:pt idx="21">
                  <c:v>Stiftung Jugendhilfe aktiv Region Stuttgart</c:v>
                </c:pt>
                <c:pt idx="22">
                  <c:v>Stiftung Tragwerk Kirchheim/Teck</c:v>
                </c:pt>
                <c:pt idx="23">
                  <c:v>Weraheim Hebsack</c:v>
                </c:pt>
              </c:strCache>
            </c:strRef>
          </c:cat>
          <c:val>
            <c:numRef>
              <c:f>Tabelle1!$C$2:$C$25</c:f>
              <c:numCache>
                <c:formatCode>General</c:formatCode>
                <c:ptCount val="24"/>
                <c:pt idx="0">
                  <c:v>2</c:v>
                </c:pt>
                <c:pt idx="1">
                  <c:v>15</c:v>
                </c:pt>
                <c:pt idx="2">
                  <c:v>4</c:v>
                </c:pt>
                <c:pt idx="3">
                  <c:v>0</c:v>
                </c:pt>
                <c:pt idx="4">
                  <c:v>0</c:v>
                </c:pt>
                <c:pt idx="5">
                  <c:v>0</c:v>
                </c:pt>
                <c:pt idx="6">
                  <c:v>2</c:v>
                </c:pt>
                <c:pt idx="7">
                  <c:v>0</c:v>
                </c:pt>
                <c:pt idx="8">
                  <c:v>6</c:v>
                </c:pt>
                <c:pt idx="9">
                  <c:v>1</c:v>
                </c:pt>
                <c:pt idx="10">
                  <c:v>9</c:v>
                </c:pt>
                <c:pt idx="11">
                  <c:v>0</c:v>
                </c:pt>
                <c:pt idx="12">
                  <c:v>0</c:v>
                </c:pt>
                <c:pt idx="13">
                  <c:v>1</c:v>
                </c:pt>
                <c:pt idx="14">
                  <c:v>26</c:v>
                </c:pt>
                <c:pt idx="15">
                  <c:v>0</c:v>
                </c:pt>
                <c:pt idx="16">
                  <c:v>1</c:v>
                </c:pt>
                <c:pt idx="17">
                  <c:v>0</c:v>
                </c:pt>
                <c:pt idx="18">
                  <c:v>2</c:v>
                </c:pt>
                <c:pt idx="19">
                  <c:v>2</c:v>
                </c:pt>
                <c:pt idx="20">
                  <c:v>0</c:v>
                </c:pt>
                <c:pt idx="21">
                  <c:v>4</c:v>
                </c:pt>
                <c:pt idx="22">
                  <c:v>2</c:v>
                </c:pt>
                <c:pt idx="23">
                  <c:v>0</c:v>
                </c:pt>
              </c:numCache>
            </c:numRef>
          </c:val>
          <c:extLst>
            <c:ext xmlns:c16="http://schemas.microsoft.com/office/drawing/2014/chart" uri="{C3380CC4-5D6E-409C-BE32-E72D297353CC}">
              <c16:uniqueId val="{00000003-1B38-4876-AAE4-66A3EB3DDAE4}"/>
            </c:ext>
          </c:extLst>
        </c:ser>
        <c:dLbls>
          <c:showLegendKey val="0"/>
          <c:showVal val="0"/>
          <c:showCatName val="0"/>
          <c:showSerName val="0"/>
          <c:showPercent val="0"/>
          <c:showBubbleSize val="0"/>
        </c:dLbls>
        <c:gapWidth val="50"/>
        <c:overlap val="100"/>
        <c:axId val="47357928"/>
        <c:axId val="47358648"/>
      </c:barChart>
      <c:catAx>
        <c:axId val="47357928"/>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de-DE"/>
          </a:p>
        </c:txPr>
        <c:crossAx val="47358648"/>
        <c:crosses val="autoZero"/>
        <c:auto val="1"/>
        <c:lblAlgn val="ctr"/>
        <c:lblOffset val="100"/>
        <c:noMultiLvlLbl val="0"/>
      </c:catAx>
      <c:valAx>
        <c:axId val="47358648"/>
        <c:scaling>
          <c:orientation val="minMax"/>
        </c:scaling>
        <c:delete val="0"/>
        <c:axPos val="b"/>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de-DE"/>
          </a:p>
        </c:txPr>
        <c:crossAx val="47357928"/>
        <c:crosses val="autoZero"/>
        <c:crossBetween val="between"/>
      </c:valAx>
      <c:spPr>
        <a:noFill/>
        <a:ln>
          <a:noFill/>
        </a:ln>
        <a:effectLst/>
      </c:spPr>
    </c:plotArea>
    <c:legend>
      <c:legendPos val="b"/>
      <c:layout>
        <c:manualLayout>
          <c:xMode val="edge"/>
          <c:yMode val="edge"/>
          <c:x val="0.77411910829352293"/>
          <c:y val="7.3196211059291277E-2"/>
          <c:w val="0.22367627555271635"/>
          <c:h val="0.15818204005701494"/>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lgn="ctr" rtl="0">
              <a:defRPr sz="2800" b="1" i="0" u="none" strike="noStrike" kern="1200" cap="all" spc="50" baseline="0">
                <a:solidFill>
                  <a:srgbClr val="000000">
                    <a:lumMod val="65000"/>
                    <a:lumOff val="35000"/>
                  </a:srgbClr>
                </a:solidFill>
                <a:latin typeface="+mn-lt"/>
                <a:ea typeface="+mn-ea"/>
                <a:cs typeface="+mn-cs"/>
              </a:defRPr>
            </a:pPr>
            <a:r>
              <a:rPr lang="en-US" sz="2400" b="1" i="0" u="none" strike="noStrike" kern="1200" cap="all" spc="50" baseline="0" dirty="0" err="1">
                <a:solidFill>
                  <a:srgbClr val="000000">
                    <a:lumMod val="65000"/>
                    <a:lumOff val="35000"/>
                  </a:srgbClr>
                </a:solidFill>
                <a:latin typeface="Calibri" panose="020F0502020204030204" pitchFamily="34" charset="0"/>
                <a:ea typeface="+mn-ea"/>
                <a:cs typeface="Calibri" panose="020F0502020204030204" pitchFamily="34" charset="0"/>
              </a:rPr>
              <a:t>Arbeitsbereiche</a:t>
            </a:r>
            <a:r>
              <a:rPr lang="en-US" sz="2400" b="1" i="0" u="none" strike="noStrike" kern="1200" cap="all" spc="50" baseline="0" dirty="0">
                <a:solidFill>
                  <a:srgbClr val="000000">
                    <a:lumMod val="65000"/>
                    <a:lumOff val="35000"/>
                  </a:srgbClr>
                </a:solidFill>
                <a:latin typeface="Calibri" panose="020F0502020204030204" pitchFamily="34" charset="0"/>
                <a:ea typeface="+mn-ea"/>
                <a:cs typeface="Calibri" panose="020F0502020204030204" pitchFamily="34" charset="0"/>
              </a:rPr>
              <a:t> (N=421)</a:t>
            </a:r>
          </a:p>
        </c:rich>
      </c:tx>
      <c:layout>
        <c:manualLayout>
          <c:xMode val="edge"/>
          <c:yMode val="edge"/>
          <c:x val="1.9368852774789669E-2"/>
          <c:y val="9.3282710126572285E-2"/>
        </c:manualLayout>
      </c:layout>
      <c:overlay val="0"/>
      <c:spPr>
        <a:noFill/>
        <a:ln>
          <a:noFill/>
        </a:ln>
        <a:effectLst/>
      </c:spPr>
      <c:txPr>
        <a:bodyPr rot="0" spcFirstLastPara="1" vertOverflow="ellipsis" vert="horz" wrap="square" anchor="ctr" anchorCtr="1"/>
        <a:lstStyle/>
        <a:p>
          <a:pPr algn="ctr" rtl="0">
            <a:defRPr sz="2800" b="1" i="0" u="none" strike="noStrike" kern="1200" cap="all" spc="50" baseline="0">
              <a:solidFill>
                <a:srgbClr val="000000">
                  <a:lumMod val="65000"/>
                  <a:lumOff val="35000"/>
                </a:srgbClr>
              </a:solidFill>
              <a:latin typeface="+mn-lt"/>
              <a:ea typeface="+mn-ea"/>
              <a:cs typeface="+mn-cs"/>
            </a:defRPr>
          </a:pPr>
          <a:endParaRPr lang="de-DE"/>
        </a:p>
      </c:txPr>
    </c:title>
    <c:autoTitleDeleted val="0"/>
    <c:plotArea>
      <c:layout>
        <c:manualLayout>
          <c:layoutTarget val="inner"/>
          <c:xMode val="edge"/>
          <c:yMode val="edge"/>
          <c:x val="0.55215445799800766"/>
          <c:y val="0.20712650381928627"/>
          <c:w val="0.3560939444317377"/>
          <c:h val="0.65257610925186227"/>
        </c:manualLayout>
      </c:layout>
      <c:pieChart>
        <c:varyColors val="1"/>
        <c:ser>
          <c:idx val="0"/>
          <c:order val="0"/>
          <c:tx>
            <c:strRef>
              <c:f>Tabelle1!$B$1</c:f>
              <c:strCache>
                <c:ptCount val="1"/>
                <c:pt idx="0">
                  <c:v>Arbeitsbereiche mit N=204</c:v>
                </c:pt>
              </c:strCache>
            </c:strRef>
          </c:tx>
          <c:dPt>
            <c:idx val="0"/>
            <c:bubble3D val="0"/>
            <c:spPr>
              <a:solidFill>
                <a:schemeClr val="accent2">
                  <a:shade val="53000"/>
                </a:schemeClr>
              </a:solidFill>
              <a:ln w="19050">
                <a:solidFill>
                  <a:schemeClr val="lt1"/>
                </a:solidFill>
              </a:ln>
              <a:effectLst/>
            </c:spPr>
            <c:extLst>
              <c:ext xmlns:c16="http://schemas.microsoft.com/office/drawing/2014/chart" uri="{C3380CC4-5D6E-409C-BE32-E72D297353CC}">
                <c16:uniqueId val="{00000001-2EE0-4775-8939-00E9090FF0F8}"/>
              </c:ext>
            </c:extLst>
          </c:dPt>
          <c:dPt>
            <c:idx val="1"/>
            <c:bubble3D val="0"/>
            <c:spPr>
              <a:solidFill>
                <a:schemeClr val="accent2">
                  <a:shade val="76000"/>
                  <a:alpha val="96000"/>
                </a:schemeClr>
              </a:solidFill>
              <a:ln w="19050">
                <a:solidFill>
                  <a:schemeClr val="lt1"/>
                </a:solidFill>
              </a:ln>
              <a:effectLst/>
            </c:spPr>
            <c:extLst>
              <c:ext xmlns:c16="http://schemas.microsoft.com/office/drawing/2014/chart" uri="{C3380CC4-5D6E-409C-BE32-E72D297353CC}">
                <c16:uniqueId val="{00000003-2EE0-4775-8939-00E9090FF0F8}"/>
              </c:ext>
            </c:extLst>
          </c:dPt>
          <c:dPt>
            <c:idx val="2"/>
            <c:bubble3D val="0"/>
            <c:spPr>
              <a:solidFill>
                <a:schemeClr val="accent2">
                  <a:alpha val="68000"/>
                </a:schemeClr>
              </a:solidFill>
              <a:ln w="19050">
                <a:solidFill>
                  <a:schemeClr val="lt1"/>
                </a:solidFill>
              </a:ln>
              <a:effectLst/>
            </c:spPr>
            <c:extLst>
              <c:ext xmlns:c16="http://schemas.microsoft.com/office/drawing/2014/chart" uri="{C3380CC4-5D6E-409C-BE32-E72D297353CC}">
                <c16:uniqueId val="{00000005-2EE0-4775-8939-00E9090FF0F8}"/>
              </c:ext>
            </c:extLst>
          </c:dPt>
          <c:dPt>
            <c:idx val="3"/>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07-2EE0-4775-8939-00E9090FF0F8}"/>
              </c:ext>
            </c:extLst>
          </c:dPt>
          <c:dPt>
            <c:idx val="4"/>
            <c:bubble3D val="0"/>
            <c:spPr>
              <a:solidFill>
                <a:schemeClr val="accent2">
                  <a:tint val="54000"/>
                </a:schemeClr>
              </a:solidFill>
              <a:ln w="19050">
                <a:solidFill>
                  <a:schemeClr val="lt1"/>
                </a:solidFill>
              </a:ln>
              <a:effectLst/>
            </c:spPr>
            <c:extLst>
              <c:ext xmlns:c16="http://schemas.microsoft.com/office/drawing/2014/chart" uri="{C3380CC4-5D6E-409C-BE32-E72D297353CC}">
                <c16:uniqueId val="{00000009-2EE0-4775-8939-00E9090FF0F8}"/>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alibri" panose="020F0502020204030204" pitchFamily="34" charset="0"/>
                    <a:ea typeface="+mn-ea"/>
                    <a:cs typeface="Calibri" panose="020F0502020204030204" pitchFamily="34" charset="0"/>
                  </a:defRPr>
                </a:pPr>
                <a:endParaRPr lang="de-DE"/>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Tabelle1!$A$2:$A$6</c:f>
              <c:strCache>
                <c:ptCount val="5"/>
                <c:pt idx="0">
                  <c:v>Stationäre Hilfen</c:v>
                </c:pt>
                <c:pt idx="1">
                  <c:v>Teilstationäre Hilfen</c:v>
                </c:pt>
                <c:pt idx="2">
                  <c:v>Ambulante Hilfen</c:v>
                </c:pt>
                <c:pt idx="3">
                  <c:v>SBBZ ESENT (Lehrkraft)</c:v>
                </c:pt>
                <c:pt idx="4">
                  <c:v>Leitung (Einrichtung &amp; SBBZ ESENT) / beratende Dienste (BL &amp; FD)</c:v>
                </c:pt>
              </c:strCache>
            </c:strRef>
          </c:cat>
          <c:val>
            <c:numRef>
              <c:f>Tabelle1!$B$2:$B$6</c:f>
              <c:numCache>
                <c:formatCode>General</c:formatCode>
                <c:ptCount val="5"/>
                <c:pt idx="0">
                  <c:v>169</c:v>
                </c:pt>
                <c:pt idx="1">
                  <c:v>21</c:v>
                </c:pt>
                <c:pt idx="2">
                  <c:v>64</c:v>
                </c:pt>
                <c:pt idx="3">
                  <c:v>77</c:v>
                </c:pt>
                <c:pt idx="4">
                  <c:v>90</c:v>
                </c:pt>
              </c:numCache>
            </c:numRef>
          </c:val>
          <c:extLst>
            <c:ext xmlns:c16="http://schemas.microsoft.com/office/drawing/2014/chart" uri="{C3380CC4-5D6E-409C-BE32-E72D297353CC}">
              <c16:uniqueId val="{00000000-0079-4F88-AB43-256C21E2691C}"/>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4.5618565750496796E-2"/>
          <c:y val="0.31134605156102302"/>
          <c:w val="0.41297095668867401"/>
          <c:h val="0.55769330775732451"/>
        </c:manualLayout>
      </c:layout>
      <c:overlay val="0"/>
      <c:spPr>
        <a:noFill/>
        <a:ln>
          <a:noFill/>
        </a:ln>
        <a:effectLst/>
      </c:spPr>
      <c:txPr>
        <a:bodyPr rot="0" spcFirstLastPara="1" vertOverflow="ellipsis" vert="horz" wrap="square" anchor="ctr" anchorCtr="1"/>
        <a:lstStyle/>
        <a:p>
          <a:pPr>
            <a:defRPr sz="22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lgn="ctr" rtl="0">
              <a:defRPr lang="en-US" sz="2400" b="1" i="0" u="none" strike="noStrike" kern="1200" cap="all" spc="50" baseline="0" dirty="0" err="1" smtClean="0">
                <a:solidFill>
                  <a:srgbClr val="000000">
                    <a:lumMod val="65000"/>
                    <a:lumOff val="35000"/>
                  </a:srgbClr>
                </a:solidFill>
                <a:latin typeface="Calibri" panose="020F0502020204030204" pitchFamily="34" charset="0"/>
                <a:ea typeface="+mn-ea"/>
                <a:cs typeface="Calibri" panose="020F0502020204030204" pitchFamily="34" charset="0"/>
              </a:defRPr>
            </a:pPr>
            <a:r>
              <a:rPr lang="en-US" sz="2400" b="1" i="0" u="none" strike="noStrike" kern="1200" cap="all" spc="50" baseline="0" dirty="0" err="1">
                <a:solidFill>
                  <a:srgbClr val="000000">
                    <a:lumMod val="65000"/>
                    <a:lumOff val="35000"/>
                  </a:srgbClr>
                </a:solidFill>
                <a:latin typeface="Calibri" panose="020F0502020204030204" pitchFamily="34" charset="0"/>
                <a:ea typeface="+mn-ea"/>
                <a:cs typeface="Calibri" panose="020F0502020204030204" pitchFamily="34" charset="0"/>
              </a:rPr>
              <a:t>Geschlechterverteilung</a:t>
            </a:r>
            <a:r>
              <a:rPr lang="en-US" sz="2400" b="1" i="0" u="none" strike="noStrike" kern="1200" cap="all" spc="50" baseline="0" dirty="0">
                <a:solidFill>
                  <a:srgbClr val="000000">
                    <a:lumMod val="65000"/>
                    <a:lumOff val="35000"/>
                  </a:srgbClr>
                </a:solidFill>
                <a:latin typeface="Calibri" panose="020F0502020204030204" pitchFamily="34" charset="0"/>
                <a:ea typeface="+mn-ea"/>
                <a:cs typeface="Calibri" panose="020F0502020204030204" pitchFamily="34" charset="0"/>
              </a:rPr>
              <a:t> </a:t>
            </a:r>
            <a:r>
              <a:rPr lang="en-US" sz="2400" b="1" i="0" u="none" strike="noStrike" kern="1200" cap="all" spc="50" baseline="0" dirty="0">
                <a:solidFill>
                  <a:srgbClr val="000000">
                    <a:lumMod val="65000"/>
                    <a:lumOff val="35000"/>
                  </a:srgbClr>
                </a:solidFill>
                <a:latin typeface="Abadi" panose="020B0604020104020204" pitchFamily="34" charset="0"/>
                <a:ea typeface="+mn-ea"/>
                <a:cs typeface="Calibri" panose="020F0502020204030204" pitchFamily="34" charset="0"/>
              </a:rPr>
              <a:t>(</a:t>
            </a:r>
            <a:r>
              <a:rPr kumimoji="0" lang="de-DE" sz="2400" b="1" i="0" u="none" strike="noStrike" kern="0" cap="none" spc="0" normalizeH="0" baseline="0" noProof="0" dirty="0">
                <a:ln>
                  <a:noFill/>
                </a:ln>
                <a:solidFill>
                  <a:srgbClr val="595959"/>
                </a:solidFill>
                <a:effectLst/>
                <a:uLnTx/>
                <a:uFillTx/>
                <a:latin typeface="Calibri"/>
                <a:ea typeface="+mn-ea"/>
                <a:cs typeface="+mn-cs"/>
              </a:rPr>
              <a:t>n</a:t>
            </a:r>
            <a:r>
              <a:rPr lang="en-US" sz="2400" b="1" i="0" u="none" strike="noStrike" kern="1200" cap="all" spc="50" baseline="0" dirty="0">
                <a:solidFill>
                  <a:srgbClr val="000000">
                    <a:lumMod val="65000"/>
                    <a:lumOff val="35000"/>
                  </a:srgbClr>
                </a:solidFill>
                <a:latin typeface="Abadi" panose="020B0604020104020204" pitchFamily="34" charset="0"/>
                <a:ea typeface="+mn-ea"/>
                <a:cs typeface="Calibri" panose="020F0502020204030204" pitchFamily="34" charset="0"/>
              </a:rPr>
              <a:t>=247</a:t>
            </a:r>
            <a:r>
              <a:rPr lang="en-US" sz="2400" b="1" i="0" u="none" strike="noStrike" kern="1200" cap="all" spc="50" baseline="0" dirty="0">
                <a:solidFill>
                  <a:srgbClr val="000000">
                    <a:lumMod val="65000"/>
                    <a:lumOff val="35000"/>
                  </a:srgbClr>
                </a:solidFill>
                <a:latin typeface="Calibri" panose="020F0502020204030204" pitchFamily="34" charset="0"/>
                <a:ea typeface="+mn-ea"/>
                <a:cs typeface="Calibri" panose="020F0502020204030204" pitchFamily="34" charset="0"/>
              </a:rPr>
              <a:t>)</a:t>
            </a:r>
          </a:p>
        </c:rich>
      </c:tx>
      <c:layout>
        <c:manualLayout>
          <c:xMode val="edge"/>
          <c:yMode val="edge"/>
          <c:x val="2.7451000315362236E-2"/>
          <c:y val="4.1407065881568714E-2"/>
        </c:manualLayout>
      </c:layout>
      <c:overlay val="0"/>
      <c:spPr>
        <a:noFill/>
        <a:ln>
          <a:noFill/>
        </a:ln>
        <a:effectLst/>
      </c:spPr>
      <c:txPr>
        <a:bodyPr rot="0" spcFirstLastPara="1" vertOverflow="ellipsis" vert="horz" wrap="square" anchor="ctr" anchorCtr="1"/>
        <a:lstStyle/>
        <a:p>
          <a:pPr algn="ctr" rtl="0">
            <a:defRPr lang="en-US" sz="2400" b="1" i="0" u="none" strike="noStrike" kern="1200" cap="all" spc="50" baseline="0" dirty="0" err="1" smtClean="0">
              <a:solidFill>
                <a:srgbClr val="000000">
                  <a:lumMod val="65000"/>
                  <a:lumOff val="35000"/>
                </a:srgbClr>
              </a:solidFill>
              <a:latin typeface="Calibri" panose="020F0502020204030204" pitchFamily="34" charset="0"/>
              <a:ea typeface="+mn-ea"/>
              <a:cs typeface="Calibri" panose="020F0502020204030204" pitchFamily="34" charset="0"/>
            </a:defRPr>
          </a:pPr>
          <a:endParaRPr lang="de-DE"/>
        </a:p>
      </c:txPr>
    </c:title>
    <c:autoTitleDeleted val="0"/>
    <c:plotArea>
      <c:layout>
        <c:manualLayout>
          <c:layoutTarget val="inner"/>
          <c:xMode val="edge"/>
          <c:yMode val="edge"/>
          <c:x val="9.2213150227565072E-2"/>
          <c:y val="0.25274728733844393"/>
          <c:w val="0.32807952320847544"/>
          <c:h val="0.64570103321853123"/>
        </c:manualLayout>
      </c:layout>
      <c:pieChart>
        <c:varyColors val="1"/>
        <c:ser>
          <c:idx val="0"/>
          <c:order val="0"/>
          <c:tx>
            <c:strRef>
              <c:f>Tabelle1!$B$1</c:f>
              <c:strCache>
                <c:ptCount val="1"/>
                <c:pt idx="0">
                  <c:v>Geschlechterverteilung mit N=119</c:v>
                </c:pt>
              </c:strCache>
            </c:strRef>
          </c:tx>
          <c:dPt>
            <c:idx val="0"/>
            <c:bubble3D val="0"/>
            <c:spPr>
              <a:solidFill>
                <a:srgbClr val="7030A0">
                  <a:alpha val="60000"/>
                </a:srgbClr>
              </a:solidFill>
              <a:ln w="19050">
                <a:solidFill>
                  <a:schemeClr val="lt1"/>
                </a:solidFill>
              </a:ln>
              <a:effectLst/>
            </c:spPr>
            <c:extLst>
              <c:ext xmlns:c16="http://schemas.microsoft.com/office/drawing/2014/chart" uri="{C3380CC4-5D6E-409C-BE32-E72D297353CC}">
                <c16:uniqueId val="{00000001-2EE0-4775-8939-00E9090FF0F8}"/>
              </c:ext>
            </c:extLst>
          </c:dPt>
          <c:dPt>
            <c:idx val="1"/>
            <c:bubble3D val="0"/>
            <c:spPr>
              <a:solidFill>
                <a:schemeClr val="accent1">
                  <a:lumMod val="50000"/>
                  <a:alpha val="92000"/>
                </a:schemeClr>
              </a:solidFill>
              <a:ln w="19050">
                <a:solidFill>
                  <a:schemeClr val="lt1"/>
                </a:solidFill>
              </a:ln>
              <a:effectLst/>
            </c:spPr>
            <c:extLst>
              <c:ext xmlns:c16="http://schemas.microsoft.com/office/drawing/2014/chart" uri="{C3380CC4-5D6E-409C-BE32-E72D297353CC}">
                <c16:uniqueId val="{00000003-2EE0-4775-8939-00E9090FF0F8}"/>
              </c:ext>
            </c:extLst>
          </c:dPt>
          <c:dPt>
            <c:idx val="2"/>
            <c:bubble3D val="0"/>
            <c:spPr>
              <a:solidFill>
                <a:schemeClr val="accent2"/>
              </a:solidFill>
              <a:ln w="19050">
                <a:solidFill>
                  <a:schemeClr val="lt1"/>
                </a:solidFill>
              </a:ln>
              <a:effectLst/>
            </c:spPr>
            <c:extLst>
              <c:ext xmlns:c16="http://schemas.microsoft.com/office/drawing/2014/chart" uri="{C3380CC4-5D6E-409C-BE32-E72D297353CC}">
                <c16:uniqueId val="{00000005-2EE0-4775-8939-00E9090FF0F8}"/>
              </c:ext>
            </c:extLst>
          </c:dPt>
          <c:dPt>
            <c:idx val="3"/>
            <c:bubble3D val="0"/>
            <c:spPr>
              <a:solidFill>
                <a:schemeClr val="accent2">
                  <a:tint val="77000"/>
                </a:schemeClr>
              </a:solidFill>
              <a:ln w="19050">
                <a:solidFill>
                  <a:schemeClr val="lt1"/>
                </a:solidFill>
              </a:ln>
              <a:effectLst/>
            </c:spPr>
            <c:extLst>
              <c:ext xmlns:c16="http://schemas.microsoft.com/office/drawing/2014/chart" uri="{C3380CC4-5D6E-409C-BE32-E72D297353CC}">
                <c16:uniqueId val="{00000007-2EE0-4775-8939-00E9090FF0F8}"/>
              </c:ext>
            </c:extLst>
          </c:dPt>
          <c:dPt>
            <c:idx val="4"/>
            <c:bubble3D val="0"/>
            <c:spPr>
              <a:solidFill>
                <a:schemeClr val="accent2">
                  <a:tint val="54000"/>
                </a:schemeClr>
              </a:solidFill>
              <a:ln w="19050">
                <a:solidFill>
                  <a:schemeClr val="lt1"/>
                </a:solidFill>
              </a:ln>
              <a:effectLst/>
            </c:spPr>
            <c:extLst>
              <c:ext xmlns:c16="http://schemas.microsoft.com/office/drawing/2014/chart" uri="{C3380CC4-5D6E-409C-BE32-E72D297353CC}">
                <c16:uniqueId val="{00000009-2EE0-4775-8939-00E9090FF0F8}"/>
              </c:ext>
            </c:extLst>
          </c:dPt>
          <c:dLbls>
            <c:dLbl>
              <c:idx val="2"/>
              <c:tx>
                <c:rich>
                  <a:bodyPr/>
                  <a:lstStyle/>
                  <a:p>
                    <a:fld id="{0B74654E-7942-444B-AF5D-F7600DB33971}" type="VALUE">
                      <a:rPr lang="en-US">
                        <a:solidFill>
                          <a:schemeClr val="tx1"/>
                        </a:solidFill>
                      </a:rPr>
                      <a:pPr/>
                      <a:t>[WERT]</a:t>
                    </a:fld>
                    <a:endParaRPr lang="de-DE"/>
                  </a:p>
                </c:rich>
              </c:tx>
              <c:dLblPos val="bestFit"/>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2EE0-4775-8939-00E9090FF0F8}"/>
                </c:ext>
              </c:extLst>
            </c:dLbl>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alibri" panose="020F0502020204030204" pitchFamily="34" charset="0"/>
                    <a:ea typeface="+mn-ea"/>
                    <a:cs typeface="Calibri" panose="020F0502020204030204" pitchFamily="34" charset="0"/>
                  </a:defRPr>
                </a:pPr>
                <a:endParaRPr lang="de-DE"/>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Tabelle1!$A$2:$A$6</c:f>
              <c:strCache>
                <c:ptCount val="3"/>
                <c:pt idx="0">
                  <c:v>Frauen</c:v>
                </c:pt>
                <c:pt idx="1">
                  <c:v>Männer</c:v>
                </c:pt>
                <c:pt idx="2">
                  <c:v>Divers</c:v>
                </c:pt>
              </c:strCache>
            </c:strRef>
          </c:cat>
          <c:val>
            <c:numRef>
              <c:f>Tabelle1!$B$2:$B$6</c:f>
              <c:numCache>
                <c:formatCode>General</c:formatCode>
                <c:ptCount val="5"/>
                <c:pt idx="0">
                  <c:v>165</c:v>
                </c:pt>
                <c:pt idx="1">
                  <c:v>80</c:v>
                </c:pt>
                <c:pt idx="2">
                  <c:v>2</c:v>
                </c:pt>
              </c:numCache>
            </c:numRef>
          </c:val>
          <c:extLst>
            <c:ext xmlns:c16="http://schemas.microsoft.com/office/drawing/2014/chart" uri="{C3380CC4-5D6E-409C-BE32-E72D297353CC}">
              <c16:uniqueId val="{00000000-0079-4F88-AB43-256C21E2691C}"/>
            </c:ext>
          </c:extLst>
        </c:ser>
        <c:dLbls>
          <c:showLegendKey val="0"/>
          <c:showVal val="0"/>
          <c:showCatName val="0"/>
          <c:showSerName val="0"/>
          <c:showPercent val="0"/>
          <c:showBubbleSize val="0"/>
          <c:showLeaderLines val="1"/>
        </c:dLbls>
        <c:firstSliceAng val="0"/>
      </c:pieChart>
      <c:spPr>
        <a:noFill/>
        <a:ln>
          <a:noFill/>
        </a:ln>
        <a:effectLst/>
      </c:spPr>
    </c:plotArea>
    <c:legend>
      <c:legendPos val="r"/>
      <c:legendEntry>
        <c:idx val="3"/>
        <c:delete val="1"/>
      </c:legendEntry>
      <c:legendEntry>
        <c:idx val="4"/>
        <c:delete val="1"/>
      </c:legendEntry>
      <c:layout>
        <c:manualLayout>
          <c:xMode val="edge"/>
          <c:yMode val="edge"/>
          <c:x val="0.56408786563011104"/>
          <c:y val="0.36122708587934677"/>
          <c:w val="0.25668629965731649"/>
          <c:h val="0.35819353405177207"/>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lgn="ctr" rtl="0">
              <a:defRPr lang="en-US" sz="2200" b="1" i="0" u="none" strike="noStrike" kern="1200" cap="all" spc="50" baseline="0" dirty="0" err="1">
                <a:solidFill>
                  <a:srgbClr val="000000">
                    <a:lumMod val="65000"/>
                    <a:lumOff val="35000"/>
                  </a:srgbClr>
                </a:solidFill>
                <a:latin typeface="Calibri" panose="020F0502020204030204" pitchFamily="34" charset="0"/>
                <a:ea typeface="+mn-ea"/>
                <a:cs typeface="Calibri" panose="020F0502020204030204" pitchFamily="34" charset="0"/>
              </a:defRPr>
            </a:pPr>
            <a:r>
              <a:rPr lang="en-US" sz="2200" b="1" i="0" u="none" strike="noStrike" kern="1200" cap="all" spc="50" baseline="0" dirty="0" err="1">
                <a:solidFill>
                  <a:srgbClr val="000000">
                    <a:lumMod val="65000"/>
                    <a:lumOff val="35000"/>
                  </a:srgbClr>
                </a:solidFill>
                <a:latin typeface="Calibri" panose="020F0502020204030204" pitchFamily="34" charset="0"/>
                <a:ea typeface="+mn-ea"/>
                <a:cs typeface="Calibri" panose="020F0502020204030204" pitchFamily="34" charset="0"/>
              </a:rPr>
              <a:t>Altersgruppen</a:t>
            </a:r>
            <a:r>
              <a:rPr lang="en-US" sz="2200" b="1" i="0" u="none" strike="noStrike" kern="1200" cap="all" spc="50" baseline="0" dirty="0">
                <a:solidFill>
                  <a:srgbClr val="000000">
                    <a:lumMod val="65000"/>
                    <a:lumOff val="35000"/>
                  </a:srgbClr>
                </a:solidFill>
                <a:latin typeface="Calibri" panose="020F0502020204030204" pitchFamily="34" charset="0"/>
                <a:ea typeface="+mn-ea"/>
                <a:cs typeface="Calibri" panose="020F0502020204030204" pitchFamily="34" charset="0"/>
              </a:rPr>
              <a:t> (</a:t>
            </a:r>
            <a:r>
              <a:rPr kumimoji="0" lang="de-DE" sz="2000" b="1" i="0" u="none" strike="noStrike" kern="0" cap="none" spc="0" normalizeH="0" baseline="0" noProof="0" dirty="0">
                <a:ln>
                  <a:noFill/>
                </a:ln>
                <a:solidFill>
                  <a:srgbClr val="595959"/>
                </a:solidFill>
                <a:effectLst/>
                <a:uLnTx/>
                <a:uFillTx/>
                <a:latin typeface="Calibri"/>
              </a:rPr>
              <a:t>n</a:t>
            </a:r>
            <a:r>
              <a:rPr lang="en-US" sz="2200" b="1" i="0" u="none" strike="noStrike" kern="1200" cap="all" spc="50" baseline="0" dirty="0">
                <a:solidFill>
                  <a:srgbClr val="000000">
                    <a:lumMod val="65000"/>
                    <a:lumOff val="35000"/>
                  </a:srgbClr>
                </a:solidFill>
                <a:latin typeface="Calibri" panose="020F0502020204030204" pitchFamily="34" charset="0"/>
                <a:ea typeface="+mn-ea"/>
                <a:cs typeface="Calibri" panose="020F0502020204030204" pitchFamily="34" charset="0"/>
              </a:rPr>
              <a:t>=247)</a:t>
            </a:r>
          </a:p>
        </c:rich>
      </c:tx>
      <c:overlay val="0"/>
      <c:spPr>
        <a:noFill/>
        <a:ln>
          <a:noFill/>
        </a:ln>
        <a:effectLst/>
      </c:spPr>
      <c:txPr>
        <a:bodyPr rot="0" spcFirstLastPara="1" vertOverflow="ellipsis" vert="horz" wrap="square" anchor="ctr" anchorCtr="1"/>
        <a:lstStyle/>
        <a:p>
          <a:pPr algn="ctr" rtl="0">
            <a:defRPr lang="en-US" sz="2200" b="1" i="0" u="none" strike="noStrike" kern="1200" cap="all" spc="50" baseline="0" dirty="0" err="1">
              <a:solidFill>
                <a:srgbClr val="000000">
                  <a:lumMod val="65000"/>
                  <a:lumOff val="35000"/>
                </a:srgbClr>
              </a:solidFill>
              <a:latin typeface="Calibri" panose="020F0502020204030204" pitchFamily="34" charset="0"/>
              <a:ea typeface="+mn-ea"/>
              <a:cs typeface="Calibri" panose="020F0502020204030204" pitchFamily="34" charset="0"/>
            </a:defRPr>
          </a:pPr>
          <a:endParaRPr lang="de-DE"/>
        </a:p>
      </c:txPr>
    </c:title>
    <c:autoTitleDeleted val="0"/>
    <c:plotArea>
      <c:layout/>
      <c:pieChart>
        <c:varyColors val="1"/>
        <c:ser>
          <c:idx val="0"/>
          <c:order val="0"/>
          <c:tx>
            <c:strRef>
              <c:f>Tabelle1!$B$1</c:f>
              <c:strCache>
                <c:ptCount val="1"/>
                <c:pt idx="0">
                  <c:v>Altersgruppen</c:v>
                </c:pt>
              </c:strCache>
            </c:strRef>
          </c:tx>
          <c:dPt>
            <c:idx val="0"/>
            <c:bubble3D val="0"/>
            <c:spPr>
              <a:solidFill>
                <a:schemeClr val="accent2">
                  <a:shade val="65000"/>
                </a:schemeClr>
              </a:solidFill>
              <a:ln w="19050">
                <a:solidFill>
                  <a:schemeClr val="lt1"/>
                </a:solidFill>
              </a:ln>
              <a:effectLst/>
            </c:spPr>
            <c:extLst>
              <c:ext xmlns:c16="http://schemas.microsoft.com/office/drawing/2014/chart" uri="{C3380CC4-5D6E-409C-BE32-E72D297353CC}">
                <c16:uniqueId val="{00000001-9550-4EC3-9572-1B299AB300E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50-4EC3-9572-1B299AB300E2}"/>
              </c:ext>
            </c:extLst>
          </c:dPt>
          <c:dPt>
            <c:idx val="2"/>
            <c:bubble3D val="0"/>
            <c:spPr>
              <a:solidFill>
                <a:srgbClr val="69A7E3"/>
              </a:solidFill>
              <a:ln w="19050">
                <a:solidFill>
                  <a:schemeClr val="lt1"/>
                </a:solidFill>
              </a:ln>
              <a:effectLst/>
            </c:spPr>
            <c:extLst>
              <c:ext xmlns:c16="http://schemas.microsoft.com/office/drawing/2014/chart" uri="{C3380CC4-5D6E-409C-BE32-E72D297353CC}">
                <c16:uniqueId val="{00000005-9550-4EC3-9572-1B299AB300E2}"/>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alibri" panose="020F0502020204030204" pitchFamily="34" charset="0"/>
                    <a:ea typeface="+mn-ea"/>
                    <a:cs typeface="Calibri" panose="020F0502020204030204" pitchFamily="34" charset="0"/>
                  </a:defRPr>
                </a:pPr>
                <a:endParaRPr lang="de-DE"/>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Tabelle1!$A$2:$A$4</c:f>
              <c:strCache>
                <c:ptCount val="3"/>
                <c:pt idx="0">
                  <c:v>&lt; 30 Jahre</c:v>
                </c:pt>
                <c:pt idx="1">
                  <c:v>31-50 Jahre</c:v>
                </c:pt>
                <c:pt idx="2">
                  <c:v>&lt; 51 Jahre</c:v>
                </c:pt>
              </c:strCache>
            </c:strRef>
          </c:cat>
          <c:val>
            <c:numRef>
              <c:f>Tabelle1!$B$2:$B$4</c:f>
              <c:numCache>
                <c:formatCode>General</c:formatCode>
                <c:ptCount val="3"/>
                <c:pt idx="0">
                  <c:v>68</c:v>
                </c:pt>
                <c:pt idx="1">
                  <c:v>134</c:v>
                </c:pt>
                <c:pt idx="2">
                  <c:v>45</c:v>
                </c:pt>
              </c:numCache>
            </c:numRef>
          </c:val>
          <c:extLst>
            <c:ext xmlns:c16="http://schemas.microsoft.com/office/drawing/2014/chart" uri="{C3380CC4-5D6E-409C-BE32-E72D297353CC}">
              <c16:uniqueId val="{00000000-E728-4D53-B925-D7A61C06D09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lgn="ctr" rtl="0">
              <a:defRPr lang="en-US" sz="2200" b="1" i="0" u="none" strike="noStrike" kern="1200" cap="all" spc="50" baseline="0" dirty="0" err="1">
                <a:solidFill>
                  <a:srgbClr val="000000">
                    <a:lumMod val="65000"/>
                    <a:lumOff val="35000"/>
                  </a:srgbClr>
                </a:solidFill>
                <a:latin typeface="Calibri" panose="020F0502020204030204" pitchFamily="34" charset="0"/>
                <a:ea typeface="+mn-ea"/>
                <a:cs typeface="Calibri" panose="020F0502020204030204" pitchFamily="34" charset="0"/>
              </a:defRPr>
            </a:pPr>
            <a:r>
              <a:rPr lang="en-US" sz="2200" b="1" i="0" u="none" strike="noStrike" kern="1200" cap="all" spc="50" baseline="0" dirty="0" err="1">
                <a:solidFill>
                  <a:srgbClr val="000000">
                    <a:lumMod val="65000"/>
                    <a:lumOff val="35000"/>
                  </a:srgbClr>
                </a:solidFill>
                <a:latin typeface="Calibri" panose="020F0502020204030204" pitchFamily="34" charset="0"/>
                <a:ea typeface="+mn-ea"/>
                <a:cs typeface="Calibri" panose="020F0502020204030204" pitchFamily="34" charset="0"/>
              </a:rPr>
              <a:t>Berufserfahrung</a:t>
            </a:r>
            <a:r>
              <a:rPr lang="en-US" sz="2200" b="1" i="0" u="none" strike="noStrike" kern="1200" cap="all" spc="50" baseline="0" dirty="0">
                <a:solidFill>
                  <a:srgbClr val="000000">
                    <a:lumMod val="65000"/>
                    <a:lumOff val="35000"/>
                  </a:srgbClr>
                </a:solidFill>
                <a:latin typeface="Calibri" panose="020F0502020204030204" pitchFamily="34" charset="0"/>
                <a:ea typeface="+mn-ea"/>
                <a:cs typeface="Calibri" panose="020F0502020204030204" pitchFamily="34" charset="0"/>
              </a:rPr>
              <a:t> (</a:t>
            </a:r>
            <a:r>
              <a:rPr kumimoji="0" lang="de-DE" sz="2000" b="1" i="0" u="none" strike="noStrike" kern="0" cap="none" spc="0" normalizeH="0" baseline="0" noProof="0" dirty="0">
                <a:ln>
                  <a:noFill/>
                </a:ln>
                <a:solidFill>
                  <a:srgbClr val="595959"/>
                </a:solidFill>
                <a:effectLst/>
                <a:uLnTx/>
                <a:uFillTx/>
                <a:latin typeface="Calibri"/>
              </a:rPr>
              <a:t>n</a:t>
            </a:r>
            <a:r>
              <a:rPr lang="en-US" sz="2200" b="1" i="0" u="none" strike="noStrike" kern="1200" cap="all" spc="50" baseline="0" dirty="0">
                <a:solidFill>
                  <a:srgbClr val="000000">
                    <a:lumMod val="65000"/>
                    <a:lumOff val="35000"/>
                  </a:srgbClr>
                </a:solidFill>
                <a:latin typeface="Calibri" panose="020F0502020204030204" pitchFamily="34" charset="0"/>
                <a:ea typeface="+mn-ea"/>
                <a:cs typeface="Calibri" panose="020F0502020204030204" pitchFamily="34" charset="0"/>
              </a:rPr>
              <a:t>=247)</a:t>
            </a:r>
          </a:p>
        </c:rich>
      </c:tx>
      <c:overlay val="0"/>
      <c:spPr>
        <a:noFill/>
        <a:ln>
          <a:noFill/>
        </a:ln>
        <a:effectLst/>
      </c:spPr>
      <c:txPr>
        <a:bodyPr rot="0" spcFirstLastPara="1" vertOverflow="ellipsis" vert="horz" wrap="square" anchor="ctr" anchorCtr="1"/>
        <a:lstStyle/>
        <a:p>
          <a:pPr algn="ctr" rtl="0">
            <a:defRPr lang="en-US" sz="2200" b="1" i="0" u="none" strike="noStrike" kern="1200" cap="all" spc="50" baseline="0" dirty="0" err="1">
              <a:solidFill>
                <a:srgbClr val="000000">
                  <a:lumMod val="65000"/>
                  <a:lumOff val="35000"/>
                </a:srgbClr>
              </a:solidFill>
              <a:latin typeface="Calibri" panose="020F0502020204030204" pitchFamily="34" charset="0"/>
              <a:ea typeface="+mn-ea"/>
              <a:cs typeface="Calibri" panose="020F0502020204030204" pitchFamily="34" charset="0"/>
            </a:defRPr>
          </a:pPr>
          <a:endParaRPr lang="de-DE"/>
        </a:p>
      </c:txPr>
    </c:title>
    <c:autoTitleDeleted val="0"/>
    <c:plotArea>
      <c:layout/>
      <c:pieChart>
        <c:varyColors val="1"/>
        <c:ser>
          <c:idx val="0"/>
          <c:order val="0"/>
          <c:tx>
            <c:strRef>
              <c:f>Tabelle1!$B$1</c:f>
              <c:strCache>
                <c:ptCount val="1"/>
                <c:pt idx="0">
                  <c:v>Berufserfahrung</c:v>
                </c:pt>
              </c:strCache>
            </c:strRef>
          </c:tx>
          <c:dPt>
            <c:idx val="0"/>
            <c:bubble3D val="0"/>
            <c:spPr>
              <a:solidFill>
                <a:schemeClr val="accent2">
                  <a:shade val="58000"/>
                </a:schemeClr>
              </a:solidFill>
              <a:ln w="19050">
                <a:solidFill>
                  <a:schemeClr val="lt1"/>
                </a:solidFill>
              </a:ln>
              <a:effectLst/>
            </c:spPr>
            <c:extLst>
              <c:ext xmlns:c16="http://schemas.microsoft.com/office/drawing/2014/chart" uri="{C3380CC4-5D6E-409C-BE32-E72D297353CC}">
                <c16:uniqueId val="{00000001-17B2-45BB-BFE4-DA0E47BF5D37}"/>
              </c:ext>
            </c:extLst>
          </c:dPt>
          <c:dPt>
            <c:idx val="1"/>
            <c:bubble3D val="0"/>
            <c:spPr>
              <a:solidFill>
                <a:schemeClr val="accent2">
                  <a:shade val="86000"/>
                </a:schemeClr>
              </a:solidFill>
              <a:ln w="19050">
                <a:solidFill>
                  <a:schemeClr val="lt1"/>
                </a:solidFill>
              </a:ln>
              <a:effectLst/>
            </c:spPr>
            <c:extLst>
              <c:ext xmlns:c16="http://schemas.microsoft.com/office/drawing/2014/chart" uri="{C3380CC4-5D6E-409C-BE32-E72D297353CC}">
                <c16:uniqueId val="{00000003-17B2-45BB-BFE4-DA0E47BF5D37}"/>
              </c:ext>
            </c:extLst>
          </c:dPt>
          <c:dPt>
            <c:idx val="2"/>
            <c:bubble3D val="0"/>
            <c:spPr>
              <a:solidFill>
                <a:schemeClr val="accent2">
                  <a:tint val="86000"/>
                </a:schemeClr>
              </a:solidFill>
              <a:ln w="19050">
                <a:solidFill>
                  <a:schemeClr val="lt1"/>
                </a:solidFill>
              </a:ln>
              <a:effectLst/>
            </c:spPr>
            <c:extLst>
              <c:ext xmlns:c16="http://schemas.microsoft.com/office/drawing/2014/chart" uri="{C3380CC4-5D6E-409C-BE32-E72D297353CC}">
                <c16:uniqueId val="{00000005-17B2-45BB-BFE4-DA0E47BF5D37}"/>
              </c:ext>
            </c:extLst>
          </c:dPt>
          <c:dPt>
            <c:idx val="3"/>
            <c:bubble3D val="0"/>
            <c:spPr>
              <a:solidFill>
                <a:schemeClr val="accent2">
                  <a:tint val="58000"/>
                </a:schemeClr>
              </a:solidFill>
              <a:ln w="19050">
                <a:solidFill>
                  <a:schemeClr val="lt1"/>
                </a:solidFill>
              </a:ln>
              <a:effectLst/>
            </c:spPr>
            <c:extLst>
              <c:ext xmlns:c16="http://schemas.microsoft.com/office/drawing/2014/chart" uri="{C3380CC4-5D6E-409C-BE32-E72D297353CC}">
                <c16:uniqueId val="{00000007-17B2-45BB-BFE4-DA0E47BF5D37}"/>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bg1"/>
                    </a:solidFill>
                    <a:latin typeface="Calibri" panose="020F0502020204030204" pitchFamily="34" charset="0"/>
                    <a:ea typeface="+mn-ea"/>
                    <a:cs typeface="Calibri" panose="020F0502020204030204" pitchFamily="34" charset="0"/>
                  </a:defRPr>
                </a:pPr>
                <a:endParaRPr lang="de-DE"/>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Tabelle1!$A$2:$A$5</c:f>
              <c:strCache>
                <c:ptCount val="3"/>
                <c:pt idx="0">
                  <c:v>&lt; 3 Jahre</c:v>
                </c:pt>
                <c:pt idx="1">
                  <c:v>4-10 Jahre</c:v>
                </c:pt>
                <c:pt idx="2">
                  <c:v>&lt; 11 Jahre</c:v>
                </c:pt>
              </c:strCache>
            </c:strRef>
          </c:cat>
          <c:val>
            <c:numRef>
              <c:f>Tabelle1!$B$2:$B$5</c:f>
              <c:numCache>
                <c:formatCode>General</c:formatCode>
                <c:ptCount val="4"/>
                <c:pt idx="0">
                  <c:v>38</c:v>
                </c:pt>
                <c:pt idx="1">
                  <c:v>107</c:v>
                </c:pt>
                <c:pt idx="2">
                  <c:v>102</c:v>
                </c:pt>
              </c:numCache>
            </c:numRef>
          </c:val>
          <c:extLst>
            <c:ext xmlns:c16="http://schemas.microsoft.com/office/drawing/2014/chart" uri="{C3380CC4-5D6E-409C-BE32-E72D297353CC}">
              <c16:uniqueId val="{00000008-17B2-45BB-BFE4-DA0E47BF5D37}"/>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3"/>
        <c:delete val="1"/>
      </c:legendEntry>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400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endParaRPr lang="de-DE"/>
          </a:p>
        </p:txBody>
      </p:sp>
      <p:sp>
        <p:nvSpPr>
          <p:cNvPr id="32771" name="Rectangle 3"/>
          <p:cNvSpPr>
            <a:spLocks noGrp="1" noChangeArrowheads="1"/>
          </p:cNvSpPr>
          <p:nvPr>
            <p:ph type="dt" sz="quarter" idx="1"/>
          </p:nvPr>
        </p:nvSpPr>
        <p:spPr bwMode="auto">
          <a:xfrm>
            <a:off x="3840163" y="0"/>
            <a:ext cx="29400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endParaRPr lang="de-DE"/>
          </a:p>
        </p:txBody>
      </p:sp>
      <p:sp>
        <p:nvSpPr>
          <p:cNvPr id="32772" name="Rectangle 4"/>
          <p:cNvSpPr>
            <a:spLocks noGrp="1" noChangeArrowheads="1"/>
          </p:cNvSpPr>
          <p:nvPr>
            <p:ph type="ftr" sz="quarter" idx="2"/>
          </p:nvPr>
        </p:nvSpPr>
        <p:spPr bwMode="auto">
          <a:xfrm>
            <a:off x="0" y="9421813"/>
            <a:ext cx="29400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endParaRPr lang="de-DE"/>
          </a:p>
        </p:txBody>
      </p:sp>
      <p:sp>
        <p:nvSpPr>
          <p:cNvPr id="32773" name="Rectangle 5"/>
          <p:cNvSpPr>
            <a:spLocks noGrp="1" noChangeArrowheads="1"/>
          </p:cNvSpPr>
          <p:nvPr>
            <p:ph type="sldNum" sz="quarter" idx="3"/>
          </p:nvPr>
        </p:nvSpPr>
        <p:spPr bwMode="auto">
          <a:xfrm>
            <a:off x="3840163" y="9421813"/>
            <a:ext cx="29400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fld id="{9D003022-5CD3-CF48-9A92-282824F683A2}" type="slidenum">
              <a:rPr lang="de-DE"/>
              <a:pPr/>
              <a:t>‹Nr.›</a:t>
            </a:fld>
            <a:endParaRPr lang="de-DE"/>
          </a:p>
        </p:txBody>
      </p:sp>
    </p:spTree>
    <p:extLst>
      <p:ext uri="{BB962C8B-B14F-4D97-AF65-F5344CB8AC3E}">
        <p14:creationId xmlns:p14="http://schemas.microsoft.com/office/powerpoint/2010/main" val="4716216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00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lvl1pPr>
          </a:lstStyle>
          <a:p>
            <a:endParaRPr lang="de-DE"/>
          </a:p>
        </p:txBody>
      </p:sp>
      <p:sp>
        <p:nvSpPr>
          <p:cNvPr id="4099" name="Rectangle 3"/>
          <p:cNvSpPr>
            <a:spLocks noGrp="1" noChangeArrowheads="1"/>
          </p:cNvSpPr>
          <p:nvPr>
            <p:ph type="dt" idx="1"/>
          </p:nvPr>
        </p:nvSpPr>
        <p:spPr bwMode="auto">
          <a:xfrm>
            <a:off x="3841750" y="0"/>
            <a:ext cx="29400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lvl1pPr>
          </a:lstStyle>
          <a:p>
            <a:endParaRPr lang="de-DE"/>
          </a:p>
        </p:txBody>
      </p:sp>
      <p:sp>
        <p:nvSpPr>
          <p:cNvPr id="4100" name="Rectangle 4"/>
          <p:cNvSpPr>
            <a:spLocks noGrp="1" noRot="1" noChangeAspect="1" noChangeArrowheads="1" noTextEdit="1"/>
          </p:cNvSpPr>
          <p:nvPr>
            <p:ph type="sldImg" idx="2"/>
          </p:nvPr>
        </p:nvSpPr>
        <p:spPr bwMode="auto">
          <a:xfrm>
            <a:off x="85725" y="744538"/>
            <a:ext cx="6610350" cy="37195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04875" y="4711700"/>
            <a:ext cx="4972050" cy="446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de-DE"/>
              <a:t>Klicken Sie, um die Formate des Vorlagentextes zu bearbeiten</a:t>
            </a:r>
          </a:p>
          <a:p>
            <a:pPr lvl="1"/>
            <a:r>
              <a:rPr lang="de-DE"/>
              <a:t>Zweite Ebene</a:t>
            </a:r>
          </a:p>
          <a:p>
            <a:pPr lvl="2"/>
            <a:r>
              <a:rPr lang="de-DE"/>
              <a:t>Dritte Ebene</a:t>
            </a:r>
          </a:p>
          <a:p>
            <a:pPr lvl="3"/>
            <a:r>
              <a:rPr lang="de-DE"/>
              <a:t>Vierte Ebene</a:t>
            </a:r>
          </a:p>
          <a:p>
            <a:pPr lvl="4"/>
            <a:r>
              <a:rPr lang="de-DE"/>
              <a:t>Fünfte Ebene</a:t>
            </a:r>
          </a:p>
        </p:txBody>
      </p:sp>
      <p:sp>
        <p:nvSpPr>
          <p:cNvPr id="4102" name="Rectangle 6"/>
          <p:cNvSpPr>
            <a:spLocks noGrp="1" noChangeArrowheads="1"/>
          </p:cNvSpPr>
          <p:nvPr>
            <p:ph type="ftr" sz="quarter" idx="4"/>
          </p:nvPr>
        </p:nvSpPr>
        <p:spPr bwMode="auto">
          <a:xfrm>
            <a:off x="0" y="9423400"/>
            <a:ext cx="29400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lvl1pPr>
          </a:lstStyle>
          <a:p>
            <a:endParaRPr lang="de-DE"/>
          </a:p>
        </p:txBody>
      </p:sp>
      <p:sp>
        <p:nvSpPr>
          <p:cNvPr id="4103" name="Rectangle 7"/>
          <p:cNvSpPr>
            <a:spLocks noGrp="1" noChangeArrowheads="1"/>
          </p:cNvSpPr>
          <p:nvPr>
            <p:ph type="sldNum" sz="quarter" idx="5"/>
          </p:nvPr>
        </p:nvSpPr>
        <p:spPr bwMode="auto">
          <a:xfrm>
            <a:off x="3841750" y="9423400"/>
            <a:ext cx="29400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D088975D-8AA1-254B-9152-05D34EBC52E2}" type="slidenum">
              <a:rPr lang="de-DE"/>
              <a:pPr/>
              <a:t>‹Nr.›</a:t>
            </a:fld>
            <a:endParaRPr lang="de-DE"/>
          </a:p>
        </p:txBody>
      </p:sp>
    </p:spTree>
    <p:extLst>
      <p:ext uri="{BB962C8B-B14F-4D97-AF65-F5344CB8AC3E}">
        <p14:creationId xmlns:p14="http://schemas.microsoft.com/office/powerpoint/2010/main" val="12876723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Achtung: Demografische Daten (Geschlecht, Berufserfahrung, Alter) wurden nur bei den LK und stationären MA abgefragt!</a:t>
            </a:r>
          </a:p>
          <a:p>
            <a:endParaRPr lang="de-DE" dirty="0"/>
          </a:p>
        </p:txBody>
      </p:sp>
      <p:sp>
        <p:nvSpPr>
          <p:cNvPr id="4" name="Foliennummernplatzhalter 3"/>
          <p:cNvSpPr>
            <a:spLocks noGrp="1"/>
          </p:cNvSpPr>
          <p:nvPr>
            <p:ph type="sldNum" sz="quarter" idx="5"/>
          </p:nvPr>
        </p:nvSpPr>
        <p:spPr/>
        <p:txBody>
          <a:bodyPr/>
          <a:lstStyle/>
          <a:p>
            <a:fld id="{D088975D-8AA1-254B-9152-05D34EBC52E2}" type="slidenum">
              <a:rPr lang="de-DE" smtClean="0"/>
              <a:pPr/>
              <a:t>12</a:t>
            </a:fld>
            <a:endParaRPr lang="de-DE"/>
          </a:p>
        </p:txBody>
      </p:sp>
    </p:spTree>
    <p:extLst>
      <p:ext uri="{BB962C8B-B14F-4D97-AF65-F5344CB8AC3E}">
        <p14:creationId xmlns:p14="http://schemas.microsoft.com/office/powerpoint/2010/main" val="1749669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1. M= 5.05 SD=1.05</a:t>
            </a:r>
          </a:p>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2. M=5.66 SD=0.55</a:t>
            </a:r>
          </a:p>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3. M=3.79 SD=1.23</a:t>
            </a:r>
          </a:p>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4. M=4.77 SD=1.1</a:t>
            </a:r>
            <a:endParaRPr lang="de-DE" sz="1200" kern="0" dirty="0">
              <a:latin typeface="Calibri" panose="020F0502020204030204" pitchFamily="34" charset="0"/>
              <a:cs typeface="Times New Roman" panose="02020603050405020304" pitchFamily="18" charset="0"/>
            </a:endParaRPr>
          </a:p>
          <a:p>
            <a:pPr>
              <a:buFont typeface="Wingdings" charset="0"/>
              <a:buNone/>
            </a:pPr>
            <a:r>
              <a:rPr lang="de-DE" sz="1200" kern="0" dirty="0">
                <a:latin typeface="Calibri" panose="020F0502020204030204" pitchFamily="34" charset="0"/>
                <a:cs typeface="Times New Roman" panose="02020603050405020304" pitchFamily="18" charset="0"/>
              </a:rPr>
              <a:t>Insgesamt: M=4.83 SD=1.16</a:t>
            </a:r>
          </a:p>
          <a:p>
            <a:endParaRPr lang="de-DE" dirty="0"/>
          </a:p>
        </p:txBody>
      </p:sp>
      <p:sp>
        <p:nvSpPr>
          <p:cNvPr id="4" name="Foliennummernplatzhalter 3"/>
          <p:cNvSpPr>
            <a:spLocks noGrp="1"/>
          </p:cNvSpPr>
          <p:nvPr>
            <p:ph type="sldNum" sz="quarter" idx="5"/>
          </p:nvPr>
        </p:nvSpPr>
        <p:spPr/>
        <p:txBody>
          <a:bodyPr/>
          <a:lstStyle/>
          <a:p>
            <a:fld id="{D088975D-8AA1-254B-9152-05D34EBC52E2}" type="slidenum">
              <a:rPr lang="de-DE" smtClean="0"/>
              <a:pPr/>
              <a:t>28</a:t>
            </a:fld>
            <a:endParaRPr lang="de-DE"/>
          </a:p>
        </p:txBody>
      </p:sp>
    </p:spTree>
    <p:extLst>
      <p:ext uri="{BB962C8B-B14F-4D97-AF65-F5344CB8AC3E}">
        <p14:creationId xmlns:p14="http://schemas.microsoft.com/office/powerpoint/2010/main" val="953728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M= 5.44 SD=0.85</a:t>
            </a:r>
          </a:p>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M=5.2 SD=0.9</a:t>
            </a:r>
          </a:p>
          <a:p>
            <a:pPr>
              <a:buNone/>
            </a:pPr>
            <a:r>
              <a:rPr lang="de-DE" sz="1200" kern="0" dirty="0">
                <a:latin typeface="Calibri" panose="020F0502020204030204" pitchFamily="34" charset="0"/>
                <a:cs typeface="Times New Roman" panose="02020603050405020304" pitchFamily="18" charset="0"/>
              </a:rPr>
              <a:t>Insgesamt: M=5.35 SD=0.88</a:t>
            </a:r>
            <a:endParaRPr lang="de-DE" dirty="0"/>
          </a:p>
          <a:p>
            <a:endParaRPr lang="de-DE" dirty="0"/>
          </a:p>
        </p:txBody>
      </p:sp>
      <p:sp>
        <p:nvSpPr>
          <p:cNvPr id="4" name="Foliennummernplatzhalter 3"/>
          <p:cNvSpPr>
            <a:spLocks noGrp="1"/>
          </p:cNvSpPr>
          <p:nvPr>
            <p:ph type="sldNum" sz="quarter" idx="5"/>
          </p:nvPr>
        </p:nvSpPr>
        <p:spPr/>
        <p:txBody>
          <a:bodyPr/>
          <a:lstStyle/>
          <a:p>
            <a:fld id="{D088975D-8AA1-254B-9152-05D34EBC52E2}" type="slidenum">
              <a:rPr lang="de-DE" smtClean="0"/>
              <a:pPr/>
              <a:t>29</a:t>
            </a:fld>
            <a:endParaRPr lang="de-DE"/>
          </a:p>
        </p:txBody>
      </p:sp>
    </p:spTree>
    <p:extLst>
      <p:ext uri="{BB962C8B-B14F-4D97-AF65-F5344CB8AC3E}">
        <p14:creationId xmlns:p14="http://schemas.microsoft.com/office/powerpoint/2010/main" val="2729840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M= 5.44 SD=0.85</a:t>
            </a:r>
          </a:p>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M=5.2 SD=0.9</a:t>
            </a:r>
          </a:p>
          <a:p>
            <a:pPr>
              <a:buNone/>
            </a:pPr>
            <a:r>
              <a:rPr lang="de-DE" sz="1200" kern="0" dirty="0">
                <a:latin typeface="Calibri" panose="020F0502020204030204" pitchFamily="34" charset="0"/>
                <a:cs typeface="Times New Roman" panose="02020603050405020304" pitchFamily="18" charset="0"/>
              </a:rPr>
              <a:t>Insgesamt: M=5.35 SD=0.88</a:t>
            </a:r>
            <a:endParaRPr lang="de-DE" dirty="0"/>
          </a:p>
          <a:p>
            <a:endParaRPr lang="de-DE" dirty="0"/>
          </a:p>
        </p:txBody>
      </p:sp>
      <p:sp>
        <p:nvSpPr>
          <p:cNvPr id="4" name="Foliennummernplatzhalter 3"/>
          <p:cNvSpPr>
            <a:spLocks noGrp="1"/>
          </p:cNvSpPr>
          <p:nvPr>
            <p:ph type="sldNum" sz="quarter" idx="5"/>
          </p:nvPr>
        </p:nvSpPr>
        <p:spPr/>
        <p:txBody>
          <a:bodyPr/>
          <a:lstStyle/>
          <a:p>
            <a:fld id="{D088975D-8AA1-254B-9152-05D34EBC52E2}" type="slidenum">
              <a:rPr lang="de-DE" smtClean="0"/>
              <a:pPr/>
              <a:t>30</a:t>
            </a:fld>
            <a:endParaRPr lang="de-DE"/>
          </a:p>
        </p:txBody>
      </p:sp>
    </p:spTree>
    <p:extLst>
      <p:ext uri="{BB962C8B-B14F-4D97-AF65-F5344CB8AC3E}">
        <p14:creationId xmlns:p14="http://schemas.microsoft.com/office/powerpoint/2010/main" val="803734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1. M= 5.71 SD=0.52</a:t>
            </a:r>
          </a:p>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2. M=5.7 SD=0.53</a:t>
            </a:r>
          </a:p>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3. M=5.34 SD=0.69</a:t>
            </a:r>
          </a:p>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4. M=5.4 SD=0.82</a:t>
            </a:r>
          </a:p>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5. M=5.23SD=0.94</a:t>
            </a:r>
          </a:p>
          <a:p>
            <a:pPr>
              <a:buFont typeface="Wingdings" charset="0"/>
              <a:buNone/>
            </a:pPr>
            <a:r>
              <a:rPr lang="de-DE" sz="1200" kern="0" dirty="0">
                <a:latin typeface="Calibri" panose="020F0502020204030204" pitchFamily="34" charset="0"/>
                <a:cs typeface="Times New Roman" panose="02020603050405020304" pitchFamily="18" charset="0"/>
              </a:rPr>
              <a:t>Insgesamt: M=5.5 SD=0.76</a:t>
            </a:r>
            <a:endParaRPr lang="de-DE" dirty="0"/>
          </a:p>
          <a:p>
            <a:endParaRPr lang="de-DE" dirty="0"/>
          </a:p>
        </p:txBody>
      </p:sp>
      <p:sp>
        <p:nvSpPr>
          <p:cNvPr id="4" name="Foliennummernplatzhalter 3"/>
          <p:cNvSpPr>
            <a:spLocks noGrp="1"/>
          </p:cNvSpPr>
          <p:nvPr>
            <p:ph type="sldNum" sz="quarter" idx="5"/>
          </p:nvPr>
        </p:nvSpPr>
        <p:spPr/>
        <p:txBody>
          <a:bodyPr/>
          <a:lstStyle/>
          <a:p>
            <a:fld id="{D088975D-8AA1-254B-9152-05D34EBC52E2}" type="slidenum">
              <a:rPr lang="de-DE" smtClean="0"/>
              <a:pPr/>
              <a:t>32</a:t>
            </a:fld>
            <a:endParaRPr lang="de-DE"/>
          </a:p>
        </p:txBody>
      </p:sp>
    </p:spTree>
    <p:extLst>
      <p:ext uri="{BB962C8B-B14F-4D97-AF65-F5344CB8AC3E}">
        <p14:creationId xmlns:p14="http://schemas.microsoft.com/office/powerpoint/2010/main" val="2363221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1. M= 5.71 SD=0.52</a:t>
            </a:r>
          </a:p>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2. M=5.7 SD=0.53</a:t>
            </a:r>
          </a:p>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3. M=5.34 SD=0.69</a:t>
            </a:r>
          </a:p>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4. M=5.4 SD=0.82</a:t>
            </a:r>
          </a:p>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5. M=5.23SD=0.94</a:t>
            </a:r>
          </a:p>
          <a:p>
            <a:pPr>
              <a:buFont typeface="Wingdings" charset="0"/>
              <a:buNone/>
            </a:pPr>
            <a:r>
              <a:rPr lang="de-DE" sz="1200" kern="0" dirty="0">
                <a:latin typeface="Calibri" panose="020F0502020204030204" pitchFamily="34" charset="0"/>
                <a:cs typeface="Times New Roman" panose="02020603050405020304" pitchFamily="18" charset="0"/>
              </a:rPr>
              <a:t>Insgesamt: M=5.5 SD=0.76</a:t>
            </a:r>
            <a:endParaRPr lang="de-DE" dirty="0"/>
          </a:p>
          <a:p>
            <a:endParaRPr lang="de-DE" dirty="0"/>
          </a:p>
        </p:txBody>
      </p:sp>
      <p:sp>
        <p:nvSpPr>
          <p:cNvPr id="4" name="Foliennummernplatzhalter 3"/>
          <p:cNvSpPr>
            <a:spLocks noGrp="1"/>
          </p:cNvSpPr>
          <p:nvPr>
            <p:ph type="sldNum" sz="quarter" idx="5"/>
          </p:nvPr>
        </p:nvSpPr>
        <p:spPr/>
        <p:txBody>
          <a:bodyPr/>
          <a:lstStyle/>
          <a:p>
            <a:fld id="{D088975D-8AA1-254B-9152-05D34EBC52E2}" type="slidenum">
              <a:rPr lang="de-DE" smtClean="0"/>
              <a:pPr/>
              <a:t>33</a:t>
            </a:fld>
            <a:endParaRPr lang="de-DE"/>
          </a:p>
        </p:txBody>
      </p:sp>
    </p:spTree>
    <p:extLst>
      <p:ext uri="{BB962C8B-B14F-4D97-AF65-F5344CB8AC3E}">
        <p14:creationId xmlns:p14="http://schemas.microsoft.com/office/powerpoint/2010/main" val="169890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sz="1200" dirty="0">
                <a:latin typeface="Calibri" panose="020F0502020204030204" pitchFamily="34" charset="0"/>
                <a:cs typeface="Times New Roman" panose="02020603050405020304" pitchFamily="18" charset="0"/>
              </a:rPr>
              <a:t>Insgesamt: M=5.27 SD=0.96</a:t>
            </a:r>
            <a:endParaRPr lang="de-DE" dirty="0"/>
          </a:p>
          <a:p>
            <a:endParaRPr lang="de-DE" dirty="0"/>
          </a:p>
        </p:txBody>
      </p:sp>
      <p:sp>
        <p:nvSpPr>
          <p:cNvPr id="4" name="Foliennummernplatzhalter 3"/>
          <p:cNvSpPr>
            <a:spLocks noGrp="1"/>
          </p:cNvSpPr>
          <p:nvPr>
            <p:ph type="sldNum" sz="quarter" idx="5"/>
          </p:nvPr>
        </p:nvSpPr>
        <p:spPr/>
        <p:txBody>
          <a:bodyPr/>
          <a:lstStyle/>
          <a:p>
            <a:fld id="{D088975D-8AA1-254B-9152-05D34EBC52E2}" type="slidenum">
              <a:rPr lang="de-DE" smtClean="0"/>
              <a:pPr/>
              <a:t>34</a:t>
            </a:fld>
            <a:endParaRPr lang="de-DE"/>
          </a:p>
        </p:txBody>
      </p:sp>
    </p:spTree>
    <p:extLst>
      <p:ext uri="{BB962C8B-B14F-4D97-AF65-F5344CB8AC3E}">
        <p14:creationId xmlns:p14="http://schemas.microsoft.com/office/powerpoint/2010/main" val="3418024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de-DE" sz="1200" kern="0" dirty="0">
                <a:latin typeface="Calibri" panose="020F0502020204030204" pitchFamily="34" charset="0"/>
                <a:ea typeface="Calibri" panose="020F0502020204030204" pitchFamily="34" charset="0"/>
                <a:cs typeface="Times New Roman" panose="02020603050405020304" pitchFamily="18" charset="0"/>
              </a:rPr>
              <a:t>1. </a:t>
            </a:r>
            <a:r>
              <a:rPr lang="de-DE" sz="1200" i="1" kern="0" dirty="0">
                <a:latin typeface="Calibri" panose="020F0502020204030204" pitchFamily="34" charset="0"/>
                <a:ea typeface="Calibri" panose="020F0502020204030204" pitchFamily="34" charset="0"/>
                <a:cs typeface="Times New Roman" panose="02020603050405020304" pitchFamily="18" charset="0"/>
              </a:rPr>
              <a:t>M</a:t>
            </a:r>
            <a:r>
              <a:rPr lang="de-DE" sz="1200" kern="0" dirty="0">
                <a:latin typeface="Calibri" panose="020F0502020204030204" pitchFamily="34" charset="0"/>
                <a:ea typeface="Calibri" panose="020F0502020204030204" pitchFamily="34" charset="0"/>
                <a:cs typeface="Times New Roman" panose="02020603050405020304" pitchFamily="18" charset="0"/>
              </a:rPr>
              <a:t>= 5.23 </a:t>
            </a:r>
            <a:r>
              <a:rPr lang="de-DE" sz="1200" i="1" kern="0" dirty="0">
                <a:latin typeface="Calibri" panose="020F0502020204030204" pitchFamily="34" charset="0"/>
                <a:ea typeface="Calibri" panose="020F0502020204030204" pitchFamily="34" charset="0"/>
                <a:cs typeface="Times New Roman" panose="02020603050405020304" pitchFamily="18" charset="0"/>
              </a:rPr>
              <a:t>SD</a:t>
            </a:r>
            <a:r>
              <a:rPr lang="de-DE" sz="1200" kern="0" dirty="0">
                <a:latin typeface="Calibri" panose="020F0502020204030204" pitchFamily="34" charset="0"/>
                <a:ea typeface="Calibri" panose="020F0502020204030204" pitchFamily="34" charset="0"/>
                <a:cs typeface="Times New Roman" panose="02020603050405020304" pitchFamily="18" charset="0"/>
              </a:rPr>
              <a:t>=0.99</a:t>
            </a:r>
          </a:p>
          <a:p>
            <a:pPr>
              <a:buNone/>
            </a:pPr>
            <a:r>
              <a:rPr lang="de-DE" sz="1200" kern="0" dirty="0">
                <a:latin typeface="Calibri" panose="020F0502020204030204" pitchFamily="34" charset="0"/>
                <a:ea typeface="Calibri" panose="020F0502020204030204" pitchFamily="34" charset="0"/>
                <a:cs typeface="Times New Roman" panose="02020603050405020304" pitchFamily="18" charset="0"/>
              </a:rPr>
              <a:t>2. </a:t>
            </a:r>
            <a:r>
              <a:rPr lang="de-DE" sz="1200" i="1" kern="0" dirty="0">
                <a:latin typeface="Calibri" panose="020F0502020204030204" pitchFamily="34" charset="0"/>
                <a:ea typeface="Calibri" panose="020F0502020204030204" pitchFamily="34" charset="0"/>
                <a:cs typeface="Times New Roman" panose="02020603050405020304" pitchFamily="18" charset="0"/>
              </a:rPr>
              <a:t>M</a:t>
            </a:r>
            <a:r>
              <a:rPr lang="de-DE" sz="1200" kern="0" dirty="0">
                <a:latin typeface="Calibri" panose="020F0502020204030204" pitchFamily="34" charset="0"/>
                <a:ea typeface="Calibri" panose="020F0502020204030204" pitchFamily="34" charset="0"/>
                <a:cs typeface="Times New Roman" panose="02020603050405020304" pitchFamily="18" charset="0"/>
              </a:rPr>
              <a:t>=4.7 </a:t>
            </a:r>
            <a:r>
              <a:rPr lang="de-DE" sz="1200" i="1" kern="0" dirty="0">
                <a:latin typeface="Calibri" panose="020F0502020204030204" pitchFamily="34" charset="0"/>
                <a:ea typeface="Calibri" panose="020F0502020204030204" pitchFamily="34" charset="0"/>
                <a:cs typeface="Times New Roman" panose="02020603050405020304" pitchFamily="18" charset="0"/>
              </a:rPr>
              <a:t>SD</a:t>
            </a:r>
            <a:r>
              <a:rPr lang="de-DE" sz="1200" kern="0" dirty="0">
                <a:latin typeface="Calibri" panose="020F0502020204030204" pitchFamily="34" charset="0"/>
                <a:ea typeface="Calibri" panose="020F0502020204030204" pitchFamily="34" charset="0"/>
                <a:cs typeface="Times New Roman" panose="02020603050405020304" pitchFamily="18" charset="0"/>
              </a:rPr>
              <a:t>=1.24</a:t>
            </a:r>
          </a:p>
          <a:p>
            <a:pPr>
              <a:buNone/>
            </a:pPr>
            <a:r>
              <a:rPr lang="de-DE" sz="1200" kern="0" dirty="0">
                <a:latin typeface="Calibri" panose="020F0502020204030204" pitchFamily="34" charset="0"/>
                <a:ea typeface="Calibri" panose="020F0502020204030204" pitchFamily="34" charset="0"/>
                <a:cs typeface="Times New Roman" panose="02020603050405020304" pitchFamily="18" charset="0"/>
              </a:rPr>
              <a:t>3. </a:t>
            </a:r>
            <a:r>
              <a:rPr lang="de-DE" sz="1200" i="1" kern="0" dirty="0">
                <a:latin typeface="Calibri" panose="020F0502020204030204" pitchFamily="34" charset="0"/>
                <a:ea typeface="Calibri" panose="020F0502020204030204" pitchFamily="34" charset="0"/>
                <a:cs typeface="Times New Roman" panose="02020603050405020304" pitchFamily="18" charset="0"/>
              </a:rPr>
              <a:t>M</a:t>
            </a:r>
            <a:r>
              <a:rPr lang="de-DE" sz="1200" kern="0" dirty="0">
                <a:latin typeface="Calibri" panose="020F0502020204030204" pitchFamily="34" charset="0"/>
                <a:ea typeface="Calibri" panose="020F0502020204030204" pitchFamily="34" charset="0"/>
                <a:cs typeface="Times New Roman" panose="02020603050405020304" pitchFamily="18" charset="0"/>
              </a:rPr>
              <a:t>=5.25 </a:t>
            </a:r>
            <a:r>
              <a:rPr lang="de-DE" sz="1200" i="1" kern="0" dirty="0">
                <a:latin typeface="Calibri" panose="020F0502020204030204" pitchFamily="34" charset="0"/>
                <a:ea typeface="Calibri" panose="020F0502020204030204" pitchFamily="34" charset="0"/>
                <a:cs typeface="Times New Roman" panose="02020603050405020304" pitchFamily="18" charset="0"/>
              </a:rPr>
              <a:t>SD</a:t>
            </a:r>
            <a:r>
              <a:rPr lang="de-DE" sz="1200" kern="0" dirty="0">
                <a:latin typeface="Calibri" panose="020F0502020204030204" pitchFamily="34" charset="0"/>
                <a:ea typeface="Calibri" panose="020F0502020204030204" pitchFamily="34" charset="0"/>
                <a:cs typeface="Times New Roman" panose="02020603050405020304" pitchFamily="18" charset="0"/>
              </a:rPr>
              <a:t>=0.93</a:t>
            </a:r>
          </a:p>
          <a:p>
            <a:pPr>
              <a:buNone/>
            </a:pPr>
            <a:r>
              <a:rPr lang="de-DE" sz="1200" kern="0" dirty="0">
                <a:latin typeface="Calibri" panose="020F0502020204030204" pitchFamily="34" charset="0"/>
                <a:ea typeface="Calibri" panose="020F0502020204030204" pitchFamily="34" charset="0"/>
                <a:cs typeface="Times New Roman" panose="02020603050405020304" pitchFamily="18" charset="0"/>
              </a:rPr>
              <a:t>4. </a:t>
            </a:r>
            <a:r>
              <a:rPr lang="de-DE" sz="1200" i="1" kern="0" dirty="0">
                <a:latin typeface="Calibri" panose="020F0502020204030204" pitchFamily="34" charset="0"/>
                <a:ea typeface="Calibri" panose="020F0502020204030204" pitchFamily="34" charset="0"/>
                <a:cs typeface="Times New Roman" panose="02020603050405020304" pitchFamily="18" charset="0"/>
              </a:rPr>
              <a:t>M</a:t>
            </a:r>
            <a:r>
              <a:rPr lang="de-DE" sz="1200" kern="0" dirty="0">
                <a:latin typeface="Calibri" panose="020F0502020204030204" pitchFamily="34" charset="0"/>
                <a:ea typeface="Calibri" panose="020F0502020204030204" pitchFamily="34" charset="0"/>
                <a:cs typeface="Times New Roman" panose="02020603050405020304" pitchFamily="18" charset="0"/>
              </a:rPr>
              <a:t>=5.26 </a:t>
            </a:r>
            <a:r>
              <a:rPr lang="de-DE" sz="1200" i="1" kern="0" dirty="0">
                <a:latin typeface="Calibri" panose="020F0502020204030204" pitchFamily="34" charset="0"/>
                <a:ea typeface="Calibri" panose="020F0502020204030204" pitchFamily="34" charset="0"/>
                <a:cs typeface="Times New Roman" panose="02020603050405020304" pitchFamily="18" charset="0"/>
              </a:rPr>
              <a:t>SD</a:t>
            </a:r>
            <a:r>
              <a:rPr lang="de-DE" sz="1200" kern="0" dirty="0">
                <a:latin typeface="Calibri" panose="020F0502020204030204" pitchFamily="34" charset="0"/>
                <a:ea typeface="Calibri" panose="020F0502020204030204" pitchFamily="34" charset="0"/>
                <a:cs typeface="Times New Roman" panose="02020603050405020304" pitchFamily="18" charset="0"/>
              </a:rPr>
              <a:t>=0.78</a:t>
            </a:r>
          </a:p>
          <a:p>
            <a:pPr>
              <a:buNone/>
            </a:pPr>
            <a:r>
              <a:rPr lang="de-DE" sz="1200" kern="0" dirty="0">
                <a:latin typeface="Calibri" panose="020F0502020204030204" pitchFamily="34" charset="0"/>
                <a:ea typeface="Calibri" panose="020F0502020204030204" pitchFamily="34" charset="0"/>
                <a:cs typeface="Times New Roman" panose="02020603050405020304" pitchFamily="18" charset="0"/>
              </a:rPr>
              <a:t>5. </a:t>
            </a:r>
            <a:r>
              <a:rPr lang="de-DE" sz="1200" i="1" kern="0" dirty="0">
                <a:latin typeface="Calibri" panose="020F0502020204030204" pitchFamily="34" charset="0"/>
                <a:ea typeface="Calibri" panose="020F0502020204030204" pitchFamily="34" charset="0"/>
                <a:cs typeface="Times New Roman" panose="02020603050405020304" pitchFamily="18" charset="0"/>
              </a:rPr>
              <a:t>M</a:t>
            </a:r>
            <a:r>
              <a:rPr lang="de-DE" sz="1200" kern="0" dirty="0">
                <a:latin typeface="Calibri" panose="020F0502020204030204" pitchFamily="34" charset="0"/>
                <a:ea typeface="Calibri" panose="020F0502020204030204" pitchFamily="34" charset="0"/>
                <a:cs typeface="Times New Roman" panose="02020603050405020304" pitchFamily="18" charset="0"/>
              </a:rPr>
              <a:t>=5.6 </a:t>
            </a:r>
            <a:r>
              <a:rPr lang="de-DE" sz="1200" u="sng" kern="0" dirty="0">
                <a:latin typeface="Calibri" panose="020F0502020204030204" pitchFamily="34" charset="0"/>
                <a:ea typeface="Calibri" panose="020F0502020204030204" pitchFamily="34" charset="0"/>
                <a:cs typeface="Times New Roman" panose="02020603050405020304" pitchFamily="18" charset="0"/>
              </a:rPr>
              <a:t>SD</a:t>
            </a:r>
            <a:r>
              <a:rPr lang="de-DE" sz="1200" kern="0" dirty="0">
                <a:latin typeface="Calibri" panose="020F0502020204030204" pitchFamily="34" charset="0"/>
                <a:ea typeface="Calibri" panose="020F0502020204030204" pitchFamily="34" charset="0"/>
                <a:cs typeface="Times New Roman" panose="02020603050405020304" pitchFamily="18" charset="0"/>
              </a:rPr>
              <a:t>=0.59</a:t>
            </a:r>
          </a:p>
          <a:p>
            <a:pPr>
              <a:buNone/>
            </a:pPr>
            <a:r>
              <a:rPr lang="de-DE" sz="1200" kern="0" dirty="0">
                <a:latin typeface="Calibri" panose="020F0502020204030204" pitchFamily="34" charset="0"/>
                <a:ea typeface="Calibri" panose="020F0502020204030204" pitchFamily="34" charset="0"/>
                <a:cs typeface="Times New Roman" panose="02020603050405020304" pitchFamily="18" charset="0"/>
              </a:rPr>
              <a:t>6. </a:t>
            </a:r>
            <a:r>
              <a:rPr lang="de-DE" sz="1200" i="1" kern="0" dirty="0">
                <a:latin typeface="Calibri" panose="020F0502020204030204" pitchFamily="34" charset="0"/>
                <a:ea typeface="Calibri" panose="020F0502020204030204" pitchFamily="34" charset="0"/>
                <a:cs typeface="Times New Roman" panose="02020603050405020304" pitchFamily="18" charset="0"/>
              </a:rPr>
              <a:t>M</a:t>
            </a:r>
            <a:r>
              <a:rPr lang="de-DE" sz="1200" kern="0" dirty="0">
                <a:latin typeface="Calibri" panose="020F0502020204030204" pitchFamily="34" charset="0"/>
                <a:ea typeface="Calibri" panose="020F0502020204030204" pitchFamily="34" charset="0"/>
                <a:cs typeface="Times New Roman" panose="02020603050405020304" pitchFamily="18" charset="0"/>
              </a:rPr>
              <a:t>=5.23 </a:t>
            </a:r>
            <a:r>
              <a:rPr lang="de-DE" sz="1200" i="1" kern="0" dirty="0">
                <a:latin typeface="Calibri" panose="020F0502020204030204" pitchFamily="34" charset="0"/>
                <a:ea typeface="Calibri" panose="020F0502020204030204" pitchFamily="34" charset="0"/>
                <a:cs typeface="Times New Roman" panose="02020603050405020304" pitchFamily="18" charset="0"/>
              </a:rPr>
              <a:t>SD</a:t>
            </a:r>
            <a:r>
              <a:rPr lang="de-DE" sz="1200" kern="0" dirty="0">
                <a:latin typeface="Calibri" panose="020F0502020204030204" pitchFamily="34" charset="0"/>
                <a:ea typeface="Calibri" panose="020F0502020204030204" pitchFamily="34" charset="0"/>
                <a:cs typeface="Times New Roman" panose="02020603050405020304" pitchFamily="18" charset="0"/>
              </a:rPr>
              <a:t>=1.1</a:t>
            </a:r>
          </a:p>
          <a:p>
            <a:r>
              <a:rPr lang="de-DE" sz="1200" kern="0" dirty="0">
                <a:latin typeface="Calibri" panose="020F0502020204030204" pitchFamily="34" charset="0"/>
                <a:cs typeface="Times New Roman" panose="02020603050405020304" pitchFamily="18" charset="0"/>
              </a:rPr>
              <a:t>HK. </a:t>
            </a:r>
            <a:r>
              <a:rPr lang="de-DE" sz="1200" i="1" kern="0" dirty="0">
                <a:latin typeface="Calibri" panose="020F0502020204030204" pitchFamily="34" charset="0"/>
                <a:cs typeface="Times New Roman" panose="02020603050405020304" pitchFamily="18" charset="0"/>
              </a:rPr>
              <a:t>M</a:t>
            </a:r>
            <a:r>
              <a:rPr lang="de-DE" sz="1200" kern="0" dirty="0">
                <a:latin typeface="Calibri" panose="020F0502020204030204" pitchFamily="34" charset="0"/>
                <a:cs typeface="Times New Roman" panose="02020603050405020304" pitchFamily="18" charset="0"/>
              </a:rPr>
              <a:t>=5.17 </a:t>
            </a:r>
            <a:r>
              <a:rPr lang="de-DE" sz="1200" i="1" kern="0" dirty="0">
                <a:latin typeface="Calibri" panose="020F0502020204030204" pitchFamily="34" charset="0"/>
                <a:cs typeface="Times New Roman" panose="02020603050405020304" pitchFamily="18" charset="0"/>
              </a:rPr>
              <a:t>SD</a:t>
            </a:r>
            <a:r>
              <a:rPr lang="de-DE" sz="1200" kern="0" dirty="0">
                <a:latin typeface="Calibri" panose="020F0502020204030204" pitchFamily="34" charset="0"/>
                <a:cs typeface="Times New Roman" panose="02020603050405020304" pitchFamily="18" charset="0"/>
              </a:rPr>
              <a:t>=1.04</a:t>
            </a:r>
            <a:endParaRPr lang="de-DE" dirty="0"/>
          </a:p>
          <a:p>
            <a:endParaRPr lang="de-DE" dirty="0"/>
          </a:p>
        </p:txBody>
      </p:sp>
      <p:sp>
        <p:nvSpPr>
          <p:cNvPr id="4" name="Foliennummernplatzhalter 3"/>
          <p:cNvSpPr>
            <a:spLocks noGrp="1"/>
          </p:cNvSpPr>
          <p:nvPr>
            <p:ph type="sldNum" sz="quarter" idx="5"/>
          </p:nvPr>
        </p:nvSpPr>
        <p:spPr/>
        <p:txBody>
          <a:bodyPr/>
          <a:lstStyle/>
          <a:p>
            <a:fld id="{D088975D-8AA1-254B-9152-05D34EBC52E2}" type="slidenum">
              <a:rPr lang="de-DE" smtClean="0"/>
              <a:pPr/>
              <a:t>36</a:t>
            </a:fld>
            <a:endParaRPr lang="de-DE"/>
          </a:p>
        </p:txBody>
      </p:sp>
    </p:spTree>
    <p:extLst>
      <p:ext uri="{BB962C8B-B14F-4D97-AF65-F5344CB8AC3E}">
        <p14:creationId xmlns:p14="http://schemas.microsoft.com/office/powerpoint/2010/main" val="1866310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None/>
            </a:pPr>
            <a:r>
              <a:rPr lang="de-DE" sz="1200" kern="0" dirty="0">
                <a:latin typeface="Calibri" panose="020F0502020204030204" pitchFamily="34" charset="0"/>
                <a:ea typeface="Calibri" panose="020F0502020204030204" pitchFamily="34" charset="0"/>
                <a:cs typeface="Times New Roman" panose="02020603050405020304" pitchFamily="18" charset="0"/>
              </a:rPr>
              <a:t>1. </a:t>
            </a:r>
            <a:r>
              <a:rPr lang="de-DE" sz="1200" i="1" kern="0" dirty="0">
                <a:latin typeface="Calibri" panose="020F0502020204030204" pitchFamily="34" charset="0"/>
                <a:ea typeface="Calibri" panose="020F0502020204030204" pitchFamily="34" charset="0"/>
                <a:cs typeface="Times New Roman" panose="02020603050405020304" pitchFamily="18" charset="0"/>
              </a:rPr>
              <a:t>M</a:t>
            </a:r>
            <a:r>
              <a:rPr lang="de-DE" sz="1200" kern="0" dirty="0">
                <a:latin typeface="Calibri" panose="020F0502020204030204" pitchFamily="34" charset="0"/>
                <a:ea typeface="Calibri" panose="020F0502020204030204" pitchFamily="34" charset="0"/>
                <a:cs typeface="Times New Roman" panose="02020603050405020304" pitchFamily="18" charset="0"/>
              </a:rPr>
              <a:t>= 5.23 </a:t>
            </a:r>
            <a:r>
              <a:rPr lang="de-DE" sz="1200" i="1" kern="0" dirty="0">
                <a:latin typeface="Calibri" panose="020F0502020204030204" pitchFamily="34" charset="0"/>
                <a:ea typeface="Calibri" panose="020F0502020204030204" pitchFamily="34" charset="0"/>
                <a:cs typeface="Times New Roman" panose="02020603050405020304" pitchFamily="18" charset="0"/>
              </a:rPr>
              <a:t>SD</a:t>
            </a:r>
            <a:r>
              <a:rPr lang="de-DE" sz="1200" kern="0" dirty="0">
                <a:latin typeface="Calibri" panose="020F0502020204030204" pitchFamily="34" charset="0"/>
                <a:ea typeface="Calibri" panose="020F0502020204030204" pitchFamily="34" charset="0"/>
                <a:cs typeface="Times New Roman" panose="02020603050405020304" pitchFamily="18" charset="0"/>
              </a:rPr>
              <a:t>=0.99</a:t>
            </a:r>
          </a:p>
          <a:p>
            <a:pPr>
              <a:buNone/>
            </a:pPr>
            <a:r>
              <a:rPr lang="de-DE" sz="1200" kern="0" dirty="0">
                <a:latin typeface="Calibri" panose="020F0502020204030204" pitchFamily="34" charset="0"/>
                <a:ea typeface="Calibri" panose="020F0502020204030204" pitchFamily="34" charset="0"/>
                <a:cs typeface="Times New Roman" panose="02020603050405020304" pitchFamily="18" charset="0"/>
              </a:rPr>
              <a:t>2. </a:t>
            </a:r>
            <a:r>
              <a:rPr lang="de-DE" sz="1200" i="1" kern="0" dirty="0">
                <a:latin typeface="Calibri" panose="020F0502020204030204" pitchFamily="34" charset="0"/>
                <a:ea typeface="Calibri" panose="020F0502020204030204" pitchFamily="34" charset="0"/>
                <a:cs typeface="Times New Roman" panose="02020603050405020304" pitchFamily="18" charset="0"/>
              </a:rPr>
              <a:t>M</a:t>
            </a:r>
            <a:r>
              <a:rPr lang="de-DE" sz="1200" kern="0" dirty="0">
                <a:latin typeface="Calibri" panose="020F0502020204030204" pitchFamily="34" charset="0"/>
                <a:ea typeface="Calibri" panose="020F0502020204030204" pitchFamily="34" charset="0"/>
                <a:cs typeface="Times New Roman" panose="02020603050405020304" pitchFamily="18" charset="0"/>
              </a:rPr>
              <a:t>=4.7 </a:t>
            </a:r>
            <a:r>
              <a:rPr lang="de-DE" sz="1200" i="1" kern="0" dirty="0">
                <a:latin typeface="Calibri" panose="020F0502020204030204" pitchFamily="34" charset="0"/>
                <a:ea typeface="Calibri" panose="020F0502020204030204" pitchFamily="34" charset="0"/>
                <a:cs typeface="Times New Roman" panose="02020603050405020304" pitchFamily="18" charset="0"/>
              </a:rPr>
              <a:t>SD</a:t>
            </a:r>
            <a:r>
              <a:rPr lang="de-DE" sz="1200" kern="0" dirty="0">
                <a:latin typeface="Calibri" panose="020F0502020204030204" pitchFamily="34" charset="0"/>
                <a:ea typeface="Calibri" panose="020F0502020204030204" pitchFamily="34" charset="0"/>
                <a:cs typeface="Times New Roman" panose="02020603050405020304" pitchFamily="18" charset="0"/>
              </a:rPr>
              <a:t>=1.24</a:t>
            </a:r>
          </a:p>
          <a:p>
            <a:pPr>
              <a:buNone/>
            </a:pPr>
            <a:r>
              <a:rPr lang="de-DE" sz="1200" kern="0" dirty="0">
                <a:latin typeface="Calibri" panose="020F0502020204030204" pitchFamily="34" charset="0"/>
                <a:ea typeface="Calibri" panose="020F0502020204030204" pitchFamily="34" charset="0"/>
                <a:cs typeface="Times New Roman" panose="02020603050405020304" pitchFamily="18" charset="0"/>
              </a:rPr>
              <a:t>3. </a:t>
            </a:r>
            <a:r>
              <a:rPr lang="de-DE" sz="1200" i="1" kern="0" dirty="0">
                <a:latin typeface="Calibri" panose="020F0502020204030204" pitchFamily="34" charset="0"/>
                <a:ea typeface="Calibri" panose="020F0502020204030204" pitchFamily="34" charset="0"/>
                <a:cs typeface="Times New Roman" panose="02020603050405020304" pitchFamily="18" charset="0"/>
              </a:rPr>
              <a:t>M</a:t>
            </a:r>
            <a:r>
              <a:rPr lang="de-DE" sz="1200" kern="0" dirty="0">
                <a:latin typeface="Calibri" panose="020F0502020204030204" pitchFamily="34" charset="0"/>
                <a:ea typeface="Calibri" panose="020F0502020204030204" pitchFamily="34" charset="0"/>
                <a:cs typeface="Times New Roman" panose="02020603050405020304" pitchFamily="18" charset="0"/>
              </a:rPr>
              <a:t>=5.25 </a:t>
            </a:r>
            <a:r>
              <a:rPr lang="de-DE" sz="1200" i="1" kern="0" dirty="0">
                <a:latin typeface="Calibri" panose="020F0502020204030204" pitchFamily="34" charset="0"/>
                <a:ea typeface="Calibri" panose="020F0502020204030204" pitchFamily="34" charset="0"/>
                <a:cs typeface="Times New Roman" panose="02020603050405020304" pitchFamily="18" charset="0"/>
              </a:rPr>
              <a:t>SD</a:t>
            </a:r>
            <a:r>
              <a:rPr lang="de-DE" sz="1200" kern="0" dirty="0">
                <a:latin typeface="Calibri" panose="020F0502020204030204" pitchFamily="34" charset="0"/>
                <a:ea typeface="Calibri" panose="020F0502020204030204" pitchFamily="34" charset="0"/>
                <a:cs typeface="Times New Roman" panose="02020603050405020304" pitchFamily="18" charset="0"/>
              </a:rPr>
              <a:t>=0.93</a:t>
            </a:r>
          </a:p>
          <a:p>
            <a:pPr>
              <a:buNone/>
            </a:pPr>
            <a:r>
              <a:rPr lang="de-DE" sz="1200" kern="0" dirty="0">
                <a:latin typeface="Calibri" panose="020F0502020204030204" pitchFamily="34" charset="0"/>
                <a:ea typeface="Calibri" panose="020F0502020204030204" pitchFamily="34" charset="0"/>
                <a:cs typeface="Times New Roman" panose="02020603050405020304" pitchFamily="18" charset="0"/>
              </a:rPr>
              <a:t>4. </a:t>
            </a:r>
            <a:r>
              <a:rPr lang="de-DE" sz="1200" i="1" kern="0" dirty="0">
                <a:latin typeface="Calibri" panose="020F0502020204030204" pitchFamily="34" charset="0"/>
                <a:ea typeface="Calibri" panose="020F0502020204030204" pitchFamily="34" charset="0"/>
                <a:cs typeface="Times New Roman" panose="02020603050405020304" pitchFamily="18" charset="0"/>
              </a:rPr>
              <a:t>M</a:t>
            </a:r>
            <a:r>
              <a:rPr lang="de-DE" sz="1200" kern="0" dirty="0">
                <a:latin typeface="Calibri" panose="020F0502020204030204" pitchFamily="34" charset="0"/>
                <a:ea typeface="Calibri" panose="020F0502020204030204" pitchFamily="34" charset="0"/>
                <a:cs typeface="Times New Roman" panose="02020603050405020304" pitchFamily="18" charset="0"/>
              </a:rPr>
              <a:t>=5.26 </a:t>
            </a:r>
            <a:r>
              <a:rPr lang="de-DE" sz="1200" i="1" kern="0" dirty="0">
                <a:latin typeface="Calibri" panose="020F0502020204030204" pitchFamily="34" charset="0"/>
                <a:ea typeface="Calibri" panose="020F0502020204030204" pitchFamily="34" charset="0"/>
                <a:cs typeface="Times New Roman" panose="02020603050405020304" pitchFamily="18" charset="0"/>
              </a:rPr>
              <a:t>SD</a:t>
            </a:r>
            <a:r>
              <a:rPr lang="de-DE" sz="1200" kern="0" dirty="0">
                <a:latin typeface="Calibri" panose="020F0502020204030204" pitchFamily="34" charset="0"/>
                <a:ea typeface="Calibri" panose="020F0502020204030204" pitchFamily="34" charset="0"/>
                <a:cs typeface="Times New Roman" panose="02020603050405020304" pitchFamily="18" charset="0"/>
              </a:rPr>
              <a:t>=0.78</a:t>
            </a:r>
          </a:p>
          <a:p>
            <a:pPr>
              <a:buNone/>
            </a:pPr>
            <a:r>
              <a:rPr lang="de-DE" sz="1200" kern="0" dirty="0">
                <a:latin typeface="Calibri" panose="020F0502020204030204" pitchFamily="34" charset="0"/>
                <a:ea typeface="Calibri" panose="020F0502020204030204" pitchFamily="34" charset="0"/>
                <a:cs typeface="Times New Roman" panose="02020603050405020304" pitchFamily="18" charset="0"/>
              </a:rPr>
              <a:t>5. </a:t>
            </a:r>
            <a:r>
              <a:rPr lang="de-DE" sz="1200" i="1" kern="0" dirty="0">
                <a:latin typeface="Calibri" panose="020F0502020204030204" pitchFamily="34" charset="0"/>
                <a:ea typeface="Calibri" panose="020F0502020204030204" pitchFamily="34" charset="0"/>
                <a:cs typeface="Times New Roman" panose="02020603050405020304" pitchFamily="18" charset="0"/>
              </a:rPr>
              <a:t>M</a:t>
            </a:r>
            <a:r>
              <a:rPr lang="de-DE" sz="1200" kern="0" dirty="0">
                <a:latin typeface="Calibri" panose="020F0502020204030204" pitchFamily="34" charset="0"/>
                <a:ea typeface="Calibri" panose="020F0502020204030204" pitchFamily="34" charset="0"/>
                <a:cs typeface="Times New Roman" panose="02020603050405020304" pitchFamily="18" charset="0"/>
              </a:rPr>
              <a:t>=5.6 </a:t>
            </a:r>
            <a:r>
              <a:rPr lang="de-DE" sz="1200" u="sng" kern="0" dirty="0">
                <a:latin typeface="Calibri" panose="020F0502020204030204" pitchFamily="34" charset="0"/>
                <a:ea typeface="Calibri" panose="020F0502020204030204" pitchFamily="34" charset="0"/>
                <a:cs typeface="Times New Roman" panose="02020603050405020304" pitchFamily="18" charset="0"/>
              </a:rPr>
              <a:t>SD</a:t>
            </a:r>
            <a:r>
              <a:rPr lang="de-DE" sz="1200" kern="0" dirty="0">
                <a:latin typeface="Calibri" panose="020F0502020204030204" pitchFamily="34" charset="0"/>
                <a:ea typeface="Calibri" panose="020F0502020204030204" pitchFamily="34" charset="0"/>
                <a:cs typeface="Times New Roman" panose="02020603050405020304" pitchFamily="18" charset="0"/>
              </a:rPr>
              <a:t>=0.59</a:t>
            </a:r>
          </a:p>
          <a:p>
            <a:pPr>
              <a:buNone/>
            </a:pPr>
            <a:r>
              <a:rPr lang="de-DE" sz="1200" kern="0" dirty="0">
                <a:latin typeface="Calibri" panose="020F0502020204030204" pitchFamily="34" charset="0"/>
                <a:ea typeface="Calibri" panose="020F0502020204030204" pitchFamily="34" charset="0"/>
                <a:cs typeface="Times New Roman" panose="02020603050405020304" pitchFamily="18" charset="0"/>
              </a:rPr>
              <a:t>6. </a:t>
            </a:r>
            <a:r>
              <a:rPr lang="de-DE" sz="1200" i="1" kern="0" dirty="0">
                <a:latin typeface="Calibri" panose="020F0502020204030204" pitchFamily="34" charset="0"/>
                <a:ea typeface="Calibri" panose="020F0502020204030204" pitchFamily="34" charset="0"/>
                <a:cs typeface="Times New Roman" panose="02020603050405020304" pitchFamily="18" charset="0"/>
              </a:rPr>
              <a:t>M</a:t>
            </a:r>
            <a:r>
              <a:rPr lang="de-DE" sz="1200" kern="0" dirty="0">
                <a:latin typeface="Calibri" panose="020F0502020204030204" pitchFamily="34" charset="0"/>
                <a:ea typeface="Calibri" panose="020F0502020204030204" pitchFamily="34" charset="0"/>
                <a:cs typeface="Times New Roman" panose="02020603050405020304" pitchFamily="18" charset="0"/>
              </a:rPr>
              <a:t>=5.23 </a:t>
            </a:r>
            <a:r>
              <a:rPr lang="de-DE" sz="1200" i="1" kern="0" dirty="0">
                <a:latin typeface="Calibri" panose="020F0502020204030204" pitchFamily="34" charset="0"/>
                <a:ea typeface="Calibri" panose="020F0502020204030204" pitchFamily="34" charset="0"/>
                <a:cs typeface="Times New Roman" panose="02020603050405020304" pitchFamily="18" charset="0"/>
              </a:rPr>
              <a:t>SD</a:t>
            </a:r>
            <a:r>
              <a:rPr lang="de-DE" sz="1200" kern="0" dirty="0">
                <a:latin typeface="Calibri" panose="020F0502020204030204" pitchFamily="34" charset="0"/>
                <a:ea typeface="Calibri" panose="020F0502020204030204" pitchFamily="34" charset="0"/>
                <a:cs typeface="Times New Roman" panose="02020603050405020304" pitchFamily="18" charset="0"/>
              </a:rPr>
              <a:t>=1.1</a:t>
            </a:r>
          </a:p>
          <a:p>
            <a:r>
              <a:rPr lang="de-DE" sz="1200" kern="0" dirty="0">
                <a:latin typeface="Calibri" panose="020F0502020204030204" pitchFamily="34" charset="0"/>
                <a:cs typeface="Times New Roman" panose="02020603050405020304" pitchFamily="18" charset="0"/>
              </a:rPr>
              <a:t>HK. </a:t>
            </a:r>
            <a:r>
              <a:rPr lang="de-DE" sz="1200" i="1" kern="0" dirty="0">
                <a:latin typeface="Calibri" panose="020F0502020204030204" pitchFamily="34" charset="0"/>
                <a:cs typeface="Times New Roman" panose="02020603050405020304" pitchFamily="18" charset="0"/>
              </a:rPr>
              <a:t>M</a:t>
            </a:r>
            <a:r>
              <a:rPr lang="de-DE" sz="1200" kern="0" dirty="0">
                <a:latin typeface="Calibri" panose="020F0502020204030204" pitchFamily="34" charset="0"/>
                <a:cs typeface="Times New Roman" panose="02020603050405020304" pitchFamily="18" charset="0"/>
              </a:rPr>
              <a:t>=5.17 </a:t>
            </a:r>
            <a:r>
              <a:rPr lang="de-DE" sz="1200" i="1" kern="0" dirty="0">
                <a:latin typeface="Calibri" panose="020F0502020204030204" pitchFamily="34" charset="0"/>
                <a:cs typeface="Times New Roman" panose="02020603050405020304" pitchFamily="18" charset="0"/>
              </a:rPr>
              <a:t>SD</a:t>
            </a:r>
            <a:r>
              <a:rPr lang="de-DE" sz="1200" kern="0" dirty="0">
                <a:latin typeface="Calibri" panose="020F0502020204030204" pitchFamily="34" charset="0"/>
                <a:cs typeface="Times New Roman" panose="02020603050405020304" pitchFamily="18" charset="0"/>
              </a:rPr>
              <a:t>=1.04</a:t>
            </a:r>
            <a:endParaRPr lang="de-DE" dirty="0"/>
          </a:p>
          <a:p>
            <a:endParaRPr lang="de-DE" dirty="0"/>
          </a:p>
        </p:txBody>
      </p:sp>
      <p:sp>
        <p:nvSpPr>
          <p:cNvPr id="4" name="Foliennummernplatzhalter 3"/>
          <p:cNvSpPr>
            <a:spLocks noGrp="1"/>
          </p:cNvSpPr>
          <p:nvPr>
            <p:ph type="sldNum" sz="quarter" idx="5"/>
          </p:nvPr>
        </p:nvSpPr>
        <p:spPr/>
        <p:txBody>
          <a:bodyPr/>
          <a:lstStyle/>
          <a:p>
            <a:fld id="{D088975D-8AA1-254B-9152-05D34EBC52E2}" type="slidenum">
              <a:rPr lang="de-DE" smtClean="0"/>
              <a:pPr/>
              <a:t>37</a:t>
            </a:fld>
            <a:endParaRPr lang="de-DE"/>
          </a:p>
        </p:txBody>
      </p:sp>
    </p:spTree>
    <p:extLst>
      <p:ext uri="{BB962C8B-B14F-4D97-AF65-F5344CB8AC3E}">
        <p14:creationId xmlns:p14="http://schemas.microsoft.com/office/powerpoint/2010/main" val="1115571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DAE9EF-89B9-1B49-87CF-2C89A7421425}" type="slidenum">
              <a:rPr lang="de-DE"/>
              <a:pPr/>
              <a:t>49</a:t>
            </a:fld>
            <a:endParaRPr lang="de-DE"/>
          </a:p>
        </p:txBody>
      </p:sp>
      <p:sp>
        <p:nvSpPr>
          <p:cNvPr id="43010" name="Rectangle 2"/>
          <p:cNvSpPr>
            <a:spLocks noGrp="1" noRot="1" noChangeAspect="1" noChangeArrowheads="1" noTextEdit="1"/>
          </p:cNvSpPr>
          <p:nvPr>
            <p:ph type="sldImg"/>
          </p:nvPr>
        </p:nvSpPr>
        <p:spPr>
          <a:xfrm>
            <a:off x="85725" y="744538"/>
            <a:ext cx="6610350" cy="3719512"/>
          </a:xfrm>
          <a:ln/>
          <a:extLs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p:txBody>
          <a:bodyPr/>
          <a:lstStyle/>
          <a:p>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DAE9EF-89B9-1B49-87CF-2C89A7421425}" type="slidenum">
              <a:rPr lang="de-DE"/>
              <a:pPr/>
              <a:t>50</a:t>
            </a:fld>
            <a:endParaRPr lang="de-DE"/>
          </a:p>
        </p:txBody>
      </p:sp>
      <p:sp>
        <p:nvSpPr>
          <p:cNvPr id="43010" name="Rectangle 2"/>
          <p:cNvSpPr>
            <a:spLocks noGrp="1" noRot="1" noChangeAspect="1" noChangeArrowheads="1" noTextEdit="1"/>
          </p:cNvSpPr>
          <p:nvPr>
            <p:ph type="sldImg"/>
          </p:nvPr>
        </p:nvSpPr>
        <p:spPr>
          <a:xfrm>
            <a:off x="85725" y="744538"/>
            <a:ext cx="6610350" cy="3719512"/>
          </a:xfrm>
          <a:ln/>
          <a:extLst>
            <a:ext uri="{FAA26D3D-D897-4be2-8F04-BA451C77F1D7}">
              <ma14:placeholderFlag xmlns:ma14="http://schemas.microsoft.com/office/mac/drawingml/2011/main" xmlns="" val="1"/>
            </a:ext>
          </a:extLst>
        </p:spPr>
      </p:sp>
      <p:sp>
        <p:nvSpPr>
          <p:cNvPr id="43011" name="Rectangle 3"/>
          <p:cNvSpPr>
            <a:spLocks noGrp="1" noChangeArrowheads="1"/>
          </p:cNvSpPr>
          <p:nvPr>
            <p:ph type="body" idx="1"/>
          </p:nvPr>
        </p:nvSpPr>
        <p:spPr/>
        <p:txBody>
          <a:bodyPr/>
          <a:lstStyle/>
          <a:p>
            <a:endParaRPr lang="de-DE"/>
          </a:p>
        </p:txBody>
      </p:sp>
    </p:spTree>
    <p:extLst>
      <p:ext uri="{BB962C8B-B14F-4D97-AF65-F5344CB8AC3E}">
        <p14:creationId xmlns:p14="http://schemas.microsoft.com/office/powerpoint/2010/main" val="3522708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a:t>Achtung: Demografische Daten (Geschlecht, Berufserfahrung, Alter) wurden nur bei den LK und stationären MA abgefragt!</a:t>
            </a:r>
          </a:p>
          <a:p>
            <a:endParaRPr lang="de-DE" dirty="0"/>
          </a:p>
        </p:txBody>
      </p:sp>
      <p:sp>
        <p:nvSpPr>
          <p:cNvPr id="4" name="Foliennummernplatzhalter 3"/>
          <p:cNvSpPr>
            <a:spLocks noGrp="1"/>
          </p:cNvSpPr>
          <p:nvPr>
            <p:ph type="sldNum" sz="quarter" idx="5"/>
          </p:nvPr>
        </p:nvSpPr>
        <p:spPr/>
        <p:txBody>
          <a:bodyPr/>
          <a:lstStyle/>
          <a:p>
            <a:fld id="{D088975D-8AA1-254B-9152-05D34EBC52E2}" type="slidenum">
              <a:rPr lang="de-DE" smtClean="0"/>
              <a:pPr/>
              <a:t>13</a:t>
            </a:fld>
            <a:endParaRPr lang="de-DE"/>
          </a:p>
        </p:txBody>
      </p:sp>
    </p:spTree>
    <p:extLst>
      <p:ext uri="{BB962C8B-B14F-4D97-AF65-F5344CB8AC3E}">
        <p14:creationId xmlns:p14="http://schemas.microsoft.com/office/powerpoint/2010/main" val="402113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Mittelwert:</a:t>
            </a:r>
            <a:r>
              <a:rPr lang="de-DE" dirty="0"/>
              <a:t> Der Mittelwert wird mit Abstand am meisten verwendet. Die Nachteile vom Mittelwert ist, dass er sensibel auf Ausreißer reagiert, der Wert in den Daten nicht existieren muss und damit die Interpretation sinnvoll ist, die Daten metrisch Skalenniveau haben sollten. </a:t>
            </a:r>
          </a:p>
          <a:p>
            <a:endParaRPr lang="de-DE" dirty="0"/>
          </a:p>
          <a:p>
            <a:r>
              <a:rPr lang="de-DE" b="1" dirty="0"/>
              <a:t>Median:</a:t>
            </a:r>
            <a:r>
              <a:rPr lang="de-DE" dirty="0"/>
              <a:t> Der große Vorteil vom Median ist, dass er sehr robust gegenüber Ausreißer ist und das die Daten nur ordinal skaliert sein müssen. </a:t>
            </a:r>
          </a:p>
          <a:p>
            <a:endParaRPr lang="de-DE" dirty="0"/>
          </a:p>
          <a:p>
            <a:r>
              <a:rPr lang="de-DE" b="1" dirty="0"/>
              <a:t>Mode:</a:t>
            </a:r>
            <a:r>
              <a:rPr lang="de-DE" dirty="0"/>
              <a:t> Der Mode ist der Wert, der am häufigsten vorkommt, was den Vorteil mit sich bringt, das der Wert tatsächlich vorkommt. Des Weiteren kann der Mode auch für Daten berechnet werden, die nicht geordnet werden können und damit nominales Skalenniveau aufweisen. Der Nachteil ist, dass der Mode die anderen vorhandenen Daten gar nicht berücksichtigt. </a:t>
            </a:r>
          </a:p>
          <a:p>
            <a:endParaRPr lang="de-DE" dirty="0"/>
          </a:p>
        </p:txBody>
      </p:sp>
      <p:sp>
        <p:nvSpPr>
          <p:cNvPr id="4" name="Foliennummernplatzhalter 3"/>
          <p:cNvSpPr>
            <a:spLocks noGrp="1"/>
          </p:cNvSpPr>
          <p:nvPr>
            <p:ph type="sldNum" sz="quarter" idx="5"/>
          </p:nvPr>
        </p:nvSpPr>
        <p:spPr/>
        <p:txBody>
          <a:bodyPr/>
          <a:lstStyle/>
          <a:p>
            <a:fld id="{D088975D-8AA1-254B-9152-05D34EBC52E2}" type="slidenum">
              <a:rPr lang="de-DE" smtClean="0"/>
              <a:pPr/>
              <a:t>15</a:t>
            </a:fld>
            <a:endParaRPr lang="de-DE"/>
          </a:p>
        </p:txBody>
      </p:sp>
    </p:spTree>
    <p:extLst>
      <p:ext uri="{BB962C8B-B14F-4D97-AF65-F5344CB8AC3E}">
        <p14:creationId xmlns:p14="http://schemas.microsoft.com/office/powerpoint/2010/main" val="3316437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Mittelwert:</a:t>
            </a:r>
            <a:r>
              <a:rPr lang="de-DE" dirty="0"/>
              <a:t> Der Mittelwert wird mit Abstand am meisten verwendet. Die Nachteile vom Mittelwert ist, dass er sensibel auf Ausreißer reagiert, der Wert in den Daten nicht existieren muss und damit die Interpretation sinnvoll ist, die Daten metrisch Skalenniveau haben sollten. </a:t>
            </a:r>
          </a:p>
          <a:p>
            <a:endParaRPr lang="de-DE" dirty="0"/>
          </a:p>
          <a:p>
            <a:r>
              <a:rPr lang="de-DE" b="1" dirty="0"/>
              <a:t>Median:</a:t>
            </a:r>
            <a:r>
              <a:rPr lang="de-DE" dirty="0"/>
              <a:t> Der große Vorteil vom Median ist, dass er sehr robust gegenüber Ausreißer ist und das die Daten nur ordinal skaliert sein müssen. </a:t>
            </a:r>
          </a:p>
          <a:p>
            <a:endParaRPr lang="de-DE" dirty="0"/>
          </a:p>
          <a:p>
            <a:r>
              <a:rPr lang="de-DE" b="1" dirty="0"/>
              <a:t>Mode:</a:t>
            </a:r>
            <a:r>
              <a:rPr lang="de-DE" dirty="0"/>
              <a:t> Der Mode ist der Wert, der am häufigsten vorkommt, was den Vorteil mit sich bringt, das der Wert tatsächlich vorkommt. Des Weiteren kann der Mode auch für Daten berechnet werden, die nicht geordnet werden können und damit nominales Skalenniveau aufweisen. Der Nachteil ist, dass der Mode die anderen vorhandenen Daten gar nicht berücksichtigt. </a:t>
            </a:r>
          </a:p>
          <a:p>
            <a:endParaRPr lang="de-DE" dirty="0"/>
          </a:p>
        </p:txBody>
      </p:sp>
      <p:sp>
        <p:nvSpPr>
          <p:cNvPr id="4" name="Foliennummernplatzhalter 3"/>
          <p:cNvSpPr>
            <a:spLocks noGrp="1"/>
          </p:cNvSpPr>
          <p:nvPr>
            <p:ph type="sldNum" sz="quarter" idx="5"/>
          </p:nvPr>
        </p:nvSpPr>
        <p:spPr/>
        <p:txBody>
          <a:bodyPr/>
          <a:lstStyle/>
          <a:p>
            <a:fld id="{D088975D-8AA1-254B-9152-05D34EBC52E2}" type="slidenum">
              <a:rPr lang="de-DE" smtClean="0"/>
              <a:pPr/>
              <a:t>16</a:t>
            </a:fld>
            <a:endParaRPr lang="de-DE"/>
          </a:p>
        </p:txBody>
      </p:sp>
    </p:spTree>
    <p:extLst>
      <p:ext uri="{BB962C8B-B14F-4D97-AF65-F5344CB8AC3E}">
        <p14:creationId xmlns:p14="http://schemas.microsoft.com/office/powerpoint/2010/main" val="1975612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Mittelwert:</a:t>
            </a:r>
            <a:r>
              <a:rPr lang="de-DE" dirty="0"/>
              <a:t> Der Mittelwert wird mit Abstand am meisten verwendet. Die Nachteile vom Mittelwert ist, dass er sensibel auf Ausreißer reagiert, der Wert in den Daten nicht existieren muss und damit die Interpretation sinnvoll ist, die Daten metrisch Skalenniveau haben sollten. </a:t>
            </a:r>
          </a:p>
          <a:p>
            <a:endParaRPr lang="de-DE" dirty="0"/>
          </a:p>
          <a:p>
            <a:r>
              <a:rPr lang="de-DE" b="1" dirty="0"/>
              <a:t>Median:</a:t>
            </a:r>
            <a:r>
              <a:rPr lang="de-DE" dirty="0"/>
              <a:t> Der große Vorteil vom Median ist, dass er sehr robust gegenüber Ausreißer ist und das die Daten nur ordinal skaliert sein müssen. </a:t>
            </a:r>
          </a:p>
          <a:p>
            <a:endParaRPr lang="de-DE" dirty="0"/>
          </a:p>
          <a:p>
            <a:r>
              <a:rPr lang="de-DE" b="1" dirty="0"/>
              <a:t>Mode:</a:t>
            </a:r>
            <a:r>
              <a:rPr lang="de-DE" dirty="0"/>
              <a:t> Der Mode ist der Wert, der am häufigsten vorkommt, was den Vorteil mit sich bringt, das der Wert tatsächlich vorkommt. Des Weiteren kann der Mode auch für Daten berechnet werden, die nicht geordnet werden können und damit nominales Skalenniveau aufweisen. Der Nachteil ist, dass der Mode die anderen vorhandenen Daten gar nicht berücksichtigt. </a:t>
            </a:r>
          </a:p>
          <a:p>
            <a:endParaRPr lang="de-DE" dirty="0"/>
          </a:p>
        </p:txBody>
      </p:sp>
      <p:sp>
        <p:nvSpPr>
          <p:cNvPr id="4" name="Foliennummernplatzhalter 3"/>
          <p:cNvSpPr>
            <a:spLocks noGrp="1"/>
          </p:cNvSpPr>
          <p:nvPr>
            <p:ph type="sldNum" sz="quarter" idx="5"/>
          </p:nvPr>
        </p:nvSpPr>
        <p:spPr/>
        <p:txBody>
          <a:bodyPr/>
          <a:lstStyle/>
          <a:p>
            <a:fld id="{D088975D-8AA1-254B-9152-05D34EBC52E2}" type="slidenum">
              <a:rPr lang="de-DE" smtClean="0"/>
              <a:pPr/>
              <a:t>17</a:t>
            </a:fld>
            <a:endParaRPr lang="de-DE"/>
          </a:p>
        </p:txBody>
      </p:sp>
    </p:spTree>
    <p:extLst>
      <p:ext uri="{BB962C8B-B14F-4D97-AF65-F5344CB8AC3E}">
        <p14:creationId xmlns:p14="http://schemas.microsoft.com/office/powerpoint/2010/main" val="2938272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AutoNum type="arabicPeriod"/>
            </a:pPr>
            <a:r>
              <a:rPr lang="de-DE" sz="1200" dirty="0">
                <a:latin typeface="Calibri" panose="020F0502020204030204" pitchFamily="34" charset="0"/>
                <a:ea typeface="Calibri" panose="020F0502020204030204" pitchFamily="34" charset="0"/>
                <a:cs typeface="Times New Roman" panose="02020603050405020304" pitchFamily="18" charset="0"/>
              </a:rPr>
              <a:t>M=4.72 SD=1.12</a:t>
            </a:r>
          </a:p>
          <a:p>
            <a:pPr marL="342900" indent="-342900">
              <a:buAutoNum type="arabicPeriod"/>
            </a:pPr>
            <a:r>
              <a:rPr lang="de-DE" sz="1200" dirty="0">
                <a:effectLst/>
                <a:latin typeface="Calibri" panose="020F0502020204030204" pitchFamily="34" charset="0"/>
                <a:ea typeface="Calibri" panose="020F0502020204030204" pitchFamily="34" charset="0"/>
                <a:cs typeface="Times New Roman" panose="02020603050405020304" pitchFamily="18" charset="0"/>
              </a:rPr>
              <a:t>M=5.27 SD=1.0</a:t>
            </a:r>
          </a:p>
          <a:p>
            <a:pPr marL="342900" indent="-342900">
              <a:buAutoNum type="arabicPeriod"/>
            </a:pPr>
            <a:r>
              <a:rPr lang="de-DE" sz="1200" dirty="0">
                <a:effectLst/>
                <a:latin typeface="Calibri" panose="020F0502020204030204" pitchFamily="34" charset="0"/>
                <a:ea typeface="Calibri" panose="020F0502020204030204" pitchFamily="34" charset="0"/>
                <a:cs typeface="Times New Roman" panose="02020603050405020304" pitchFamily="18" charset="0"/>
              </a:rPr>
              <a:t>M=5.31 SD=0.85</a:t>
            </a:r>
          </a:p>
          <a:p>
            <a:pPr marL="342900" indent="-342900">
              <a:buAutoNum type="arabicPeriod"/>
            </a:pPr>
            <a:r>
              <a:rPr lang="de-DE" sz="1200" dirty="0">
                <a:effectLst/>
                <a:latin typeface="Calibri" panose="020F0502020204030204" pitchFamily="34" charset="0"/>
                <a:ea typeface="Calibri" panose="020F0502020204030204" pitchFamily="34" charset="0"/>
                <a:cs typeface="Times New Roman" panose="02020603050405020304" pitchFamily="18" charset="0"/>
              </a:rPr>
              <a:t>M=4.77 SD=1.15</a:t>
            </a:r>
          </a:p>
          <a:p>
            <a:pPr marL="342900" indent="-342900">
              <a:buFontTx/>
              <a:buAutoNum type="arabicPeriod"/>
            </a:pPr>
            <a:r>
              <a:rPr lang="de-DE" sz="1200" kern="0" dirty="0">
                <a:latin typeface="Calibri" panose="020F0502020204030204" pitchFamily="34" charset="0"/>
                <a:cs typeface="Times New Roman" panose="02020603050405020304" pitchFamily="18" charset="0"/>
              </a:rPr>
              <a:t>Insgesamt: M=5.11 SD=1.04</a:t>
            </a:r>
          </a:p>
          <a:p>
            <a:endParaRPr lang="de-DE" dirty="0"/>
          </a:p>
        </p:txBody>
      </p:sp>
      <p:sp>
        <p:nvSpPr>
          <p:cNvPr id="4" name="Foliennummernplatzhalter 3"/>
          <p:cNvSpPr>
            <a:spLocks noGrp="1"/>
          </p:cNvSpPr>
          <p:nvPr>
            <p:ph type="sldNum" sz="quarter" idx="5"/>
          </p:nvPr>
        </p:nvSpPr>
        <p:spPr/>
        <p:txBody>
          <a:bodyPr/>
          <a:lstStyle/>
          <a:p>
            <a:fld id="{D088975D-8AA1-254B-9152-05D34EBC52E2}" type="slidenum">
              <a:rPr lang="de-DE" smtClean="0"/>
              <a:pPr/>
              <a:t>23</a:t>
            </a:fld>
            <a:endParaRPr lang="de-DE"/>
          </a:p>
        </p:txBody>
      </p:sp>
    </p:spTree>
    <p:extLst>
      <p:ext uri="{BB962C8B-B14F-4D97-AF65-F5344CB8AC3E}">
        <p14:creationId xmlns:p14="http://schemas.microsoft.com/office/powerpoint/2010/main" val="3233313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342900" indent="-342900">
              <a:buAutoNum type="arabicPeriod"/>
            </a:pPr>
            <a:r>
              <a:rPr lang="de-DE" sz="1200" dirty="0">
                <a:latin typeface="Calibri" panose="020F0502020204030204" pitchFamily="34" charset="0"/>
                <a:ea typeface="Calibri" panose="020F0502020204030204" pitchFamily="34" charset="0"/>
                <a:cs typeface="Times New Roman" panose="02020603050405020304" pitchFamily="18" charset="0"/>
              </a:rPr>
              <a:t>M=4.72 SD=1.12</a:t>
            </a:r>
          </a:p>
          <a:p>
            <a:pPr marL="342900" indent="-342900">
              <a:buAutoNum type="arabicPeriod"/>
            </a:pPr>
            <a:r>
              <a:rPr lang="de-DE" sz="1200" dirty="0">
                <a:effectLst/>
                <a:latin typeface="Calibri" panose="020F0502020204030204" pitchFamily="34" charset="0"/>
                <a:ea typeface="Calibri" panose="020F0502020204030204" pitchFamily="34" charset="0"/>
                <a:cs typeface="Times New Roman" panose="02020603050405020304" pitchFamily="18" charset="0"/>
              </a:rPr>
              <a:t>M=5.27 SD=1.0</a:t>
            </a:r>
          </a:p>
          <a:p>
            <a:pPr marL="342900" indent="-342900">
              <a:buAutoNum type="arabicPeriod"/>
            </a:pPr>
            <a:r>
              <a:rPr lang="de-DE" sz="1200" dirty="0">
                <a:effectLst/>
                <a:latin typeface="Calibri" panose="020F0502020204030204" pitchFamily="34" charset="0"/>
                <a:ea typeface="Calibri" panose="020F0502020204030204" pitchFamily="34" charset="0"/>
                <a:cs typeface="Times New Roman" panose="02020603050405020304" pitchFamily="18" charset="0"/>
              </a:rPr>
              <a:t>M=5.31 SD=0.85</a:t>
            </a:r>
          </a:p>
          <a:p>
            <a:pPr marL="342900" indent="-342900">
              <a:buAutoNum type="arabicPeriod"/>
            </a:pPr>
            <a:r>
              <a:rPr lang="de-DE" sz="1200" dirty="0">
                <a:effectLst/>
                <a:latin typeface="Calibri" panose="020F0502020204030204" pitchFamily="34" charset="0"/>
                <a:ea typeface="Calibri" panose="020F0502020204030204" pitchFamily="34" charset="0"/>
                <a:cs typeface="Times New Roman" panose="02020603050405020304" pitchFamily="18" charset="0"/>
              </a:rPr>
              <a:t>M=4.77 SD=1.15</a:t>
            </a:r>
          </a:p>
          <a:p>
            <a:pPr marL="342900" indent="-342900">
              <a:buFontTx/>
              <a:buAutoNum type="arabicPeriod"/>
            </a:pPr>
            <a:r>
              <a:rPr lang="de-DE" sz="1200" kern="0" dirty="0">
                <a:latin typeface="Calibri" panose="020F0502020204030204" pitchFamily="34" charset="0"/>
                <a:cs typeface="Times New Roman" panose="02020603050405020304" pitchFamily="18" charset="0"/>
              </a:rPr>
              <a:t>Insgesamt: M=5.11 SD=1.04</a:t>
            </a:r>
          </a:p>
          <a:p>
            <a:endParaRPr lang="de-DE" dirty="0"/>
          </a:p>
        </p:txBody>
      </p:sp>
      <p:sp>
        <p:nvSpPr>
          <p:cNvPr id="4" name="Foliennummernplatzhalter 3"/>
          <p:cNvSpPr>
            <a:spLocks noGrp="1"/>
          </p:cNvSpPr>
          <p:nvPr>
            <p:ph type="sldNum" sz="quarter" idx="5"/>
          </p:nvPr>
        </p:nvSpPr>
        <p:spPr/>
        <p:txBody>
          <a:bodyPr/>
          <a:lstStyle/>
          <a:p>
            <a:fld id="{D088975D-8AA1-254B-9152-05D34EBC52E2}" type="slidenum">
              <a:rPr lang="de-DE" smtClean="0"/>
              <a:pPr/>
              <a:t>24</a:t>
            </a:fld>
            <a:endParaRPr lang="de-DE"/>
          </a:p>
        </p:txBody>
      </p:sp>
    </p:spTree>
    <p:extLst>
      <p:ext uri="{BB962C8B-B14F-4D97-AF65-F5344CB8AC3E}">
        <p14:creationId xmlns:p14="http://schemas.microsoft.com/office/powerpoint/2010/main" val="33537421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4.1h - Mit der Aufnahme muss geklärt werden, wer im WG-Team mit dem </a:t>
            </a:r>
            <a:r>
              <a:rPr lang="de-DE" dirty="0" err="1"/>
              <a:t>j.M</a:t>
            </a:r>
            <a:r>
              <a:rPr lang="de-DE" dirty="0"/>
              <a:t>. in besonderer Weise eine Beziehung aufbaut.</a:t>
            </a:r>
          </a:p>
        </p:txBody>
      </p:sp>
      <p:sp>
        <p:nvSpPr>
          <p:cNvPr id="4" name="Foliennummernplatzhalter 3"/>
          <p:cNvSpPr>
            <a:spLocks noGrp="1"/>
          </p:cNvSpPr>
          <p:nvPr>
            <p:ph type="sldNum" sz="quarter" idx="5"/>
          </p:nvPr>
        </p:nvSpPr>
        <p:spPr/>
        <p:txBody>
          <a:bodyPr/>
          <a:lstStyle/>
          <a:p>
            <a:fld id="{D088975D-8AA1-254B-9152-05D34EBC52E2}" type="slidenum">
              <a:rPr lang="de-DE" smtClean="0"/>
              <a:pPr/>
              <a:t>25</a:t>
            </a:fld>
            <a:endParaRPr lang="de-DE"/>
          </a:p>
        </p:txBody>
      </p:sp>
    </p:spTree>
    <p:extLst>
      <p:ext uri="{BB962C8B-B14F-4D97-AF65-F5344CB8AC3E}">
        <p14:creationId xmlns:p14="http://schemas.microsoft.com/office/powerpoint/2010/main" val="669333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1. M= 5.05 SD=1.05</a:t>
            </a:r>
          </a:p>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2. M=5.66 SD=0.55</a:t>
            </a:r>
          </a:p>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3. M=3.79 SD=1.23</a:t>
            </a:r>
          </a:p>
          <a:p>
            <a:pPr>
              <a:buFont typeface="Wingdings" charset="0"/>
              <a:buNone/>
            </a:pPr>
            <a:r>
              <a:rPr lang="de-DE" sz="1200" kern="0" dirty="0">
                <a:latin typeface="Calibri" panose="020F0502020204030204" pitchFamily="34" charset="0"/>
                <a:ea typeface="Calibri" panose="020F0502020204030204" pitchFamily="34" charset="0"/>
                <a:cs typeface="Times New Roman" panose="02020603050405020304" pitchFamily="18" charset="0"/>
              </a:rPr>
              <a:t>4. M=4.77 SD=1.1</a:t>
            </a:r>
            <a:endParaRPr lang="de-DE" sz="1200" kern="0" dirty="0">
              <a:latin typeface="Calibri" panose="020F0502020204030204" pitchFamily="34" charset="0"/>
              <a:cs typeface="Times New Roman" panose="02020603050405020304" pitchFamily="18" charset="0"/>
            </a:endParaRPr>
          </a:p>
          <a:p>
            <a:pPr>
              <a:buFont typeface="Wingdings" charset="0"/>
              <a:buNone/>
            </a:pPr>
            <a:r>
              <a:rPr lang="de-DE" sz="1200" kern="0" dirty="0">
                <a:latin typeface="Calibri" panose="020F0502020204030204" pitchFamily="34" charset="0"/>
                <a:cs typeface="Times New Roman" panose="02020603050405020304" pitchFamily="18" charset="0"/>
              </a:rPr>
              <a:t>Insgesamt: M=4.83 SD=1.16</a:t>
            </a:r>
          </a:p>
          <a:p>
            <a:endParaRPr lang="de-DE" dirty="0"/>
          </a:p>
        </p:txBody>
      </p:sp>
      <p:sp>
        <p:nvSpPr>
          <p:cNvPr id="4" name="Foliennummernplatzhalter 3"/>
          <p:cNvSpPr>
            <a:spLocks noGrp="1"/>
          </p:cNvSpPr>
          <p:nvPr>
            <p:ph type="sldNum" sz="quarter" idx="5"/>
          </p:nvPr>
        </p:nvSpPr>
        <p:spPr/>
        <p:txBody>
          <a:bodyPr/>
          <a:lstStyle/>
          <a:p>
            <a:fld id="{D088975D-8AA1-254B-9152-05D34EBC52E2}" type="slidenum">
              <a:rPr lang="de-DE" smtClean="0"/>
              <a:pPr/>
              <a:t>27</a:t>
            </a:fld>
            <a:endParaRPr lang="de-DE"/>
          </a:p>
        </p:txBody>
      </p:sp>
    </p:spTree>
    <p:extLst>
      <p:ext uri="{BB962C8B-B14F-4D97-AF65-F5344CB8AC3E}">
        <p14:creationId xmlns:p14="http://schemas.microsoft.com/office/powerpoint/2010/main" val="11635958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4" name="Titel 1"/>
          <p:cNvSpPr>
            <a:spLocks noGrp="1"/>
          </p:cNvSpPr>
          <p:nvPr>
            <p:ph type="title"/>
          </p:nvPr>
        </p:nvSpPr>
        <p:spPr>
          <a:xfrm>
            <a:off x="911424" y="2852936"/>
            <a:ext cx="4019285" cy="861774"/>
          </a:xfrm>
        </p:spPr>
        <p:txBody>
          <a:bodyPr/>
          <a:lstStyle>
            <a:lvl1pPr>
              <a:defRPr sz="2400"/>
            </a:lvl1pPr>
          </a:lstStyle>
          <a:p>
            <a:r>
              <a:rPr lang="de-DE" sz="2800" b="1">
                <a:solidFill>
                  <a:schemeClr val="bg2"/>
                </a:solidFill>
              </a:rPr>
              <a:t>Mastertitelformat bearbeiten</a:t>
            </a:r>
            <a:endParaRPr lang="de-DE" sz="2800" b="1" dirty="0">
              <a:solidFill>
                <a:schemeClr val="bg2"/>
              </a:solidFill>
            </a:endParaRPr>
          </a:p>
        </p:txBody>
      </p:sp>
      <p:sp>
        <p:nvSpPr>
          <p:cNvPr id="8" name="Inhaltsplatzhalter 2"/>
          <p:cNvSpPr>
            <a:spLocks noGrp="1"/>
          </p:cNvSpPr>
          <p:nvPr>
            <p:ph idx="1" hasCustomPrompt="1"/>
          </p:nvPr>
        </p:nvSpPr>
        <p:spPr>
          <a:xfrm>
            <a:off x="911424" y="3931837"/>
            <a:ext cx="10687051" cy="276999"/>
          </a:xfrm>
        </p:spPr>
        <p:txBody>
          <a:bodyPr/>
          <a:lstStyle>
            <a:lvl1pPr>
              <a:spcAft>
                <a:spcPct val="80000"/>
              </a:spcAft>
              <a:buClr>
                <a:schemeClr val="hlink"/>
              </a:buClr>
              <a:buFont typeface="Wingdings" charset="0"/>
              <a:buNone/>
              <a:defRPr lang="de-DE" sz="1600" b="0" dirty="0">
                <a:solidFill>
                  <a:srgbClr val="0092D2"/>
                </a:solidFill>
              </a:defRPr>
            </a:lvl1pPr>
          </a:lstStyle>
          <a:p>
            <a:pPr>
              <a:spcAft>
                <a:spcPct val="80000"/>
              </a:spcAft>
              <a:buClr>
                <a:schemeClr val="hlink"/>
              </a:buClr>
              <a:buFont typeface="Wingdings" charset="0"/>
              <a:buNone/>
            </a:pPr>
            <a:r>
              <a:rPr lang="de-DE" sz="1800" b="0" dirty="0">
                <a:solidFill>
                  <a:srgbClr val="0092D2"/>
                </a:solidFill>
                <a:latin typeface="+mj-lt"/>
              </a:rPr>
              <a:t>Master-Untertitelformat bearbeiten</a:t>
            </a:r>
          </a:p>
        </p:txBody>
      </p:sp>
      <p:pic>
        <p:nvPicPr>
          <p:cNvPr id="5" name="Picture 24" descr="Diakonie_wuerttember#5205BF.png                                0008C2BAMacintosh HD                   7C268716:">
            <a:extLst>
              <a:ext uri="{FF2B5EF4-FFF2-40B4-BE49-F238E27FC236}">
                <a16:creationId xmlns:a16="http://schemas.microsoft.com/office/drawing/2014/main" id="{EE90BEDE-DF05-D239-C848-1712E520FC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20000" y="609600"/>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a:xfrm>
            <a:off x="4393122" y="1905000"/>
            <a:ext cx="6598730" cy="190658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lvl1pPr>
              <a:defRPr/>
            </a:lvl1pPr>
          </a:lstStyle>
          <a:p>
            <a:r>
              <a:rPr lang="en-US"/>
              <a:t>Seite  </a:t>
            </a:r>
            <a:fld id="{4C2D9250-74EA-CD40-BB63-FBEE1D4F839C}" type="slidenum">
              <a:rPr lang="en-US"/>
              <a:pPr/>
              <a:t>‹Nr.›</a:t>
            </a:fld>
            <a:endParaRPr lang="en-US"/>
          </a:p>
        </p:txBody>
      </p:sp>
      <p:sp>
        <p:nvSpPr>
          <p:cNvPr id="7" name="Rectangle 5">
            <a:extLst>
              <a:ext uri="{FF2B5EF4-FFF2-40B4-BE49-F238E27FC236}">
                <a16:creationId xmlns:a16="http://schemas.microsoft.com/office/drawing/2014/main" id="{D3C4E873-2D20-A563-3728-FAFFB35AC915}"/>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Psychologischen Fachtagung 2023</a:t>
            </a:r>
            <a:endParaRPr lang="en-US" dirty="0"/>
          </a:p>
        </p:txBody>
      </p:sp>
      <p:sp>
        <p:nvSpPr>
          <p:cNvPr id="8" name="Rectangle 4">
            <a:extLst>
              <a:ext uri="{FF2B5EF4-FFF2-40B4-BE49-F238E27FC236}">
                <a16:creationId xmlns:a16="http://schemas.microsoft.com/office/drawing/2014/main" id="{E69F6A56-3A10-AA75-85BB-8C2294CA4129}"/>
              </a:ext>
            </a:extLst>
          </p:cNvPr>
          <p:cNvSpPr>
            <a:spLocks noGrp="1" noChangeArrowheads="1"/>
          </p:cNvSpPr>
          <p:nvPr>
            <p:ph type="dt" sz="half" idx="2"/>
          </p:nvPr>
        </p:nvSpPr>
        <p:spPr bwMode="auto">
          <a:xfrm>
            <a:off x="8432800" y="6553200"/>
            <a:ext cx="1625600"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a:t>15.05.2023</a:t>
            </a:r>
            <a:endParaRPr lang="en-US" dirty="0"/>
          </a:p>
        </p:txBody>
      </p:sp>
    </p:spTree>
    <p:extLst>
      <p:ext uri="{BB962C8B-B14F-4D97-AF65-F5344CB8AC3E}">
        <p14:creationId xmlns:p14="http://schemas.microsoft.com/office/powerpoint/2010/main" val="266202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0488488" y="1844824"/>
            <a:ext cx="800219" cy="4464496"/>
          </a:xfrm>
        </p:spPr>
        <p:txBody>
          <a:bodyPr vert="eaVert"/>
          <a:lstStyle/>
          <a:p>
            <a:r>
              <a:rPr lang="de-DE"/>
              <a:t>Mastertitelformat bearbeiten</a:t>
            </a:r>
          </a:p>
        </p:txBody>
      </p:sp>
      <p:sp>
        <p:nvSpPr>
          <p:cNvPr id="3" name="Vertikaler Textplatzhalter 2"/>
          <p:cNvSpPr>
            <a:spLocks noGrp="1"/>
          </p:cNvSpPr>
          <p:nvPr>
            <p:ph type="body" orient="vert" idx="1"/>
          </p:nvPr>
        </p:nvSpPr>
        <p:spPr>
          <a:xfrm>
            <a:off x="5704450" y="1050926"/>
            <a:ext cx="2412968" cy="276066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oliennummernplatzhalter 5"/>
          <p:cNvSpPr>
            <a:spLocks noGrp="1"/>
          </p:cNvSpPr>
          <p:nvPr>
            <p:ph type="sldNum" sz="quarter" idx="12"/>
          </p:nvPr>
        </p:nvSpPr>
        <p:spPr/>
        <p:txBody>
          <a:bodyPr/>
          <a:lstStyle>
            <a:lvl1pPr>
              <a:defRPr/>
            </a:lvl1pPr>
          </a:lstStyle>
          <a:p>
            <a:r>
              <a:rPr lang="en-US"/>
              <a:t>Seite  </a:t>
            </a:r>
            <a:fld id="{CB088F1D-F67C-CA4D-996C-4D2E5CF738E8}" type="slidenum">
              <a:rPr lang="en-US"/>
              <a:pPr/>
              <a:t>‹Nr.›</a:t>
            </a:fld>
            <a:endParaRPr lang="en-US"/>
          </a:p>
        </p:txBody>
      </p:sp>
      <p:sp>
        <p:nvSpPr>
          <p:cNvPr id="7" name="Rectangle 5">
            <a:extLst>
              <a:ext uri="{FF2B5EF4-FFF2-40B4-BE49-F238E27FC236}">
                <a16:creationId xmlns:a16="http://schemas.microsoft.com/office/drawing/2014/main" id="{83C7A403-5DC0-8864-9FF4-F6614F5BE2CD}"/>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Psychologischen Fachtagung 2023</a:t>
            </a:r>
            <a:endParaRPr lang="en-US" dirty="0"/>
          </a:p>
        </p:txBody>
      </p:sp>
      <p:sp>
        <p:nvSpPr>
          <p:cNvPr id="8" name="Rectangle 4">
            <a:extLst>
              <a:ext uri="{FF2B5EF4-FFF2-40B4-BE49-F238E27FC236}">
                <a16:creationId xmlns:a16="http://schemas.microsoft.com/office/drawing/2014/main" id="{1D4113D5-A9C5-6F85-5218-400380F10DF7}"/>
              </a:ext>
            </a:extLst>
          </p:cNvPr>
          <p:cNvSpPr>
            <a:spLocks noGrp="1" noChangeArrowheads="1"/>
          </p:cNvSpPr>
          <p:nvPr>
            <p:ph type="dt" sz="half" idx="2"/>
          </p:nvPr>
        </p:nvSpPr>
        <p:spPr bwMode="auto">
          <a:xfrm>
            <a:off x="8432800" y="6553200"/>
            <a:ext cx="1625600"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a:t>15.05.2023</a:t>
            </a:r>
            <a:endParaRPr lang="en-US" dirty="0"/>
          </a:p>
        </p:txBody>
      </p:sp>
    </p:spTree>
    <p:extLst>
      <p:ext uri="{BB962C8B-B14F-4D97-AF65-F5344CB8AC3E}">
        <p14:creationId xmlns:p14="http://schemas.microsoft.com/office/powerpoint/2010/main" val="10339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de-DE"/>
              <a:t>Mastertitelformat bearbeiten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de-DE"/>
              <a:t>Master-Untertitelformat bearbeiten</a:t>
            </a:r>
            <a:endParaRPr lang="en-US" dirty="0"/>
          </a:p>
        </p:txBody>
      </p:sp>
      <p:sp>
        <p:nvSpPr>
          <p:cNvPr id="4" name="Date Placeholder 3"/>
          <p:cNvSpPr>
            <a:spLocks noGrp="1"/>
          </p:cNvSpPr>
          <p:nvPr>
            <p:ph type="dt" sz="half" idx="10"/>
          </p:nvPr>
        </p:nvSpPr>
        <p:spPr>
          <a:xfrm>
            <a:off x="1024128" y="6470704"/>
            <a:ext cx="2154142" cy="274320"/>
          </a:xfrm>
          <a:prstGeom prst="rect">
            <a:avLst/>
          </a:prstGeom>
        </p:spPr>
        <p:txBody>
          <a:bodyPr/>
          <a:lstStyle>
            <a:lvl1pPr algn="l">
              <a:defRPr/>
            </a:lvl1pPr>
          </a:lstStyle>
          <a:p>
            <a:fld id="{C2AFCC65-CCC5-4FF0-9DEB-9FFD85FE1B96}" type="datetimeFigureOut">
              <a:rPr lang="de-DE" smtClean="0"/>
              <a:t>03.10.2023</a:t>
            </a:fld>
            <a:endParaRPr lang="de-DE"/>
          </a:p>
        </p:txBody>
      </p:sp>
      <p:sp>
        <p:nvSpPr>
          <p:cNvPr id="5" name="Footer Placeholder 4"/>
          <p:cNvSpPr>
            <a:spLocks noGrp="1"/>
          </p:cNvSpPr>
          <p:nvPr>
            <p:ph type="ftr" sz="quarter" idx="11"/>
          </p:nvPr>
        </p:nvSpPr>
        <p:spPr>
          <a:xfrm>
            <a:off x="4842932" y="6470704"/>
            <a:ext cx="5901458" cy="274320"/>
          </a:xfrm>
          <a:prstGeom prst="rect">
            <a:avLst/>
          </a:prstGeom>
        </p:spPr>
        <p:txBody>
          <a:bodyPr/>
          <a:lstStyle/>
          <a:p>
            <a:endParaRPr lang="de-DE"/>
          </a:p>
        </p:txBody>
      </p:sp>
      <p:sp>
        <p:nvSpPr>
          <p:cNvPr id="6" name="Slide Number Placeholder 5"/>
          <p:cNvSpPr>
            <a:spLocks noGrp="1"/>
          </p:cNvSpPr>
          <p:nvPr>
            <p:ph type="sldNum" sz="quarter" idx="12"/>
          </p:nvPr>
        </p:nvSpPr>
        <p:spPr/>
        <p:txBody>
          <a:bodyPr/>
          <a:lstStyle/>
          <a:p>
            <a:fld id="{9D50E0F8-BF34-4A06-BFF9-EA123FF4B2C0}" type="slidenum">
              <a:rPr lang="de-DE" smtClean="0"/>
              <a:t>‹Nr.›</a:t>
            </a:fld>
            <a:endParaRPr lang="de-DE"/>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230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24128" y="6470704"/>
            <a:ext cx="2154142" cy="274320"/>
          </a:xfrm>
          <a:prstGeom prst="rect">
            <a:avLst/>
          </a:prstGeom>
        </p:spPr>
        <p:txBody>
          <a:bodyPr/>
          <a:lstStyle/>
          <a:p>
            <a:fld id="{96DFF08F-DC6B-4601-B491-B0F83F6DD2DA}" type="datetimeFigureOut">
              <a:rPr lang="en-US" dirty="0"/>
              <a:t>10/3/2023</a:t>
            </a:fld>
            <a:endParaRPr lang="en-US" dirty="0"/>
          </a:p>
        </p:txBody>
      </p:sp>
      <p:sp>
        <p:nvSpPr>
          <p:cNvPr id="5" name="Footer Placeholder 4"/>
          <p:cNvSpPr>
            <a:spLocks noGrp="1"/>
          </p:cNvSpPr>
          <p:nvPr>
            <p:ph type="ftr" sz="quarter" idx="11"/>
          </p:nvPr>
        </p:nvSpPr>
        <p:spPr>
          <a:xfrm>
            <a:off x="4842932" y="6470704"/>
            <a:ext cx="5901458" cy="27432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744199" y="6369010"/>
            <a:ext cx="973666" cy="274320"/>
          </a:xfrm>
        </p:spPr>
        <p:txBody>
          <a:bodyPr/>
          <a:lstStyle/>
          <a:p>
            <a:fld id="{4FAB73BC-B049-4115-A692-8D63A059BFB8}" type="slidenum">
              <a:rPr lang="en-US" dirty="0"/>
              <a:t>‹Nr.›</a:t>
            </a:fld>
            <a:endParaRPr lang="en-US" dirty="0"/>
          </a:p>
        </p:txBody>
      </p:sp>
    </p:spTree>
    <p:extLst>
      <p:ext uri="{BB962C8B-B14F-4D97-AF65-F5344CB8AC3E}">
        <p14:creationId xmlns:p14="http://schemas.microsoft.com/office/powerpoint/2010/main" val="15605757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de-DE"/>
              <a:t>Mastertitelformat bearbeiten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1024128" y="6470704"/>
            <a:ext cx="2154142" cy="274320"/>
          </a:xfrm>
          <a:prstGeom prst="rect">
            <a:avLst/>
          </a:prstGeom>
        </p:spPr>
        <p:txBody>
          <a:bodyPr/>
          <a:lstStyle/>
          <a:p>
            <a:fld id="{96DFF08F-DC6B-4601-B491-B0F83F6DD2DA}" type="datetimeFigureOut">
              <a:rPr lang="en-US" dirty="0"/>
              <a:t>10/3/2023</a:t>
            </a:fld>
            <a:endParaRPr lang="en-US" dirty="0"/>
          </a:p>
        </p:txBody>
      </p:sp>
      <p:sp>
        <p:nvSpPr>
          <p:cNvPr id="5" name="Footer Placeholder 4"/>
          <p:cNvSpPr>
            <a:spLocks noGrp="1"/>
          </p:cNvSpPr>
          <p:nvPr>
            <p:ph type="ftr" sz="quarter" idx="11"/>
          </p:nvPr>
        </p:nvSpPr>
        <p:spPr>
          <a:xfrm>
            <a:off x="4842932" y="6470704"/>
            <a:ext cx="5901458" cy="27432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647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de-DE"/>
              <a:t>Mastertitelformat bearbeiten</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a:xfrm>
            <a:off x="1024128" y="6470704"/>
            <a:ext cx="2154142" cy="274320"/>
          </a:xfrm>
          <a:prstGeom prst="rect">
            <a:avLst/>
          </a:prstGeom>
        </p:spPr>
        <p:txBody>
          <a:bodyPr/>
          <a:lstStyle/>
          <a:p>
            <a:fld id="{96DFF08F-DC6B-4601-B491-B0F83F6DD2DA}" type="datetimeFigureOut">
              <a:rPr lang="en-US" dirty="0"/>
              <a:t>10/3/2023</a:t>
            </a:fld>
            <a:endParaRPr lang="en-US" dirty="0"/>
          </a:p>
        </p:txBody>
      </p:sp>
      <p:sp>
        <p:nvSpPr>
          <p:cNvPr id="6" name="Footer Placeholder 5"/>
          <p:cNvSpPr>
            <a:spLocks noGrp="1"/>
          </p:cNvSpPr>
          <p:nvPr>
            <p:ph type="ftr" sz="quarter" idx="11"/>
          </p:nvPr>
        </p:nvSpPr>
        <p:spPr>
          <a:xfrm>
            <a:off x="4842932" y="6470704"/>
            <a:ext cx="5901458" cy="27432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extLst>
      <p:ext uri="{BB962C8B-B14F-4D97-AF65-F5344CB8AC3E}">
        <p14:creationId xmlns:p14="http://schemas.microsoft.com/office/powerpoint/2010/main" val="2940930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de-DE"/>
              <a:t>Mastertitelformat bearbeiten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de-DE"/>
              <a:t>Mastertextformat bearbeiten</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a:xfrm>
            <a:off x="1024128" y="6470704"/>
            <a:ext cx="2154142" cy="274320"/>
          </a:xfrm>
          <a:prstGeom prst="rect">
            <a:avLst/>
          </a:prstGeom>
        </p:spPr>
        <p:txBody>
          <a:bodyPr/>
          <a:lstStyle/>
          <a:p>
            <a:fld id="{96DFF08F-DC6B-4601-B491-B0F83F6DD2DA}" type="datetimeFigureOut">
              <a:rPr lang="en-US" dirty="0"/>
              <a:t>10/3/2023</a:t>
            </a:fld>
            <a:endParaRPr lang="en-US" dirty="0"/>
          </a:p>
        </p:txBody>
      </p:sp>
      <p:sp>
        <p:nvSpPr>
          <p:cNvPr id="8" name="Footer Placeholder 7"/>
          <p:cNvSpPr>
            <a:spLocks noGrp="1"/>
          </p:cNvSpPr>
          <p:nvPr>
            <p:ph type="ftr" sz="quarter" idx="11"/>
          </p:nvPr>
        </p:nvSpPr>
        <p:spPr>
          <a:xfrm>
            <a:off x="4842932" y="6470704"/>
            <a:ext cx="5901458" cy="274320"/>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‹Nr.›</a:t>
            </a:fld>
            <a:endParaRPr lang="en-US" dirty="0"/>
          </a:p>
        </p:txBody>
      </p:sp>
    </p:spTree>
    <p:extLst>
      <p:ext uri="{BB962C8B-B14F-4D97-AF65-F5344CB8AC3E}">
        <p14:creationId xmlns:p14="http://schemas.microsoft.com/office/powerpoint/2010/main" val="3452950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a:xfrm>
            <a:off x="1024128" y="6470704"/>
            <a:ext cx="2154142" cy="274320"/>
          </a:xfrm>
          <a:prstGeom prst="rect">
            <a:avLst/>
          </a:prstGeom>
        </p:spPr>
        <p:txBody>
          <a:bodyPr/>
          <a:lstStyle/>
          <a:p>
            <a:fld id="{96DFF08F-DC6B-4601-B491-B0F83F6DD2DA}" type="datetimeFigureOut">
              <a:rPr lang="en-US" dirty="0"/>
              <a:t>10/3/2023</a:t>
            </a:fld>
            <a:endParaRPr lang="en-US" dirty="0"/>
          </a:p>
        </p:txBody>
      </p:sp>
      <p:sp>
        <p:nvSpPr>
          <p:cNvPr id="4" name="Footer Placeholder 3"/>
          <p:cNvSpPr>
            <a:spLocks noGrp="1"/>
          </p:cNvSpPr>
          <p:nvPr>
            <p:ph type="ftr" sz="quarter" idx="11"/>
          </p:nvPr>
        </p:nvSpPr>
        <p:spPr>
          <a:xfrm>
            <a:off x="4842932" y="6470704"/>
            <a:ext cx="5901458" cy="274320"/>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‹Nr.›</a:t>
            </a:fld>
            <a:endParaRPr lang="en-US" dirty="0"/>
          </a:p>
        </p:txBody>
      </p:sp>
    </p:spTree>
    <p:extLst>
      <p:ext uri="{BB962C8B-B14F-4D97-AF65-F5344CB8AC3E}">
        <p14:creationId xmlns:p14="http://schemas.microsoft.com/office/powerpoint/2010/main" val="21199891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24128" y="6470704"/>
            <a:ext cx="2154142" cy="274320"/>
          </a:xfrm>
          <a:prstGeom prst="rect">
            <a:avLst/>
          </a:prstGeom>
        </p:spPr>
        <p:txBody>
          <a:bodyPr/>
          <a:lstStyle/>
          <a:p>
            <a:fld id="{C2AFCC65-CCC5-4FF0-9DEB-9FFD85FE1B96}" type="datetimeFigureOut">
              <a:rPr lang="de-DE" smtClean="0"/>
              <a:t>03.10.2023</a:t>
            </a:fld>
            <a:endParaRPr lang="de-DE"/>
          </a:p>
        </p:txBody>
      </p:sp>
      <p:sp>
        <p:nvSpPr>
          <p:cNvPr id="3" name="Footer Placeholder 2"/>
          <p:cNvSpPr>
            <a:spLocks noGrp="1"/>
          </p:cNvSpPr>
          <p:nvPr>
            <p:ph type="ftr" sz="quarter" idx="11"/>
          </p:nvPr>
        </p:nvSpPr>
        <p:spPr>
          <a:xfrm>
            <a:off x="4842932" y="6470704"/>
            <a:ext cx="5901458" cy="274320"/>
          </a:xfrm>
          <a:prstGeom prst="rect">
            <a:avLst/>
          </a:prstGeom>
        </p:spPr>
        <p:txBody>
          <a:bodyPr/>
          <a:lstStyle/>
          <a:p>
            <a:r>
              <a:rPr lang="de-DE"/>
              <a:t>Praxisfeld Kinder- und Jugendhilfe | Selina Keppeler | Professur für Pädagogische Psychologie</a:t>
            </a:r>
            <a:endParaRPr lang="de-DE" dirty="0"/>
          </a:p>
        </p:txBody>
      </p:sp>
      <p:sp>
        <p:nvSpPr>
          <p:cNvPr id="4" name="Slide Number Placeholder 3"/>
          <p:cNvSpPr>
            <a:spLocks noGrp="1"/>
          </p:cNvSpPr>
          <p:nvPr>
            <p:ph type="sldNum" sz="quarter" idx="12"/>
          </p:nvPr>
        </p:nvSpPr>
        <p:spPr/>
        <p:txBody>
          <a:bodyPr/>
          <a:lstStyle/>
          <a:p>
            <a:fld id="{9D50E0F8-BF34-4A06-BFF9-EA123FF4B2C0}" type="slidenum">
              <a:rPr lang="de-DE" smtClean="0"/>
              <a:t>‹Nr.›</a:t>
            </a:fld>
            <a:endParaRPr lang="de-DE"/>
          </a:p>
        </p:txBody>
      </p:sp>
    </p:spTree>
    <p:extLst>
      <p:ext uri="{BB962C8B-B14F-4D97-AF65-F5344CB8AC3E}">
        <p14:creationId xmlns:p14="http://schemas.microsoft.com/office/powerpoint/2010/main" val="3358813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de-DE"/>
              <a:t>Mastertitelformat bearbeiten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1024128" y="6470704"/>
            <a:ext cx="2154142" cy="274320"/>
          </a:xfrm>
          <a:prstGeom prst="rect">
            <a:avLst/>
          </a:prstGeom>
        </p:spPr>
        <p:txBody>
          <a:bodyPr/>
          <a:lstStyle/>
          <a:p>
            <a:fld id="{96DFF08F-DC6B-4601-B491-B0F83F6DD2DA}" type="datetimeFigureOut">
              <a:rPr lang="en-US" dirty="0"/>
              <a:t>10/3/2023</a:t>
            </a:fld>
            <a:endParaRPr lang="en-US" dirty="0"/>
          </a:p>
        </p:txBody>
      </p:sp>
      <p:sp>
        <p:nvSpPr>
          <p:cNvPr id="6" name="Footer Placeholder 5"/>
          <p:cNvSpPr>
            <a:spLocks noGrp="1"/>
          </p:cNvSpPr>
          <p:nvPr>
            <p:ph type="ftr" sz="quarter" idx="11"/>
          </p:nvPr>
        </p:nvSpPr>
        <p:spPr>
          <a:xfrm>
            <a:off x="4842932" y="6470704"/>
            <a:ext cx="5901458" cy="27432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‹Nr.›</a:t>
            </a:fld>
            <a:endParaRPr lang="en-US" dirty="0"/>
          </a:p>
        </p:txBody>
      </p:sp>
    </p:spTree>
    <p:extLst>
      <p:ext uri="{BB962C8B-B14F-4D97-AF65-F5344CB8AC3E}">
        <p14:creationId xmlns:p14="http://schemas.microsoft.com/office/powerpoint/2010/main" val="162070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Mastertitelformat bearbeiten</a:t>
            </a:r>
          </a:p>
        </p:txBody>
      </p:sp>
      <p:sp>
        <p:nvSpPr>
          <p:cNvPr id="3" name="Inhaltsplatzhalter 2"/>
          <p:cNvSpPr>
            <a:spLocks noGrp="1"/>
          </p:cNvSpPr>
          <p:nvPr>
            <p:ph idx="1"/>
          </p:nvPr>
        </p:nvSpPr>
        <p:spPr>
          <a:xfrm>
            <a:off x="902942" y="2348880"/>
            <a:ext cx="10077450" cy="2566857"/>
          </a:xfrm>
        </p:spPr>
        <p:txBody>
          <a:bodyPr/>
          <a:lstStyle>
            <a:lvl1pPr>
              <a:defRPr sz="2400"/>
            </a:lvl1pPr>
            <a:lvl2pPr>
              <a:defRPr sz="2200"/>
            </a:lvl2pPr>
            <a:lvl3pPr>
              <a:defRPr sz="2000"/>
            </a:lvl3pPr>
            <a:lvl4pPr>
              <a:defRPr sz="1800"/>
            </a:lvl4pPr>
            <a:lvl5pPr>
              <a:defRPr sz="18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lvl1pPr>
              <a:defRPr/>
            </a:lvl1pPr>
          </a:lstStyle>
          <a:p>
            <a:r>
              <a:rPr lang="en-US"/>
              <a:t>Seite  </a:t>
            </a:r>
            <a:fld id="{59614489-0BF8-DC44-BEDB-A35C2CC8CE8A}" type="slidenum">
              <a:rPr lang="en-US"/>
              <a:pPr/>
              <a:t>‹Nr.›</a:t>
            </a:fld>
            <a:endParaRPr lang="en-US"/>
          </a:p>
        </p:txBody>
      </p:sp>
      <p:sp>
        <p:nvSpPr>
          <p:cNvPr id="7" name="Rectangle 5">
            <a:extLst>
              <a:ext uri="{FF2B5EF4-FFF2-40B4-BE49-F238E27FC236}">
                <a16:creationId xmlns:a16="http://schemas.microsoft.com/office/drawing/2014/main" id="{36C593C5-CDC4-686A-2E0B-86257DBED67D}"/>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Psychologischen Fachtagung 2023</a:t>
            </a:r>
            <a:endParaRPr lang="en-US" dirty="0"/>
          </a:p>
        </p:txBody>
      </p:sp>
      <p:sp>
        <p:nvSpPr>
          <p:cNvPr id="8" name="Rectangle 4">
            <a:extLst>
              <a:ext uri="{FF2B5EF4-FFF2-40B4-BE49-F238E27FC236}">
                <a16:creationId xmlns:a16="http://schemas.microsoft.com/office/drawing/2014/main" id="{2419E32C-85C9-5FEB-CDDC-BD4A183BE3C1}"/>
              </a:ext>
            </a:extLst>
          </p:cNvPr>
          <p:cNvSpPr>
            <a:spLocks noGrp="1" noChangeArrowheads="1"/>
          </p:cNvSpPr>
          <p:nvPr>
            <p:ph type="dt" sz="half" idx="2"/>
          </p:nvPr>
        </p:nvSpPr>
        <p:spPr bwMode="auto">
          <a:xfrm>
            <a:off x="8432800" y="6553200"/>
            <a:ext cx="1625600"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a:t>15.05.2023</a:t>
            </a:r>
            <a:endParaRPr lang="en-US" dirty="0"/>
          </a:p>
        </p:txBody>
      </p:sp>
    </p:spTree>
    <p:extLst>
      <p:ext uri="{BB962C8B-B14F-4D97-AF65-F5344CB8AC3E}">
        <p14:creationId xmlns:p14="http://schemas.microsoft.com/office/powerpoint/2010/main" val="6497648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024128" y="6470704"/>
            <a:ext cx="2154142" cy="274320"/>
          </a:xfrm>
          <a:prstGeom prst="rect">
            <a:avLst/>
          </a:prstGeom>
        </p:spPr>
        <p:txBody>
          <a:bodyPr/>
          <a:lstStyle/>
          <a:p>
            <a:fld id="{C2AFCC65-CCC5-4FF0-9DEB-9FFD85FE1B96}" type="datetimeFigureOut">
              <a:rPr lang="de-DE" smtClean="0"/>
              <a:t>03.10.2023</a:t>
            </a:fld>
            <a:endParaRPr lang="de-DE"/>
          </a:p>
        </p:txBody>
      </p:sp>
      <p:sp>
        <p:nvSpPr>
          <p:cNvPr id="6" name="Footer Placeholder 5"/>
          <p:cNvSpPr>
            <a:spLocks noGrp="1"/>
          </p:cNvSpPr>
          <p:nvPr>
            <p:ph type="ftr" sz="quarter" idx="11"/>
          </p:nvPr>
        </p:nvSpPr>
        <p:spPr>
          <a:xfrm>
            <a:off x="4842932" y="6470704"/>
            <a:ext cx="5901458" cy="274320"/>
          </a:xfrm>
          <a:prstGeom prst="rect">
            <a:avLst/>
          </a:prstGeom>
        </p:spPr>
        <p:txBody>
          <a:bodyPr/>
          <a:lstStyle/>
          <a:p>
            <a:r>
              <a:rPr lang="de-DE"/>
              <a:t>Praxisfeld Kinder- und Jugendhilfe | Selina Keppeler | Professur für Pädagogische Psychologie</a:t>
            </a:r>
            <a:endParaRPr lang="de-DE" dirty="0"/>
          </a:p>
        </p:txBody>
      </p:sp>
      <p:sp>
        <p:nvSpPr>
          <p:cNvPr id="7" name="Slide Number Placeholder 6"/>
          <p:cNvSpPr>
            <a:spLocks noGrp="1"/>
          </p:cNvSpPr>
          <p:nvPr>
            <p:ph type="sldNum" sz="quarter" idx="12"/>
          </p:nvPr>
        </p:nvSpPr>
        <p:spPr/>
        <p:txBody>
          <a:bodyPr/>
          <a:lstStyle/>
          <a:p>
            <a:fld id="{9D50E0F8-BF34-4A06-BFF9-EA123FF4B2C0}" type="slidenum">
              <a:rPr lang="de-DE" smtClean="0"/>
              <a:t>‹Nr.›</a:t>
            </a:fld>
            <a:endParaRPr lang="de-DE"/>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2639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24128" y="6470704"/>
            <a:ext cx="2154142" cy="274320"/>
          </a:xfrm>
          <a:prstGeom prst="rect">
            <a:avLst/>
          </a:prstGeom>
        </p:spPr>
        <p:txBody>
          <a:bodyPr/>
          <a:lstStyle/>
          <a:p>
            <a:fld id="{96DFF08F-DC6B-4601-B491-B0F83F6DD2DA}" type="datetimeFigureOut">
              <a:rPr lang="en-US" dirty="0"/>
              <a:t>10/3/2023</a:t>
            </a:fld>
            <a:endParaRPr lang="en-US" dirty="0"/>
          </a:p>
        </p:txBody>
      </p:sp>
      <p:sp>
        <p:nvSpPr>
          <p:cNvPr id="5" name="Footer Placeholder 4"/>
          <p:cNvSpPr>
            <a:spLocks noGrp="1"/>
          </p:cNvSpPr>
          <p:nvPr>
            <p:ph type="ftr" sz="quarter" idx="11"/>
          </p:nvPr>
        </p:nvSpPr>
        <p:spPr>
          <a:xfrm>
            <a:off x="4842932" y="6470704"/>
            <a:ext cx="5901458" cy="27432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spTree>
    <p:extLst>
      <p:ext uri="{BB962C8B-B14F-4D97-AF65-F5344CB8AC3E}">
        <p14:creationId xmlns:p14="http://schemas.microsoft.com/office/powerpoint/2010/main" val="677453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de-DE"/>
              <a:t>Mastertitelformat bearbeiten</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24128" y="6470704"/>
            <a:ext cx="2154142" cy="274320"/>
          </a:xfrm>
          <a:prstGeom prst="rect">
            <a:avLst/>
          </a:prstGeom>
        </p:spPr>
        <p:txBody>
          <a:bodyPr/>
          <a:lstStyle/>
          <a:p>
            <a:fld id="{96DFF08F-DC6B-4601-B491-B0F83F6DD2DA}" type="datetimeFigureOut">
              <a:rPr lang="en-US" dirty="0"/>
              <a:t>10/3/2023</a:t>
            </a:fld>
            <a:endParaRPr lang="en-US" dirty="0"/>
          </a:p>
        </p:txBody>
      </p:sp>
      <p:sp>
        <p:nvSpPr>
          <p:cNvPr id="5" name="Footer Placeholder 4"/>
          <p:cNvSpPr>
            <a:spLocks noGrp="1"/>
          </p:cNvSpPr>
          <p:nvPr>
            <p:ph type="ftr" sz="quarter" idx="11"/>
          </p:nvPr>
        </p:nvSpPr>
        <p:spPr>
          <a:xfrm>
            <a:off x="4842932" y="6470704"/>
            <a:ext cx="5901458" cy="27432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‹Nr.›</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6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_Titelfolie">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75025"/>
            <a:ext cx="9576263"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50848" y="1385316"/>
            <a:ext cx="9290304"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059680" y="1267730"/>
            <a:ext cx="2072640" cy="640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181600" y="1267731"/>
            <a:ext cx="18288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7"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de-DE"/>
              <a:t>Mastertitelformat bearbeiten</a:t>
            </a:r>
            <a:endParaRPr lang="en-US" dirty="0"/>
          </a:p>
        </p:txBody>
      </p:sp>
      <p:sp>
        <p:nvSpPr>
          <p:cNvPr id="3" name="Subtitle 2"/>
          <p:cNvSpPr>
            <a:spLocks noGrp="1"/>
          </p:cNvSpPr>
          <p:nvPr>
            <p:ph type="subTitle" idx="1"/>
          </p:nvPr>
        </p:nvSpPr>
        <p:spPr>
          <a:xfrm>
            <a:off x="1562100" y="4682062"/>
            <a:ext cx="9070848" cy="502920"/>
          </a:xfrm>
        </p:spPr>
        <p:txBody>
          <a:bodyPr>
            <a:normAutofit/>
          </a:bodyPr>
          <a:lstStyle>
            <a:lvl1pPr marL="0" indent="0" algn="ctr">
              <a:spcBef>
                <a:spcPts val="0"/>
              </a:spcBef>
              <a:buNone/>
              <a:defRPr sz="1400" spc="80" baseline="0">
                <a:solidFill>
                  <a:schemeClr val="tx2">
                    <a:lumMod val="75000"/>
                  </a:schemeClr>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de-DE"/>
              <a:t>Master-Untertitelformat bearbeiten</a:t>
            </a:r>
            <a:endParaRPr lang="en-US" dirty="0"/>
          </a:p>
        </p:txBody>
      </p:sp>
      <p:sp>
        <p:nvSpPr>
          <p:cNvPr id="20" name="Date Placeholder 19"/>
          <p:cNvSpPr>
            <a:spLocks noGrp="1"/>
          </p:cNvSpPr>
          <p:nvPr>
            <p:ph type="dt" sz="half" idx="10"/>
          </p:nvPr>
        </p:nvSpPr>
        <p:spPr>
          <a:xfrm>
            <a:off x="5242560" y="1327188"/>
            <a:ext cx="1706880" cy="457200"/>
          </a:xfrm>
          <a:prstGeom prst="rect">
            <a:avLst/>
          </a:prstGeom>
        </p:spPr>
        <p:txBody>
          <a:bodyPr/>
          <a:lstStyle>
            <a:lvl1pPr algn="ctr">
              <a:defRPr sz="1100" spc="0" baseline="0">
                <a:solidFill>
                  <a:srgbClr val="FFFFFF"/>
                </a:solidFill>
                <a:latin typeface="+mn-lt"/>
              </a:defRPr>
            </a:lvl1pPr>
          </a:lstStyle>
          <a:p>
            <a:fld id="{C2AFCC65-CCC5-4FF0-9DEB-9FFD85FE1B96}" type="datetimeFigureOut">
              <a:rPr lang="de-DE" smtClean="0"/>
              <a:t>03.10.2023</a:t>
            </a:fld>
            <a:endParaRPr lang="de-DE"/>
          </a:p>
        </p:txBody>
      </p:sp>
      <p:sp>
        <p:nvSpPr>
          <p:cNvPr id="21" name="Footer Placeholder 20"/>
          <p:cNvSpPr>
            <a:spLocks noGrp="1"/>
          </p:cNvSpPr>
          <p:nvPr>
            <p:ph type="ftr" sz="quarter" idx="11"/>
          </p:nvPr>
        </p:nvSpPr>
        <p:spPr>
          <a:xfrm>
            <a:off x="1473249" y="5211060"/>
            <a:ext cx="5905500" cy="228600"/>
          </a:xfrm>
          <a:prstGeom prst="rect">
            <a:avLst/>
          </a:prstGeom>
        </p:spPr>
        <p:txBody>
          <a:bodyPr/>
          <a:lstStyle>
            <a:lvl1pPr algn="l">
              <a:defRPr sz="900">
                <a:solidFill>
                  <a:schemeClr val="tx1">
                    <a:lumMod val="75000"/>
                    <a:lumOff val="25000"/>
                  </a:schemeClr>
                </a:solidFill>
              </a:defRPr>
            </a:lvl1pPr>
          </a:lstStyle>
          <a:p>
            <a:endParaRPr lang="de-DE"/>
          </a:p>
        </p:txBody>
      </p:sp>
      <p:sp>
        <p:nvSpPr>
          <p:cNvPr id="22" name="Slide Number Placeholder 21"/>
          <p:cNvSpPr>
            <a:spLocks noGrp="1"/>
          </p:cNvSpPr>
          <p:nvPr>
            <p:ph type="sldNum" sz="quarter" idx="12"/>
          </p:nvPr>
        </p:nvSpPr>
        <p:spPr>
          <a:xfrm>
            <a:off x="8606921" y="5212080"/>
            <a:ext cx="2111881" cy="228600"/>
          </a:xfrm>
          <a:prstGeom prst="rect">
            <a:avLst/>
          </a:prstGeom>
        </p:spPr>
        <p:txBody>
          <a:bodyPr/>
          <a:lstStyle>
            <a:lvl1pPr>
              <a:defRPr>
                <a:solidFill>
                  <a:schemeClr val="tx1">
                    <a:lumMod val="75000"/>
                    <a:lumOff val="25000"/>
                  </a:schemeClr>
                </a:solidFill>
              </a:defRPr>
            </a:lvl1pPr>
          </a:lstStyle>
          <a:p>
            <a:fld id="{9D50E0F8-BF34-4A06-BFF9-EA123FF4B2C0}" type="slidenum">
              <a:rPr lang="de-DE" smtClean="0"/>
              <a:t>‹Nr.›</a:t>
            </a:fld>
            <a:endParaRPr lang="de-DE"/>
          </a:p>
        </p:txBody>
      </p:sp>
    </p:spTree>
    <p:extLst>
      <p:ext uri="{BB962C8B-B14F-4D97-AF65-F5344CB8AC3E}">
        <p14:creationId xmlns:p14="http://schemas.microsoft.com/office/powerpoint/2010/main" val="10924146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11" name="Titel 10">
            <a:extLst>
              <a:ext uri="{FF2B5EF4-FFF2-40B4-BE49-F238E27FC236}">
                <a16:creationId xmlns:a16="http://schemas.microsoft.com/office/drawing/2014/main" id="{79EB71C3-89F2-4179-84D8-BFD46405870D}"/>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259326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D33508-795C-4443-9E9A-671F5E3613F1}"/>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4121914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615553"/>
          </a:xfrm>
        </p:spPr>
        <p:txBody>
          <a:bodyPr/>
          <a:lstStyle>
            <a:lvl1pPr algn="l">
              <a:defRPr sz="4000" b="1" cap="all"/>
            </a:lvl1pPr>
          </a:lstStyle>
          <a:p>
            <a:r>
              <a:rPr lang="de-DE"/>
              <a:t>Mastertitelformat bearbeiten</a:t>
            </a:r>
            <a:endParaRPr lang="de-DE" dirty="0"/>
          </a:p>
        </p:txBody>
      </p:sp>
      <p:sp>
        <p:nvSpPr>
          <p:cNvPr id="3" name="Textplatzhalter 2"/>
          <p:cNvSpPr>
            <a:spLocks noGrp="1"/>
          </p:cNvSpPr>
          <p:nvPr>
            <p:ph type="body" idx="1"/>
          </p:nvPr>
        </p:nvSpPr>
        <p:spPr>
          <a:xfrm>
            <a:off x="963084" y="4099123"/>
            <a:ext cx="10363200" cy="30777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Mastertextformat bearbeiten</a:t>
            </a:r>
          </a:p>
        </p:txBody>
      </p:sp>
      <p:sp>
        <p:nvSpPr>
          <p:cNvPr id="6" name="Foliennummernplatzhalter 5"/>
          <p:cNvSpPr>
            <a:spLocks noGrp="1"/>
          </p:cNvSpPr>
          <p:nvPr>
            <p:ph type="sldNum" sz="quarter" idx="12"/>
          </p:nvPr>
        </p:nvSpPr>
        <p:spPr/>
        <p:txBody>
          <a:bodyPr/>
          <a:lstStyle>
            <a:lvl1pPr>
              <a:defRPr/>
            </a:lvl1pPr>
          </a:lstStyle>
          <a:p>
            <a:r>
              <a:rPr lang="en-US"/>
              <a:t>Seite  </a:t>
            </a:r>
            <a:fld id="{5FC69010-27C8-E148-AC85-31DE18B3BB69}" type="slidenum">
              <a:rPr lang="en-US"/>
              <a:pPr/>
              <a:t>‹Nr.›</a:t>
            </a:fld>
            <a:endParaRPr lang="en-US"/>
          </a:p>
        </p:txBody>
      </p:sp>
      <p:sp>
        <p:nvSpPr>
          <p:cNvPr id="7" name="Rectangle 5">
            <a:extLst>
              <a:ext uri="{FF2B5EF4-FFF2-40B4-BE49-F238E27FC236}">
                <a16:creationId xmlns:a16="http://schemas.microsoft.com/office/drawing/2014/main" id="{BC7D7716-CC52-6AFA-30C9-C51463A870ED}"/>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Psychologischen Fachtagung 2023</a:t>
            </a:r>
            <a:endParaRPr lang="en-US" dirty="0"/>
          </a:p>
        </p:txBody>
      </p:sp>
      <p:sp>
        <p:nvSpPr>
          <p:cNvPr id="8" name="Rectangle 4">
            <a:extLst>
              <a:ext uri="{FF2B5EF4-FFF2-40B4-BE49-F238E27FC236}">
                <a16:creationId xmlns:a16="http://schemas.microsoft.com/office/drawing/2014/main" id="{2DFDE4C3-D7C4-B4FA-78BC-93670A1BA7A2}"/>
              </a:ext>
            </a:extLst>
          </p:cNvPr>
          <p:cNvSpPr>
            <a:spLocks noGrp="1" noChangeArrowheads="1"/>
          </p:cNvSpPr>
          <p:nvPr>
            <p:ph type="dt" sz="half" idx="2"/>
          </p:nvPr>
        </p:nvSpPr>
        <p:spPr bwMode="auto">
          <a:xfrm>
            <a:off x="8432800" y="6553200"/>
            <a:ext cx="1625600"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a:t>15.05.2023</a:t>
            </a:r>
            <a:endParaRPr lang="en-US" dirty="0"/>
          </a:p>
        </p:txBody>
      </p:sp>
    </p:spTree>
    <p:extLst>
      <p:ext uri="{BB962C8B-B14F-4D97-AF65-F5344CB8AC3E}">
        <p14:creationId xmlns:p14="http://schemas.microsoft.com/office/powerpoint/2010/main" val="4080143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914401" y="2352947"/>
            <a:ext cx="4895851" cy="254839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p:nvPr>
        </p:nvSpPr>
        <p:spPr>
          <a:xfrm>
            <a:off x="6084541" y="2352947"/>
            <a:ext cx="4895851" cy="2548390"/>
          </a:xfrm>
        </p:spPr>
        <p:txBody>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12"/>
          </p:nvPr>
        </p:nvSpPr>
        <p:spPr/>
        <p:txBody>
          <a:bodyPr/>
          <a:lstStyle>
            <a:lvl1pPr>
              <a:defRPr/>
            </a:lvl1pPr>
          </a:lstStyle>
          <a:p>
            <a:r>
              <a:rPr lang="en-US"/>
              <a:t>Seite  </a:t>
            </a:r>
            <a:fld id="{FC149544-BAC8-0440-838C-F6EC714375EF}" type="slidenum">
              <a:rPr lang="en-US"/>
              <a:pPr/>
              <a:t>‹Nr.›</a:t>
            </a:fld>
            <a:endParaRPr lang="en-US"/>
          </a:p>
        </p:txBody>
      </p:sp>
      <p:sp>
        <p:nvSpPr>
          <p:cNvPr id="8" name="Rectangle 5">
            <a:extLst>
              <a:ext uri="{FF2B5EF4-FFF2-40B4-BE49-F238E27FC236}">
                <a16:creationId xmlns:a16="http://schemas.microsoft.com/office/drawing/2014/main" id="{7716434A-44C1-B885-E059-51509F2D8A00}"/>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Psychologischen Fachtagung 2023</a:t>
            </a:r>
            <a:endParaRPr lang="en-US" dirty="0"/>
          </a:p>
        </p:txBody>
      </p:sp>
      <p:sp>
        <p:nvSpPr>
          <p:cNvPr id="9" name="Rectangle 4">
            <a:extLst>
              <a:ext uri="{FF2B5EF4-FFF2-40B4-BE49-F238E27FC236}">
                <a16:creationId xmlns:a16="http://schemas.microsoft.com/office/drawing/2014/main" id="{B5652AE1-C2ED-61BB-5DF1-2305A9AEAB7E}"/>
              </a:ext>
            </a:extLst>
          </p:cNvPr>
          <p:cNvSpPr>
            <a:spLocks noGrp="1" noChangeArrowheads="1"/>
          </p:cNvSpPr>
          <p:nvPr>
            <p:ph type="dt" sz="half" idx="13"/>
          </p:nvPr>
        </p:nvSpPr>
        <p:spPr bwMode="auto">
          <a:xfrm>
            <a:off x="8432800" y="6553200"/>
            <a:ext cx="1625600"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a:t>15.05.2023</a:t>
            </a:r>
            <a:endParaRPr lang="en-US" dirty="0"/>
          </a:p>
        </p:txBody>
      </p:sp>
    </p:spTree>
    <p:extLst>
      <p:ext uri="{BB962C8B-B14F-4D97-AF65-F5344CB8AC3E}">
        <p14:creationId xmlns:p14="http://schemas.microsoft.com/office/powerpoint/2010/main" val="73558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914401" y="1282584"/>
            <a:ext cx="10366175" cy="480041"/>
          </a:xfrm>
        </p:spPr>
        <p:txBody>
          <a:bodyPr/>
          <a:lstStyle>
            <a:lvl1pPr>
              <a:defRPr/>
            </a:lvl1pPr>
          </a:lstStyle>
          <a:p>
            <a:r>
              <a:rPr lang="de-DE"/>
              <a:t>Mastertitelformat bearbeiten</a:t>
            </a:r>
          </a:p>
        </p:txBody>
      </p:sp>
      <p:sp>
        <p:nvSpPr>
          <p:cNvPr id="3" name="Textplatzhalter 2"/>
          <p:cNvSpPr>
            <a:spLocks noGrp="1"/>
          </p:cNvSpPr>
          <p:nvPr>
            <p:ph type="body" idx="1"/>
          </p:nvPr>
        </p:nvSpPr>
        <p:spPr>
          <a:xfrm>
            <a:off x="943993" y="2417100"/>
            <a:ext cx="4791967" cy="3693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943993" y="2786432"/>
            <a:ext cx="4791967" cy="230832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 name="Textplatzhalter 4"/>
          <p:cNvSpPr>
            <a:spLocks noGrp="1"/>
          </p:cNvSpPr>
          <p:nvPr>
            <p:ph type="body" sz="quarter" idx="3"/>
          </p:nvPr>
        </p:nvSpPr>
        <p:spPr>
          <a:xfrm>
            <a:off x="6527761" y="2417100"/>
            <a:ext cx="4793849" cy="3693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527761" y="2786432"/>
            <a:ext cx="4793849" cy="230832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9" name="Foliennummernplatzhalter 8"/>
          <p:cNvSpPr>
            <a:spLocks noGrp="1"/>
          </p:cNvSpPr>
          <p:nvPr>
            <p:ph type="sldNum" sz="quarter" idx="12"/>
          </p:nvPr>
        </p:nvSpPr>
        <p:spPr/>
        <p:txBody>
          <a:bodyPr/>
          <a:lstStyle>
            <a:lvl1pPr>
              <a:defRPr/>
            </a:lvl1pPr>
          </a:lstStyle>
          <a:p>
            <a:r>
              <a:rPr lang="en-US"/>
              <a:t>Seite  </a:t>
            </a:r>
            <a:fld id="{2D7E3379-FDB1-CD4C-B3C4-6D58855E00F9}" type="slidenum">
              <a:rPr lang="en-US"/>
              <a:pPr/>
              <a:t>‹Nr.›</a:t>
            </a:fld>
            <a:endParaRPr lang="en-US"/>
          </a:p>
        </p:txBody>
      </p:sp>
      <p:sp>
        <p:nvSpPr>
          <p:cNvPr id="10" name="Rectangle 5">
            <a:extLst>
              <a:ext uri="{FF2B5EF4-FFF2-40B4-BE49-F238E27FC236}">
                <a16:creationId xmlns:a16="http://schemas.microsoft.com/office/drawing/2014/main" id="{962FC7F8-0FB1-E16C-B905-AEA20B52C0BF}"/>
              </a:ext>
            </a:extLst>
          </p:cNvPr>
          <p:cNvSpPr>
            <a:spLocks noGrp="1" noChangeArrowheads="1"/>
          </p:cNvSpPr>
          <p:nvPr>
            <p:ph type="ftr" sz="quarter" idx="1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Psychologischen Fachtagung 2023</a:t>
            </a:r>
            <a:endParaRPr lang="en-US" dirty="0"/>
          </a:p>
        </p:txBody>
      </p:sp>
      <p:sp>
        <p:nvSpPr>
          <p:cNvPr id="11" name="Rectangle 4">
            <a:extLst>
              <a:ext uri="{FF2B5EF4-FFF2-40B4-BE49-F238E27FC236}">
                <a16:creationId xmlns:a16="http://schemas.microsoft.com/office/drawing/2014/main" id="{AE6064B2-7D96-FE6D-3A02-D9A36AFE9D14}"/>
              </a:ext>
            </a:extLst>
          </p:cNvPr>
          <p:cNvSpPr>
            <a:spLocks noGrp="1" noChangeArrowheads="1"/>
          </p:cNvSpPr>
          <p:nvPr>
            <p:ph type="dt" sz="half" idx="14"/>
          </p:nvPr>
        </p:nvSpPr>
        <p:spPr bwMode="auto">
          <a:xfrm>
            <a:off x="8432800" y="6553200"/>
            <a:ext cx="1625600"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a:t>15.05.2023</a:t>
            </a:r>
            <a:endParaRPr lang="en-US" dirty="0"/>
          </a:p>
        </p:txBody>
      </p:sp>
    </p:spTree>
    <p:extLst>
      <p:ext uri="{BB962C8B-B14F-4D97-AF65-F5344CB8AC3E}">
        <p14:creationId xmlns:p14="http://schemas.microsoft.com/office/powerpoint/2010/main" val="69044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5" name="Foliennummernplatzhalter 4"/>
          <p:cNvSpPr>
            <a:spLocks noGrp="1"/>
          </p:cNvSpPr>
          <p:nvPr>
            <p:ph type="sldNum" sz="quarter" idx="12"/>
          </p:nvPr>
        </p:nvSpPr>
        <p:spPr/>
        <p:txBody>
          <a:bodyPr/>
          <a:lstStyle>
            <a:lvl1pPr>
              <a:defRPr/>
            </a:lvl1pPr>
          </a:lstStyle>
          <a:p>
            <a:r>
              <a:rPr lang="en-US"/>
              <a:t>Seite  </a:t>
            </a:r>
            <a:fld id="{2FBFB7FC-2A73-584A-BEDC-BDA0A3FEEBFC}" type="slidenum">
              <a:rPr lang="en-US"/>
              <a:pPr/>
              <a:t>‹Nr.›</a:t>
            </a:fld>
            <a:endParaRPr lang="en-US"/>
          </a:p>
        </p:txBody>
      </p:sp>
      <p:sp>
        <p:nvSpPr>
          <p:cNvPr id="6" name="Rectangle 5">
            <a:extLst>
              <a:ext uri="{FF2B5EF4-FFF2-40B4-BE49-F238E27FC236}">
                <a16:creationId xmlns:a16="http://schemas.microsoft.com/office/drawing/2014/main" id="{05D5012E-015D-4AD3-DF0A-0771D5B320B5}"/>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Psychologischen Fachtagung 2023</a:t>
            </a:r>
            <a:endParaRPr lang="en-US" dirty="0"/>
          </a:p>
        </p:txBody>
      </p:sp>
      <p:sp>
        <p:nvSpPr>
          <p:cNvPr id="7" name="Rectangle 4">
            <a:extLst>
              <a:ext uri="{FF2B5EF4-FFF2-40B4-BE49-F238E27FC236}">
                <a16:creationId xmlns:a16="http://schemas.microsoft.com/office/drawing/2014/main" id="{0B5471F8-B220-A987-A79C-894C78090CDB}"/>
              </a:ext>
            </a:extLst>
          </p:cNvPr>
          <p:cNvSpPr>
            <a:spLocks noGrp="1" noChangeArrowheads="1"/>
          </p:cNvSpPr>
          <p:nvPr>
            <p:ph type="dt" sz="half" idx="2"/>
          </p:nvPr>
        </p:nvSpPr>
        <p:spPr bwMode="auto">
          <a:xfrm>
            <a:off x="8432800" y="6553200"/>
            <a:ext cx="1625600"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a:t>15.05.2023</a:t>
            </a:r>
            <a:endParaRPr lang="en-US" dirty="0"/>
          </a:p>
        </p:txBody>
      </p:sp>
    </p:spTree>
    <p:extLst>
      <p:ext uri="{BB962C8B-B14F-4D97-AF65-F5344CB8AC3E}">
        <p14:creationId xmlns:p14="http://schemas.microsoft.com/office/powerpoint/2010/main" val="67738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68FF993E-C393-8703-51F2-B343A6705B20}"/>
              </a:ext>
            </a:extLst>
          </p:cNvPr>
          <p:cNvSpPr/>
          <p:nvPr userDrawn="1"/>
        </p:nvSpPr>
        <p:spPr bwMode="auto">
          <a:xfrm>
            <a:off x="0" y="6237312"/>
            <a:ext cx="12192000" cy="6206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dirty="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1634306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914401" y="1127323"/>
            <a:ext cx="3706284" cy="307777"/>
          </a:xfrm>
        </p:spPr>
        <p:txBody>
          <a:bodyPr anchor="b"/>
          <a:lstStyle>
            <a:lvl1pPr algn="l">
              <a:defRPr sz="2000" b="1"/>
            </a:lvl1pPr>
          </a:lstStyle>
          <a:p>
            <a:r>
              <a:rPr lang="de-DE" dirty="0"/>
              <a:t>Mastertitelformat bearbeiten</a:t>
            </a:r>
          </a:p>
        </p:txBody>
      </p:sp>
      <p:sp>
        <p:nvSpPr>
          <p:cNvPr id="3" name="Inhaltsplatzhalter 2"/>
          <p:cNvSpPr>
            <a:spLocks noGrp="1"/>
          </p:cNvSpPr>
          <p:nvPr>
            <p:ph idx="1"/>
          </p:nvPr>
        </p:nvSpPr>
        <p:spPr>
          <a:xfrm>
            <a:off x="4766733" y="476672"/>
            <a:ext cx="5291667" cy="30654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914401" y="1435101"/>
            <a:ext cx="3706284" cy="1936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Foliennummernplatzhalter 6"/>
          <p:cNvSpPr>
            <a:spLocks noGrp="1"/>
          </p:cNvSpPr>
          <p:nvPr>
            <p:ph type="sldNum" sz="quarter" idx="12"/>
          </p:nvPr>
        </p:nvSpPr>
        <p:spPr/>
        <p:txBody>
          <a:bodyPr/>
          <a:lstStyle>
            <a:lvl1pPr>
              <a:defRPr/>
            </a:lvl1pPr>
          </a:lstStyle>
          <a:p>
            <a:r>
              <a:rPr lang="en-US"/>
              <a:t>Seite  </a:t>
            </a:r>
            <a:fld id="{3705986F-E14E-3046-B70A-8FB1BC8763A6}" type="slidenum">
              <a:rPr lang="en-US"/>
              <a:pPr/>
              <a:t>‹Nr.›</a:t>
            </a:fld>
            <a:endParaRPr lang="en-US"/>
          </a:p>
        </p:txBody>
      </p:sp>
      <p:sp>
        <p:nvSpPr>
          <p:cNvPr id="8" name="Rectangle 5">
            <a:extLst>
              <a:ext uri="{FF2B5EF4-FFF2-40B4-BE49-F238E27FC236}">
                <a16:creationId xmlns:a16="http://schemas.microsoft.com/office/drawing/2014/main" id="{C6067057-F0A2-779C-0083-395EC2E580F3}"/>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Psychologischen Fachtagung 2023</a:t>
            </a:r>
            <a:endParaRPr lang="en-US" dirty="0"/>
          </a:p>
        </p:txBody>
      </p:sp>
      <p:sp>
        <p:nvSpPr>
          <p:cNvPr id="9" name="Rectangle 4">
            <a:extLst>
              <a:ext uri="{FF2B5EF4-FFF2-40B4-BE49-F238E27FC236}">
                <a16:creationId xmlns:a16="http://schemas.microsoft.com/office/drawing/2014/main" id="{E0671B2D-A2D7-5C02-91AA-D14D52DD4B7B}"/>
              </a:ext>
            </a:extLst>
          </p:cNvPr>
          <p:cNvSpPr>
            <a:spLocks noGrp="1" noChangeArrowheads="1"/>
          </p:cNvSpPr>
          <p:nvPr>
            <p:ph type="dt" sz="half" idx="13"/>
          </p:nvPr>
        </p:nvSpPr>
        <p:spPr bwMode="auto">
          <a:xfrm>
            <a:off x="8432800" y="6553200"/>
            <a:ext cx="1625600"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a:t>15.05.2023</a:t>
            </a:r>
            <a:endParaRPr lang="en-US" dirty="0"/>
          </a:p>
        </p:txBody>
      </p:sp>
    </p:spTree>
    <p:extLst>
      <p:ext uri="{BB962C8B-B14F-4D97-AF65-F5344CB8AC3E}">
        <p14:creationId xmlns:p14="http://schemas.microsoft.com/office/powerpoint/2010/main" val="23371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2389717" y="5059561"/>
            <a:ext cx="7315200" cy="307777"/>
          </a:xfrm>
        </p:spPr>
        <p:txBody>
          <a:bodyPr anchor="b"/>
          <a:lstStyle>
            <a:lvl1pPr algn="l">
              <a:defRPr sz="2000" b="1"/>
            </a:lvl1pPr>
          </a:lstStyle>
          <a:p>
            <a:r>
              <a:rPr lang="de-DE"/>
              <a:t>Mastertitelformat bearbeiten</a:t>
            </a:r>
          </a:p>
        </p:txBody>
      </p:sp>
      <p:sp>
        <p:nvSpPr>
          <p:cNvPr id="3" name="Bildplatzhalter 2"/>
          <p:cNvSpPr>
            <a:spLocks noGrp="1"/>
          </p:cNvSpPr>
          <p:nvPr>
            <p:ph type="pic" idx="1"/>
          </p:nvPr>
        </p:nvSpPr>
        <p:spPr>
          <a:xfrm>
            <a:off x="2389717" y="612775"/>
            <a:ext cx="7315200" cy="98488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 durch Klicken auf Symbol hinzufügen</a:t>
            </a:r>
          </a:p>
        </p:txBody>
      </p:sp>
      <p:sp>
        <p:nvSpPr>
          <p:cNvPr id="4" name="Textplatzhalter 3"/>
          <p:cNvSpPr>
            <a:spLocks noGrp="1"/>
          </p:cNvSpPr>
          <p:nvPr>
            <p:ph type="body" sz="half" idx="2"/>
          </p:nvPr>
        </p:nvSpPr>
        <p:spPr>
          <a:xfrm>
            <a:off x="2389717" y="5367338"/>
            <a:ext cx="7315200" cy="21544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Foliennummernplatzhalter 6"/>
          <p:cNvSpPr>
            <a:spLocks noGrp="1"/>
          </p:cNvSpPr>
          <p:nvPr>
            <p:ph type="sldNum" sz="quarter" idx="12"/>
          </p:nvPr>
        </p:nvSpPr>
        <p:spPr/>
        <p:txBody>
          <a:bodyPr/>
          <a:lstStyle>
            <a:lvl1pPr>
              <a:defRPr/>
            </a:lvl1pPr>
          </a:lstStyle>
          <a:p>
            <a:r>
              <a:rPr lang="en-US"/>
              <a:t>Seite  </a:t>
            </a:r>
            <a:fld id="{83EDE102-ABCF-3E44-8A5D-3DF56559F978}" type="slidenum">
              <a:rPr lang="en-US"/>
              <a:pPr/>
              <a:t>‹Nr.›</a:t>
            </a:fld>
            <a:endParaRPr lang="en-US"/>
          </a:p>
        </p:txBody>
      </p:sp>
      <p:sp>
        <p:nvSpPr>
          <p:cNvPr id="8" name="Rectangle 5">
            <a:extLst>
              <a:ext uri="{FF2B5EF4-FFF2-40B4-BE49-F238E27FC236}">
                <a16:creationId xmlns:a16="http://schemas.microsoft.com/office/drawing/2014/main" id="{57A6EBF2-8A47-8788-7204-606D03855DF9}"/>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Psychologischen Fachtagung 2023</a:t>
            </a:r>
            <a:endParaRPr lang="en-US" dirty="0"/>
          </a:p>
        </p:txBody>
      </p:sp>
      <p:sp>
        <p:nvSpPr>
          <p:cNvPr id="9" name="Rectangle 4">
            <a:extLst>
              <a:ext uri="{FF2B5EF4-FFF2-40B4-BE49-F238E27FC236}">
                <a16:creationId xmlns:a16="http://schemas.microsoft.com/office/drawing/2014/main" id="{3D93D3A8-28C6-047F-4419-FB91D357A537}"/>
              </a:ext>
            </a:extLst>
          </p:cNvPr>
          <p:cNvSpPr>
            <a:spLocks noGrp="1" noChangeArrowheads="1"/>
          </p:cNvSpPr>
          <p:nvPr>
            <p:ph type="dt" sz="half" idx="13"/>
          </p:nvPr>
        </p:nvSpPr>
        <p:spPr bwMode="auto">
          <a:xfrm>
            <a:off x="8432800" y="6553200"/>
            <a:ext cx="1625600"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a:t>15.05.2023</a:t>
            </a:r>
            <a:endParaRPr lang="en-US" dirty="0"/>
          </a:p>
        </p:txBody>
      </p:sp>
    </p:spTree>
    <p:extLst>
      <p:ext uri="{BB962C8B-B14F-4D97-AF65-F5344CB8AC3E}">
        <p14:creationId xmlns:p14="http://schemas.microsoft.com/office/powerpoint/2010/main" val="3964810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userDrawn="1"/>
        </p:nvSpPr>
        <p:spPr bwMode="ltGray">
          <a:xfrm>
            <a:off x="0" y="6553200"/>
            <a:ext cx="12192000" cy="304800"/>
          </a:xfrm>
          <a:prstGeom prst="rect">
            <a:avLst/>
          </a:prstGeom>
          <a:solidFill>
            <a:srgbClr val="F3EFF6"/>
          </a:solidFill>
          <a:ln>
            <a:noFill/>
          </a:ln>
          <a:effectLst/>
          <a:extLst>
            <a:ext uri="{91240B29-F687-4F45-9708-019B960494DF}">
              <a14:hiddenLine xmlns:a14="http://schemas.microsoft.com/office/drawing/2010/main" w="9525">
                <a:solidFill>
                  <a:srgbClr val="F3EFF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de-DE" sz="1600"/>
          </a:p>
        </p:txBody>
      </p:sp>
      <p:sp>
        <p:nvSpPr>
          <p:cNvPr id="1026" name="Rectangle 2"/>
          <p:cNvSpPr>
            <a:spLocks noGrp="1" noChangeArrowheads="1"/>
          </p:cNvSpPr>
          <p:nvPr>
            <p:ph type="title"/>
          </p:nvPr>
        </p:nvSpPr>
        <p:spPr bwMode="auto">
          <a:xfrm>
            <a:off x="914401" y="1296657"/>
            <a:ext cx="10065991"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err="1"/>
              <a:t>Mastertitelformat</a:t>
            </a:r>
            <a:r>
              <a:rPr lang="en-US" dirty="0"/>
              <a:t> </a:t>
            </a:r>
            <a:r>
              <a:rPr lang="en-US" dirty="0" err="1"/>
              <a:t>bearbeiten</a:t>
            </a:r>
            <a:endParaRPr lang="en-US" dirty="0"/>
          </a:p>
        </p:txBody>
      </p:sp>
      <p:sp>
        <p:nvSpPr>
          <p:cNvPr id="1027" name="Rectangle 3"/>
          <p:cNvSpPr>
            <a:spLocks noGrp="1" noChangeArrowheads="1"/>
          </p:cNvSpPr>
          <p:nvPr>
            <p:ph type="body" idx="1"/>
          </p:nvPr>
        </p:nvSpPr>
        <p:spPr bwMode="auto">
          <a:xfrm>
            <a:off x="902942" y="2348880"/>
            <a:ext cx="10077450"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dirty="0" err="1"/>
              <a:t>Mastertextformat</a:t>
            </a:r>
            <a:r>
              <a:rPr lang="en-US" dirty="0"/>
              <a:t> </a:t>
            </a:r>
            <a:r>
              <a:rPr lang="en-US" dirty="0" err="1"/>
              <a:t>bearbeiten</a:t>
            </a:r>
            <a:endParaRPr lang="en-US" dirty="0"/>
          </a:p>
          <a:p>
            <a:pPr lvl="1"/>
            <a:r>
              <a:rPr lang="en-US" dirty="0" err="1"/>
              <a:t>Zweite</a:t>
            </a:r>
            <a:r>
              <a:rPr lang="en-US" dirty="0"/>
              <a:t> Ebene</a:t>
            </a:r>
          </a:p>
          <a:p>
            <a:pPr lvl="2"/>
            <a:r>
              <a:rPr lang="en-US" dirty="0" err="1"/>
              <a:t>Dritte</a:t>
            </a:r>
            <a:r>
              <a:rPr lang="en-US" dirty="0"/>
              <a:t> Ebene</a:t>
            </a:r>
          </a:p>
          <a:p>
            <a:pPr lvl="3"/>
            <a:r>
              <a:rPr lang="en-US" dirty="0" err="1"/>
              <a:t>Vierte</a:t>
            </a:r>
            <a:r>
              <a:rPr lang="en-US" dirty="0"/>
              <a:t> Ebene</a:t>
            </a:r>
          </a:p>
          <a:p>
            <a:pPr lvl="4"/>
            <a:r>
              <a:rPr lang="en-US" dirty="0" err="1"/>
              <a:t>Fünfte</a:t>
            </a:r>
            <a:r>
              <a:rPr lang="en-US" dirty="0"/>
              <a:t> Ebene</a:t>
            </a:r>
          </a:p>
        </p:txBody>
      </p:sp>
      <p:sp>
        <p:nvSpPr>
          <p:cNvPr id="1028" name="Rectangle 4"/>
          <p:cNvSpPr>
            <a:spLocks noGrp="1" noChangeArrowheads="1"/>
          </p:cNvSpPr>
          <p:nvPr>
            <p:ph type="dt" sz="half" idx="2"/>
          </p:nvPr>
        </p:nvSpPr>
        <p:spPr bwMode="auto">
          <a:xfrm>
            <a:off x="8432800" y="6553200"/>
            <a:ext cx="1625600"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a:t>15.05.2023</a:t>
            </a:r>
            <a:endParaRPr lang="en-US" dirty="0"/>
          </a:p>
        </p:txBody>
      </p:sp>
      <p:sp>
        <p:nvSpPr>
          <p:cNvPr id="1029" name="Rectangle 5"/>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Psychologischen Fachtagung 2023</a:t>
            </a:r>
            <a:endParaRPr lang="en-US" dirty="0"/>
          </a:p>
        </p:txBody>
      </p:sp>
      <p:sp>
        <p:nvSpPr>
          <p:cNvPr id="1030" name="Rectangle 6"/>
          <p:cNvSpPr>
            <a:spLocks noGrp="1" noChangeArrowheads="1"/>
          </p:cNvSpPr>
          <p:nvPr>
            <p:ph type="sldNum" sz="quarter" idx="4"/>
          </p:nvPr>
        </p:nvSpPr>
        <p:spPr bwMode="auto">
          <a:xfrm>
            <a:off x="10160000" y="6553200"/>
            <a:ext cx="1219200"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100800" numCol="1" anchor="t" anchorCtr="0" compatLnSpc="1">
            <a:prstTxWarp prst="textNoShape">
              <a:avLst/>
            </a:prstTxWarp>
            <a:spAutoFit/>
          </a:bodyPr>
          <a:lstStyle>
            <a:lvl1pPr algn="r">
              <a:defRPr sz="1000">
                <a:solidFill>
                  <a:schemeClr val="bg2"/>
                </a:solidFill>
                <a:latin typeface="+mn-lt"/>
              </a:defRPr>
            </a:lvl1pPr>
          </a:lstStyle>
          <a:p>
            <a:r>
              <a:rPr lang="en-US"/>
              <a:t>Seite  </a:t>
            </a:r>
            <a:fld id="{08831BF2-580D-8844-B714-0A395BCB0A1F}" type="slidenum">
              <a:rPr lang="en-US" smtClean="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charset="0"/>
          <a:ea typeface="ＭＳ Ｐゴシック" charset="0"/>
        </a:defRPr>
      </a:lvl2pPr>
      <a:lvl3pPr algn="l" rtl="0" eaLnBrk="1" fontAlgn="base" hangingPunct="1">
        <a:spcBef>
          <a:spcPct val="0"/>
        </a:spcBef>
        <a:spcAft>
          <a:spcPct val="0"/>
        </a:spcAft>
        <a:defRPr sz="2600" b="1">
          <a:solidFill>
            <a:schemeClr val="tx1"/>
          </a:solidFill>
          <a:latin typeface="Arial" charset="0"/>
          <a:ea typeface="ＭＳ Ｐゴシック" charset="0"/>
        </a:defRPr>
      </a:lvl3pPr>
      <a:lvl4pPr algn="l" rtl="0" eaLnBrk="1" fontAlgn="base" hangingPunct="1">
        <a:spcBef>
          <a:spcPct val="0"/>
        </a:spcBef>
        <a:spcAft>
          <a:spcPct val="0"/>
        </a:spcAft>
        <a:defRPr sz="2600" b="1">
          <a:solidFill>
            <a:schemeClr val="tx1"/>
          </a:solidFill>
          <a:latin typeface="Arial" charset="0"/>
          <a:ea typeface="ＭＳ Ｐゴシック" charset="0"/>
        </a:defRPr>
      </a:lvl4pPr>
      <a:lvl5pPr algn="l" rtl="0" eaLnBrk="1" fontAlgn="base" hangingPunct="1">
        <a:spcBef>
          <a:spcPct val="0"/>
        </a:spcBef>
        <a:spcAft>
          <a:spcPct val="0"/>
        </a:spcAft>
        <a:defRPr sz="2600" b="1">
          <a:solidFill>
            <a:schemeClr val="tx1"/>
          </a:solidFill>
          <a:latin typeface="Arial" charset="0"/>
          <a:ea typeface="ＭＳ Ｐゴシック" charset="0"/>
        </a:defRPr>
      </a:lvl5pPr>
      <a:lvl6pPr marL="457200" algn="l" rtl="0" eaLnBrk="1" fontAlgn="base" hangingPunct="1">
        <a:spcBef>
          <a:spcPct val="0"/>
        </a:spcBef>
        <a:spcAft>
          <a:spcPct val="0"/>
        </a:spcAft>
        <a:defRPr sz="2600" b="1">
          <a:solidFill>
            <a:schemeClr val="tx1"/>
          </a:solidFill>
          <a:latin typeface="Arial" charset="0"/>
          <a:ea typeface="ＭＳ Ｐゴシック" charset="0"/>
        </a:defRPr>
      </a:lvl6pPr>
      <a:lvl7pPr marL="914400" algn="l" rtl="0" eaLnBrk="1" fontAlgn="base" hangingPunct="1">
        <a:spcBef>
          <a:spcPct val="0"/>
        </a:spcBef>
        <a:spcAft>
          <a:spcPct val="0"/>
        </a:spcAft>
        <a:defRPr sz="2600" b="1">
          <a:solidFill>
            <a:schemeClr val="tx1"/>
          </a:solidFill>
          <a:latin typeface="Arial" charset="0"/>
          <a:ea typeface="ＭＳ Ｐゴシック" charset="0"/>
        </a:defRPr>
      </a:lvl7pPr>
      <a:lvl8pPr marL="1371600" algn="l" rtl="0" eaLnBrk="1" fontAlgn="base" hangingPunct="1">
        <a:spcBef>
          <a:spcPct val="0"/>
        </a:spcBef>
        <a:spcAft>
          <a:spcPct val="0"/>
        </a:spcAft>
        <a:defRPr sz="2600" b="1">
          <a:solidFill>
            <a:schemeClr val="tx1"/>
          </a:solidFill>
          <a:latin typeface="Arial" charset="0"/>
          <a:ea typeface="ＭＳ Ｐゴシック" charset="0"/>
        </a:defRPr>
      </a:lvl8pPr>
      <a:lvl9pPr marL="1828800" algn="l" rtl="0" eaLnBrk="1" fontAlgn="base" hangingPunct="1">
        <a:spcBef>
          <a:spcPct val="0"/>
        </a:spcBef>
        <a:spcAft>
          <a:spcPct val="0"/>
        </a:spcAft>
        <a:defRPr sz="2600" b="1">
          <a:solidFill>
            <a:schemeClr val="tx1"/>
          </a:solidFill>
          <a:latin typeface="Arial" charset="0"/>
          <a:ea typeface="ＭＳ Ｐゴシック" charset="0"/>
        </a:defRPr>
      </a:lvl9pPr>
    </p:titleStyle>
    <p:bodyStyle>
      <a:lvl1pPr algn="l" rtl="0" eaLnBrk="1" fontAlgn="base" hangingPunct="1">
        <a:spcBef>
          <a:spcPct val="0"/>
        </a:spcBef>
        <a:spcAft>
          <a:spcPct val="80000"/>
        </a:spcAft>
        <a:buClr>
          <a:schemeClr val="hlink"/>
        </a:buClr>
        <a:buFont typeface="Wingdings" charset="0"/>
        <a:buChar char="n"/>
        <a:defRPr sz="2400">
          <a:solidFill>
            <a:schemeClr val="tx1"/>
          </a:solidFill>
          <a:latin typeface="+mn-lt"/>
          <a:ea typeface="+mn-ea"/>
          <a:cs typeface="+mn-cs"/>
        </a:defRPr>
      </a:lvl1pPr>
      <a:lvl2pPr marL="477838" indent="-287338" algn="l" rtl="0" eaLnBrk="1" fontAlgn="base" hangingPunct="1">
        <a:spcBef>
          <a:spcPct val="0"/>
        </a:spcBef>
        <a:spcAft>
          <a:spcPct val="80000"/>
        </a:spcAft>
        <a:buClr>
          <a:schemeClr val="hlink"/>
        </a:buClr>
        <a:buFont typeface="Wingdings" charset="0"/>
        <a:buChar char="n"/>
        <a:defRPr sz="2200">
          <a:solidFill>
            <a:schemeClr val="tx1"/>
          </a:solidFill>
          <a:latin typeface="+mn-lt"/>
          <a:ea typeface="+mn-ea"/>
        </a:defRPr>
      </a:lvl2pPr>
      <a:lvl3pPr marL="860425" indent="-192088" algn="l" rtl="0" eaLnBrk="1" fontAlgn="base" hangingPunct="1">
        <a:spcBef>
          <a:spcPct val="0"/>
        </a:spcBef>
        <a:spcAft>
          <a:spcPct val="80000"/>
        </a:spcAft>
        <a:buClr>
          <a:schemeClr val="tx1"/>
        </a:buClr>
        <a:buChar char="–"/>
        <a:defRPr sz="2000">
          <a:solidFill>
            <a:schemeClr val="tx1"/>
          </a:solidFill>
          <a:latin typeface="+mn-lt"/>
          <a:ea typeface="+mn-ea"/>
        </a:defRPr>
      </a:lvl3pPr>
      <a:lvl4pPr marL="16986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4pPr>
      <a:lvl5pPr marL="21177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5pPr>
      <a:lvl6pPr marL="25749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6pPr>
      <a:lvl7pPr marL="30321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7pPr>
      <a:lvl8pPr marL="34893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8pPr>
      <a:lvl9pPr marL="39465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60121" y="342272"/>
            <a:ext cx="9720072" cy="14996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6" name="Slide Number Placeholder 5"/>
          <p:cNvSpPr>
            <a:spLocks noGrp="1"/>
          </p:cNvSpPr>
          <p:nvPr>
            <p:ph type="sldNum" sz="quarter" idx="4"/>
          </p:nvPr>
        </p:nvSpPr>
        <p:spPr>
          <a:xfrm>
            <a:off x="10878027" y="6863183"/>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4FAB73BC-B049-4115-A692-8D63A059BFB8}" type="slidenum">
              <a:rPr lang="en-US" dirty="0"/>
              <a:pPr/>
              <a:t>‹Nr.›</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D732CD30-76C0-44D9-8C2A-B5D2C3798A17}"/>
              </a:ext>
            </a:extLst>
          </p:cNvPr>
          <p:cNvCxnSpPr>
            <a:cxnSpLocks/>
          </p:cNvCxnSpPr>
          <p:nvPr userDrawn="1"/>
        </p:nvCxnSpPr>
        <p:spPr>
          <a:xfrm>
            <a:off x="975360" y="1397775"/>
            <a:ext cx="8940165" cy="0"/>
          </a:xfrm>
          <a:prstGeom prst="line">
            <a:avLst/>
          </a:prstGeom>
          <a:ln>
            <a:solidFill>
              <a:schemeClr val="accent3">
                <a:lumMod val="75000"/>
              </a:schemeClr>
            </a:solidFill>
          </a:ln>
        </p:spPr>
        <p:style>
          <a:lnRef idx="1">
            <a:schemeClr val="accent2"/>
          </a:lnRef>
          <a:fillRef idx="0">
            <a:schemeClr val="accent2"/>
          </a:fillRef>
          <a:effectRef idx="0">
            <a:schemeClr val="accent2"/>
          </a:effectRef>
          <a:fontRef idx="minor">
            <a:schemeClr val="tx1"/>
          </a:fontRef>
        </p:style>
      </p:cxnSp>
      <p:pic>
        <p:nvPicPr>
          <p:cNvPr id="14" name="Grafik 13">
            <a:extLst>
              <a:ext uri="{FF2B5EF4-FFF2-40B4-BE49-F238E27FC236}">
                <a16:creationId xmlns:a16="http://schemas.microsoft.com/office/drawing/2014/main" id="{34205B59-2F4A-4C93-9AEA-9464BD7F075E}"/>
              </a:ext>
            </a:extLst>
          </p:cNvPr>
          <p:cNvPicPr>
            <a:picLocks noChangeAspect="1"/>
          </p:cNvPicPr>
          <p:nvPr userDrawn="1"/>
        </p:nvPicPr>
        <p:blipFill>
          <a:blip r:embed="rId16" cstate="hqprint">
            <a:extLst>
              <a:ext uri="{28A0092B-C50C-407E-A947-70E740481C1C}">
                <a14:useLocalDpi xmlns:a14="http://schemas.microsoft.com/office/drawing/2010/main" val="0"/>
              </a:ext>
            </a:extLst>
          </a:blip>
          <a:stretch>
            <a:fillRect/>
          </a:stretch>
        </p:blipFill>
        <p:spPr>
          <a:xfrm>
            <a:off x="10447421" y="443393"/>
            <a:ext cx="1275930" cy="1275930"/>
          </a:xfrm>
          <a:prstGeom prst="rect">
            <a:avLst/>
          </a:prstGeom>
        </p:spPr>
      </p:pic>
      <p:cxnSp>
        <p:nvCxnSpPr>
          <p:cNvPr id="19" name="Gerader Verbinder 18">
            <a:extLst>
              <a:ext uri="{FF2B5EF4-FFF2-40B4-BE49-F238E27FC236}">
                <a16:creationId xmlns:a16="http://schemas.microsoft.com/office/drawing/2014/main" id="{954AF375-A6AE-4404-BB5B-E867375B8E61}"/>
              </a:ext>
            </a:extLst>
          </p:cNvPr>
          <p:cNvCxnSpPr>
            <a:cxnSpLocks/>
          </p:cNvCxnSpPr>
          <p:nvPr userDrawn="1"/>
        </p:nvCxnSpPr>
        <p:spPr>
          <a:xfrm>
            <a:off x="1024128" y="6403273"/>
            <a:ext cx="10192512" cy="1"/>
          </a:xfrm>
          <a:prstGeom prst="line">
            <a:avLst/>
          </a:prstGeom>
          <a:ln w="3175">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648054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hyperlink" Target="mailto:keppeler.s@diakonie-wuerttemberg.de"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mailto:keppeler.selina@diakonie-wuerttemberg.d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936576" y="2204864"/>
            <a:ext cx="6239544" cy="2292935"/>
          </a:xfrm>
        </p:spPr>
        <p:txBody>
          <a:bodyPr/>
          <a:lstStyle/>
          <a:p>
            <a:r>
              <a:rPr lang="de-DE" sz="4000" dirty="0">
                <a:solidFill>
                  <a:schemeClr val="tx1">
                    <a:lumMod val="65000"/>
                    <a:lumOff val="35000"/>
                  </a:schemeClr>
                </a:solidFill>
              </a:rPr>
              <a:t>Projekt </a:t>
            </a:r>
            <a:r>
              <a:rPr lang="de-DE" sz="4000" dirty="0" err="1">
                <a:solidFill>
                  <a:schemeClr val="tx1">
                    <a:lumMod val="65000"/>
                    <a:lumOff val="35000"/>
                  </a:schemeClr>
                </a:solidFill>
              </a:rPr>
              <a:t>HerOEs</a:t>
            </a:r>
            <a:br>
              <a:rPr lang="de-DE" sz="2800" dirty="0">
                <a:solidFill>
                  <a:schemeClr val="tx1">
                    <a:lumMod val="65000"/>
                    <a:lumOff val="35000"/>
                  </a:schemeClr>
                </a:solidFill>
              </a:rPr>
            </a:br>
            <a:br>
              <a:rPr lang="de-DE" sz="2800" dirty="0">
                <a:solidFill>
                  <a:schemeClr val="tx1">
                    <a:lumMod val="65000"/>
                    <a:lumOff val="35000"/>
                  </a:schemeClr>
                </a:solidFill>
              </a:rPr>
            </a:br>
            <a:r>
              <a:rPr lang="de-DE" sz="2700" b="0" dirty="0">
                <a:solidFill>
                  <a:schemeClr val="tx1">
                    <a:lumMod val="65000"/>
                    <a:lumOff val="35000"/>
                  </a:schemeClr>
                </a:solidFill>
              </a:rPr>
              <a:t>Herausforderungen in der Offensiven Arbeit diakonischer Einrichtungen mit system-herausfordernden jungen Menschen</a:t>
            </a:r>
          </a:p>
        </p:txBody>
      </p:sp>
      <p:sp>
        <p:nvSpPr>
          <p:cNvPr id="4" name="Inhaltsplatzhalter 3">
            <a:extLst>
              <a:ext uri="{FF2B5EF4-FFF2-40B4-BE49-F238E27FC236}">
                <a16:creationId xmlns:a16="http://schemas.microsoft.com/office/drawing/2014/main" id="{C5371AAF-54F2-59B8-EF64-E37D6F58C332}"/>
              </a:ext>
            </a:extLst>
          </p:cNvPr>
          <p:cNvSpPr>
            <a:spLocks noGrp="1"/>
          </p:cNvSpPr>
          <p:nvPr>
            <p:ph idx="1"/>
          </p:nvPr>
        </p:nvSpPr>
        <p:spPr>
          <a:xfrm>
            <a:off x="936576" y="4869160"/>
            <a:ext cx="10687051" cy="307777"/>
          </a:xfrm>
        </p:spPr>
        <p:txBody>
          <a:bodyPr/>
          <a:lstStyle/>
          <a:p>
            <a:r>
              <a:rPr lang="de-DE" sz="2000" dirty="0"/>
              <a:t>Ein Modellvorhaben zur Weiterentwicklung der Kinder- und Jugendhilfe</a:t>
            </a:r>
          </a:p>
        </p:txBody>
      </p:sp>
    </p:spTree>
    <p:extLst>
      <p:ext uri="{BB962C8B-B14F-4D97-AF65-F5344CB8AC3E}">
        <p14:creationId xmlns:p14="http://schemas.microsoft.com/office/powerpoint/2010/main" val="426332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3BDD7583-F8D9-46C3-DA7C-FD2FFDD4EA02}"/>
              </a:ext>
            </a:extLst>
          </p:cNvPr>
          <p:cNvSpPr>
            <a:spLocks noGrp="1"/>
          </p:cNvSpPr>
          <p:nvPr>
            <p:ph type="sldNum" sz="quarter" idx="12"/>
          </p:nvPr>
        </p:nvSpPr>
        <p:spPr/>
        <p:txBody>
          <a:bodyPr/>
          <a:lstStyle/>
          <a:p>
            <a:r>
              <a:rPr lang="en-US"/>
              <a:t>Seite  </a:t>
            </a:r>
            <a:fld id="{6C29DC0E-6919-0944-B569-D8F2A0B4E530}" type="slidenum">
              <a:rPr lang="en-US" smtClean="0"/>
              <a:pPr/>
              <a:t>10</a:t>
            </a:fld>
            <a:endParaRPr lang="en-US"/>
          </a:p>
        </p:txBody>
      </p:sp>
      <p:graphicFrame>
        <p:nvGraphicFramePr>
          <p:cNvPr id="8" name="Diagramm 7">
            <a:extLst>
              <a:ext uri="{FF2B5EF4-FFF2-40B4-BE49-F238E27FC236}">
                <a16:creationId xmlns:a16="http://schemas.microsoft.com/office/drawing/2014/main" id="{C5F17CC8-AAD4-F4D1-1456-F495D725F324}"/>
              </a:ext>
            </a:extLst>
          </p:cNvPr>
          <p:cNvGraphicFramePr/>
          <p:nvPr>
            <p:extLst>
              <p:ext uri="{D42A27DB-BD31-4B8C-83A1-F6EECF244321}">
                <p14:modId xmlns:p14="http://schemas.microsoft.com/office/powerpoint/2010/main" val="1057715360"/>
              </p:ext>
            </p:extLst>
          </p:nvPr>
        </p:nvGraphicFramePr>
        <p:xfrm>
          <a:off x="551384" y="596367"/>
          <a:ext cx="11112525" cy="6076528"/>
        </p:xfrm>
        <a:graphic>
          <a:graphicData uri="http://schemas.openxmlformats.org/drawingml/2006/chart">
            <c:chart xmlns:c="http://schemas.openxmlformats.org/drawingml/2006/chart" xmlns:r="http://schemas.openxmlformats.org/officeDocument/2006/relationships" r:id="rId2"/>
          </a:graphicData>
        </a:graphic>
      </p:graphicFrame>
      <p:sp>
        <p:nvSpPr>
          <p:cNvPr id="2" name="Datumsplatzhalter 3">
            <a:extLst>
              <a:ext uri="{FF2B5EF4-FFF2-40B4-BE49-F238E27FC236}">
                <a16:creationId xmlns:a16="http://schemas.microsoft.com/office/drawing/2014/main" id="{EFBC15FE-8801-A660-E55D-3CF27AA311BF}"/>
              </a:ext>
            </a:extLst>
          </p:cNvPr>
          <p:cNvSpPr>
            <a:spLocks noGrp="1"/>
          </p:cNvSpPr>
          <p:nvPr>
            <p:ph type="dt" sz="half" idx="2"/>
          </p:nvPr>
        </p:nvSpPr>
        <p:spPr>
          <a:xfrm>
            <a:off x="8432800" y="6553200"/>
            <a:ext cx="1625600" cy="301839"/>
          </a:xfrm>
        </p:spPr>
        <p:txBody>
          <a:bodyPr/>
          <a:lstStyle/>
          <a:p>
            <a:r>
              <a:rPr lang="de-DE" dirty="0"/>
              <a:t>16.08.2023</a:t>
            </a:r>
            <a:endParaRPr lang="en-US" dirty="0"/>
          </a:p>
        </p:txBody>
      </p:sp>
      <p:sp>
        <p:nvSpPr>
          <p:cNvPr id="3" name="Rectangle 5">
            <a:extLst>
              <a:ext uri="{FF2B5EF4-FFF2-40B4-BE49-F238E27FC236}">
                <a16:creationId xmlns:a16="http://schemas.microsoft.com/office/drawing/2014/main" id="{41EEDBF1-D81D-66E1-E52A-78336142682D}"/>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155889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D12A5BA-B063-4B33-AB08-86CF7D23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cxnSp>
        <p:nvCxnSpPr>
          <p:cNvPr id="27" name="Straight Connector 26">
            <a:extLst>
              <a:ext uri="{FF2B5EF4-FFF2-40B4-BE49-F238E27FC236}">
                <a16:creationId xmlns:a16="http://schemas.microsoft.com/office/drawing/2014/main" id="{07DFAF29-6BD8-4A93-A292-D6A8C6EFB5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F3BB34A6-31BD-4BBB-A8C8-C3E81A71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8DB7E70-B5A6-425D-8F2B-A8367F83025D}"/>
              </a:ext>
            </a:extLst>
          </p:cNvPr>
          <p:cNvSpPr>
            <a:spLocks noGrp="1"/>
          </p:cNvSpPr>
          <p:nvPr>
            <p:ph type="title"/>
          </p:nvPr>
        </p:nvSpPr>
        <p:spPr>
          <a:xfrm>
            <a:off x="5258134" y="640080"/>
            <a:ext cx="6293689" cy="3652405"/>
          </a:xfrm>
        </p:spPr>
        <p:txBody>
          <a:bodyPr vert="horz" lIns="91440" tIns="45720" rIns="91440" bIns="45720" rtlCol="0" anchor="b">
            <a:normAutofit/>
          </a:bodyPr>
          <a:lstStyle/>
          <a:p>
            <a:r>
              <a:rPr lang="en-US" sz="3600" spc="200" dirty="0" err="1">
                <a:solidFill>
                  <a:schemeClr val="tx1">
                    <a:lumMod val="85000"/>
                    <a:lumOff val="15000"/>
                  </a:schemeClr>
                </a:solidFill>
              </a:rPr>
              <a:t>Demographische</a:t>
            </a:r>
            <a:r>
              <a:rPr lang="en-US" sz="3600" spc="200" dirty="0">
                <a:solidFill>
                  <a:schemeClr val="tx1">
                    <a:lumMod val="85000"/>
                    <a:lumOff val="15000"/>
                  </a:schemeClr>
                </a:solidFill>
              </a:rPr>
              <a:t> </a:t>
            </a:r>
            <a:r>
              <a:rPr lang="en-US" sz="3600" spc="200" dirty="0" err="1">
                <a:solidFill>
                  <a:schemeClr val="tx1">
                    <a:lumMod val="85000"/>
                    <a:lumOff val="15000"/>
                  </a:schemeClr>
                </a:solidFill>
              </a:rPr>
              <a:t>Daten</a:t>
            </a:r>
            <a:endParaRPr lang="en-US" sz="3600" spc="200" dirty="0">
              <a:solidFill>
                <a:schemeClr val="tx1">
                  <a:lumMod val="85000"/>
                  <a:lumOff val="15000"/>
                </a:schemeClr>
              </a:solidFill>
            </a:endParaRPr>
          </a:p>
        </p:txBody>
      </p:sp>
      <p:pic>
        <p:nvPicPr>
          <p:cNvPr id="5" name="Grafik 4" descr="Geschäftswachstum Silhouette">
            <a:extLst>
              <a:ext uri="{FF2B5EF4-FFF2-40B4-BE49-F238E27FC236}">
                <a16:creationId xmlns:a16="http://schemas.microsoft.com/office/drawing/2014/main" id="{2979DBC2-9478-2740-8BE1-9C438C1DC5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9416" y="1432029"/>
            <a:ext cx="3993942" cy="3993942"/>
          </a:xfrm>
          <a:prstGeom prst="rect">
            <a:avLst/>
          </a:prstGeom>
        </p:spPr>
      </p:pic>
      <p:cxnSp>
        <p:nvCxnSpPr>
          <p:cNvPr id="31" name="Straight Connector 30">
            <a:extLst>
              <a:ext uri="{FF2B5EF4-FFF2-40B4-BE49-F238E27FC236}">
                <a16:creationId xmlns:a16="http://schemas.microsoft.com/office/drawing/2014/main" id="{6FF4E9B4-BE85-45F4-8672-47D51F1401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Inhaltsplatzhalter 1">
            <a:extLst>
              <a:ext uri="{FF2B5EF4-FFF2-40B4-BE49-F238E27FC236}">
                <a16:creationId xmlns:a16="http://schemas.microsoft.com/office/drawing/2014/main" id="{5B1ED2C2-D962-4D72-A74E-AD56927E5940}"/>
              </a:ext>
            </a:extLst>
          </p:cNvPr>
          <p:cNvSpPr txBox="1">
            <a:spLocks/>
          </p:cNvSpPr>
          <p:nvPr/>
        </p:nvSpPr>
        <p:spPr>
          <a:xfrm>
            <a:off x="2255521" y="1888618"/>
            <a:ext cx="7326631" cy="4467472"/>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None/>
              <a:tabLst/>
              <a:defRPr/>
            </a:pPr>
            <a:endParaRPr kumimoji="0" lang="de-DE" sz="2800" b="1"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91440" marR="0" lvl="0" indent="-9144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Char char=" "/>
              <a:tabLst/>
              <a:defRPr/>
            </a:pPr>
            <a:endParaRPr kumimoji="0" lang="de-DE"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91440" marR="0" lvl="0" indent="-9144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Char char=" "/>
              <a:tabLst/>
              <a:defRPr/>
            </a:pPr>
            <a:endParaRPr kumimoji="0" lang="de-DE"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91440" marR="0" lvl="0" indent="-9144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Char char=" "/>
              <a:tabLst/>
              <a:defRPr/>
            </a:pPr>
            <a:endParaRPr kumimoji="0" lang="de-DE"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0719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3BDD7583-F8D9-46C3-DA7C-FD2FFDD4EA02}"/>
              </a:ext>
            </a:extLst>
          </p:cNvPr>
          <p:cNvSpPr>
            <a:spLocks noGrp="1"/>
          </p:cNvSpPr>
          <p:nvPr>
            <p:ph type="sldNum" sz="quarter" idx="12"/>
          </p:nvPr>
        </p:nvSpPr>
        <p:spPr/>
        <p:txBody>
          <a:bodyPr/>
          <a:lstStyle/>
          <a:p>
            <a:r>
              <a:rPr lang="en-US"/>
              <a:t>Seite  </a:t>
            </a:r>
            <a:fld id="{6C29DC0E-6919-0944-B569-D8F2A0B4E530}" type="slidenum">
              <a:rPr lang="en-US" smtClean="0"/>
              <a:pPr/>
              <a:t>12</a:t>
            </a:fld>
            <a:endParaRPr lang="en-US"/>
          </a:p>
        </p:txBody>
      </p:sp>
      <p:graphicFrame>
        <p:nvGraphicFramePr>
          <p:cNvPr id="8" name="Diagramm 7">
            <a:extLst>
              <a:ext uri="{FF2B5EF4-FFF2-40B4-BE49-F238E27FC236}">
                <a16:creationId xmlns:a16="http://schemas.microsoft.com/office/drawing/2014/main" id="{C5F17CC8-AAD4-F4D1-1456-F495D725F324}"/>
              </a:ext>
            </a:extLst>
          </p:cNvPr>
          <p:cNvGraphicFramePr/>
          <p:nvPr>
            <p:extLst>
              <p:ext uri="{D42A27DB-BD31-4B8C-83A1-F6EECF244321}">
                <p14:modId xmlns:p14="http://schemas.microsoft.com/office/powerpoint/2010/main" val="423260051"/>
              </p:ext>
            </p:extLst>
          </p:nvPr>
        </p:nvGraphicFramePr>
        <p:xfrm>
          <a:off x="781476" y="908720"/>
          <a:ext cx="10629048" cy="5400600"/>
        </p:xfrm>
        <a:graphic>
          <a:graphicData uri="http://schemas.openxmlformats.org/drawingml/2006/chart">
            <c:chart xmlns:c="http://schemas.openxmlformats.org/drawingml/2006/chart" xmlns:r="http://schemas.openxmlformats.org/officeDocument/2006/relationships" r:id="rId3"/>
          </a:graphicData>
        </a:graphic>
      </p:graphicFrame>
      <p:sp>
        <p:nvSpPr>
          <p:cNvPr id="3" name="Datumsplatzhalter 3">
            <a:extLst>
              <a:ext uri="{FF2B5EF4-FFF2-40B4-BE49-F238E27FC236}">
                <a16:creationId xmlns:a16="http://schemas.microsoft.com/office/drawing/2014/main" id="{E43832D0-2F95-6076-E616-71DAC77636A2}"/>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5" name="Rectangle 5">
            <a:extLst>
              <a:ext uri="{FF2B5EF4-FFF2-40B4-BE49-F238E27FC236}">
                <a16:creationId xmlns:a16="http://schemas.microsoft.com/office/drawing/2014/main" id="{8DA01DAB-832C-A59A-C811-4354C641A8F4}"/>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120030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3BDD7583-F8D9-46C3-DA7C-FD2FFDD4EA02}"/>
              </a:ext>
            </a:extLst>
          </p:cNvPr>
          <p:cNvSpPr>
            <a:spLocks noGrp="1"/>
          </p:cNvSpPr>
          <p:nvPr>
            <p:ph type="sldNum" sz="quarter" idx="12"/>
          </p:nvPr>
        </p:nvSpPr>
        <p:spPr/>
        <p:txBody>
          <a:bodyPr/>
          <a:lstStyle/>
          <a:p>
            <a:r>
              <a:rPr lang="en-US"/>
              <a:t>Seite  </a:t>
            </a:r>
            <a:fld id="{6C29DC0E-6919-0944-B569-D8F2A0B4E530}" type="slidenum">
              <a:rPr lang="en-US" smtClean="0"/>
              <a:pPr/>
              <a:t>13</a:t>
            </a:fld>
            <a:endParaRPr lang="en-US"/>
          </a:p>
        </p:txBody>
      </p:sp>
      <p:graphicFrame>
        <p:nvGraphicFramePr>
          <p:cNvPr id="7" name="Diagramm 6">
            <a:extLst>
              <a:ext uri="{FF2B5EF4-FFF2-40B4-BE49-F238E27FC236}">
                <a16:creationId xmlns:a16="http://schemas.microsoft.com/office/drawing/2014/main" id="{496407C6-FA50-8C33-B71F-A6FCBFB6A59D}"/>
              </a:ext>
            </a:extLst>
          </p:cNvPr>
          <p:cNvGraphicFramePr/>
          <p:nvPr>
            <p:extLst>
              <p:ext uri="{D42A27DB-BD31-4B8C-83A1-F6EECF244321}">
                <p14:modId xmlns:p14="http://schemas.microsoft.com/office/powerpoint/2010/main" val="2890926525"/>
              </p:ext>
            </p:extLst>
          </p:nvPr>
        </p:nvGraphicFramePr>
        <p:xfrm>
          <a:off x="394312" y="1013883"/>
          <a:ext cx="5460710" cy="50405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Diagramm 4">
            <a:extLst>
              <a:ext uri="{FF2B5EF4-FFF2-40B4-BE49-F238E27FC236}">
                <a16:creationId xmlns:a16="http://schemas.microsoft.com/office/drawing/2014/main" id="{FD2F6809-7C1E-0356-0A1D-1E24E5187214}"/>
              </a:ext>
            </a:extLst>
          </p:cNvPr>
          <p:cNvGraphicFramePr/>
          <p:nvPr>
            <p:extLst>
              <p:ext uri="{D42A27DB-BD31-4B8C-83A1-F6EECF244321}">
                <p14:modId xmlns:p14="http://schemas.microsoft.com/office/powerpoint/2010/main" val="4169187791"/>
              </p:ext>
            </p:extLst>
          </p:nvPr>
        </p:nvGraphicFramePr>
        <p:xfrm>
          <a:off x="5231904" y="980728"/>
          <a:ext cx="6565784" cy="5040560"/>
        </p:xfrm>
        <a:graphic>
          <a:graphicData uri="http://schemas.openxmlformats.org/drawingml/2006/chart">
            <c:chart xmlns:c="http://schemas.openxmlformats.org/drawingml/2006/chart" xmlns:r="http://schemas.openxmlformats.org/officeDocument/2006/relationships" r:id="rId4"/>
          </a:graphicData>
        </a:graphic>
      </p:graphicFrame>
      <p:sp>
        <p:nvSpPr>
          <p:cNvPr id="3" name="Datumsplatzhalter 3">
            <a:extLst>
              <a:ext uri="{FF2B5EF4-FFF2-40B4-BE49-F238E27FC236}">
                <a16:creationId xmlns:a16="http://schemas.microsoft.com/office/drawing/2014/main" id="{C823A667-229D-1714-0ECD-354B9AD8D3E7}"/>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6" name="Rectangle 5">
            <a:extLst>
              <a:ext uri="{FF2B5EF4-FFF2-40B4-BE49-F238E27FC236}">
                <a16:creationId xmlns:a16="http://schemas.microsoft.com/office/drawing/2014/main" id="{FE855C3F-1FB4-C326-0723-C2C4B4B0DA71}"/>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127338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FD12A5BA-B063-4B33-AB08-86CF7D23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cxnSp>
        <p:nvCxnSpPr>
          <p:cNvPr id="23" name="Straight Connector 22">
            <a:extLst>
              <a:ext uri="{FF2B5EF4-FFF2-40B4-BE49-F238E27FC236}">
                <a16:creationId xmlns:a16="http://schemas.microsoft.com/office/drawing/2014/main" id="{07DFAF29-6BD8-4A93-A292-D6A8C6EFB5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3BB34A6-31BD-4BBB-A8C8-C3E81A71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8DB7E70-B5A6-425D-8F2B-A8367F83025D}"/>
              </a:ext>
            </a:extLst>
          </p:cNvPr>
          <p:cNvSpPr>
            <a:spLocks noGrp="1"/>
          </p:cNvSpPr>
          <p:nvPr>
            <p:ph type="title"/>
          </p:nvPr>
        </p:nvSpPr>
        <p:spPr>
          <a:xfrm>
            <a:off x="5258134" y="640080"/>
            <a:ext cx="6293689" cy="3652405"/>
          </a:xfrm>
        </p:spPr>
        <p:txBody>
          <a:bodyPr vert="horz" lIns="91440" tIns="45720" rIns="91440" bIns="45720" rtlCol="0" anchor="b">
            <a:normAutofit/>
          </a:bodyPr>
          <a:lstStyle/>
          <a:p>
            <a:r>
              <a:rPr lang="en-US" sz="3600" spc="200" dirty="0" err="1">
                <a:solidFill>
                  <a:schemeClr val="tx1">
                    <a:lumMod val="85000"/>
                    <a:lumOff val="15000"/>
                  </a:schemeClr>
                </a:solidFill>
              </a:rPr>
              <a:t>Begrifflichkeiten</a:t>
            </a:r>
            <a:endParaRPr lang="en-US" sz="3600" spc="200" dirty="0">
              <a:solidFill>
                <a:schemeClr val="tx1">
                  <a:lumMod val="85000"/>
                  <a:lumOff val="15000"/>
                </a:schemeClr>
              </a:solidFill>
            </a:endParaRPr>
          </a:p>
        </p:txBody>
      </p:sp>
      <p:pic>
        <p:nvPicPr>
          <p:cNvPr id="6" name="Grafik 5" descr="Rede Silhouette">
            <a:extLst>
              <a:ext uri="{FF2B5EF4-FFF2-40B4-BE49-F238E27FC236}">
                <a16:creationId xmlns:a16="http://schemas.microsoft.com/office/drawing/2014/main" id="{EF07140D-25D5-E9BB-D291-63ABCCA5BC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99457" y="1672145"/>
            <a:ext cx="3744412" cy="3744412"/>
          </a:xfrm>
          <a:prstGeom prst="rect">
            <a:avLst/>
          </a:prstGeom>
        </p:spPr>
      </p:pic>
      <p:cxnSp>
        <p:nvCxnSpPr>
          <p:cNvPr id="27" name="Straight Connector 26">
            <a:extLst>
              <a:ext uri="{FF2B5EF4-FFF2-40B4-BE49-F238E27FC236}">
                <a16:creationId xmlns:a16="http://schemas.microsoft.com/office/drawing/2014/main" id="{6FF4E9B4-BE85-45F4-8672-47D51F1401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Inhaltsplatzhalter 1">
            <a:extLst>
              <a:ext uri="{FF2B5EF4-FFF2-40B4-BE49-F238E27FC236}">
                <a16:creationId xmlns:a16="http://schemas.microsoft.com/office/drawing/2014/main" id="{5B1ED2C2-D962-4D72-A74E-AD56927E5940}"/>
              </a:ext>
            </a:extLst>
          </p:cNvPr>
          <p:cNvSpPr txBox="1">
            <a:spLocks/>
          </p:cNvSpPr>
          <p:nvPr/>
        </p:nvSpPr>
        <p:spPr>
          <a:xfrm>
            <a:off x="2255521" y="1888618"/>
            <a:ext cx="7326631" cy="4467472"/>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None/>
              <a:tabLst/>
              <a:defRPr/>
            </a:pPr>
            <a:endParaRPr kumimoji="0" lang="de-DE" sz="2800" b="1"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91440" marR="0" lvl="0" indent="-9144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Char char=" "/>
              <a:tabLst/>
              <a:defRPr/>
            </a:pPr>
            <a:endParaRPr kumimoji="0" lang="de-DE"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91440" marR="0" lvl="0" indent="-9144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Char char=" "/>
              <a:tabLst/>
              <a:defRPr/>
            </a:pPr>
            <a:endParaRPr kumimoji="0" lang="de-DE"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91440" marR="0" lvl="0" indent="-9144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Char char=" "/>
              <a:tabLst/>
              <a:defRPr/>
            </a:pPr>
            <a:endParaRPr kumimoji="0" lang="de-DE"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993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15BD8-C5C0-EF6F-4033-5DC134DA61FF}"/>
              </a:ext>
            </a:extLst>
          </p:cNvPr>
          <p:cNvSpPr>
            <a:spLocks noGrp="1"/>
          </p:cNvSpPr>
          <p:nvPr>
            <p:ph type="title"/>
          </p:nvPr>
        </p:nvSpPr>
        <p:spPr>
          <a:xfrm>
            <a:off x="914401" y="1296657"/>
            <a:ext cx="10065991" cy="369332"/>
          </a:xfrm>
        </p:spPr>
        <p:txBody>
          <a:bodyPr/>
          <a:lstStyle/>
          <a:p>
            <a:r>
              <a:rPr lang="de-DE" sz="24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Statistische Grundlagen: Median</a:t>
            </a:r>
          </a:p>
        </p:txBody>
      </p:sp>
      <p:pic>
        <p:nvPicPr>
          <p:cNvPr id="4" name="Grafik 3" descr="Ein Bild, das Reihe, Diagramm, Text, Steigung enthält.&#10;&#10;Automatisch generierte Beschreibung">
            <a:extLst>
              <a:ext uri="{FF2B5EF4-FFF2-40B4-BE49-F238E27FC236}">
                <a16:creationId xmlns:a16="http://schemas.microsoft.com/office/drawing/2014/main" id="{ADD3C2A9-CEBA-0756-E813-6C8B7BFB261E}"/>
              </a:ext>
            </a:extLst>
          </p:cNvPr>
          <p:cNvPicPr>
            <a:picLocks noChangeAspect="1"/>
          </p:cNvPicPr>
          <p:nvPr/>
        </p:nvPicPr>
        <p:blipFill>
          <a:blip r:embed="rId3"/>
          <a:stretch>
            <a:fillRect/>
          </a:stretch>
        </p:blipFill>
        <p:spPr>
          <a:xfrm>
            <a:off x="839416" y="2388929"/>
            <a:ext cx="6524625" cy="3381375"/>
          </a:xfrm>
          <a:prstGeom prst="rect">
            <a:avLst/>
          </a:prstGeom>
        </p:spPr>
      </p:pic>
      <p:sp>
        <p:nvSpPr>
          <p:cNvPr id="5" name="Textfeld 4">
            <a:extLst>
              <a:ext uri="{FF2B5EF4-FFF2-40B4-BE49-F238E27FC236}">
                <a16:creationId xmlns:a16="http://schemas.microsoft.com/office/drawing/2014/main" id="{80FF6685-6306-5600-5BD6-7A343A08BD81}"/>
              </a:ext>
            </a:extLst>
          </p:cNvPr>
          <p:cNvSpPr txBox="1"/>
          <p:nvPr/>
        </p:nvSpPr>
        <p:spPr>
          <a:xfrm>
            <a:off x="859657" y="5913687"/>
            <a:ext cx="6840760" cy="338554"/>
          </a:xfrm>
          <a:prstGeom prst="rect">
            <a:avLst/>
          </a:prstGeom>
          <a:noFill/>
        </p:spPr>
        <p:txBody>
          <a:bodyPr wrap="square" rtlCol="0">
            <a:spAutoFit/>
          </a:bodyPr>
          <a:lstStyle/>
          <a:p>
            <a:r>
              <a:rPr lang="de-DE" b="1" dirty="0">
                <a:latin typeface="+mn-lt"/>
              </a:rPr>
              <a:t>Abb.1.</a:t>
            </a:r>
            <a:r>
              <a:rPr lang="de-DE" dirty="0">
                <a:latin typeface="+mn-lt"/>
              </a:rPr>
              <a:t> Normalverteilung vs. Schiefe. Abbildung aus Heesen (2021), S. 230.</a:t>
            </a:r>
          </a:p>
        </p:txBody>
      </p:sp>
      <p:grpSp>
        <p:nvGrpSpPr>
          <p:cNvPr id="11" name="Gruppieren 10">
            <a:extLst>
              <a:ext uri="{FF2B5EF4-FFF2-40B4-BE49-F238E27FC236}">
                <a16:creationId xmlns:a16="http://schemas.microsoft.com/office/drawing/2014/main" id="{175E6A8F-3372-4614-D8DB-BD0902D4279A}"/>
              </a:ext>
            </a:extLst>
          </p:cNvPr>
          <p:cNvGrpSpPr/>
          <p:nvPr/>
        </p:nvGrpSpPr>
        <p:grpSpPr>
          <a:xfrm>
            <a:off x="3791744" y="2193757"/>
            <a:ext cx="3351716" cy="390343"/>
            <a:chOff x="3824404" y="5494385"/>
            <a:chExt cx="3351716" cy="390343"/>
          </a:xfrm>
        </p:grpSpPr>
        <p:cxnSp>
          <p:nvCxnSpPr>
            <p:cNvPr id="8" name="Gerade Verbindung mit Pfeil 7">
              <a:extLst>
                <a:ext uri="{FF2B5EF4-FFF2-40B4-BE49-F238E27FC236}">
                  <a16:creationId xmlns:a16="http://schemas.microsoft.com/office/drawing/2014/main" id="{2944248E-55B8-26F5-2570-18427E4D1554}"/>
                </a:ext>
              </a:extLst>
            </p:cNvPr>
            <p:cNvCxnSpPr/>
            <p:nvPr/>
          </p:nvCxnSpPr>
          <p:spPr bwMode="auto">
            <a:xfrm flipH="1">
              <a:off x="4657370" y="5494385"/>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 name="Gerade Verbindung mit Pfeil 8">
              <a:extLst>
                <a:ext uri="{FF2B5EF4-FFF2-40B4-BE49-F238E27FC236}">
                  <a16:creationId xmlns:a16="http://schemas.microsoft.com/office/drawing/2014/main" id="{BE3FDA17-B046-2658-792C-251E91E8E53A}"/>
                </a:ext>
              </a:extLst>
            </p:cNvPr>
            <p:cNvCxnSpPr/>
            <p:nvPr/>
          </p:nvCxnSpPr>
          <p:spPr bwMode="auto">
            <a:xfrm>
              <a:off x="5447928" y="5494385"/>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Textfeld 12">
              <a:extLst>
                <a:ext uri="{FF2B5EF4-FFF2-40B4-BE49-F238E27FC236}">
                  <a16:creationId xmlns:a16="http://schemas.microsoft.com/office/drawing/2014/main" id="{E49CB0EB-A3C5-FF6D-41BC-F08C8513FF5E}"/>
                </a:ext>
              </a:extLst>
            </p:cNvPr>
            <p:cNvSpPr txBox="1"/>
            <p:nvPr/>
          </p:nvSpPr>
          <p:spPr>
            <a:xfrm>
              <a:off x="3824404" y="5546174"/>
              <a:ext cx="1701873" cy="338554"/>
            </a:xfrm>
            <a:prstGeom prst="rect">
              <a:avLst/>
            </a:prstGeom>
            <a:noFill/>
          </p:spPr>
          <p:txBody>
            <a:bodyPr wrap="square" rtlCol="0">
              <a:spAutoFit/>
            </a:bodyPr>
            <a:lstStyle/>
            <a:p>
              <a:r>
                <a:rPr lang="de-DE" dirty="0">
                  <a:latin typeface="+mn-lt"/>
                </a:rPr>
                <a:t>50% der Daten</a:t>
              </a:r>
            </a:p>
          </p:txBody>
        </p:sp>
        <p:sp>
          <p:nvSpPr>
            <p:cNvPr id="14" name="Textfeld 13">
              <a:extLst>
                <a:ext uri="{FF2B5EF4-FFF2-40B4-BE49-F238E27FC236}">
                  <a16:creationId xmlns:a16="http://schemas.microsoft.com/office/drawing/2014/main" id="{E984C444-E8CD-CDBC-D10B-EBE709CEDE8E}"/>
                </a:ext>
              </a:extLst>
            </p:cNvPr>
            <p:cNvSpPr txBox="1"/>
            <p:nvPr/>
          </p:nvSpPr>
          <p:spPr>
            <a:xfrm>
              <a:off x="5447928" y="5546174"/>
              <a:ext cx="1728192" cy="338554"/>
            </a:xfrm>
            <a:prstGeom prst="rect">
              <a:avLst/>
            </a:prstGeom>
            <a:noFill/>
          </p:spPr>
          <p:txBody>
            <a:bodyPr wrap="square" rtlCol="0">
              <a:spAutoFit/>
            </a:bodyPr>
            <a:lstStyle/>
            <a:p>
              <a:r>
                <a:rPr lang="de-DE" dirty="0">
                  <a:latin typeface="+mn-lt"/>
                </a:rPr>
                <a:t>50% der Daten</a:t>
              </a:r>
            </a:p>
          </p:txBody>
        </p:sp>
      </p:grpSp>
      <p:sp>
        <p:nvSpPr>
          <p:cNvPr id="3" name="Foliennummernplatzhalter 3">
            <a:extLst>
              <a:ext uri="{FF2B5EF4-FFF2-40B4-BE49-F238E27FC236}">
                <a16:creationId xmlns:a16="http://schemas.microsoft.com/office/drawing/2014/main" id="{A18141EF-8775-E07C-E167-80E3530C5A3C}"/>
              </a:ext>
            </a:extLst>
          </p:cNvPr>
          <p:cNvSpPr>
            <a:spLocks noGrp="1"/>
          </p:cNvSpPr>
          <p:nvPr>
            <p:ph type="sldNum" sz="quarter" idx="12"/>
          </p:nvPr>
        </p:nvSpPr>
        <p:spPr>
          <a:xfrm>
            <a:off x="10160000" y="6553200"/>
            <a:ext cx="1219200" cy="301839"/>
          </a:xfrm>
        </p:spPr>
        <p:txBody>
          <a:bodyPr/>
          <a:lstStyle/>
          <a:p>
            <a:r>
              <a:rPr lang="en-US"/>
              <a:t>Seite  </a:t>
            </a:r>
            <a:fld id="{6C29DC0E-6919-0944-B569-D8F2A0B4E530}" type="slidenum">
              <a:rPr lang="en-US" smtClean="0"/>
              <a:pPr/>
              <a:t>15</a:t>
            </a:fld>
            <a:endParaRPr lang="en-US"/>
          </a:p>
        </p:txBody>
      </p:sp>
      <p:sp>
        <p:nvSpPr>
          <p:cNvPr id="12" name="Textfeld 11">
            <a:extLst>
              <a:ext uri="{FF2B5EF4-FFF2-40B4-BE49-F238E27FC236}">
                <a16:creationId xmlns:a16="http://schemas.microsoft.com/office/drawing/2014/main" id="{5E0769D5-22DC-A315-4537-0281C6A8AD94}"/>
              </a:ext>
            </a:extLst>
          </p:cNvPr>
          <p:cNvSpPr txBox="1"/>
          <p:nvPr/>
        </p:nvSpPr>
        <p:spPr>
          <a:xfrm>
            <a:off x="7839519" y="2302043"/>
            <a:ext cx="3196455" cy="4093428"/>
          </a:xfrm>
          <a:prstGeom prst="rect">
            <a:avLst/>
          </a:prstGeom>
          <a:noFill/>
        </p:spPr>
        <p:txBody>
          <a:bodyPr wrap="square" rtlCol="0">
            <a:spAutoFit/>
          </a:bodyPr>
          <a:lstStyle/>
          <a:p>
            <a:r>
              <a:rPr lang="de-DE" sz="2000" b="1" dirty="0">
                <a:latin typeface="+mn-lt"/>
              </a:rPr>
              <a:t>Modus:</a:t>
            </a:r>
            <a:r>
              <a:rPr lang="de-DE" sz="2000" dirty="0">
                <a:latin typeface="+mn-lt"/>
              </a:rPr>
              <a:t> der Wert einer Verteilung, der am häufigsten vorkommt.</a:t>
            </a:r>
          </a:p>
          <a:p>
            <a:endParaRPr lang="de-DE" sz="2000" dirty="0">
              <a:latin typeface="+mn-lt"/>
            </a:endParaRPr>
          </a:p>
          <a:p>
            <a:r>
              <a:rPr lang="de-DE" sz="2000" b="1" dirty="0">
                <a:latin typeface="+mn-lt"/>
              </a:rPr>
              <a:t>Mittelwert</a:t>
            </a:r>
            <a:r>
              <a:rPr lang="de-DE" sz="2000" dirty="0">
                <a:latin typeface="+mn-lt"/>
              </a:rPr>
              <a:t>: die Summe aller Beobachtungen geteilt durch deren Anzahl </a:t>
            </a:r>
            <a:r>
              <a:rPr lang="de-DE" sz="2000" i="1" dirty="0">
                <a:latin typeface="+mn-lt"/>
              </a:rPr>
              <a:t>n</a:t>
            </a:r>
            <a:r>
              <a:rPr lang="de-DE" sz="2000" dirty="0">
                <a:latin typeface="+mn-lt"/>
              </a:rPr>
              <a:t>.</a:t>
            </a:r>
          </a:p>
          <a:p>
            <a:endParaRPr lang="de-DE" sz="2000" dirty="0">
              <a:latin typeface="+mn-lt"/>
            </a:endParaRPr>
          </a:p>
          <a:p>
            <a:r>
              <a:rPr lang="de-DE" sz="2000" b="1" dirty="0">
                <a:latin typeface="+mn-lt"/>
              </a:rPr>
              <a:t>Median:</a:t>
            </a:r>
            <a:r>
              <a:rPr lang="de-DE" sz="2000" dirty="0">
                <a:latin typeface="+mn-lt"/>
              </a:rPr>
              <a:t> der Wert, der alle Beobachtungen in einen gleich großen unteren und oberen Bereich aufteilt.</a:t>
            </a:r>
          </a:p>
          <a:p>
            <a:endParaRPr lang="de-DE" sz="2000" dirty="0">
              <a:latin typeface="+mn-lt"/>
            </a:endParaRPr>
          </a:p>
        </p:txBody>
      </p:sp>
      <p:sp>
        <p:nvSpPr>
          <p:cNvPr id="10" name="Datumsplatzhalter 3">
            <a:extLst>
              <a:ext uri="{FF2B5EF4-FFF2-40B4-BE49-F238E27FC236}">
                <a16:creationId xmlns:a16="http://schemas.microsoft.com/office/drawing/2014/main" id="{AC3D0D05-C1D0-8FAE-D785-AF1776D1EE16}"/>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15" name="Rectangle 5">
            <a:extLst>
              <a:ext uri="{FF2B5EF4-FFF2-40B4-BE49-F238E27FC236}">
                <a16:creationId xmlns:a16="http://schemas.microsoft.com/office/drawing/2014/main" id="{3FA96AE4-F962-F22A-2C7D-CAF79459A65F}"/>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370166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15BD8-C5C0-EF6F-4033-5DC134DA61FF}"/>
              </a:ext>
            </a:extLst>
          </p:cNvPr>
          <p:cNvSpPr>
            <a:spLocks noGrp="1"/>
          </p:cNvSpPr>
          <p:nvPr>
            <p:ph type="title"/>
          </p:nvPr>
        </p:nvSpPr>
        <p:spPr>
          <a:xfrm>
            <a:off x="914401" y="1296657"/>
            <a:ext cx="10065991" cy="369332"/>
          </a:xfrm>
        </p:spPr>
        <p:txBody>
          <a:bodyPr/>
          <a:lstStyle/>
          <a:p>
            <a:r>
              <a:rPr lang="de-DE" sz="24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Statistische Grundlagen: Median</a:t>
            </a:r>
          </a:p>
        </p:txBody>
      </p:sp>
      <p:pic>
        <p:nvPicPr>
          <p:cNvPr id="4" name="Grafik 3" descr="Ein Bild, das Reihe, Diagramm, Text, Steigung enthält.&#10;&#10;Automatisch generierte Beschreibung">
            <a:extLst>
              <a:ext uri="{FF2B5EF4-FFF2-40B4-BE49-F238E27FC236}">
                <a16:creationId xmlns:a16="http://schemas.microsoft.com/office/drawing/2014/main" id="{ADD3C2A9-CEBA-0756-E813-6C8B7BFB261E}"/>
              </a:ext>
            </a:extLst>
          </p:cNvPr>
          <p:cNvPicPr>
            <a:picLocks noChangeAspect="1"/>
          </p:cNvPicPr>
          <p:nvPr/>
        </p:nvPicPr>
        <p:blipFill>
          <a:blip r:embed="rId3"/>
          <a:stretch>
            <a:fillRect/>
          </a:stretch>
        </p:blipFill>
        <p:spPr>
          <a:xfrm>
            <a:off x="839416" y="2388929"/>
            <a:ext cx="6524625" cy="3381375"/>
          </a:xfrm>
          <a:prstGeom prst="rect">
            <a:avLst/>
          </a:prstGeom>
        </p:spPr>
      </p:pic>
      <p:sp>
        <p:nvSpPr>
          <p:cNvPr id="5" name="Textfeld 4">
            <a:extLst>
              <a:ext uri="{FF2B5EF4-FFF2-40B4-BE49-F238E27FC236}">
                <a16:creationId xmlns:a16="http://schemas.microsoft.com/office/drawing/2014/main" id="{80FF6685-6306-5600-5BD6-7A343A08BD81}"/>
              </a:ext>
            </a:extLst>
          </p:cNvPr>
          <p:cNvSpPr txBox="1"/>
          <p:nvPr/>
        </p:nvSpPr>
        <p:spPr>
          <a:xfrm>
            <a:off x="859657" y="5913687"/>
            <a:ext cx="6840760" cy="338554"/>
          </a:xfrm>
          <a:prstGeom prst="rect">
            <a:avLst/>
          </a:prstGeom>
          <a:noFill/>
        </p:spPr>
        <p:txBody>
          <a:bodyPr wrap="square" rtlCol="0">
            <a:spAutoFit/>
          </a:bodyPr>
          <a:lstStyle/>
          <a:p>
            <a:r>
              <a:rPr lang="de-DE" b="1" dirty="0">
                <a:latin typeface="+mn-lt"/>
              </a:rPr>
              <a:t>Abb.1.</a:t>
            </a:r>
            <a:r>
              <a:rPr lang="de-DE" dirty="0">
                <a:latin typeface="+mn-lt"/>
              </a:rPr>
              <a:t> Normalverteilung vs. Schiefe. Abbildung aus Heesen (2021), S. 230.</a:t>
            </a:r>
          </a:p>
        </p:txBody>
      </p:sp>
      <p:sp>
        <p:nvSpPr>
          <p:cNvPr id="6" name="Textfeld 5">
            <a:extLst>
              <a:ext uri="{FF2B5EF4-FFF2-40B4-BE49-F238E27FC236}">
                <a16:creationId xmlns:a16="http://schemas.microsoft.com/office/drawing/2014/main" id="{EF7F5923-6E38-401B-D414-4126AB24699E}"/>
              </a:ext>
            </a:extLst>
          </p:cNvPr>
          <p:cNvSpPr txBox="1"/>
          <p:nvPr/>
        </p:nvSpPr>
        <p:spPr>
          <a:xfrm>
            <a:off x="7783937" y="2276872"/>
            <a:ext cx="3568647" cy="1200329"/>
          </a:xfrm>
          <a:prstGeom prst="rect">
            <a:avLst/>
          </a:prstGeom>
          <a:noFill/>
        </p:spPr>
        <p:txBody>
          <a:bodyPr wrap="square" rtlCol="0">
            <a:spAutoFit/>
          </a:bodyPr>
          <a:lstStyle/>
          <a:p>
            <a:r>
              <a:rPr lang="de-DE" sz="2000" b="1" dirty="0">
                <a:latin typeface="+mn-lt"/>
              </a:rPr>
              <a:t>Vorteil</a:t>
            </a:r>
            <a:r>
              <a:rPr lang="de-DE" sz="2000" dirty="0">
                <a:latin typeface="+mn-lt"/>
              </a:rPr>
              <a:t> </a:t>
            </a:r>
            <a:r>
              <a:rPr lang="de-DE" sz="2000" b="1" dirty="0">
                <a:latin typeface="+mn-lt"/>
              </a:rPr>
              <a:t>Median:</a:t>
            </a:r>
          </a:p>
          <a:p>
            <a:endParaRPr lang="de-DE" sz="1200" b="1" dirty="0">
              <a:latin typeface="+mn-lt"/>
            </a:endParaRPr>
          </a:p>
          <a:p>
            <a:r>
              <a:rPr lang="de-DE" sz="2000" dirty="0">
                <a:latin typeface="+mn-lt"/>
              </a:rPr>
              <a:t>Keine Verzerrungen bei asymmetrischen Verteilungen!</a:t>
            </a:r>
          </a:p>
        </p:txBody>
      </p:sp>
      <p:grpSp>
        <p:nvGrpSpPr>
          <p:cNvPr id="11" name="Gruppieren 10">
            <a:extLst>
              <a:ext uri="{FF2B5EF4-FFF2-40B4-BE49-F238E27FC236}">
                <a16:creationId xmlns:a16="http://schemas.microsoft.com/office/drawing/2014/main" id="{175E6A8F-3372-4614-D8DB-BD0902D4279A}"/>
              </a:ext>
            </a:extLst>
          </p:cNvPr>
          <p:cNvGrpSpPr/>
          <p:nvPr/>
        </p:nvGrpSpPr>
        <p:grpSpPr>
          <a:xfrm>
            <a:off x="3791744" y="2193757"/>
            <a:ext cx="3351716" cy="390343"/>
            <a:chOff x="3824404" y="5494385"/>
            <a:chExt cx="3351716" cy="390343"/>
          </a:xfrm>
        </p:grpSpPr>
        <p:cxnSp>
          <p:nvCxnSpPr>
            <p:cNvPr id="8" name="Gerade Verbindung mit Pfeil 7">
              <a:extLst>
                <a:ext uri="{FF2B5EF4-FFF2-40B4-BE49-F238E27FC236}">
                  <a16:creationId xmlns:a16="http://schemas.microsoft.com/office/drawing/2014/main" id="{2944248E-55B8-26F5-2570-18427E4D1554}"/>
                </a:ext>
              </a:extLst>
            </p:cNvPr>
            <p:cNvCxnSpPr/>
            <p:nvPr/>
          </p:nvCxnSpPr>
          <p:spPr bwMode="auto">
            <a:xfrm flipH="1">
              <a:off x="4657370" y="5494385"/>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 name="Gerade Verbindung mit Pfeil 8">
              <a:extLst>
                <a:ext uri="{FF2B5EF4-FFF2-40B4-BE49-F238E27FC236}">
                  <a16:creationId xmlns:a16="http://schemas.microsoft.com/office/drawing/2014/main" id="{BE3FDA17-B046-2658-792C-251E91E8E53A}"/>
                </a:ext>
              </a:extLst>
            </p:cNvPr>
            <p:cNvCxnSpPr/>
            <p:nvPr/>
          </p:nvCxnSpPr>
          <p:spPr bwMode="auto">
            <a:xfrm>
              <a:off x="5447928" y="5494385"/>
              <a:ext cx="648072"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Textfeld 12">
              <a:extLst>
                <a:ext uri="{FF2B5EF4-FFF2-40B4-BE49-F238E27FC236}">
                  <a16:creationId xmlns:a16="http://schemas.microsoft.com/office/drawing/2014/main" id="{E49CB0EB-A3C5-FF6D-41BC-F08C8513FF5E}"/>
                </a:ext>
              </a:extLst>
            </p:cNvPr>
            <p:cNvSpPr txBox="1"/>
            <p:nvPr/>
          </p:nvSpPr>
          <p:spPr>
            <a:xfrm>
              <a:off x="3824404" y="5546174"/>
              <a:ext cx="1701873" cy="338554"/>
            </a:xfrm>
            <a:prstGeom prst="rect">
              <a:avLst/>
            </a:prstGeom>
            <a:noFill/>
          </p:spPr>
          <p:txBody>
            <a:bodyPr wrap="square" rtlCol="0">
              <a:spAutoFit/>
            </a:bodyPr>
            <a:lstStyle/>
            <a:p>
              <a:r>
                <a:rPr lang="de-DE" dirty="0">
                  <a:latin typeface="+mn-lt"/>
                </a:rPr>
                <a:t>50% der Daten</a:t>
              </a:r>
            </a:p>
          </p:txBody>
        </p:sp>
        <p:sp>
          <p:nvSpPr>
            <p:cNvPr id="14" name="Textfeld 13">
              <a:extLst>
                <a:ext uri="{FF2B5EF4-FFF2-40B4-BE49-F238E27FC236}">
                  <a16:creationId xmlns:a16="http://schemas.microsoft.com/office/drawing/2014/main" id="{E984C444-E8CD-CDBC-D10B-EBE709CEDE8E}"/>
                </a:ext>
              </a:extLst>
            </p:cNvPr>
            <p:cNvSpPr txBox="1"/>
            <p:nvPr/>
          </p:nvSpPr>
          <p:spPr>
            <a:xfrm>
              <a:off x="5447928" y="5546174"/>
              <a:ext cx="1728192" cy="338554"/>
            </a:xfrm>
            <a:prstGeom prst="rect">
              <a:avLst/>
            </a:prstGeom>
            <a:noFill/>
          </p:spPr>
          <p:txBody>
            <a:bodyPr wrap="square" rtlCol="0">
              <a:spAutoFit/>
            </a:bodyPr>
            <a:lstStyle/>
            <a:p>
              <a:r>
                <a:rPr lang="de-DE" dirty="0">
                  <a:latin typeface="+mn-lt"/>
                </a:rPr>
                <a:t>50% der Daten</a:t>
              </a:r>
            </a:p>
          </p:txBody>
        </p:sp>
      </p:grpSp>
      <p:sp>
        <p:nvSpPr>
          <p:cNvPr id="3" name="Foliennummernplatzhalter 3">
            <a:extLst>
              <a:ext uri="{FF2B5EF4-FFF2-40B4-BE49-F238E27FC236}">
                <a16:creationId xmlns:a16="http://schemas.microsoft.com/office/drawing/2014/main" id="{A18141EF-8775-E07C-E167-80E3530C5A3C}"/>
              </a:ext>
            </a:extLst>
          </p:cNvPr>
          <p:cNvSpPr>
            <a:spLocks noGrp="1"/>
          </p:cNvSpPr>
          <p:nvPr>
            <p:ph type="sldNum" sz="quarter" idx="12"/>
          </p:nvPr>
        </p:nvSpPr>
        <p:spPr>
          <a:xfrm>
            <a:off x="10160000" y="6553200"/>
            <a:ext cx="1219200" cy="301839"/>
          </a:xfrm>
        </p:spPr>
        <p:txBody>
          <a:bodyPr/>
          <a:lstStyle/>
          <a:p>
            <a:r>
              <a:rPr lang="en-US"/>
              <a:t>Seite  </a:t>
            </a:r>
            <a:fld id="{6C29DC0E-6919-0944-B569-D8F2A0B4E530}" type="slidenum">
              <a:rPr lang="en-US" smtClean="0"/>
              <a:pPr/>
              <a:t>16</a:t>
            </a:fld>
            <a:endParaRPr lang="en-US"/>
          </a:p>
        </p:txBody>
      </p:sp>
      <p:sp>
        <p:nvSpPr>
          <p:cNvPr id="10" name="Datumsplatzhalter 3">
            <a:extLst>
              <a:ext uri="{FF2B5EF4-FFF2-40B4-BE49-F238E27FC236}">
                <a16:creationId xmlns:a16="http://schemas.microsoft.com/office/drawing/2014/main" id="{6F94E9E7-66CE-8B8E-80A1-D97A54584CDE}"/>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15" name="Rectangle 5">
            <a:extLst>
              <a:ext uri="{FF2B5EF4-FFF2-40B4-BE49-F238E27FC236}">
                <a16:creationId xmlns:a16="http://schemas.microsoft.com/office/drawing/2014/main" id="{7554C80F-8ED1-7E80-0C52-0817A143F251}"/>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3317939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F15BD8-C5C0-EF6F-4033-5DC134DA61FF}"/>
              </a:ext>
            </a:extLst>
          </p:cNvPr>
          <p:cNvSpPr>
            <a:spLocks noGrp="1"/>
          </p:cNvSpPr>
          <p:nvPr>
            <p:ph type="title"/>
          </p:nvPr>
        </p:nvSpPr>
        <p:spPr>
          <a:xfrm>
            <a:off x="914401" y="1296657"/>
            <a:ext cx="10065991" cy="369332"/>
          </a:xfrm>
        </p:spPr>
        <p:txBody>
          <a:bodyPr/>
          <a:lstStyle/>
          <a:p>
            <a:r>
              <a:rPr lang="de-DE" sz="24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Statistische Grundlagen: Boxplot</a:t>
            </a:r>
          </a:p>
        </p:txBody>
      </p:sp>
      <p:grpSp>
        <p:nvGrpSpPr>
          <p:cNvPr id="61" name="Gruppieren 60">
            <a:extLst>
              <a:ext uri="{FF2B5EF4-FFF2-40B4-BE49-F238E27FC236}">
                <a16:creationId xmlns:a16="http://schemas.microsoft.com/office/drawing/2014/main" id="{FA44D9B5-BA7F-F707-C78C-39A33F51514A}"/>
              </a:ext>
            </a:extLst>
          </p:cNvPr>
          <p:cNvGrpSpPr/>
          <p:nvPr/>
        </p:nvGrpSpPr>
        <p:grpSpPr>
          <a:xfrm>
            <a:off x="3223173" y="4635235"/>
            <a:ext cx="5247629" cy="475069"/>
            <a:chOff x="3223173" y="4635235"/>
            <a:chExt cx="5247629" cy="475069"/>
          </a:xfrm>
        </p:grpSpPr>
        <p:cxnSp>
          <p:nvCxnSpPr>
            <p:cNvPr id="8" name="Gerade Verbindung mit Pfeil 7">
              <a:extLst>
                <a:ext uri="{FF2B5EF4-FFF2-40B4-BE49-F238E27FC236}">
                  <a16:creationId xmlns:a16="http://schemas.microsoft.com/office/drawing/2014/main" id="{2944248E-55B8-26F5-2570-18427E4D1554}"/>
                </a:ext>
              </a:extLst>
            </p:cNvPr>
            <p:cNvCxnSpPr/>
            <p:nvPr/>
          </p:nvCxnSpPr>
          <p:spPr bwMode="auto">
            <a:xfrm flipH="1">
              <a:off x="3223173" y="4639325"/>
              <a:ext cx="2312815"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 name="Gerade Verbindung mit Pfeil 8">
              <a:extLst>
                <a:ext uri="{FF2B5EF4-FFF2-40B4-BE49-F238E27FC236}">
                  <a16:creationId xmlns:a16="http://schemas.microsoft.com/office/drawing/2014/main" id="{BE3FDA17-B046-2658-792C-251E91E8E53A}"/>
                </a:ext>
              </a:extLst>
            </p:cNvPr>
            <p:cNvCxnSpPr/>
            <p:nvPr/>
          </p:nvCxnSpPr>
          <p:spPr bwMode="auto">
            <a:xfrm>
              <a:off x="5768205" y="4635235"/>
              <a:ext cx="2702597" cy="409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Textfeld 12">
              <a:extLst>
                <a:ext uri="{FF2B5EF4-FFF2-40B4-BE49-F238E27FC236}">
                  <a16:creationId xmlns:a16="http://schemas.microsoft.com/office/drawing/2014/main" id="{E49CB0EB-A3C5-FF6D-41BC-F08C8513FF5E}"/>
                </a:ext>
              </a:extLst>
            </p:cNvPr>
            <p:cNvSpPr txBox="1"/>
            <p:nvPr/>
          </p:nvSpPr>
          <p:spPr>
            <a:xfrm>
              <a:off x="3824843" y="4677158"/>
              <a:ext cx="2016447" cy="404366"/>
            </a:xfrm>
            <a:prstGeom prst="rect">
              <a:avLst/>
            </a:prstGeom>
            <a:noFill/>
          </p:spPr>
          <p:txBody>
            <a:bodyPr wrap="square" rtlCol="0">
              <a:spAutoFit/>
            </a:bodyPr>
            <a:lstStyle/>
            <a:p>
              <a:r>
                <a:rPr lang="de-DE" sz="2000" dirty="0">
                  <a:latin typeface="+mn-lt"/>
                </a:rPr>
                <a:t>50% der Daten</a:t>
              </a:r>
            </a:p>
          </p:txBody>
        </p:sp>
        <p:sp>
          <p:nvSpPr>
            <p:cNvPr id="14" name="Textfeld 13">
              <a:extLst>
                <a:ext uri="{FF2B5EF4-FFF2-40B4-BE49-F238E27FC236}">
                  <a16:creationId xmlns:a16="http://schemas.microsoft.com/office/drawing/2014/main" id="{E984C444-E8CD-CDBC-D10B-EBE709CEDE8E}"/>
                </a:ext>
              </a:extLst>
            </p:cNvPr>
            <p:cNvSpPr txBox="1"/>
            <p:nvPr/>
          </p:nvSpPr>
          <p:spPr>
            <a:xfrm>
              <a:off x="5841290" y="4705938"/>
              <a:ext cx="1879130" cy="404366"/>
            </a:xfrm>
            <a:prstGeom prst="rect">
              <a:avLst/>
            </a:prstGeom>
            <a:noFill/>
          </p:spPr>
          <p:txBody>
            <a:bodyPr wrap="square" rtlCol="0">
              <a:spAutoFit/>
            </a:bodyPr>
            <a:lstStyle/>
            <a:p>
              <a:r>
                <a:rPr lang="de-DE" sz="2000" dirty="0">
                  <a:latin typeface="+mn-lt"/>
                </a:rPr>
                <a:t>50% der Daten</a:t>
              </a:r>
            </a:p>
          </p:txBody>
        </p:sp>
      </p:grpSp>
      <p:grpSp>
        <p:nvGrpSpPr>
          <p:cNvPr id="19" name="Gruppieren 18">
            <a:extLst>
              <a:ext uri="{FF2B5EF4-FFF2-40B4-BE49-F238E27FC236}">
                <a16:creationId xmlns:a16="http://schemas.microsoft.com/office/drawing/2014/main" id="{3EB31CE6-6B59-0AB8-E764-A359280C26DC}"/>
              </a:ext>
            </a:extLst>
          </p:cNvPr>
          <p:cNvGrpSpPr/>
          <p:nvPr/>
        </p:nvGrpSpPr>
        <p:grpSpPr>
          <a:xfrm>
            <a:off x="3205675" y="3474950"/>
            <a:ext cx="5336930" cy="1018827"/>
            <a:chOff x="1382757" y="2996960"/>
            <a:chExt cx="5352196" cy="1008104"/>
          </a:xfrm>
        </p:grpSpPr>
        <p:sp>
          <p:nvSpPr>
            <p:cNvPr id="3" name="Rechteck 2">
              <a:extLst>
                <a:ext uri="{FF2B5EF4-FFF2-40B4-BE49-F238E27FC236}">
                  <a16:creationId xmlns:a16="http://schemas.microsoft.com/office/drawing/2014/main" id="{2828FE70-A0DA-F900-08C3-E32BC7249397}"/>
                </a:ext>
              </a:extLst>
            </p:cNvPr>
            <p:cNvSpPr/>
            <p:nvPr/>
          </p:nvSpPr>
          <p:spPr bwMode="auto">
            <a:xfrm>
              <a:off x="2495600" y="2996960"/>
              <a:ext cx="2161770" cy="100810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dirty="0">
                <a:ln>
                  <a:noFill/>
                </a:ln>
                <a:solidFill>
                  <a:schemeClr val="tx1"/>
                </a:solidFill>
                <a:effectLst/>
                <a:latin typeface="+mn-lt"/>
                <a:ea typeface="ＭＳ Ｐゴシック" charset="0"/>
              </a:endParaRPr>
            </a:p>
          </p:txBody>
        </p:sp>
        <p:cxnSp>
          <p:nvCxnSpPr>
            <p:cNvPr id="10" name="Gerader Verbinder 9">
              <a:extLst>
                <a:ext uri="{FF2B5EF4-FFF2-40B4-BE49-F238E27FC236}">
                  <a16:creationId xmlns:a16="http://schemas.microsoft.com/office/drawing/2014/main" id="{3AA523B5-CE80-D02B-6309-03C3BE262FA0}"/>
                </a:ext>
              </a:extLst>
            </p:cNvPr>
            <p:cNvCxnSpPr>
              <a:cxnSpLocks/>
              <a:stCxn id="3" idx="3"/>
            </p:cNvCxnSpPr>
            <p:nvPr/>
          </p:nvCxnSpPr>
          <p:spPr bwMode="auto">
            <a:xfrm>
              <a:off x="4657370" y="3501012"/>
              <a:ext cx="2077583"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 name="Gerader Verbinder 11">
              <a:extLst>
                <a:ext uri="{FF2B5EF4-FFF2-40B4-BE49-F238E27FC236}">
                  <a16:creationId xmlns:a16="http://schemas.microsoft.com/office/drawing/2014/main" id="{3392CE9C-4FFE-212E-471A-64407F57E716}"/>
                </a:ext>
              </a:extLst>
            </p:cNvPr>
            <p:cNvCxnSpPr/>
            <p:nvPr/>
          </p:nvCxnSpPr>
          <p:spPr bwMode="auto">
            <a:xfrm>
              <a:off x="6734953" y="3212979"/>
              <a:ext cx="0" cy="5760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18" name="Gruppieren 17">
              <a:extLst>
                <a:ext uri="{FF2B5EF4-FFF2-40B4-BE49-F238E27FC236}">
                  <a16:creationId xmlns:a16="http://schemas.microsoft.com/office/drawing/2014/main" id="{5AD3942E-B9D9-50D8-361E-983DBEA2AF3A}"/>
                </a:ext>
              </a:extLst>
            </p:cNvPr>
            <p:cNvGrpSpPr/>
            <p:nvPr/>
          </p:nvGrpSpPr>
          <p:grpSpPr>
            <a:xfrm rot="10800000">
              <a:off x="1382757" y="3229910"/>
              <a:ext cx="1096137" cy="576064"/>
              <a:chOff x="4809770" y="3341569"/>
              <a:chExt cx="1096137" cy="576064"/>
            </a:xfrm>
          </p:grpSpPr>
          <p:cxnSp>
            <p:nvCxnSpPr>
              <p:cNvPr id="16" name="Gerader Verbinder 15">
                <a:extLst>
                  <a:ext uri="{FF2B5EF4-FFF2-40B4-BE49-F238E27FC236}">
                    <a16:creationId xmlns:a16="http://schemas.microsoft.com/office/drawing/2014/main" id="{9113A003-A7A6-328D-3DA1-1B46F57EB955}"/>
                  </a:ext>
                </a:extLst>
              </p:cNvPr>
              <p:cNvCxnSpPr>
                <a:cxnSpLocks/>
              </p:cNvCxnSpPr>
              <p:nvPr/>
            </p:nvCxnSpPr>
            <p:spPr bwMode="auto">
              <a:xfrm flipV="1">
                <a:off x="4809770" y="3653411"/>
                <a:ext cx="1078589" cy="1"/>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7" name="Gerader Verbinder 16">
                <a:extLst>
                  <a:ext uri="{FF2B5EF4-FFF2-40B4-BE49-F238E27FC236}">
                    <a16:creationId xmlns:a16="http://schemas.microsoft.com/office/drawing/2014/main" id="{C2B09A2C-BB36-0CA9-C89F-00F080A0E5BE}"/>
                  </a:ext>
                </a:extLst>
              </p:cNvPr>
              <p:cNvCxnSpPr/>
              <p:nvPr/>
            </p:nvCxnSpPr>
            <p:spPr bwMode="auto">
              <a:xfrm>
                <a:off x="5905907" y="3341569"/>
                <a:ext cx="0" cy="57606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cxnSp>
        <p:nvCxnSpPr>
          <p:cNvPr id="20" name="Gerader Verbinder 19">
            <a:extLst>
              <a:ext uri="{FF2B5EF4-FFF2-40B4-BE49-F238E27FC236}">
                <a16:creationId xmlns:a16="http://schemas.microsoft.com/office/drawing/2014/main" id="{04F28DD4-26C6-6714-5E5D-2BE10A4DF7C2}"/>
              </a:ext>
            </a:extLst>
          </p:cNvPr>
          <p:cNvCxnSpPr/>
          <p:nvPr/>
        </p:nvCxnSpPr>
        <p:spPr bwMode="auto">
          <a:xfrm flipV="1">
            <a:off x="5656769" y="3474950"/>
            <a:ext cx="0" cy="1018827"/>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62" name="Gruppieren 61">
            <a:extLst>
              <a:ext uri="{FF2B5EF4-FFF2-40B4-BE49-F238E27FC236}">
                <a16:creationId xmlns:a16="http://schemas.microsoft.com/office/drawing/2014/main" id="{A7A39FA3-77A9-29BB-CFB1-BD0CA26C1187}"/>
              </a:ext>
            </a:extLst>
          </p:cNvPr>
          <p:cNvGrpSpPr/>
          <p:nvPr/>
        </p:nvGrpSpPr>
        <p:grpSpPr>
          <a:xfrm>
            <a:off x="4315912" y="2346106"/>
            <a:ext cx="2093119" cy="811690"/>
            <a:chOff x="4315912" y="2346106"/>
            <a:chExt cx="2093119" cy="811690"/>
          </a:xfrm>
        </p:grpSpPr>
        <p:sp>
          <p:nvSpPr>
            <p:cNvPr id="27" name="Geschweifte Klammer rechts 26">
              <a:extLst>
                <a:ext uri="{FF2B5EF4-FFF2-40B4-BE49-F238E27FC236}">
                  <a16:creationId xmlns:a16="http://schemas.microsoft.com/office/drawing/2014/main" id="{016BB759-FAD7-43F9-7794-1ABFE0811378}"/>
                </a:ext>
              </a:extLst>
            </p:cNvPr>
            <p:cNvSpPr/>
            <p:nvPr/>
          </p:nvSpPr>
          <p:spPr bwMode="auto">
            <a:xfrm rot="16200000">
              <a:off x="5210783" y="1959548"/>
              <a:ext cx="303377" cy="2093119"/>
            </a:xfrm>
            <a:prstGeom prst="rightBrace">
              <a:avLst>
                <a:gd name="adj1" fmla="val 28373"/>
                <a:gd name="adj2" fmla="val 50000"/>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tx1"/>
                </a:solidFill>
                <a:effectLst/>
                <a:latin typeface="Arial" charset="0"/>
                <a:ea typeface="ＭＳ Ｐゴシック" charset="0"/>
              </a:endParaRPr>
            </a:p>
          </p:txBody>
        </p:sp>
        <p:sp>
          <p:nvSpPr>
            <p:cNvPr id="31" name="Textfeld 30">
              <a:extLst>
                <a:ext uri="{FF2B5EF4-FFF2-40B4-BE49-F238E27FC236}">
                  <a16:creationId xmlns:a16="http://schemas.microsoft.com/office/drawing/2014/main" id="{07C54C36-77E5-E8D3-E23C-D96005CB50F5}"/>
                </a:ext>
              </a:extLst>
            </p:cNvPr>
            <p:cNvSpPr txBox="1"/>
            <p:nvPr/>
          </p:nvSpPr>
          <p:spPr>
            <a:xfrm>
              <a:off x="5117290" y="2346106"/>
              <a:ext cx="806782" cy="404366"/>
            </a:xfrm>
            <a:prstGeom prst="rect">
              <a:avLst/>
            </a:prstGeom>
            <a:noFill/>
          </p:spPr>
          <p:txBody>
            <a:bodyPr wrap="square" rtlCol="0">
              <a:spAutoFit/>
            </a:bodyPr>
            <a:lstStyle/>
            <a:p>
              <a:r>
                <a:rPr lang="de-DE" sz="2000" dirty="0">
                  <a:latin typeface="+mn-lt"/>
                </a:rPr>
                <a:t>50 %</a:t>
              </a:r>
            </a:p>
          </p:txBody>
        </p:sp>
      </p:grpSp>
      <p:grpSp>
        <p:nvGrpSpPr>
          <p:cNvPr id="64" name="Gruppieren 63">
            <a:extLst>
              <a:ext uri="{FF2B5EF4-FFF2-40B4-BE49-F238E27FC236}">
                <a16:creationId xmlns:a16="http://schemas.microsoft.com/office/drawing/2014/main" id="{29559C92-E1C1-9695-E411-53A52E4AE9F8}"/>
              </a:ext>
            </a:extLst>
          </p:cNvPr>
          <p:cNvGrpSpPr/>
          <p:nvPr/>
        </p:nvGrpSpPr>
        <p:grpSpPr>
          <a:xfrm>
            <a:off x="3230919" y="2426213"/>
            <a:ext cx="5311682" cy="743807"/>
            <a:chOff x="3230919" y="2426213"/>
            <a:chExt cx="5311682" cy="743807"/>
          </a:xfrm>
        </p:grpSpPr>
        <p:sp>
          <p:nvSpPr>
            <p:cNvPr id="28" name="Geschweifte Klammer rechts 27">
              <a:extLst>
                <a:ext uri="{FF2B5EF4-FFF2-40B4-BE49-F238E27FC236}">
                  <a16:creationId xmlns:a16="http://schemas.microsoft.com/office/drawing/2014/main" id="{AF92C8C8-822D-C6A9-6F83-368F8508A48B}"/>
                </a:ext>
              </a:extLst>
            </p:cNvPr>
            <p:cNvSpPr/>
            <p:nvPr/>
          </p:nvSpPr>
          <p:spPr bwMode="auto">
            <a:xfrm rot="16200000">
              <a:off x="7362832" y="1990251"/>
              <a:ext cx="303377" cy="2056161"/>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tx1"/>
                </a:solidFill>
                <a:effectLst/>
                <a:latin typeface="Arial" charset="0"/>
                <a:ea typeface="ＭＳ Ｐゴシック" charset="0"/>
              </a:endParaRPr>
            </a:p>
          </p:txBody>
        </p:sp>
        <p:sp>
          <p:nvSpPr>
            <p:cNvPr id="30" name="Geschweifte Klammer rechts 29">
              <a:extLst>
                <a:ext uri="{FF2B5EF4-FFF2-40B4-BE49-F238E27FC236}">
                  <a16:creationId xmlns:a16="http://schemas.microsoft.com/office/drawing/2014/main" id="{006B55E8-3260-7EE9-BD2E-0B0C386708ED}"/>
                </a:ext>
              </a:extLst>
            </p:cNvPr>
            <p:cNvSpPr/>
            <p:nvPr/>
          </p:nvSpPr>
          <p:spPr bwMode="auto">
            <a:xfrm rot="16200000">
              <a:off x="3609240" y="2476097"/>
              <a:ext cx="303377" cy="1060020"/>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tx1"/>
                </a:solidFill>
                <a:effectLst/>
                <a:latin typeface="Arial" charset="0"/>
                <a:ea typeface="ＭＳ Ｐゴシック" charset="0"/>
              </a:endParaRPr>
            </a:p>
          </p:txBody>
        </p:sp>
        <p:sp>
          <p:nvSpPr>
            <p:cNvPr id="32" name="Textfeld 31">
              <a:extLst>
                <a:ext uri="{FF2B5EF4-FFF2-40B4-BE49-F238E27FC236}">
                  <a16:creationId xmlns:a16="http://schemas.microsoft.com/office/drawing/2014/main" id="{BABECCCE-B6EC-31AC-2C1C-E6499622FCF8}"/>
                </a:ext>
              </a:extLst>
            </p:cNvPr>
            <p:cNvSpPr txBox="1"/>
            <p:nvPr/>
          </p:nvSpPr>
          <p:spPr>
            <a:xfrm>
              <a:off x="7205780" y="2426213"/>
              <a:ext cx="806782" cy="404366"/>
            </a:xfrm>
            <a:prstGeom prst="rect">
              <a:avLst/>
            </a:prstGeom>
            <a:noFill/>
          </p:spPr>
          <p:txBody>
            <a:bodyPr wrap="square" rtlCol="0">
              <a:spAutoFit/>
            </a:bodyPr>
            <a:lstStyle/>
            <a:p>
              <a:r>
                <a:rPr lang="de-DE" sz="2000" dirty="0">
                  <a:latin typeface="+mn-lt"/>
                </a:rPr>
                <a:t>25 %</a:t>
              </a:r>
            </a:p>
          </p:txBody>
        </p:sp>
        <p:sp>
          <p:nvSpPr>
            <p:cNvPr id="33" name="Textfeld 32">
              <a:extLst>
                <a:ext uri="{FF2B5EF4-FFF2-40B4-BE49-F238E27FC236}">
                  <a16:creationId xmlns:a16="http://schemas.microsoft.com/office/drawing/2014/main" id="{78136EE8-1398-33FC-A3C0-3638747D68D2}"/>
                </a:ext>
              </a:extLst>
            </p:cNvPr>
            <p:cNvSpPr txBox="1"/>
            <p:nvPr/>
          </p:nvSpPr>
          <p:spPr>
            <a:xfrm>
              <a:off x="3484156" y="2449429"/>
              <a:ext cx="806782" cy="404366"/>
            </a:xfrm>
            <a:prstGeom prst="rect">
              <a:avLst/>
            </a:prstGeom>
            <a:noFill/>
          </p:spPr>
          <p:txBody>
            <a:bodyPr wrap="square" rtlCol="0">
              <a:spAutoFit/>
            </a:bodyPr>
            <a:lstStyle/>
            <a:p>
              <a:r>
                <a:rPr lang="de-DE" sz="2000" dirty="0">
                  <a:latin typeface="+mn-lt"/>
                </a:rPr>
                <a:t>25 %</a:t>
              </a:r>
            </a:p>
          </p:txBody>
        </p:sp>
      </p:grpSp>
      <p:sp>
        <p:nvSpPr>
          <p:cNvPr id="34" name="Textfeld 33">
            <a:extLst>
              <a:ext uri="{FF2B5EF4-FFF2-40B4-BE49-F238E27FC236}">
                <a16:creationId xmlns:a16="http://schemas.microsoft.com/office/drawing/2014/main" id="{AD48B875-16BF-4ED5-7EE3-230A5B03CDC6}"/>
              </a:ext>
            </a:extLst>
          </p:cNvPr>
          <p:cNvSpPr txBox="1"/>
          <p:nvPr/>
        </p:nvSpPr>
        <p:spPr>
          <a:xfrm rot="16200000">
            <a:off x="4961989" y="3760142"/>
            <a:ext cx="1018836" cy="398969"/>
          </a:xfrm>
          <a:prstGeom prst="rect">
            <a:avLst/>
          </a:prstGeom>
          <a:noFill/>
        </p:spPr>
        <p:txBody>
          <a:bodyPr wrap="square" rtlCol="0">
            <a:spAutoFit/>
          </a:bodyPr>
          <a:lstStyle/>
          <a:p>
            <a:r>
              <a:rPr lang="de-DE" sz="2000" dirty="0">
                <a:latin typeface="+mn-lt"/>
              </a:rPr>
              <a:t>Median</a:t>
            </a:r>
          </a:p>
        </p:txBody>
      </p:sp>
      <p:sp>
        <p:nvSpPr>
          <p:cNvPr id="37" name="Textfeld 36">
            <a:extLst>
              <a:ext uri="{FF2B5EF4-FFF2-40B4-BE49-F238E27FC236}">
                <a16:creationId xmlns:a16="http://schemas.microsoft.com/office/drawing/2014/main" id="{9DFEB653-2C41-3E1C-8E30-7933BCC9FA54}"/>
              </a:ext>
            </a:extLst>
          </p:cNvPr>
          <p:cNvSpPr txBox="1"/>
          <p:nvPr/>
        </p:nvSpPr>
        <p:spPr>
          <a:xfrm>
            <a:off x="1984662" y="3472129"/>
            <a:ext cx="1220644" cy="933151"/>
          </a:xfrm>
          <a:prstGeom prst="rect">
            <a:avLst/>
          </a:prstGeom>
          <a:noFill/>
        </p:spPr>
        <p:txBody>
          <a:bodyPr wrap="square" rtlCol="0">
            <a:spAutoFit/>
          </a:bodyPr>
          <a:lstStyle/>
          <a:p>
            <a:r>
              <a:rPr lang="de-DE" sz="1800" dirty="0">
                <a:latin typeface="+mn-lt"/>
              </a:rPr>
              <a:t>Kleinster Wert im Datensatz</a:t>
            </a:r>
          </a:p>
        </p:txBody>
      </p:sp>
      <p:sp>
        <p:nvSpPr>
          <p:cNvPr id="38" name="Textfeld 37">
            <a:extLst>
              <a:ext uri="{FF2B5EF4-FFF2-40B4-BE49-F238E27FC236}">
                <a16:creationId xmlns:a16="http://schemas.microsoft.com/office/drawing/2014/main" id="{EF4CE22B-29BA-99D8-BD29-D6328F4C7597}"/>
              </a:ext>
            </a:extLst>
          </p:cNvPr>
          <p:cNvSpPr txBox="1"/>
          <p:nvPr/>
        </p:nvSpPr>
        <p:spPr>
          <a:xfrm>
            <a:off x="8689486" y="3510834"/>
            <a:ext cx="1220644" cy="933151"/>
          </a:xfrm>
          <a:prstGeom prst="rect">
            <a:avLst/>
          </a:prstGeom>
          <a:noFill/>
        </p:spPr>
        <p:txBody>
          <a:bodyPr wrap="square" rtlCol="0">
            <a:spAutoFit/>
          </a:bodyPr>
          <a:lstStyle/>
          <a:p>
            <a:r>
              <a:rPr lang="de-DE" sz="1800" dirty="0">
                <a:latin typeface="+mn-lt"/>
              </a:rPr>
              <a:t>Größter Wert im Datensatz</a:t>
            </a:r>
          </a:p>
        </p:txBody>
      </p:sp>
      <p:sp>
        <p:nvSpPr>
          <p:cNvPr id="42" name="Foliennummernplatzhalter 3">
            <a:extLst>
              <a:ext uri="{FF2B5EF4-FFF2-40B4-BE49-F238E27FC236}">
                <a16:creationId xmlns:a16="http://schemas.microsoft.com/office/drawing/2014/main" id="{0293CAB0-55B2-150F-B3EA-E6701F21A607}"/>
              </a:ext>
            </a:extLst>
          </p:cNvPr>
          <p:cNvSpPr>
            <a:spLocks noGrp="1"/>
          </p:cNvSpPr>
          <p:nvPr>
            <p:ph type="sldNum" sz="quarter" idx="12"/>
          </p:nvPr>
        </p:nvSpPr>
        <p:spPr>
          <a:xfrm>
            <a:off x="10160000" y="6553200"/>
            <a:ext cx="1219200" cy="301839"/>
          </a:xfrm>
        </p:spPr>
        <p:txBody>
          <a:bodyPr/>
          <a:lstStyle/>
          <a:p>
            <a:r>
              <a:rPr lang="en-US"/>
              <a:t>Seite  </a:t>
            </a:r>
            <a:fld id="{6C29DC0E-6919-0944-B569-D8F2A0B4E530}" type="slidenum">
              <a:rPr lang="en-US" smtClean="0"/>
              <a:pPr/>
              <a:t>17</a:t>
            </a:fld>
            <a:endParaRPr lang="en-US"/>
          </a:p>
        </p:txBody>
      </p:sp>
      <p:cxnSp>
        <p:nvCxnSpPr>
          <p:cNvPr id="6" name="Gerade Verbindung mit Pfeil 5">
            <a:extLst>
              <a:ext uri="{FF2B5EF4-FFF2-40B4-BE49-F238E27FC236}">
                <a16:creationId xmlns:a16="http://schemas.microsoft.com/office/drawing/2014/main" id="{20B1D7DA-07D1-6F52-FBB9-5DEE6429FAA6}"/>
              </a:ext>
            </a:extLst>
          </p:cNvPr>
          <p:cNvCxnSpPr/>
          <p:nvPr/>
        </p:nvCxnSpPr>
        <p:spPr bwMode="auto">
          <a:xfrm>
            <a:off x="1487488" y="5781089"/>
            <a:ext cx="8924404"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5" name="Gerade Verbindung mit Pfeil 14">
            <a:extLst>
              <a:ext uri="{FF2B5EF4-FFF2-40B4-BE49-F238E27FC236}">
                <a16:creationId xmlns:a16="http://schemas.microsoft.com/office/drawing/2014/main" id="{DE1596FE-FAFC-DE3A-EB58-F799CAC80641}"/>
              </a:ext>
            </a:extLst>
          </p:cNvPr>
          <p:cNvCxnSpPr/>
          <p:nvPr/>
        </p:nvCxnSpPr>
        <p:spPr bwMode="auto">
          <a:xfrm flipV="1">
            <a:off x="1487488" y="2111854"/>
            <a:ext cx="0" cy="3669235"/>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Textfeld 23">
            <a:extLst>
              <a:ext uri="{FF2B5EF4-FFF2-40B4-BE49-F238E27FC236}">
                <a16:creationId xmlns:a16="http://schemas.microsoft.com/office/drawing/2014/main" id="{661C2D05-34E3-3615-6A9D-2C86AFF4E272}"/>
              </a:ext>
            </a:extLst>
          </p:cNvPr>
          <p:cNvSpPr txBox="1"/>
          <p:nvPr/>
        </p:nvSpPr>
        <p:spPr>
          <a:xfrm>
            <a:off x="1202433" y="5828590"/>
            <a:ext cx="285055" cy="338554"/>
          </a:xfrm>
          <a:prstGeom prst="rect">
            <a:avLst/>
          </a:prstGeom>
          <a:noFill/>
        </p:spPr>
        <p:txBody>
          <a:bodyPr wrap="square" rtlCol="0">
            <a:spAutoFit/>
          </a:bodyPr>
          <a:lstStyle/>
          <a:p>
            <a:r>
              <a:rPr lang="de-DE" dirty="0">
                <a:latin typeface="+mn-lt"/>
              </a:rPr>
              <a:t>0</a:t>
            </a:r>
          </a:p>
        </p:txBody>
      </p:sp>
      <p:sp>
        <p:nvSpPr>
          <p:cNvPr id="25" name="Textfeld 24">
            <a:extLst>
              <a:ext uri="{FF2B5EF4-FFF2-40B4-BE49-F238E27FC236}">
                <a16:creationId xmlns:a16="http://schemas.microsoft.com/office/drawing/2014/main" id="{0AF67566-6E5C-D211-4D3B-0DB55414EDED}"/>
              </a:ext>
            </a:extLst>
          </p:cNvPr>
          <p:cNvSpPr txBox="1"/>
          <p:nvPr/>
        </p:nvSpPr>
        <p:spPr>
          <a:xfrm>
            <a:off x="5436552" y="5944069"/>
            <a:ext cx="1625600" cy="338554"/>
          </a:xfrm>
          <a:prstGeom prst="rect">
            <a:avLst/>
          </a:prstGeom>
          <a:noFill/>
        </p:spPr>
        <p:txBody>
          <a:bodyPr wrap="square" rtlCol="0">
            <a:spAutoFit/>
          </a:bodyPr>
          <a:lstStyle/>
          <a:p>
            <a:r>
              <a:rPr lang="de-DE" dirty="0">
                <a:latin typeface="+mn-lt"/>
              </a:rPr>
              <a:t>x-Achse</a:t>
            </a:r>
          </a:p>
        </p:txBody>
      </p:sp>
      <p:sp>
        <p:nvSpPr>
          <p:cNvPr id="26" name="Textfeld 25">
            <a:extLst>
              <a:ext uri="{FF2B5EF4-FFF2-40B4-BE49-F238E27FC236}">
                <a16:creationId xmlns:a16="http://schemas.microsoft.com/office/drawing/2014/main" id="{93FDBAC7-5CF5-C9F0-9881-AE892BCBDCF9}"/>
              </a:ext>
            </a:extLst>
          </p:cNvPr>
          <p:cNvSpPr txBox="1"/>
          <p:nvPr/>
        </p:nvSpPr>
        <p:spPr>
          <a:xfrm>
            <a:off x="488229" y="3650055"/>
            <a:ext cx="1625600" cy="338554"/>
          </a:xfrm>
          <a:prstGeom prst="rect">
            <a:avLst/>
          </a:prstGeom>
          <a:noFill/>
        </p:spPr>
        <p:txBody>
          <a:bodyPr wrap="square" rtlCol="0">
            <a:spAutoFit/>
          </a:bodyPr>
          <a:lstStyle/>
          <a:p>
            <a:r>
              <a:rPr lang="de-DE" dirty="0">
                <a:latin typeface="+mn-lt"/>
              </a:rPr>
              <a:t>y-Achse</a:t>
            </a:r>
          </a:p>
        </p:txBody>
      </p:sp>
      <p:sp>
        <p:nvSpPr>
          <p:cNvPr id="39" name="Textfeld 38">
            <a:extLst>
              <a:ext uri="{FF2B5EF4-FFF2-40B4-BE49-F238E27FC236}">
                <a16:creationId xmlns:a16="http://schemas.microsoft.com/office/drawing/2014/main" id="{5D262FF8-915C-9454-210B-C6953F53A831}"/>
              </a:ext>
            </a:extLst>
          </p:cNvPr>
          <p:cNvSpPr txBox="1"/>
          <p:nvPr/>
        </p:nvSpPr>
        <p:spPr>
          <a:xfrm>
            <a:off x="9295825" y="5994428"/>
            <a:ext cx="285055" cy="338554"/>
          </a:xfrm>
          <a:prstGeom prst="rect">
            <a:avLst/>
          </a:prstGeom>
          <a:noFill/>
        </p:spPr>
        <p:txBody>
          <a:bodyPr wrap="square" rtlCol="0">
            <a:spAutoFit/>
          </a:bodyPr>
          <a:lstStyle/>
          <a:p>
            <a:r>
              <a:rPr lang="de-DE" dirty="0">
                <a:latin typeface="+mn-lt"/>
              </a:rPr>
              <a:t>8</a:t>
            </a:r>
          </a:p>
        </p:txBody>
      </p:sp>
      <p:cxnSp>
        <p:nvCxnSpPr>
          <p:cNvPr id="49" name="Gerader Verbinder 48">
            <a:extLst>
              <a:ext uri="{FF2B5EF4-FFF2-40B4-BE49-F238E27FC236}">
                <a16:creationId xmlns:a16="http://schemas.microsoft.com/office/drawing/2014/main" id="{27EF559F-C401-482E-C3DE-FFEE6F9D2C12}"/>
              </a:ext>
            </a:extLst>
          </p:cNvPr>
          <p:cNvCxnSpPr/>
          <p:nvPr/>
        </p:nvCxnSpPr>
        <p:spPr bwMode="auto">
          <a:xfrm>
            <a:off x="2292925" y="5702498"/>
            <a:ext cx="0" cy="230963"/>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3" name="Gerader Verbinder 52">
            <a:extLst>
              <a:ext uri="{FF2B5EF4-FFF2-40B4-BE49-F238E27FC236}">
                <a16:creationId xmlns:a16="http://schemas.microsoft.com/office/drawing/2014/main" id="{24950A87-82B7-9BAC-B243-7DA1CD83C77C}"/>
              </a:ext>
            </a:extLst>
          </p:cNvPr>
          <p:cNvCxnSpPr/>
          <p:nvPr/>
        </p:nvCxnSpPr>
        <p:spPr bwMode="auto">
          <a:xfrm>
            <a:off x="3287688" y="5720962"/>
            <a:ext cx="0" cy="230963"/>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4" name="Gerader Verbinder 53">
            <a:extLst>
              <a:ext uri="{FF2B5EF4-FFF2-40B4-BE49-F238E27FC236}">
                <a16:creationId xmlns:a16="http://schemas.microsoft.com/office/drawing/2014/main" id="{D2EFB828-D3AC-FA72-607C-0BEB256651FC}"/>
              </a:ext>
            </a:extLst>
          </p:cNvPr>
          <p:cNvCxnSpPr/>
          <p:nvPr/>
        </p:nvCxnSpPr>
        <p:spPr bwMode="auto">
          <a:xfrm>
            <a:off x="4295800" y="5713107"/>
            <a:ext cx="0" cy="230963"/>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Gerader Verbinder 54">
            <a:extLst>
              <a:ext uri="{FF2B5EF4-FFF2-40B4-BE49-F238E27FC236}">
                <a16:creationId xmlns:a16="http://schemas.microsoft.com/office/drawing/2014/main" id="{B1121A97-93A1-8BFF-79CD-B8D7659A0C42}"/>
              </a:ext>
            </a:extLst>
          </p:cNvPr>
          <p:cNvCxnSpPr/>
          <p:nvPr/>
        </p:nvCxnSpPr>
        <p:spPr bwMode="auto">
          <a:xfrm>
            <a:off x="5385154" y="5713108"/>
            <a:ext cx="0" cy="230963"/>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6" name="Gerader Verbinder 55">
            <a:extLst>
              <a:ext uri="{FF2B5EF4-FFF2-40B4-BE49-F238E27FC236}">
                <a16:creationId xmlns:a16="http://schemas.microsoft.com/office/drawing/2014/main" id="{51CE988D-7BE2-88E2-CD2E-288C058A9B7E}"/>
              </a:ext>
            </a:extLst>
          </p:cNvPr>
          <p:cNvCxnSpPr/>
          <p:nvPr/>
        </p:nvCxnSpPr>
        <p:spPr bwMode="auto">
          <a:xfrm>
            <a:off x="6384032" y="5729287"/>
            <a:ext cx="0" cy="230963"/>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7" name="Gerader Verbinder 56">
            <a:extLst>
              <a:ext uri="{FF2B5EF4-FFF2-40B4-BE49-F238E27FC236}">
                <a16:creationId xmlns:a16="http://schemas.microsoft.com/office/drawing/2014/main" id="{CEFBC96B-432A-3D15-9149-A9D66C3F8B58}"/>
              </a:ext>
            </a:extLst>
          </p:cNvPr>
          <p:cNvCxnSpPr/>
          <p:nvPr/>
        </p:nvCxnSpPr>
        <p:spPr bwMode="auto">
          <a:xfrm>
            <a:off x="9408368" y="5729287"/>
            <a:ext cx="0" cy="230963"/>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8" name="Gerader Verbinder 57">
            <a:extLst>
              <a:ext uri="{FF2B5EF4-FFF2-40B4-BE49-F238E27FC236}">
                <a16:creationId xmlns:a16="http://schemas.microsoft.com/office/drawing/2014/main" id="{C1FCFC5C-52C1-8EB8-C302-1D7DC4CA5948}"/>
              </a:ext>
            </a:extLst>
          </p:cNvPr>
          <p:cNvCxnSpPr/>
          <p:nvPr/>
        </p:nvCxnSpPr>
        <p:spPr bwMode="auto">
          <a:xfrm>
            <a:off x="8411961" y="5730360"/>
            <a:ext cx="0" cy="230963"/>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9" name="Gerader Verbinder 58">
            <a:extLst>
              <a:ext uri="{FF2B5EF4-FFF2-40B4-BE49-F238E27FC236}">
                <a16:creationId xmlns:a16="http://schemas.microsoft.com/office/drawing/2014/main" id="{348A6F7E-BBB3-82C8-AD25-2F99876E5DFE}"/>
              </a:ext>
            </a:extLst>
          </p:cNvPr>
          <p:cNvCxnSpPr/>
          <p:nvPr/>
        </p:nvCxnSpPr>
        <p:spPr bwMode="auto">
          <a:xfrm>
            <a:off x="7434682" y="5702498"/>
            <a:ext cx="0" cy="230963"/>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nvGrpSpPr>
          <p:cNvPr id="67" name="Gruppieren 66">
            <a:extLst>
              <a:ext uri="{FF2B5EF4-FFF2-40B4-BE49-F238E27FC236}">
                <a16:creationId xmlns:a16="http://schemas.microsoft.com/office/drawing/2014/main" id="{D9597F81-454C-1EC5-D4C7-5105E0AF2A5B}"/>
              </a:ext>
            </a:extLst>
          </p:cNvPr>
          <p:cNvGrpSpPr/>
          <p:nvPr/>
        </p:nvGrpSpPr>
        <p:grpSpPr>
          <a:xfrm>
            <a:off x="5807970" y="3871674"/>
            <a:ext cx="2359687" cy="608843"/>
            <a:chOff x="5807970" y="3871674"/>
            <a:chExt cx="2359687" cy="608843"/>
          </a:xfrm>
        </p:grpSpPr>
        <p:sp>
          <p:nvSpPr>
            <p:cNvPr id="65" name="Ellipse 64">
              <a:extLst>
                <a:ext uri="{FF2B5EF4-FFF2-40B4-BE49-F238E27FC236}">
                  <a16:creationId xmlns:a16="http://schemas.microsoft.com/office/drawing/2014/main" id="{15735812-F532-6CC1-101F-1319460FDA03}"/>
                </a:ext>
              </a:extLst>
            </p:cNvPr>
            <p:cNvSpPr/>
            <p:nvPr/>
          </p:nvSpPr>
          <p:spPr bwMode="auto">
            <a:xfrm>
              <a:off x="5807970" y="3871674"/>
              <a:ext cx="288030" cy="263797"/>
            </a:xfrm>
            <a:prstGeom prst="ellipse">
              <a:avLst/>
            </a:prstGeom>
            <a:solidFill>
              <a:srgbClr val="C00000"/>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dirty="0">
                <a:ln>
                  <a:noFill/>
                </a:ln>
                <a:solidFill>
                  <a:schemeClr val="tx1"/>
                </a:solidFill>
                <a:effectLst/>
                <a:latin typeface="Arial" charset="0"/>
                <a:ea typeface="ＭＳ Ｐゴシック" charset="0"/>
              </a:endParaRPr>
            </a:p>
          </p:txBody>
        </p:sp>
        <p:sp>
          <p:nvSpPr>
            <p:cNvPr id="66" name="Textfeld 65">
              <a:extLst>
                <a:ext uri="{FF2B5EF4-FFF2-40B4-BE49-F238E27FC236}">
                  <a16:creationId xmlns:a16="http://schemas.microsoft.com/office/drawing/2014/main" id="{90C2D331-7A14-1F2E-7C43-EDC45668B76A}"/>
                </a:ext>
              </a:extLst>
            </p:cNvPr>
            <p:cNvSpPr txBox="1"/>
            <p:nvPr/>
          </p:nvSpPr>
          <p:spPr>
            <a:xfrm>
              <a:off x="6487761" y="4080407"/>
              <a:ext cx="1679896" cy="400110"/>
            </a:xfrm>
            <a:prstGeom prst="rect">
              <a:avLst/>
            </a:prstGeom>
            <a:noFill/>
            <a:ln>
              <a:noFill/>
            </a:ln>
          </p:spPr>
          <p:txBody>
            <a:bodyPr wrap="square" rtlCol="0">
              <a:spAutoFit/>
            </a:bodyPr>
            <a:lstStyle/>
            <a:p>
              <a:r>
                <a:rPr lang="de-DE" sz="2000" dirty="0">
                  <a:latin typeface="+mn-lt"/>
                </a:rPr>
                <a:t>Mittelwert</a:t>
              </a:r>
            </a:p>
          </p:txBody>
        </p:sp>
      </p:grpSp>
      <p:sp>
        <p:nvSpPr>
          <p:cNvPr id="5" name="Datumsplatzhalter 3">
            <a:extLst>
              <a:ext uri="{FF2B5EF4-FFF2-40B4-BE49-F238E27FC236}">
                <a16:creationId xmlns:a16="http://schemas.microsoft.com/office/drawing/2014/main" id="{0F482618-06C7-0596-31FC-78DAE47491FC}"/>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7" name="Rectangle 5">
            <a:extLst>
              <a:ext uri="{FF2B5EF4-FFF2-40B4-BE49-F238E27FC236}">
                <a16:creationId xmlns:a16="http://schemas.microsoft.com/office/drawing/2014/main" id="{091C730E-8268-1FAF-48B3-8147342215A8}"/>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390557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4CD52DA-460A-C65E-D020-0144BAD3A01C}"/>
              </a:ext>
            </a:extLst>
          </p:cNvPr>
          <p:cNvPicPr>
            <a:picLocks noChangeAspect="1"/>
          </p:cNvPicPr>
          <p:nvPr/>
        </p:nvPicPr>
        <p:blipFill>
          <a:blip r:embed="rId2"/>
          <a:stretch>
            <a:fillRect/>
          </a:stretch>
        </p:blipFill>
        <p:spPr>
          <a:xfrm>
            <a:off x="808180" y="692696"/>
            <a:ext cx="10575639" cy="5091975"/>
          </a:xfrm>
          <a:prstGeom prst="rect">
            <a:avLst/>
          </a:prstGeom>
        </p:spPr>
      </p:pic>
    </p:spTree>
    <p:extLst>
      <p:ext uri="{BB962C8B-B14F-4D97-AF65-F5344CB8AC3E}">
        <p14:creationId xmlns:p14="http://schemas.microsoft.com/office/powerpoint/2010/main" val="1439605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A7AE7A37-EA92-E825-890C-9B1AF83573A4}"/>
              </a:ext>
            </a:extLst>
          </p:cNvPr>
          <p:cNvSpPr txBox="1"/>
          <p:nvPr/>
        </p:nvSpPr>
        <p:spPr>
          <a:xfrm rot="16200000">
            <a:off x="-879195" y="3139687"/>
            <a:ext cx="3960442" cy="523220"/>
          </a:xfrm>
          <a:prstGeom prst="rect">
            <a:avLst/>
          </a:prstGeom>
          <a:noFill/>
        </p:spPr>
        <p:txBody>
          <a:bodyPr wrap="square" rtlCol="0">
            <a:spAutoFit/>
          </a:bodyPr>
          <a:lstStyle/>
          <a:p>
            <a:r>
              <a:rPr lang="de-DE" sz="2800" b="1" cap="all" spc="50" dirty="0">
                <a:solidFill>
                  <a:srgbClr val="000000">
                    <a:lumMod val="65000"/>
                    <a:lumOff val="35000"/>
                  </a:srgbClr>
                </a:solidFill>
                <a:latin typeface="Calibri" panose="020F0502020204030204" pitchFamily="34" charset="0"/>
                <a:ea typeface="+mn-ea"/>
                <a:cs typeface="Calibri" panose="020F0502020204030204" pitchFamily="34" charset="0"/>
              </a:rPr>
              <a:t>Verwendete</a:t>
            </a:r>
            <a:r>
              <a:rPr lang="de-DE" sz="2800" b="1" dirty="0"/>
              <a:t> </a:t>
            </a:r>
            <a:r>
              <a:rPr lang="de-DE" sz="2800" b="1" cap="all" spc="50" dirty="0">
                <a:solidFill>
                  <a:srgbClr val="000000">
                    <a:lumMod val="65000"/>
                    <a:lumOff val="35000"/>
                  </a:srgbClr>
                </a:solidFill>
                <a:latin typeface="Calibri" panose="020F0502020204030204" pitchFamily="34" charset="0"/>
                <a:ea typeface="+mn-ea"/>
                <a:cs typeface="Calibri" panose="020F0502020204030204" pitchFamily="34" charset="0"/>
              </a:rPr>
              <a:t>Begriffe</a:t>
            </a:r>
          </a:p>
        </p:txBody>
      </p:sp>
      <p:sp>
        <p:nvSpPr>
          <p:cNvPr id="8" name="Textfeld 7">
            <a:extLst>
              <a:ext uri="{FF2B5EF4-FFF2-40B4-BE49-F238E27FC236}">
                <a16:creationId xmlns:a16="http://schemas.microsoft.com/office/drawing/2014/main" id="{8EE9F31C-6B6B-A976-71EE-7C478E616FFA}"/>
              </a:ext>
            </a:extLst>
          </p:cNvPr>
          <p:cNvSpPr txBox="1"/>
          <p:nvPr/>
        </p:nvSpPr>
        <p:spPr>
          <a:xfrm>
            <a:off x="6112371" y="6226923"/>
            <a:ext cx="580099" cy="338554"/>
          </a:xfrm>
          <a:prstGeom prst="rect">
            <a:avLst/>
          </a:prstGeom>
          <a:noFill/>
        </p:spPr>
        <p:txBody>
          <a:bodyPr wrap="square" rtlCol="0">
            <a:spAutoFit/>
          </a:bodyPr>
          <a:lstStyle/>
          <a:p>
            <a:r>
              <a:rPr lang="de-DE" dirty="0">
                <a:latin typeface="+mn-lt"/>
                <a:cs typeface="Calibri" panose="020F0502020204030204" pitchFamily="34" charset="0"/>
              </a:rPr>
              <a:t>nie</a:t>
            </a:r>
          </a:p>
        </p:txBody>
      </p:sp>
      <p:sp>
        <p:nvSpPr>
          <p:cNvPr id="9" name="Textfeld 8">
            <a:extLst>
              <a:ext uri="{FF2B5EF4-FFF2-40B4-BE49-F238E27FC236}">
                <a16:creationId xmlns:a16="http://schemas.microsoft.com/office/drawing/2014/main" id="{BD6906F8-DBCE-3B33-67B2-C9D8BD7AE675}"/>
              </a:ext>
            </a:extLst>
          </p:cNvPr>
          <p:cNvSpPr txBox="1"/>
          <p:nvPr/>
        </p:nvSpPr>
        <p:spPr>
          <a:xfrm>
            <a:off x="10128448" y="6204425"/>
            <a:ext cx="908893" cy="338554"/>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immer</a:t>
            </a:r>
          </a:p>
        </p:txBody>
      </p:sp>
      <p:sp>
        <p:nvSpPr>
          <p:cNvPr id="2" name="Textfeld 1">
            <a:extLst>
              <a:ext uri="{FF2B5EF4-FFF2-40B4-BE49-F238E27FC236}">
                <a16:creationId xmlns:a16="http://schemas.microsoft.com/office/drawing/2014/main" id="{3847DC28-DAA9-FBE2-86E5-24BD6FF22CC4}"/>
              </a:ext>
            </a:extLst>
          </p:cNvPr>
          <p:cNvSpPr txBox="1"/>
          <p:nvPr/>
        </p:nvSpPr>
        <p:spPr>
          <a:xfrm>
            <a:off x="7373327" y="6226923"/>
            <a:ext cx="908893" cy="338554"/>
          </a:xfrm>
          <a:prstGeom prst="rect">
            <a:avLst/>
          </a:prstGeom>
          <a:noFill/>
        </p:spPr>
        <p:txBody>
          <a:bodyPr wrap="square" rtlCol="0">
            <a:spAutoFit/>
          </a:bodyPr>
          <a:lstStyle/>
          <a:p>
            <a:r>
              <a:rPr lang="de-DE" dirty="0">
                <a:latin typeface="+mn-lt"/>
                <a:cs typeface="Calibri" panose="020F0502020204030204" pitchFamily="34" charset="0"/>
              </a:rPr>
              <a:t>selten</a:t>
            </a:r>
          </a:p>
        </p:txBody>
      </p:sp>
      <p:sp>
        <p:nvSpPr>
          <p:cNvPr id="3" name="Textfeld 2">
            <a:extLst>
              <a:ext uri="{FF2B5EF4-FFF2-40B4-BE49-F238E27FC236}">
                <a16:creationId xmlns:a16="http://schemas.microsoft.com/office/drawing/2014/main" id="{C43F9C16-08AD-CF56-A2C2-17471FE7CEF3}"/>
              </a:ext>
            </a:extLst>
          </p:cNvPr>
          <p:cNvSpPr txBox="1"/>
          <p:nvPr/>
        </p:nvSpPr>
        <p:spPr>
          <a:xfrm>
            <a:off x="8750887" y="6225255"/>
            <a:ext cx="908893" cy="338554"/>
          </a:xfrm>
          <a:prstGeom prst="rect">
            <a:avLst/>
          </a:prstGeom>
          <a:noFill/>
        </p:spPr>
        <p:txBody>
          <a:bodyPr wrap="square" rtlCol="0">
            <a:spAutoFit/>
          </a:bodyPr>
          <a:lstStyle/>
          <a:p>
            <a:r>
              <a:rPr lang="de-DE" dirty="0">
                <a:latin typeface="+mn-lt"/>
                <a:cs typeface="Calibri" panose="020F0502020204030204" pitchFamily="34" charset="0"/>
              </a:rPr>
              <a:t>häufig</a:t>
            </a:r>
          </a:p>
        </p:txBody>
      </p:sp>
      <p:pic>
        <p:nvPicPr>
          <p:cNvPr id="6" name="Grafik 5" descr="Ein Bild, das Text, Screenshot, Schrift, Zahl enthält.&#10;&#10;Automatisch generierte Beschreibung">
            <a:extLst>
              <a:ext uri="{FF2B5EF4-FFF2-40B4-BE49-F238E27FC236}">
                <a16:creationId xmlns:a16="http://schemas.microsoft.com/office/drawing/2014/main" id="{24761C5B-312C-02E5-0707-EBB41615B9DD}"/>
              </a:ext>
            </a:extLst>
          </p:cNvPr>
          <p:cNvPicPr>
            <a:picLocks noChangeAspect="1"/>
          </p:cNvPicPr>
          <p:nvPr/>
        </p:nvPicPr>
        <p:blipFill>
          <a:blip r:embed="rId2"/>
          <a:stretch>
            <a:fillRect/>
          </a:stretch>
        </p:blipFill>
        <p:spPr>
          <a:xfrm>
            <a:off x="1362636" y="294191"/>
            <a:ext cx="10465054" cy="5910234"/>
          </a:xfrm>
          <a:prstGeom prst="rect">
            <a:avLst/>
          </a:prstGeom>
        </p:spPr>
      </p:pic>
      <p:sp>
        <p:nvSpPr>
          <p:cNvPr id="10" name="Rechteck 9">
            <a:extLst>
              <a:ext uri="{FF2B5EF4-FFF2-40B4-BE49-F238E27FC236}">
                <a16:creationId xmlns:a16="http://schemas.microsoft.com/office/drawing/2014/main" id="{93CBEADB-4B32-790D-4D42-7EA8AC7A00DB}"/>
              </a:ext>
            </a:extLst>
          </p:cNvPr>
          <p:cNvSpPr/>
          <p:nvPr/>
        </p:nvSpPr>
        <p:spPr bwMode="auto">
          <a:xfrm>
            <a:off x="2423592" y="2852936"/>
            <a:ext cx="8280920" cy="29132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tx1"/>
              </a:solidFill>
              <a:effectLst/>
              <a:latin typeface="Arial" charset="0"/>
              <a:ea typeface="ＭＳ Ｐゴシック" charset="0"/>
            </a:endParaRPr>
          </a:p>
        </p:txBody>
      </p:sp>
      <p:sp>
        <p:nvSpPr>
          <p:cNvPr id="11" name="Rechteck 10">
            <a:extLst>
              <a:ext uri="{FF2B5EF4-FFF2-40B4-BE49-F238E27FC236}">
                <a16:creationId xmlns:a16="http://schemas.microsoft.com/office/drawing/2014/main" id="{3DEC8873-9B31-F1A5-6AAB-9FD0570E4B03}"/>
              </a:ext>
            </a:extLst>
          </p:cNvPr>
          <p:cNvSpPr/>
          <p:nvPr/>
        </p:nvSpPr>
        <p:spPr bwMode="auto">
          <a:xfrm>
            <a:off x="1991544" y="5157192"/>
            <a:ext cx="8712968" cy="29132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3087080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93046CDE-2303-4BDF-2E48-5DEAC64C00C0}"/>
              </a:ext>
            </a:extLst>
          </p:cNvPr>
          <p:cNvSpPr/>
          <p:nvPr/>
        </p:nvSpPr>
        <p:spPr bwMode="auto">
          <a:xfrm>
            <a:off x="9932367" y="188640"/>
            <a:ext cx="1625599" cy="188049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dirty="0">
              <a:ln>
                <a:noFill/>
              </a:ln>
              <a:solidFill>
                <a:schemeClr val="tx1"/>
              </a:solidFill>
              <a:effectLst/>
              <a:latin typeface="Arial" charset="0"/>
              <a:ea typeface="ＭＳ Ｐゴシック" charset="0"/>
            </a:endParaRPr>
          </a:p>
        </p:txBody>
      </p:sp>
      <p:grpSp>
        <p:nvGrpSpPr>
          <p:cNvPr id="40" name="Gruppieren 39">
            <a:extLst>
              <a:ext uri="{FF2B5EF4-FFF2-40B4-BE49-F238E27FC236}">
                <a16:creationId xmlns:a16="http://schemas.microsoft.com/office/drawing/2014/main" id="{1AEA2E97-227E-1F1C-7088-2C03628172F2}"/>
              </a:ext>
            </a:extLst>
          </p:cNvPr>
          <p:cNvGrpSpPr/>
          <p:nvPr/>
        </p:nvGrpSpPr>
        <p:grpSpPr>
          <a:xfrm>
            <a:off x="528480" y="765538"/>
            <a:ext cx="11339533" cy="5233691"/>
            <a:chOff x="1051603" y="809793"/>
            <a:chExt cx="11339533" cy="5233691"/>
          </a:xfrm>
        </p:grpSpPr>
        <p:grpSp>
          <p:nvGrpSpPr>
            <p:cNvPr id="41" name="Gruppieren 40">
              <a:extLst>
                <a:ext uri="{FF2B5EF4-FFF2-40B4-BE49-F238E27FC236}">
                  <a16:creationId xmlns:a16="http://schemas.microsoft.com/office/drawing/2014/main" id="{51C860D3-24A8-1DA7-CDD8-24B33695CCD4}"/>
                </a:ext>
              </a:extLst>
            </p:cNvPr>
            <p:cNvGrpSpPr/>
            <p:nvPr/>
          </p:nvGrpSpPr>
          <p:grpSpPr>
            <a:xfrm>
              <a:off x="1051603" y="2684124"/>
              <a:ext cx="11029485" cy="1489752"/>
              <a:chOff x="887000" y="2684124"/>
              <a:chExt cx="11586624" cy="1489752"/>
            </a:xfrm>
          </p:grpSpPr>
          <p:sp>
            <p:nvSpPr>
              <p:cNvPr id="50" name="Pfeil: nach rechts 49">
                <a:extLst>
                  <a:ext uri="{FF2B5EF4-FFF2-40B4-BE49-F238E27FC236}">
                    <a16:creationId xmlns:a16="http://schemas.microsoft.com/office/drawing/2014/main" id="{6C86D763-EF9F-D96F-02F8-131AF9E8F57E}"/>
                  </a:ext>
                </a:extLst>
              </p:cNvPr>
              <p:cNvSpPr/>
              <p:nvPr/>
            </p:nvSpPr>
            <p:spPr>
              <a:xfrm>
                <a:off x="887000" y="2684124"/>
                <a:ext cx="11586624" cy="1489752"/>
              </a:xfrm>
              <a:prstGeom prst="rightArrow">
                <a:avLst/>
              </a:prstGeom>
              <a:solidFill>
                <a:srgbClr val="9AABD9"/>
              </a:solidFill>
              <a:ln>
                <a:solidFill>
                  <a:schemeClr val="accent1">
                    <a:lumMod val="50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Ellipse 50">
                <a:extLst>
                  <a:ext uri="{FF2B5EF4-FFF2-40B4-BE49-F238E27FC236}">
                    <a16:creationId xmlns:a16="http://schemas.microsoft.com/office/drawing/2014/main" id="{95CB430D-3BA2-1355-E8C9-3DC37F357CD3}"/>
                  </a:ext>
                </a:extLst>
              </p:cNvPr>
              <p:cNvSpPr/>
              <p:nvPr/>
            </p:nvSpPr>
            <p:spPr>
              <a:xfrm>
                <a:off x="2195788" y="3228654"/>
                <a:ext cx="421240" cy="400692"/>
              </a:xfrm>
              <a:prstGeom prst="ellipse">
                <a:avLst/>
              </a:prstGeom>
              <a:solidFill>
                <a:srgbClr val="FFD891"/>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de-DE" sz="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endParaRPr>
              </a:p>
            </p:txBody>
          </p:sp>
          <p:sp>
            <p:nvSpPr>
              <p:cNvPr id="52" name="Ellipse 51">
                <a:extLst>
                  <a:ext uri="{FF2B5EF4-FFF2-40B4-BE49-F238E27FC236}">
                    <a16:creationId xmlns:a16="http://schemas.microsoft.com/office/drawing/2014/main" id="{9A2E5FF3-1425-F342-C636-632BF1E441A6}"/>
                  </a:ext>
                </a:extLst>
              </p:cNvPr>
              <p:cNvSpPr/>
              <p:nvPr/>
            </p:nvSpPr>
            <p:spPr>
              <a:xfrm>
                <a:off x="3915715" y="3191473"/>
                <a:ext cx="421240" cy="400692"/>
              </a:xfrm>
              <a:prstGeom prst="ellipse">
                <a:avLst/>
              </a:prstGeom>
              <a:solidFill>
                <a:srgbClr val="FFD891"/>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1</a:t>
                </a:r>
              </a:p>
            </p:txBody>
          </p:sp>
          <p:sp>
            <p:nvSpPr>
              <p:cNvPr id="53" name="Ellipse 52">
                <a:extLst>
                  <a:ext uri="{FF2B5EF4-FFF2-40B4-BE49-F238E27FC236}">
                    <a16:creationId xmlns:a16="http://schemas.microsoft.com/office/drawing/2014/main" id="{6CAA381F-4B6C-2782-E08B-2B881C7AB361}"/>
                  </a:ext>
                </a:extLst>
              </p:cNvPr>
              <p:cNvSpPr/>
              <p:nvPr/>
            </p:nvSpPr>
            <p:spPr>
              <a:xfrm>
                <a:off x="5774944" y="3191473"/>
                <a:ext cx="421240" cy="400692"/>
              </a:xfrm>
              <a:prstGeom prst="ellipse">
                <a:avLst/>
              </a:prstGeom>
              <a:solidFill>
                <a:srgbClr val="FFD891"/>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2</a:t>
                </a:r>
              </a:p>
            </p:txBody>
          </p:sp>
          <p:sp>
            <p:nvSpPr>
              <p:cNvPr id="54" name="Ellipse 53">
                <a:extLst>
                  <a:ext uri="{FF2B5EF4-FFF2-40B4-BE49-F238E27FC236}">
                    <a16:creationId xmlns:a16="http://schemas.microsoft.com/office/drawing/2014/main" id="{5838767A-23B2-6FDB-F853-854C0C3CC5EA}"/>
                  </a:ext>
                </a:extLst>
              </p:cNvPr>
              <p:cNvSpPr/>
              <p:nvPr/>
            </p:nvSpPr>
            <p:spPr>
              <a:xfrm>
                <a:off x="7415211" y="3191473"/>
                <a:ext cx="421240" cy="400692"/>
              </a:xfrm>
              <a:prstGeom prst="ellipse">
                <a:avLst/>
              </a:prstGeom>
              <a:solidFill>
                <a:srgbClr val="FFD891"/>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3</a:t>
                </a:r>
              </a:p>
            </p:txBody>
          </p:sp>
          <p:sp>
            <p:nvSpPr>
              <p:cNvPr id="55" name="Ellipse 54">
                <a:extLst>
                  <a:ext uri="{FF2B5EF4-FFF2-40B4-BE49-F238E27FC236}">
                    <a16:creationId xmlns:a16="http://schemas.microsoft.com/office/drawing/2014/main" id="{D3432DBA-6D6D-B8D7-6FDB-36F24D60E49D}"/>
                  </a:ext>
                </a:extLst>
              </p:cNvPr>
              <p:cNvSpPr/>
              <p:nvPr/>
            </p:nvSpPr>
            <p:spPr>
              <a:xfrm>
                <a:off x="9083151" y="3191473"/>
                <a:ext cx="421240" cy="400692"/>
              </a:xfrm>
              <a:prstGeom prst="ellipse">
                <a:avLst/>
              </a:prstGeom>
              <a:solidFill>
                <a:srgbClr val="FFD891"/>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4</a:t>
                </a:r>
              </a:p>
            </p:txBody>
          </p:sp>
          <p:sp>
            <p:nvSpPr>
              <p:cNvPr id="56" name="Textfeld 55">
                <a:extLst>
                  <a:ext uri="{FF2B5EF4-FFF2-40B4-BE49-F238E27FC236}">
                    <a16:creationId xmlns:a16="http://schemas.microsoft.com/office/drawing/2014/main" id="{FEB8C1F7-7F0E-5DAA-7489-BB780F6698D9}"/>
                  </a:ext>
                </a:extLst>
              </p:cNvPr>
              <p:cNvSpPr txBox="1"/>
              <p:nvPr/>
            </p:nvSpPr>
            <p:spPr>
              <a:xfrm>
                <a:off x="948647" y="3248884"/>
                <a:ext cx="94008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Phasen</a:t>
                </a:r>
              </a:p>
            </p:txBody>
          </p:sp>
        </p:grpSp>
        <p:sp>
          <p:nvSpPr>
            <p:cNvPr id="42" name="Textfeld 41">
              <a:extLst>
                <a:ext uri="{FF2B5EF4-FFF2-40B4-BE49-F238E27FC236}">
                  <a16:creationId xmlns:a16="http://schemas.microsoft.com/office/drawing/2014/main" id="{C755B228-C373-3DCF-BC58-C651D2CAA62C}"/>
                </a:ext>
              </a:extLst>
            </p:cNvPr>
            <p:cNvSpPr txBox="1"/>
            <p:nvPr/>
          </p:nvSpPr>
          <p:spPr>
            <a:xfrm>
              <a:off x="1110286" y="3985741"/>
              <a:ext cx="3492613" cy="2057743"/>
            </a:xfrm>
            <a:prstGeom prst="rect">
              <a:avLst/>
            </a:prstGeom>
            <a:noFill/>
          </p:spPr>
          <p:txBody>
            <a:bodyPr wrap="square" rtlCol="0">
              <a:spAutoFit/>
            </a:bodyPr>
            <a:lstStyle/>
            <a:p>
              <a:pPr marL="457200" marR="0" lvl="0" indent="0" algn="l" defTabSz="914400" rtl="0" eaLnBrk="1" fontAlgn="auto" latinLnBrk="0" hangingPunct="1">
                <a:lnSpc>
                  <a:spcPct val="115000"/>
                </a:lnSpc>
                <a:spcBef>
                  <a:spcPts val="0"/>
                </a:spcBef>
                <a:spcAft>
                  <a:spcPts val="0"/>
                </a:spcAft>
                <a:buClrTx/>
                <a:buSzTx/>
                <a:buFontTx/>
                <a:buNone/>
                <a:tabLst/>
                <a:defRPr/>
              </a:pPr>
              <a:r>
                <a:rPr kumimoji="0" lang="de-DE"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10/2021 – 02/2022</a:t>
              </a:r>
            </a:p>
            <a:p>
              <a:pPr marL="457200" marR="0" lvl="0" indent="0" algn="l" defTabSz="914400" rtl="0" eaLnBrk="1" fontAlgn="auto" latinLnBrk="0" hangingPunct="1">
                <a:lnSpc>
                  <a:spcPct val="115000"/>
                </a:lnSpc>
                <a:spcBef>
                  <a:spcPts val="0"/>
                </a:spcBef>
                <a:spcAft>
                  <a:spcPts val="0"/>
                </a:spcAft>
                <a:buClrTx/>
                <a:buSzTx/>
                <a:buFontTx/>
                <a:buNone/>
                <a:tabLst/>
                <a:defRPr/>
              </a:pPr>
              <a:r>
                <a:rPr kumimoji="0" lang="de-DE"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Vorbereitungs-Phase</a:t>
              </a:r>
            </a:p>
            <a:p>
              <a:pPr marL="742950" marR="0" lvl="0" indent="-28575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Gründung Forschungsgruppe</a:t>
              </a:r>
            </a:p>
            <a:p>
              <a:pPr marL="742950" marR="0" lvl="0" indent="-28575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Literaturrecherche</a:t>
              </a:r>
            </a:p>
            <a:p>
              <a:pPr marL="742950" marR="0" lvl="0" indent="-28575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Konzeptionen + Materialien der Einrichtungen</a:t>
              </a:r>
            </a:p>
            <a:p>
              <a:pPr marL="742950" marR="0" lvl="0" indent="-28575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Planung Fokusgruppentreffen</a:t>
              </a:r>
            </a:p>
          </p:txBody>
        </p:sp>
        <p:sp>
          <p:nvSpPr>
            <p:cNvPr id="43" name="Textfeld 42">
              <a:extLst>
                <a:ext uri="{FF2B5EF4-FFF2-40B4-BE49-F238E27FC236}">
                  <a16:creationId xmlns:a16="http://schemas.microsoft.com/office/drawing/2014/main" id="{37C2DA71-8448-3AB5-990F-923565661772}"/>
                </a:ext>
              </a:extLst>
            </p:cNvPr>
            <p:cNvSpPr txBox="1"/>
            <p:nvPr/>
          </p:nvSpPr>
          <p:spPr>
            <a:xfrm>
              <a:off x="4590323" y="3985741"/>
              <a:ext cx="3331224" cy="2057743"/>
            </a:xfrm>
            <a:prstGeom prst="rect">
              <a:avLst/>
            </a:prstGeom>
            <a:noFill/>
          </p:spPr>
          <p:txBody>
            <a:bodyPr wrap="square" rtlCol="0">
              <a:spAutoFit/>
            </a:bodyPr>
            <a:lstStyle/>
            <a:p>
              <a:pPr marL="457200" marR="0" lvl="0" indent="0" algn="l" defTabSz="914400" rtl="0" eaLnBrk="1" fontAlgn="auto" latinLnBrk="0" hangingPunct="1">
                <a:lnSpc>
                  <a:spcPct val="115000"/>
                </a:lnSpc>
                <a:spcBef>
                  <a:spcPts val="0"/>
                </a:spcBef>
                <a:spcAft>
                  <a:spcPts val="0"/>
                </a:spcAft>
                <a:buClrTx/>
                <a:buSzTx/>
                <a:buFontTx/>
                <a:buNone/>
                <a:tabLst/>
                <a:defRPr/>
              </a:pPr>
              <a:r>
                <a:rPr lang="de-DE" b="1" dirty="0">
                  <a:solidFill>
                    <a:prstClr val="black"/>
                  </a:solidFill>
                  <a:latin typeface="Calibri" panose="020F0502020204030204" pitchFamily="34" charset="0"/>
                  <a:ea typeface="Calibri" panose="020F0502020204030204" pitchFamily="34" charset="0"/>
                  <a:cs typeface="Times New Roman" panose="02020603050405020304" pitchFamily="18" charset="0"/>
                </a:rPr>
                <a:t>07</a:t>
              </a:r>
              <a:r>
                <a:rPr kumimoji="0" lang="de-DE"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/2022 – 05/2023</a:t>
              </a:r>
            </a:p>
            <a:p>
              <a:pPr marL="742950" marR="0" lvl="0" indent="-28575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Auswertung Fokusgruppentreffen</a:t>
              </a:r>
            </a:p>
            <a:p>
              <a:pPr marL="742950" marR="0" lvl="0" indent="-28575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Entwicklung Fragebögen </a:t>
              </a:r>
            </a:p>
            <a:p>
              <a:pPr marL="1257300" lvl="1" indent="-342900" eaLnBrk="1" fontAlgn="auto" hangingPunct="1">
                <a:lnSpc>
                  <a:spcPct val="115000"/>
                </a:lnSpc>
                <a:spcBef>
                  <a:spcPts val="0"/>
                </a:spcBef>
                <a:spcAft>
                  <a:spcPts val="0"/>
                </a:spcAft>
                <a:buFont typeface="+mj-lt"/>
                <a:buAutoNum type="arabicPeriod"/>
                <a:defRPr/>
              </a:pPr>
              <a:r>
                <a:rPr kumimoji="0" lang="de-DE"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HerOEs</a:t>
              </a:r>
              <a:r>
                <a:rPr kumimoji="0" lang="de-DE" b="0" i="0" u="none" strike="noStrike" kern="1200" cap="none" spc="0" normalizeH="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1257300" lvl="1" indent="-342900" eaLnBrk="1" fontAlgn="auto" hangingPunct="1">
                <a:lnSpc>
                  <a:spcPct val="115000"/>
                </a:lnSpc>
                <a:spcBef>
                  <a:spcPts val="0"/>
                </a:spcBef>
                <a:spcAft>
                  <a:spcPts val="0"/>
                </a:spcAft>
                <a:buFont typeface="+mj-lt"/>
                <a:buAutoNum type="arabicPeriod"/>
                <a:defRPr/>
              </a:pPr>
              <a:r>
                <a:rPr kumimoji="0" lang="de-DE" b="0" i="0" u="none" strike="noStrike" kern="1200" cap="none" spc="0" normalizeH="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Strukturdaten</a:t>
              </a:r>
              <a:endParaRPr kumimoji="0" lang="de-DE"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42950" marR="0" lvl="0" indent="-28575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Durchführung Befragung</a:t>
              </a:r>
            </a:p>
          </p:txBody>
        </p:sp>
        <p:sp>
          <p:nvSpPr>
            <p:cNvPr id="44" name="Textfeld 43">
              <a:extLst>
                <a:ext uri="{FF2B5EF4-FFF2-40B4-BE49-F238E27FC236}">
                  <a16:creationId xmlns:a16="http://schemas.microsoft.com/office/drawing/2014/main" id="{D68A7268-3BBD-7E51-F28B-0304C8D089F5}"/>
                </a:ext>
              </a:extLst>
            </p:cNvPr>
            <p:cNvSpPr txBox="1"/>
            <p:nvPr/>
          </p:nvSpPr>
          <p:spPr>
            <a:xfrm>
              <a:off x="5768686" y="812147"/>
              <a:ext cx="3331224" cy="1774588"/>
            </a:xfrm>
            <a:prstGeom prst="rect">
              <a:avLst/>
            </a:prstGeom>
            <a:noFill/>
          </p:spPr>
          <p:txBody>
            <a:bodyPr wrap="square" rtlCol="0">
              <a:spAutoFit/>
            </a:bodyPr>
            <a:lstStyle/>
            <a:p>
              <a:pPr marL="457200" marR="0" lvl="0" indent="0" algn="l" defTabSz="914400" rtl="0" eaLnBrk="1" fontAlgn="auto" latinLnBrk="0" hangingPunct="1">
                <a:lnSpc>
                  <a:spcPct val="115000"/>
                </a:lnSpc>
                <a:spcBef>
                  <a:spcPts val="0"/>
                </a:spcBef>
                <a:spcAft>
                  <a:spcPts val="0"/>
                </a:spcAft>
                <a:buClrTx/>
                <a:buSzTx/>
                <a:buFontTx/>
                <a:buNone/>
                <a:tabLst/>
                <a:defRPr/>
              </a:pPr>
              <a:r>
                <a:rPr lang="de-DE" b="1" dirty="0">
                  <a:solidFill>
                    <a:prstClr val="black"/>
                  </a:solidFill>
                  <a:latin typeface="Calibri" panose="020F0502020204030204" pitchFamily="34" charset="0"/>
                  <a:ea typeface="Calibri" panose="020F0502020204030204" pitchFamily="34" charset="0"/>
                  <a:cs typeface="Times New Roman" panose="02020603050405020304" pitchFamily="18" charset="0"/>
                </a:rPr>
                <a:t>06</a:t>
              </a:r>
              <a:r>
                <a:rPr kumimoji="0" lang="de-DE"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/2023 – 12/2023</a:t>
              </a:r>
            </a:p>
            <a:p>
              <a:pPr marL="742950" indent="-285750" eaLnBrk="1" fontAlgn="auto" hangingPunct="1">
                <a:lnSpc>
                  <a:spcPct val="115000"/>
                </a:lnSpc>
                <a:spcBef>
                  <a:spcPts val="0"/>
                </a:spcBef>
                <a:spcAft>
                  <a:spcPts val="0"/>
                </a:spcAft>
                <a:buFont typeface="Symbol" panose="05050102010706020507" pitchFamily="18" charset="2"/>
                <a:buChar char="-"/>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Auswertung  der Ergebnisse</a:t>
              </a:r>
            </a:p>
            <a:p>
              <a:pPr marL="742950" marR="0" lvl="0" indent="-28575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Entwicklung des HK-Konzeptes  </a:t>
              </a:r>
            </a:p>
            <a:p>
              <a:pPr marL="742950" marR="0" lvl="0" indent="-28575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lang="de-DE" dirty="0">
                  <a:solidFill>
                    <a:prstClr val="black"/>
                  </a:solidFill>
                  <a:latin typeface="Calibri" panose="020F0502020204030204" pitchFamily="34" charset="0"/>
                  <a:ea typeface="Calibri" panose="020F0502020204030204" pitchFamily="34" charset="0"/>
                  <a:cs typeface="Times New Roman" panose="02020603050405020304" pitchFamily="18" charset="0"/>
                </a:rPr>
                <a:t>Erstellung </a:t>
              </a:r>
              <a:r>
                <a:rPr kumimoji="0" lang="de-DE"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einrichtungsbez</a:t>
              </a: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Datensätze (auf Wunsch)</a:t>
              </a:r>
            </a:p>
          </p:txBody>
        </p:sp>
        <p:sp>
          <p:nvSpPr>
            <p:cNvPr id="45" name="Textfeld 44">
              <a:extLst>
                <a:ext uri="{FF2B5EF4-FFF2-40B4-BE49-F238E27FC236}">
                  <a16:creationId xmlns:a16="http://schemas.microsoft.com/office/drawing/2014/main" id="{CE4A3435-CEDD-0BE5-9FD1-6784F83E3F20}"/>
                </a:ext>
              </a:extLst>
            </p:cNvPr>
            <p:cNvSpPr txBox="1"/>
            <p:nvPr/>
          </p:nvSpPr>
          <p:spPr>
            <a:xfrm>
              <a:off x="7741066" y="3985741"/>
              <a:ext cx="3551657" cy="1791260"/>
            </a:xfrm>
            <a:prstGeom prst="rect">
              <a:avLst/>
            </a:prstGeom>
            <a:noFill/>
          </p:spPr>
          <p:txBody>
            <a:bodyPr wrap="square" rtlCol="0">
              <a:spAutoFit/>
            </a:bodyPr>
            <a:lstStyle/>
            <a:p>
              <a:pPr marL="457200" marR="0" lvl="0" indent="0" algn="l" defTabSz="914400" rtl="0" eaLnBrk="1" fontAlgn="auto" latinLnBrk="0" hangingPunct="1">
                <a:lnSpc>
                  <a:spcPct val="115000"/>
                </a:lnSpc>
                <a:spcBef>
                  <a:spcPts val="0"/>
                </a:spcBef>
                <a:spcAft>
                  <a:spcPts val="0"/>
                </a:spcAft>
                <a:buClrTx/>
                <a:buSzTx/>
                <a:buFontTx/>
                <a:buNone/>
                <a:tabLst/>
                <a:defRPr/>
              </a:pPr>
              <a:r>
                <a:rPr kumimoji="0" lang="de-DE"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11/2023 – 06/2024</a:t>
              </a:r>
            </a:p>
            <a:p>
              <a:pPr marL="742950" marR="0" lvl="0" indent="-28575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Kommunikation des  HK-Konzeptes mit Einrichtungen </a:t>
              </a:r>
            </a:p>
            <a:p>
              <a:pPr marL="742950" marR="0" lvl="0" indent="-28575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Angebot HK -Werkstatt in Einrichtung in Kombination mit Einrichtungsdaten </a:t>
              </a:r>
              <a:r>
                <a:rPr kumimoji="0" lang="de-DE" sz="16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HerOEs</a:t>
              </a: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p:txBody>
        </p:sp>
        <p:sp>
          <p:nvSpPr>
            <p:cNvPr id="46" name="Textfeld 45">
              <a:extLst>
                <a:ext uri="{FF2B5EF4-FFF2-40B4-BE49-F238E27FC236}">
                  <a16:creationId xmlns:a16="http://schemas.microsoft.com/office/drawing/2014/main" id="{9EA557D1-8D16-95FC-C5AE-CEC7DCA26715}"/>
                </a:ext>
              </a:extLst>
            </p:cNvPr>
            <p:cNvSpPr txBox="1"/>
            <p:nvPr/>
          </p:nvSpPr>
          <p:spPr>
            <a:xfrm>
              <a:off x="9089536" y="812147"/>
              <a:ext cx="3301600" cy="1774588"/>
            </a:xfrm>
            <a:prstGeom prst="rect">
              <a:avLst/>
            </a:prstGeom>
            <a:noFill/>
          </p:spPr>
          <p:txBody>
            <a:bodyPr wrap="square" rtlCol="0">
              <a:spAutoFit/>
            </a:bodyPr>
            <a:lstStyle/>
            <a:p>
              <a:pPr marL="457200" marR="0" lvl="0" indent="0" algn="l" defTabSz="914400" rtl="0" eaLnBrk="1" fontAlgn="auto" latinLnBrk="0" hangingPunct="1">
                <a:lnSpc>
                  <a:spcPct val="115000"/>
                </a:lnSpc>
                <a:spcBef>
                  <a:spcPts val="0"/>
                </a:spcBef>
                <a:spcAft>
                  <a:spcPts val="0"/>
                </a:spcAft>
                <a:buClrTx/>
                <a:buSzTx/>
                <a:buFontTx/>
                <a:buNone/>
                <a:tabLst/>
                <a:defRPr/>
              </a:pPr>
              <a:r>
                <a:rPr kumimoji="0" lang="de-DE"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12/2023 – 03/2024</a:t>
              </a:r>
            </a:p>
            <a:p>
              <a:pPr marL="742950" marR="0" lvl="0" indent="-28575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rPr>
                <a:t>Formulierung des           Abschlussberichts</a:t>
              </a:r>
            </a:p>
            <a:p>
              <a:pPr marL="742950" marR="0" lvl="0" indent="-285750" algn="l" defTabSz="914400" rtl="0" eaLnBrk="1" fontAlgn="auto" latinLnBrk="0" hangingPunct="1">
                <a:lnSpc>
                  <a:spcPct val="115000"/>
                </a:lnSpc>
                <a:spcBef>
                  <a:spcPts val="0"/>
                </a:spcBef>
                <a:spcAft>
                  <a:spcPts val="1000"/>
                </a:spcAft>
                <a:buClrTx/>
                <a:buSzTx/>
                <a:buFont typeface="Symbol" panose="05050102010706020507" pitchFamily="18" charset="2"/>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rPr>
                <a:t>Abschlussveranstaltung  evtl.  Gem. </a:t>
              </a:r>
              <a:r>
                <a:rPr kumimoji="0" lang="de-DE" sz="1600" b="0" i="0" u="none" strike="noStrike" kern="1200" cap="none" spc="0" normalizeH="0" noProof="0" dirty="0">
                  <a:ln>
                    <a:noFill/>
                  </a:ln>
                  <a:solidFill>
                    <a:prstClr val="black"/>
                  </a:solidFill>
                  <a:effectLst/>
                  <a:uLnTx/>
                  <a:uFillTx/>
                  <a:latin typeface="Calibri" panose="020F0502020204030204" pitchFamily="34" charset="0"/>
                  <a:ea typeface="+mn-ea"/>
                  <a:cs typeface="Times New Roman" panose="02020603050405020304" pitchFamily="18" charset="0"/>
                </a:rPr>
                <a:t>mit Projekt ARIADNE </a:t>
              </a:r>
              <a:endPar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mn-ea"/>
                <a:cs typeface="Times New Roman" panose="02020603050405020304" pitchFamily="18" charset="0"/>
              </a:endParaRPr>
            </a:p>
          </p:txBody>
        </p:sp>
        <p:sp>
          <p:nvSpPr>
            <p:cNvPr id="47" name="Textfeld 46">
              <a:extLst>
                <a:ext uri="{FF2B5EF4-FFF2-40B4-BE49-F238E27FC236}">
                  <a16:creationId xmlns:a16="http://schemas.microsoft.com/office/drawing/2014/main" id="{3D173637-C51B-B442-F307-939F2BD3C600}"/>
                </a:ext>
              </a:extLst>
            </p:cNvPr>
            <p:cNvSpPr txBox="1"/>
            <p:nvPr/>
          </p:nvSpPr>
          <p:spPr>
            <a:xfrm>
              <a:off x="2752301" y="809793"/>
              <a:ext cx="2765747" cy="1889748"/>
            </a:xfrm>
            <a:prstGeom prst="rect">
              <a:avLst/>
            </a:prstGeom>
            <a:noFill/>
          </p:spPr>
          <p:txBody>
            <a:bodyPr wrap="square" rtlCol="0">
              <a:spAutoFit/>
            </a:bodyPr>
            <a:lstStyle/>
            <a:p>
              <a:pPr marL="457200" marR="0" lvl="0" indent="0" algn="l" defTabSz="914400" rtl="0" eaLnBrk="1" fontAlgn="auto" latinLnBrk="0" hangingPunct="1">
                <a:lnSpc>
                  <a:spcPct val="115000"/>
                </a:lnSpc>
                <a:spcBef>
                  <a:spcPts val="0"/>
                </a:spcBef>
                <a:spcAft>
                  <a:spcPts val="0"/>
                </a:spcAft>
                <a:buClrTx/>
                <a:buSzTx/>
                <a:buFontTx/>
                <a:buNone/>
                <a:tabLst/>
                <a:defRPr/>
              </a:pPr>
              <a:r>
                <a:rPr kumimoji="0" lang="de-DE"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03/2022 – 06/2022</a:t>
              </a:r>
            </a:p>
            <a:p>
              <a:pPr marL="742950" marR="0" lvl="0" indent="-285750" algn="l" defTabSz="914400" rtl="0" eaLnBrk="1" fontAlgn="auto" latinLnBrk="0" hangingPunct="1">
                <a:lnSpc>
                  <a:spcPct val="115000"/>
                </a:lnSpc>
                <a:spcBef>
                  <a:spcPts val="0"/>
                </a:spcBef>
                <a:spcAft>
                  <a:spcPts val="0"/>
                </a:spcAft>
                <a:buClrTx/>
                <a:buSzTx/>
                <a:buFont typeface="Symbol" panose="05050102010706020507" pitchFamily="18" charset="2"/>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Fokusgruppentreffen </a:t>
              </a:r>
            </a:p>
            <a:p>
              <a:pPr marL="12001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BL</a:t>
              </a:r>
            </a:p>
            <a:p>
              <a:pPr marL="12001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FD</a:t>
              </a:r>
            </a:p>
            <a:p>
              <a:pPr marL="12001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MA</a:t>
              </a:r>
            </a:p>
            <a:p>
              <a:pPr marL="12001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SBBZ</a:t>
              </a:r>
            </a:p>
            <a:p>
              <a:pPr marL="12001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Leitung</a:t>
              </a:r>
            </a:p>
          </p:txBody>
        </p:sp>
        <p:sp>
          <p:nvSpPr>
            <p:cNvPr id="48" name="Ellipse 47">
              <a:extLst>
                <a:ext uri="{FF2B5EF4-FFF2-40B4-BE49-F238E27FC236}">
                  <a16:creationId xmlns:a16="http://schemas.microsoft.com/office/drawing/2014/main" id="{2AE6D14A-6121-C4C4-FBCD-14C4B0DC1C03}"/>
                </a:ext>
              </a:extLst>
            </p:cNvPr>
            <p:cNvSpPr/>
            <p:nvPr/>
          </p:nvSpPr>
          <p:spPr>
            <a:xfrm>
              <a:off x="10529716" y="3189868"/>
              <a:ext cx="421240" cy="400692"/>
            </a:xfrm>
            <a:prstGeom prst="ellipse">
              <a:avLst/>
            </a:prstGeom>
            <a:solidFill>
              <a:srgbClr val="FFD891"/>
            </a:solidFill>
            <a:ln>
              <a:solidFill>
                <a:schemeClr val="bg1"/>
              </a:solidFill>
            </a:ln>
          </p:spPr>
          <p:style>
            <a:lnRef idx="1">
              <a:schemeClr val="accent4"/>
            </a:lnRef>
            <a:fillRef idx="2">
              <a:schemeClr val="accent4"/>
            </a:fillRef>
            <a:effectRef idx="1">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DE" sz="1800" b="0" i="0" u="none" strike="noStrike" kern="1200" cap="none" spc="0" normalizeH="0" baseline="0" noProof="0" dirty="0">
                  <a:ln>
                    <a:noFill/>
                  </a:ln>
                  <a:solidFill>
                    <a:srgbClr val="4472C4">
                      <a:lumMod val="50000"/>
                    </a:srgbClr>
                  </a:solidFill>
                  <a:effectLst/>
                  <a:uLnTx/>
                  <a:uFillTx/>
                  <a:latin typeface="Calibri" panose="020F0502020204030204"/>
                  <a:ea typeface="+mn-ea"/>
                  <a:cs typeface="+mn-cs"/>
                </a:rPr>
                <a:t>5</a:t>
              </a:r>
            </a:p>
          </p:txBody>
        </p:sp>
        <p:sp>
          <p:nvSpPr>
            <p:cNvPr id="49" name="Textfeld 48">
              <a:extLst>
                <a:ext uri="{FF2B5EF4-FFF2-40B4-BE49-F238E27FC236}">
                  <a16:creationId xmlns:a16="http://schemas.microsoft.com/office/drawing/2014/main" id="{841531FB-AA70-4B57-7E13-6ABF8997A38A}"/>
                </a:ext>
              </a:extLst>
            </p:cNvPr>
            <p:cNvSpPr txBox="1"/>
            <p:nvPr/>
          </p:nvSpPr>
          <p:spPr>
            <a:xfrm>
              <a:off x="2297458" y="3264273"/>
              <a:ext cx="480472" cy="3539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700" b="0" i="0" u="none" strike="noStrike" kern="1200" cap="none" spc="0" normalizeH="0" baseline="0" noProof="0" dirty="0">
                  <a:ln>
                    <a:noFill/>
                  </a:ln>
                  <a:solidFill>
                    <a:srgbClr val="002060"/>
                  </a:solidFill>
                  <a:effectLst/>
                  <a:uLnTx/>
                  <a:uFillTx/>
                  <a:latin typeface="Calibri" panose="020F0502020204030204"/>
                  <a:ea typeface="+mn-ea"/>
                  <a:cs typeface="+mn-cs"/>
                </a:rPr>
                <a:t>VP</a:t>
              </a:r>
            </a:p>
          </p:txBody>
        </p:sp>
      </p:grpSp>
      <p:sp>
        <p:nvSpPr>
          <p:cNvPr id="7" name="Rechteck 6"/>
          <p:cNvSpPr/>
          <p:nvPr/>
        </p:nvSpPr>
        <p:spPr>
          <a:xfrm>
            <a:off x="-168696" y="738332"/>
            <a:ext cx="2567608" cy="916854"/>
          </a:xfrm>
          <a:prstGeom prst="rect">
            <a:avLst/>
          </a:prstGeom>
        </p:spPr>
        <p:txBody>
          <a:bodyPr wrap="square">
            <a:spAutoFit/>
          </a:bodyPr>
          <a:lstStyle/>
          <a:p>
            <a:pPr marL="457200" lvl="0" algn="ctr" eaLnBrk="1" fontAlgn="auto" hangingPunct="1">
              <a:lnSpc>
                <a:spcPct val="115000"/>
              </a:lnSpc>
              <a:spcBef>
                <a:spcPts val="0"/>
              </a:spcBef>
              <a:spcAft>
                <a:spcPts val="0"/>
              </a:spcAft>
              <a:defRPr/>
            </a:pPr>
            <a:r>
              <a:rPr lang="de-DE" sz="2400" b="1" cap="all" spc="50" dirty="0">
                <a:solidFill>
                  <a:srgbClr val="000000">
                    <a:lumMod val="65000"/>
                    <a:lumOff val="35000"/>
                  </a:srgbClr>
                </a:solidFill>
                <a:latin typeface="Calibri" panose="020F0502020204030204" pitchFamily="34" charset="0"/>
                <a:ea typeface="+mn-ea"/>
                <a:cs typeface="Calibri" panose="020F0502020204030204" pitchFamily="34" charset="0"/>
              </a:rPr>
              <a:t>Projekt</a:t>
            </a:r>
          </a:p>
          <a:p>
            <a:pPr marL="457200" lvl="0" algn="ctr" eaLnBrk="1" fontAlgn="auto" hangingPunct="1">
              <a:lnSpc>
                <a:spcPct val="115000"/>
              </a:lnSpc>
              <a:spcBef>
                <a:spcPts val="0"/>
              </a:spcBef>
              <a:spcAft>
                <a:spcPts val="0"/>
              </a:spcAft>
              <a:defRPr/>
            </a:pPr>
            <a:r>
              <a:rPr lang="de-DE" sz="2400" b="1" cap="all" spc="50" dirty="0" err="1">
                <a:solidFill>
                  <a:srgbClr val="000000">
                    <a:lumMod val="65000"/>
                    <a:lumOff val="35000"/>
                  </a:srgbClr>
                </a:solidFill>
                <a:latin typeface="Calibri" panose="020F0502020204030204" pitchFamily="34" charset="0"/>
                <a:ea typeface="+mn-ea"/>
                <a:cs typeface="Calibri" panose="020F0502020204030204" pitchFamily="34" charset="0"/>
              </a:rPr>
              <a:t>AblaufPlan</a:t>
            </a:r>
            <a:r>
              <a:rPr lang="de-DE" sz="2400" b="1" cap="all" spc="50" dirty="0">
                <a:solidFill>
                  <a:srgbClr val="000000">
                    <a:lumMod val="65000"/>
                    <a:lumOff val="35000"/>
                  </a:srgbClr>
                </a:solidFill>
                <a:latin typeface="Calibri" panose="020F0502020204030204" pitchFamily="34" charset="0"/>
                <a:ea typeface="+mn-ea"/>
                <a:cs typeface="Calibri" panose="020F0502020204030204" pitchFamily="34" charset="0"/>
              </a:rPr>
              <a:t> </a:t>
            </a:r>
          </a:p>
        </p:txBody>
      </p:sp>
      <p:sp>
        <p:nvSpPr>
          <p:cNvPr id="10" name="Foliennummernplatzhalter 5">
            <a:extLst>
              <a:ext uri="{FF2B5EF4-FFF2-40B4-BE49-F238E27FC236}">
                <a16:creationId xmlns:a16="http://schemas.microsoft.com/office/drawing/2014/main" id="{C5B3CD2D-A2C6-61B8-BEC1-738F2F0B084C}"/>
              </a:ext>
            </a:extLst>
          </p:cNvPr>
          <p:cNvSpPr>
            <a:spLocks noGrp="1"/>
          </p:cNvSpPr>
          <p:nvPr>
            <p:ph type="sldNum" sz="quarter" idx="12"/>
          </p:nvPr>
        </p:nvSpPr>
        <p:spPr>
          <a:xfrm>
            <a:off x="10160000" y="6553200"/>
            <a:ext cx="1219200" cy="301839"/>
          </a:xfrm>
        </p:spPr>
        <p:txBody>
          <a:bodyPr/>
          <a:lstStyle/>
          <a:p>
            <a:r>
              <a:rPr lang="en-US" dirty="0" err="1"/>
              <a:t>Seite</a:t>
            </a:r>
            <a:r>
              <a:rPr lang="en-US" dirty="0"/>
              <a:t>  </a:t>
            </a:r>
            <a:fld id="{59614489-0BF8-DC44-BEDB-A35C2CC8CE8A}" type="slidenum">
              <a:rPr lang="en-US" smtClean="0"/>
              <a:pPr/>
              <a:t>2</a:t>
            </a:fld>
            <a:endParaRPr lang="en-US" dirty="0"/>
          </a:p>
        </p:txBody>
      </p:sp>
      <p:sp>
        <p:nvSpPr>
          <p:cNvPr id="11" name="Rectangle 5">
            <a:extLst>
              <a:ext uri="{FF2B5EF4-FFF2-40B4-BE49-F238E27FC236}">
                <a16:creationId xmlns:a16="http://schemas.microsoft.com/office/drawing/2014/main" id="{26135786-8AA3-DEDB-F10E-8CB194387511}"/>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Psychologische Fachtagung 2023</a:t>
            </a:r>
            <a:endParaRPr lang="en-US" dirty="0"/>
          </a:p>
        </p:txBody>
      </p:sp>
      <p:sp>
        <p:nvSpPr>
          <p:cNvPr id="2" name="Datumsplatzhalter 3">
            <a:extLst>
              <a:ext uri="{FF2B5EF4-FFF2-40B4-BE49-F238E27FC236}">
                <a16:creationId xmlns:a16="http://schemas.microsoft.com/office/drawing/2014/main" id="{737F3D2A-5F5B-C0F1-1912-6DD261C53CCF}"/>
              </a:ext>
            </a:extLst>
          </p:cNvPr>
          <p:cNvSpPr>
            <a:spLocks noGrp="1"/>
          </p:cNvSpPr>
          <p:nvPr>
            <p:ph type="dt" sz="half" idx="2"/>
          </p:nvPr>
        </p:nvSpPr>
        <p:spPr>
          <a:xfrm>
            <a:off x="8432800" y="6553200"/>
            <a:ext cx="1625600" cy="301839"/>
          </a:xfrm>
        </p:spPr>
        <p:txBody>
          <a:bodyPr/>
          <a:lstStyle/>
          <a:p>
            <a:r>
              <a:rPr lang="de-DE" dirty="0"/>
              <a:t>16.08.2023</a:t>
            </a:r>
            <a:endParaRPr lang="en-US" dirty="0"/>
          </a:p>
        </p:txBody>
      </p:sp>
    </p:spTree>
    <p:extLst>
      <p:ext uri="{BB962C8B-B14F-4D97-AF65-F5344CB8AC3E}">
        <p14:creationId xmlns:p14="http://schemas.microsoft.com/office/powerpoint/2010/main" val="412805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A7AE7A37-EA92-E825-890C-9B1AF83573A4}"/>
              </a:ext>
            </a:extLst>
          </p:cNvPr>
          <p:cNvSpPr txBox="1"/>
          <p:nvPr/>
        </p:nvSpPr>
        <p:spPr>
          <a:xfrm rot="16200000">
            <a:off x="-879195" y="3139687"/>
            <a:ext cx="3960442" cy="523220"/>
          </a:xfrm>
          <a:prstGeom prst="rect">
            <a:avLst/>
          </a:prstGeom>
          <a:noFill/>
        </p:spPr>
        <p:txBody>
          <a:bodyPr wrap="square" rtlCol="0">
            <a:spAutoFit/>
          </a:bodyPr>
          <a:lstStyle/>
          <a:p>
            <a:r>
              <a:rPr lang="de-DE" sz="2800" b="1" cap="all" spc="50" dirty="0">
                <a:solidFill>
                  <a:srgbClr val="000000">
                    <a:lumMod val="65000"/>
                    <a:lumOff val="35000"/>
                  </a:srgbClr>
                </a:solidFill>
                <a:latin typeface="Calibri" panose="020F0502020204030204" pitchFamily="34" charset="0"/>
                <a:ea typeface="+mn-ea"/>
                <a:cs typeface="Calibri" panose="020F0502020204030204" pitchFamily="34" charset="0"/>
              </a:rPr>
              <a:t>Verwendete</a:t>
            </a:r>
            <a:r>
              <a:rPr lang="de-DE" sz="2800" b="1" dirty="0"/>
              <a:t> </a:t>
            </a:r>
            <a:r>
              <a:rPr lang="de-DE" sz="2800" b="1" cap="all" spc="50" dirty="0">
                <a:solidFill>
                  <a:srgbClr val="000000">
                    <a:lumMod val="65000"/>
                    <a:lumOff val="35000"/>
                  </a:srgbClr>
                </a:solidFill>
                <a:latin typeface="Calibri" panose="020F0502020204030204" pitchFamily="34" charset="0"/>
                <a:ea typeface="+mn-ea"/>
                <a:cs typeface="Calibri" panose="020F0502020204030204" pitchFamily="34" charset="0"/>
              </a:rPr>
              <a:t>Begriffe</a:t>
            </a:r>
          </a:p>
        </p:txBody>
      </p:sp>
      <p:sp>
        <p:nvSpPr>
          <p:cNvPr id="8" name="Textfeld 7">
            <a:extLst>
              <a:ext uri="{FF2B5EF4-FFF2-40B4-BE49-F238E27FC236}">
                <a16:creationId xmlns:a16="http://schemas.microsoft.com/office/drawing/2014/main" id="{8EE9F31C-6B6B-A976-71EE-7C478E616FFA}"/>
              </a:ext>
            </a:extLst>
          </p:cNvPr>
          <p:cNvSpPr txBox="1"/>
          <p:nvPr/>
        </p:nvSpPr>
        <p:spPr>
          <a:xfrm>
            <a:off x="6112371" y="6226923"/>
            <a:ext cx="580099" cy="338554"/>
          </a:xfrm>
          <a:prstGeom prst="rect">
            <a:avLst/>
          </a:prstGeom>
          <a:noFill/>
        </p:spPr>
        <p:txBody>
          <a:bodyPr wrap="square" rtlCol="0">
            <a:spAutoFit/>
          </a:bodyPr>
          <a:lstStyle/>
          <a:p>
            <a:r>
              <a:rPr lang="de-DE" dirty="0">
                <a:latin typeface="+mn-lt"/>
                <a:cs typeface="Calibri" panose="020F0502020204030204" pitchFamily="34" charset="0"/>
              </a:rPr>
              <a:t>nie</a:t>
            </a:r>
          </a:p>
        </p:txBody>
      </p:sp>
      <p:sp>
        <p:nvSpPr>
          <p:cNvPr id="9" name="Textfeld 8">
            <a:extLst>
              <a:ext uri="{FF2B5EF4-FFF2-40B4-BE49-F238E27FC236}">
                <a16:creationId xmlns:a16="http://schemas.microsoft.com/office/drawing/2014/main" id="{BD6906F8-DBCE-3B33-67B2-C9D8BD7AE675}"/>
              </a:ext>
            </a:extLst>
          </p:cNvPr>
          <p:cNvSpPr txBox="1"/>
          <p:nvPr/>
        </p:nvSpPr>
        <p:spPr>
          <a:xfrm>
            <a:off x="10128448" y="6204425"/>
            <a:ext cx="908893" cy="338554"/>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immer</a:t>
            </a:r>
          </a:p>
        </p:txBody>
      </p:sp>
      <p:sp>
        <p:nvSpPr>
          <p:cNvPr id="2" name="Textfeld 1">
            <a:extLst>
              <a:ext uri="{FF2B5EF4-FFF2-40B4-BE49-F238E27FC236}">
                <a16:creationId xmlns:a16="http://schemas.microsoft.com/office/drawing/2014/main" id="{3847DC28-DAA9-FBE2-86E5-24BD6FF22CC4}"/>
              </a:ext>
            </a:extLst>
          </p:cNvPr>
          <p:cNvSpPr txBox="1"/>
          <p:nvPr/>
        </p:nvSpPr>
        <p:spPr>
          <a:xfrm>
            <a:off x="7373327" y="6226923"/>
            <a:ext cx="908893" cy="338554"/>
          </a:xfrm>
          <a:prstGeom prst="rect">
            <a:avLst/>
          </a:prstGeom>
          <a:noFill/>
        </p:spPr>
        <p:txBody>
          <a:bodyPr wrap="square" rtlCol="0">
            <a:spAutoFit/>
          </a:bodyPr>
          <a:lstStyle/>
          <a:p>
            <a:r>
              <a:rPr lang="de-DE" dirty="0">
                <a:latin typeface="+mn-lt"/>
                <a:cs typeface="Calibri" panose="020F0502020204030204" pitchFamily="34" charset="0"/>
              </a:rPr>
              <a:t>selten</a:t>
            </a:r>
          </a:p>
        </p:txBody>
      </p:sp>
      <p:sp>
        <p:nvSpPr>
          <p:cNvPr id="3" name="Textfeld 2">
            <a:extLst>
              <a:ext uri="{FF2B5EF4-FFF2-40B4-BE49-F238E27FC236}">
                <a16:creationId xmlns:a16="http://schemas.microsoft.com/office/drawing/2014/main" id="{C43F9C16-08AD-CF56-A2C2-17471FE7CEF3}"/>
              </a:ext>
            </a:extLst>
          </p:cNvPr>
          <p:cNvSpPr txBox="1"/>
          <p:nvPr/>
        </p:nvSpPr>
        <p:spPr>
          <a:xfrm>
            <a:off x="8750887" y="6225255"/>
            <a:ext cx="908893" cy="338554"/>
          </a:xfrm>
          <a:prstGeom prst="rect">
            <a:avLst/>
          </a:prstGeom>
          <a:noFill/>
        </p:spPr>
        <p:txBody>
          <a:bodyPr wrap="square" rtlCol="0">
            <a:spAutoFit/>
          </a:bodyPr>
          <a:lstStyle/>
          <a:p>
            <a:r>
              <a:rPr lang="de-DE" dirty="0">
                <a:latin typeface="+mn-lt"/>
                <a:cs typeface="Calibri" panose="020F0502020204030204" pitchFamily="34" charset="0"/>
              </a:rPr>
              <a:t>häufig</a:t>
            </a:r>
          </a:p>
        </p:txBody>
      </p:sp>
      <p:pic>
        <p:nvPicPr>
          <p:cNvPr id="6" name="Grafik 5" descr="Ein Bild, das Text, Screenshot, Schrift, Zahl enthält.&#10;&#10;Automatisch generierte Beschreibung">
            <a:extLst>
              <a:ext uri="{FF2B5EF4-FFF2-40B4-BE49-F238E27FC236}">
                <a16:creationId xmlns:a16="http://schemas.microsoft.com/office/drawing/2014/main" id="{24761C5B-312C-02E5-0707-EBB41615B9DD}"/>
              </a:ext>
            </a:extLst>
          </p:cNvPr>
          <p:cNvPicPr>
            <a:picLocks noChangeAspect="1"/>
          </p:cNvPicPr>
          <p:nvPr/>
        </p:nvPicPr>
        <p:blipFill>
          <a:blip r:embed="rId2"/>
          <a:stretch>
            <a:fillRect/>
          </a:stretch>
        </p:blipFill>
        <p:spPr>
          <a:xfrm>
            <a:off x="1362636" y="294191"/>
            <a:ext cx="10465054" cy="5910234"/>
          </a:xfrm>
          <a:prstGeom prst="rect">
            <a:avLst/>
          </a:prstGeom>
        </p:spPr>
      </p:pic>
      <p:sp>
        <p:nvSpPr>
          <p:cNvPr id="11" name="Rechteck 10">
            <a:extLst>
              <a:ext uri="{FF2B5EF4-FFF2-40B4-BE49-F238E27FC236}">
                <a16:creationId xmlns:a16="http://schemas.microsoft.com/office/drawing/2014/main" id="{3DEC8873-9B31-F1A5-6AAB-9FD0570E4B03}"/>
              </a:ext>
            </a:extLst>
          </p:cNvPr>
          <p:cNvSpPr/>
          <p:nvPr/>
        </p:nvSpPr>
        <p:spPr bwMode="auto">
          <a:xfrm>
            <a:off x="1991544" y="4941168"/>
            <a:ext cx="8712968" cy="291320"/>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632092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2A5BA-B063-4B33-AB08-86CF7D23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cxnSp>
        <p:nvCxnSpPr>
          <p:cNvPr id="12" name="Straight Connector 11">
            <a:extLst>
              <a:ext uri="{FF2B5EF4-FFF2-40B4-BE49-F238E27FC236}">
                <a16:creationId xmlns:a16="http://schemas.microsoft.com/office/drawing/2014/main" id="{07DFAF29-6BD8-4A93-A292-D6A8C6EFB5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3BB34A6-31BD-4BBB-A8C8-C3E81A71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8DB7E70-B5A6-425D-8F2B-A8367F83025D}"/>
              </a:ext>
            </a:extLst>
          </p:cNvPr>
          <p:cNvSpPr>
            <a:spLocks noGrp="1"/>
          </p:cNvSpPr>
          <p:nvPr>
            <p:ph type="title"/>
          </p:nvPr>
        </p:nvSpPr>
        <p:spPr>
          <a:xfrm>
            <a:off x="5258134" y="640080"/>
            <a:ext cx="6382482" cy="3652405"/>
          </a:xfrm>
        </p:spPr>
        <p:txBody>
          <a:bodyPr vert="horz" lIns="91440" tIns="45720" rIns="91440" bIns="45720" rtlCol="0" anchor="b">
            <a:normAutofit/>
          </a:bodyPr>
          <a:lstStyle/>
          <a:p>
            <a:r>
              <a:rPr lang="en-US" sz="3600" spc="200" dirty="0" err="1">
                <a:solidFill>
                  <a:schemeClr val="tx1">
                    <a:lumMod val="85000"/>
                    <a:lumOff val="15000"/>
                  </a:schemeClr>
                </a:solidFill>
              </a:rPr>
              <a:t>Ausgewählte</a:t>
            </a:r>
            <a:r>
              <a:rPr lang="en-US" sz="3600" spc="200" dirty="0">
                <a:solidFill>
                  <a:schemeClr val="tx1">
                    <a:lumMod val="85000"/>
                    <a:lumOff val="15000"/>
                  </a:schemeClr>
                </a:solidFill>
              </a:rPr>
              <a:t> </a:t>
            </a:r>
            <a:r>
              <a:rPr lang="en-US" sz="3600" spc="200" dirty="0" err="1">
                <a:solidFill>
                  <a:schemeClr val="tx1">
                    <a:lumMod val="85000"/>
                    <a:lumOff val="15000"/>
                  </a:schemeClr>
                </a:solidFill>
              </a:rPr>
              <a:t>potenzielle</a:t>
            </a:r>
            <a:r>
              <a:rPr lang="en-US" sz="3600" spc="200" dirty="0">
                <a:solidFill>
                  <a:schemeClr val="tx1">
                    <a:lumMod val="85000"/>
                    <a:lumOff val="15000"/>
                  </a:schemeClr>
                </a:solidFill>
              </a:rPr>
              <a:t> </a:t>
            </a:r>
            <a:r>
              <a:rPr lang="en-US" sz="3600" spc="200" dirty="0" err="1">
                <a:solidFill>
                  <a:schemeClr val="tx1">
                    <a:lumMod val="85000"/>
                    <a:lumOff val="15000"/>
                  </a:schemeClr>
                </a:solidFill>
              </a:rPr>
              <a:t>Haltekräfte</a:t>
            </a:r>
            <a:endParaRPr lang="en-US" sz="3600" spc="200" dirty="0">
              <a:solidFill>
                <a:schemeClr val="tx1">
                  <a:lumMod val="85000"/>
                  <a:lumOff val="15000"/>
                </a:schemeClr>
              </a:solidFill>
            </a:endParaRPr>
          </a:p>
        </p:txBody>
      </p:sp>
      <p:pic>
        <p:nvPicPr>
          <p:cNvPr id="5" name="Grafik 4" descr="Offene Hand mit Pflanze Silhouette">
            <a:extLst>
              <a:ext uri="{FF2B5EF4-FFF2-40B4-BE49-F238E27FC236}">
                <a16:creationId xmlns:a16="http://schemas.microsoft.com/office/drawing/2014/main" id="{CFECA16A-0683-1778-BB6F-91254FCBD2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3020" y="1484784"/>
            <a:ext cx="3610531" cy="3610531"/>
          </a:xfrm>
          <a:prstGeom prst="rect">
            <a:avLst/>
          </a:prstGeom>
        </p:spPr>
      </p:pic>
      <p:cxnSp>
        <p:nvCxnSpPr>
          <p:cNvPr id="16" name="Straight Connector 15">
            <a:extLst>
              <a:ext uri="{FF2B5EF4-FFF2-40B4-BE49-F238E27FC236}">
                <a16:creationId xmlns:a16="http://schemas.microsoft.com/office/drawing/2014/main" id="{6FF4E9B4-BE85-45F4-8672-47D51F1401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Inhaltsplatzhalter 1">
            <a:extLst>
              <a:ext uri="{FF2B5EF4-FFF2-40B4-BE49-F238E27FC236}">
                <a16:creationId xmlns:a16="http://schemas.microsoft.com/office/drawing/2014/main" id="{5B1ED2C2-D962-4D72-A74E-AD56927E5940}"/>
              </a:ext>
            </a:extLst>
          </p:cNvPr>
          <p:cNvSpPr txBox="1">
            <a:spLocks/>
          </p:cNvSpPr>
          <p:nvPr/>
        </p:nvSpPr>
        <p:spPr>
          <a:xfrm>
            <a:off x="2255521" y="1888618"/>
            <a:ext cx="7326631" cy="4467472"/>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None/>
              <a:tabLst/>
              <a:defRPr/>
            </a:pPr>
            <a:endParaRPr kumimoji="0" lang="de-DE" sz="2800" b="1"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91440" marR="0" lvl="0" indent="-9144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Char char=" "/>
              <a:tabLst/>
              <a:defRPr/>
            </a:pPr>
            <a:endParaRPr kumimoji="0" lang="de-DE"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91440" marR="0" lvl="0" indent="-9144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Char char=" "/>
              <a:tabLst/>
              <a:defRPr/>
            </a:pPr>
            <a:endParaRPr kumimoji="0" lang="de-DE"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91440" marR="0" lvl="0" indent="-9144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Char char=" "/>
              <a:tabLst/>
              <a:defRPr/>
            </a:pPr>
            <a:endParaRPr kumimoji="0" lang="de-DE"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5610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4137CD1E-380F-C91A-2FE9-7E046A3AFDCF}"/>
              </a:ext>
            </a:extLst>
          </p:cNvPr>
          <p:cNvPicPr>
            <a:picLocks noChangeAspect="1"/>
          </p:cNvPicPr>
          <p:nvPr/>
        </p:nvPicPr>
        <p:blipFill rotWithShape="1">
          <a:blip r:embed="rId2"/>
          <a:srcRect b="22281"/>
          <a:stretch/>
        </p:blipFill>
        <p:spPr>
          <a:xfrm>
            <a:off x="695400" y="515405"/>
            <a:ext cx="10945216" cy="5827189"/>
          </a:xfrm>
          <a:prstGeom prst="rect">
            <a:avLst/>
          </a:prstGeom>
        </p:spPr>
      </p:pic>
    </p:spTree>
    <p:extLst>
      <p:ext uri="{BB962C8B-B14F-4D97-AF65-F5344CB8AC3E}">
        <p14:creationId xmlns:p14="http://schemas.microsoft.com/office/powerpoint/2010/main" val="3448609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F5436DEA-D2F3-CE4C-CB5A-397DB6DE5BDA}"/>
              </a:ext>
            </a:extLst>
          </p:cNvPr>
          <p:cNvSpPr>
            <a:spLocks noGrp="1"/>
          </p:cNvSpPr>
          <p:nvPr>
            <p:ph type="sldNum" sz="quarter" idx="12"/>
          </p:nvPr>
        </p:nvSpPr>
        <p:spPr/>
        <p:txBody>
          <a:bodyPr/>
          <a:lstStyle/>
          <a:p>
            <a:r>
              <a:rPr lang="en-US"/>
              <a:t>Seite  </a:t>
            </a:r>
            <a:fld id="{6C29DC0E-6919-0944-B569-D8F2A0B4E530}" type="slidenum">
              <a:rPr lang="en-US" smtClean="0"/>
              <a:pPr/>
              <a:t>23</a:t>
            </a:fld>
            <a:endParaRPr lang="en-US"/>
          </a:p>
        </p:txBody>
      </p:sp>
      <p:sp>
        <p:nvSpPr>
          <p:cNvPr id="9" name="Titel 1">
            <a:extLst>
              <a:ext uri="{FF2B5EF4-FFF2-40B4-BE49-F238E27FC236}">
                <a16:creationId xmlns:a16="http://schemas.microsoft.com/office/drawing/2014/main" id="{9FFAEC6E-4595-D380-2FBD-B6D350497621}"/>
              </a:ext>
            </a:extLst>
          </p:cNvPr>
          <p:cNvSpPr txBox="1">
            <a:spLocks/>
          </p:cNvSpPr>
          <p:nvPr/>
        </p:nvSpPr>
        <p:spPr>
          <a:xfrm>
            <a:off x="1063005" y="871488"/>
            <a:ext cx="4672956" cy="469280"/>
          </a:xfrm>
          <a:prstGeom prst="rect">
            <a:avLst/>
          </a:prstGeom>
        </p:spPr>
        <p:txBody>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charset="0"/>
                <a:ea typeface="ＭＳ Ｐゴシック" charset="0"/>
              </a:defRPr>
            </a:lvl2pPr>
            <a:lvl3pPr algn="l" rtl="0" eaLnBrk="1" fontAlgn="base" hangingPunct="1">
              <a:spcBef>
                <a:spcPct val="0"/>
              </a:spcBef>
              <a:spcAft>
                <a:spcPct val="0"/>
              </a:spcAft>
              <a:defRPr sz="2600" b="1">
                <a:solidFill>
                  <a:schemeClr val="tx1"/>
                </a:solidFill>
                <a:latin typeface="Arial" charset="0"/>
                <a:ea typeface="ＭＳ Ｐゴシック" charset="0"/>
              </a:defRPr>
            </a:lvl3pPr>
            <a:lvl4pPr algn="l" rtl="0" eaLnBrk="1" fontAlgn="base" hangingPunct="1">
              <a:spcBef>
                <a:spcPct val="0"/>
              </a:spcBef>
              <a:spcAft>
                <a:spcPct val="0"/>
              </a:spcAft>
              <a:defRPr sz="2600" b="1">
                <a:solidFill>
                  <a:schemeClr val="tx1"/>
                </a:solidFill>
                <a:latin typeface="Arial" charset="0"/>
                <a:ea typeface="ＭＳ Ｐゴシック" charset="0"/>
              </a:defRPr>
            </a:lvl4pPr>
            <a:lvl5pPr algn="l" rtl="0" eaLnBrk="1" fontAlgn="base" hangingPunct="1">
              <a:spcBef>
                <a:spcPct val="0"/>
              </a:spcBef>
              <a:spcAft>
                <a:spcPct val="0"/>
              </a:spcAft>
              <a:defRPr sz="2600" b="1">
                <a:solidFill>
                  <a:schemeClr val="tx1"/>
                </a:solidFill>
                <a:latin typeface="Arial" charset="0"/>
                <a:ea typeface="ＭＳ Ｐゴシック" charset="0"/>
              </a:defRPr>
            </a:lvl5pPr>
            <a:lvl6pPr marL="457200" algn="l" rtl="0" eaLnBrk="1" fontAlgn="base" hangingPunct="1">
              <a:spcBef>
                <a:spcPct val="0"/>
              </a:spcBef>
              <a:spcAft>
                <a:spcPct val="0"/>
              </a:spcAft>
              <a:defRPr sz="2600" b="1">
                <a:solidFill>
                  <a:schemeClr val="tx1"/>
                </a:solidFill>
                <a:latin typeface="Arial" charset="0"/>
                <a:ea typeface="ＭＳ Ｐゴシック" charset="0"/>
              </a:defRPr>
            </a:lvl6pPr>
            <a:lvl7pPr marL="914400" algn="l" rtl="0" eaLnBrk="1" fontAlgn="base" hangingPunct="1">
              <a:spcBef>
                <a:spcPct val="0"/>
              </a:spcBef>
              <a:spcAft>
                <a:spcPct val="0"/>
              </a:spcAft>
              <a:defRPr sz="2600" b="1">
                <a:solidFill>
                  <a:schemeClr val="tx1"/>
                </a:solidFill>
                <a:latin typeface="Arial" charset="0"/>
                <a:ea typeface="ＭＳ Ｐゴシック" charset="0"/>
              </a:defRPr>
            </a:lvl7pPr>
            <a:lvl8pPr marL="1371600" algn="l" rtl="0" eaLnBrk="1" fontAlgn="base" hangingPunct="1">
              <a:spcBef>
                <a:spcPct val="0"/>
              </a:spcBef>
              <a:spcAft>
                <a:spcPct val="0"/>
              </a:spcAft>
              <a:defRPr sz="2600" b="1">
                <a:solidFill>
                  <a:schemeClr val="tx1"/>
                </a:solidFill>
                <a:latin typeface="Arial" charset="0"/>
                <a:ea typeface="ＭＳ Ｐゴシック" charset="0"/>
              </a:defRPr>
            </a:lvl8pPr>
            <a:lvl9pPr marL="1828800" algn="l" rtl="0" eaLnBrk="1" fontAlgn="base" hangingPunct="1">
              <a:spcBef>
                <a:spcPct val="0"/>
              </a:spcBef>
              <a:spcAft>
                <a:spcPct val="0"/>
              </a:spcAft>
              <a:defRPr sz="2600" b="1">
                <a:solidFill>
                  <a:schemeClr val="tx1"/>
                </a:solidFill>
                <a:latin typeface="Arial" charset="0"/>
                <a:ea typeface="ＭＳ Ｐゴシック" charset="0"/>
              </a:defRPr>
            </a:lvl9pPr>
          </a:lstStyle>
          <a:p>
            <a:r>
              <a:rPr lang="de-DE" sz="22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Potenzielle Haltekraft:</a:t>
            </a:r>
            <a:r>
              <a:rPr lang="de-DE" sz="2200" cap="all" spc="50" dirty="0">
                <a:solidFill>
                  <a:srgbClr val="000000">
                    <a:lumMod val="65000"/>
                    <a:lumOff val="35000"/>
                  </a:srgbClr>
                </a:solidFill>
                <a:latin typeface="Calibri" panose="020F0502020204030204" pitchFamily="34" charset="0"/>
                <a:ea typeface="+mn-ea"/>
                <a:cs typeface="Calibri" panose="020F0502020204030204" pitchFamily="34" charset="0"/>
              </a:rPr>
              <a:t> Beziehungen zu </a:t>
            </a:r>
            <a:r>
              <a:rPr lang="de-DE" sz="2200" cap="all" spc="50" dirty="0" err="1">
                <a:solidFill>
                  <a:srgbClr val="000000">
                    <a:lumMod val="65000"/>
                    <a:lumOff val="35000"/>
                  </a:srgbClr>
                </a:solidFill>
                <a:latin typeface="Calibri" panose="020F0502020204030204" pitchFamily="34" charset="0"/>
                <a:ea typeface="+mn-ea"/>
                <a:cs typeface="Calibri" panose="020F0502020204030204" pitchFamily="34" charset="0"/>
              </a:rPr>
              <a:t>j.M</a:t>
            </a:r>
            <a:r>
              <a:rPr lang="de-DE" sz="2200" kern="0" cap="all" spc="50" dirty="0">
                <a:solidFill>
                  <a:srgbClr val="000000">
                    <a:lumMod val="65000"/>
                    <a:lumOff val="35000"/>
                  </a:srgbClr>
                </a:solidFill>
                <a:latin typeface="Calibri" panose="020F0502020204030204" pitchFamily="34" charset="0"/>
                <a:ea typeface="+mn-ea"/>
                <a:cs typeface="Calibri" panose="020F0502020204030204" pitchFamily="34" charset="0"/>
              </a:rPr>
              <a:t>.</a:t>
            </a:r>
            <a:endParaRPr lang="de-DE" kern="0" dirty="0"/>
          </a:p>
        </p:txBody>
      </p:sp>
      <p:sp>
        <p:nvSpPr>
          <p:cNvPr id="10" name="Textfeld 9">
            <a:extLst>
              <a:ext uri="{FF2B5EF4-FFF2-40B4-BE49-F238E27FC236}">
                <a16:creationId xmlns:a16="http://schemas.microsoft.com/office/drawing/2014/main" id="{99B3DECE-5AED-17D0-D77C-6BB1CD837035}"/>
              </a:ext>
            </a:extLst>
          </p:cNvPr>
          <p:cNvSpPr txBox="1"/>
          <p:nvPr/>
        </p:nvSpPr>
        <p:spPr>
          <a:xfrm>
            <a:off x="7032104" y="876154"/>
            <a:ext cx="4555556" cy="5478423"/>
          </a:xfrm>
          <a:prstGeom prst="rect">
            <a:avLst/>
          </a:prstGeom>
          <a:noFill/>
        </p:spPr>
        <p:txBody>
          <a:bodyPr wrap="square" rtlCol="0">
            <a:spAutoFit/>
          </a:bodyPr>
          <a:lstStyle/>
          <a:p>
            <a:r>
              <a:rPr kumimoji="0" lang="de-DE" sz="2400" b="0" i="0" u="sng" strike="noStrike" kern="0" cap="none" spc="0" normalizeH="0" baseline="0" noProof="0" dirty="0">
                <a:ln>
                  <a:noFill/>
                </a:ln>
                <a:solidFill>
                  <a:srgbClr val="000000"/>
                </a:solidFill>
                <a:effectLst/>
                <a:uLnTx/>
                <a:uFillTx/>
                <a:latin typeface="+mj-lt"/>
                <a:ea typeface="Calibri" panose="020F0502020204030204" pitchFamily="34" charset="0"/>
                <a:cs typeface="Times New Roman" panose="02020603050405020304" pitchFamily="18" charset="0"/>
              </a:rPr>
              <a:t>Hypothesen</a:t>
            </a:r>
            <a:endParaRPr lang="de-DE" sz="2400" kern="0" dirty="0">
              <a:latin typeface="+mj-lt"/>
              <a:ea typeface="Calibri" panose="020F0502020204030204" pitchFamily="34" charset="0"/>
              <a:cs typeface="Times New Roman" panose="02020603050405020304" pitchFamily="18" charset="0"/>
            </a:endParaRPr>
          </a:p>
          <a:p>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eaLnBrk="1" hangingPunct="1">
              <a:spcAft>
                <a:spcPct val="80000"/>
              </a:spcAft>
              <a:buClr>
                <a:schemeClr val="hlink"/>
              </a:buClr>
              <a:buFont typeface="+mj-lt"/>
              <a:buAutoNum type="arabicPeriod"/>
            </a:pPr>
            <a:r>
              <a:rPr lang="de-DE" sz="2000" kern="0" dirty="0">
                <a:latin typeface="Calibri" panose="020F0502020204030204" pitchFamily="34" charset="0"/>
                <a:cs typeface="Times New Roman" panose="02020603050405020304" pitchFamily="18" charset="0"/>
              </a:rPr>
              <a:t>Wissen über bisherige Beziehungen </a:t>
            </a:r>
            <a:r>
              <a:rPr lang="de-DE" sz="2000" kern="0" dirty="0" err="1">
                <a:latin typeface="Calibri" panose="020F0502020204030204" pitchFamily="34" charset="0"/>
                <a:cs typeface="Times New Roman" panose="02020603050405020304" pitchFamily="18" charset="0"/>
              </a:rPr>
              <a:t>j.M</a:t>
            </a:r>
            <a:r>
              <a:rPr lang="de-DE" sz="2000" kern="0" dirty="0">
                <a:latin typeface="Calibri" panose="020F0502020204030204" pitchFamily="34" charset="0"/>
                <a:cs typeface="Times New Roman" panose="02020603050405020304" pitchFamily="18" charset="0"/>
              </a:rPr>
              <a:t>. sind für das Beziehungs-management besonders wichtig. </a:t>
            </a:r>
          </a:p>
          <a:p>
            <a:pPr marL="457200" indent="-457200" eaLnBrk="1" hangingPunct="1">
              <a:spcAft>
                <a:spcPct val="80000"/>
              </a:spcAft>
              <a:buClr>
                <a:schemeClr val="hlink"/>
              </a:buClr>
              <a:buFont typeface="+mj-lt"/>
              <a:buAutoNum type="arabicPeriod"/>
            </a:pPr>
            <a:r>
              <a:rPr lang="de-DE" sz="2000" kern="0" dirty="0">
                <a:latin typeface="Calibri" panose="020F0502020204030204" pitchFamily="34" charset="0"/>
                <a:cs typeface="Times New Roman" panose="02020603050405020304" pitchFamily="18" charset="0"/>
              </a:rPr>
              <a:t>Die Beziehungen der MA zu den </a:t>
            </a:r>
            <a:r>
              <a:rPr lang="de-DE" sz="2000" kern="0" dirty="0" err="1">
                <a:latin typeface="Calibri" panose="020F0502020204030204" pitchFamily="34" charset="0"/>
                <a:cs typeface="Times New Roman" panose="02020603050405020304" pitchFamily="18" charset="0"/>
              </a:rPr>
              <a:t>j.M</a:t>
            </a:r>
            <a:r>
              <a:rPr lang="de-DE" sz="2000" kern="0" dirty="0">
                <a:latin typeface="Calibri" panose="020F0502020204030204" pitchFamily="34" charset="0"/>
                <a:cs typeface="Times New Roman" panose="02020603050405020304" pitchFamily="18" charset="0"/>
              </a:rPr>
              <a:t>. müssen geplant und reflektiert/evaluiert werden. </a:t>
            </a:r>
          </a:p>
          <a:p>
            <a:pPr marL="457200" indent="-457200" eaLnBrk="1" hangingPunct="1">
              <a:spcAft>
                <a:spcPct val="80000"/>
              </a:spcAft>
              <a:buClr>
                <a:schemeClr val="hlink"/>
              </a:buClr>
              <a:buFont typeface="+mj-lt"/>
              <a:buAutoNum type="arabicPeriod"/>
            </a:pPr>
            <a:r>
              <a:rPr lang="de-DE" sz="2000" kern="0" dirty="0">
                <a:latin typeface="Calibri" panose="020F0502020204030204" pitchFamily="34" charset="0"/>
                <a:cs typeface="Times New Roman" panose="02020603050405020304" pitchFamily="18" charset="0"/>
              </a:rPr>
              <a:t>Beziehungsabbrüche müssen auch innerhalb der Einrichtung vermieden werden. </a:t>
            </a:r>
          </a:p>
          <a:p>
            <a:pPr marL="457200" indent="-457200" eaLnBrk="1" hangingPunct="1">
              <a:spcAft>
                <a:spcPct val="80000"/>
              </a:spcAft>
              <a:buClr>
                <a:schemeClr val="hlink"/>
              </a:buClr>
              <a:buFont typeface="+mj-lt"/>
              <a:buAutoNum type="arabicPeriod"/>
            </a:pPr>
            <a:r>
              <a:rPr lang="de-DE" sz="2000" kern="0" dirty="0">
                <a:latin typeface="Calibri" panose="020F0502020204030204" pitchFamily="34" charset="0"/>
                <a:cs typeface="Times New Roman" panose="02020603050405020304" pitchFamily="18" charset="0"/>
              </a:rPr>
              <a:t>Beziehungen zu </a:t>
            </a:r>
            <a:r>
              <a:rPr lang="de-DE" sz="2000" kern="0" dirty="0" err="1">
                <a:latin typeface="Calibri" panose="020F0502020204030204" pitchFamily="34" charset="0"/>
                <a:cs typeface="Times New Roman" panose="02020603050405020304" pitchFamily="18" charset="0"/>
              </a:rPr>
              <a:t>j.M</a:t>
            </a:r>
            <a:r>
              <a:rPr lang="de-DE" sz="2000" kern="0" dirty="0">
                <a:latin typeface="Calibri" panose="020F0502020204030204" pitchFamily="34" charset="0"/>
                <a:cs typeface="Times New Roman" panose="02020603050405020304" pitchFamily="18" charset="0"/>
              </a:rPr>
              <a:t>. sollen auch nach Verlegung in eine andere Einrichtung oder nach Entlassung erhalten bleiben. </a:t>
            </a:r>
          </a:p>
        </p:txBody>
      </p:sp>
      <p:sp>
        <p:nvSpPr>
          <p:cNvPr id="5" name="Textfeld 4">
            <a:extLst>
              <a:ext uri="{FF2B5EF4-FFF2-40B4-BE49-F238E27FC236}">
                <a16:creationId xmlns:a16="http://schemas.microsoft.com/office/drawing/2014/main" id="{F2144FA6-9DCD-37EA-0CB1-487781EA1560}"/>
              </a:ext>
            </a:extLst>
          </p:cNvPr>
          <p:cNvSpPr txBox="1"/>
          <p:nvPr/>
        </p:nvSpPr>
        <p:spPr>
          <a:xfrm>
            <a:off x="2135560" y="5821570"/>
            <a:ext cx="2193323" cy="584775"/>
          </a:xfrm>
          <a:prstGeom prst="rect">
            <a:avLst/>
          </a:prstGeom>
          <a:noFill/>
        </p:spPr>
        <p:txBody>
          <a:bodyPr wrap="square" rtlCol="0">
            <a:spAutoFit/>
          </a:bodyPr>
          <a:lstStyle/>
          <a:p>
            <a:pPr algn="ctr"/>
            <a:r>
              <a:rPr lang="de-DE" dirty="0"/>
              <a:t>stimme gar </a:t>
            </a:r>
          </a:p>
          <a:p>
            <a:pPr algn="ctr"/>
            <a:r>
              <a:rPr lang="de-DE" dirty="0"/>
              <a:t>nicht zu</a:t>
            </a:r>
          </a:p>
        </p:txBody>
      </p:sp>
      <p:sp>
        <p:nvSpPr>
          <p:cNvPr id="6" name="Textfeld 5">
            <a:extLst>
              <a:ext uri="{FF2B5EF4-FFF2-40B4-BE49-F238E27FC236}">
                <a16:creationId xmlns:a16="http://schemas.microsoft.com/office/drawing/2014/main" id="{EB2AC404-27EF-7E85-C13A-6711B58C44FD}"/>
              </a:ext>
            </a:extLst>
          </p:cNvPr>
          <p:cNvSpPr txBox="1"/>
          <p:nvPr/>
        </p:nvSpPr>
        <p:spPr>
          <a:xfrm>
            <a:off x="5087888" y="5821570"/>
            <a:ext cx="2304524" cy="584775"/>
          </a:xfrm>
          <a:prstGeom prst="rect">
            <a:avLst/>
          </a:prstGeom>
          <a:noFill/>
        </p:spPr>
        <p:txBody>
          <a:bodyPr wrap="square" rtlCol="0">
            <a:spAutoFit/>
          </a:bodyPr>
          <a:lstStyle/>
          <a:p>
            <a:pPr algn="ctr"/>
            <a:r>
              <a:rPr lang="de-DE" dirty="0"/>
              <a:t>stimme </a:t>
            </a:r>
          </a:p>
          <a:p>
            <a:pPr algn="ctr"/>
            <a:r>
              <a:rPr lang="de-DE" dirty="0"/>
              <a:t>vollkommen zu</a:t>
            </a:r>
          </a:p>
        </p:txBody>
      </p:sp>
      <p:pic>
        <p:nvPicPr>
          <p:cNvPr id="13" name="Grafik 12" descr="Ein Bild, das Text, Screenshot, Diagramm, Reihe enthält.&#10;&#10;Automatisch generierte Beschreibung">
            <a:extLst>
              <a:ext uri="{FF2B5EF4-FFF2-40B4-BE49-F238E27FC236}">
                <a16:creationId xmlns:a16="http://schemas.microsoft.com/office/drawing/2014/main" id="{A56B2EFC-6134-BB7F-ADBC-8B2A074481C8}"/>
              </a:ext>
            </a:extLst>
          </p:cNvPr>
          <p:cNvPicPr>
            <a:picLocks noChangeAspect="1"/>
          </p:cNvPicPr>
          <p:nvPr/>
        </p:nvPicPr>
        <p:blipFill rotWithShape="1">
          <a:blip r:embed="rId3"/>
          <a:srcRect l="9273" t="17749" r="6015" b="9686"/>
          <a:stretch/>
        </p:blipFill>
        <p:spPr>
          <a:xfrm>
            <a:off x="1063005" y="1941076"/>
            <a:ext cx="5393035" cy="3733641"/>
          </a:xfrm>
          <a:prstGeom prst="rect">
            <a:avLst/>
          </a:prstGeom>
        </p:spPr>
      </p:pic>
      <p:sp>
        <p:nvSpPr>
          <p:cNvPr id="3" name="Datumsplatzhalter 3">
            <a:extLst>
              <a:ext uri="{FF2B5EF4-FFF2-40B4-BE49-F238E27FC236}">
                <a16:creationId xmlns:a16="http://schemas.microsoft.com/office/drawing/2014/main" id="{66A8E464-E5A6-5B69-400F-4BA484BDD9C3}"/>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7" name="Rectangle 5">
            <a:extLst>
              <a:ext uri="{FF2B5EF4-FFF2-40B4-BE49-F238E27FC236}">
                <a16:creationId xmlns:a16="http://schemas.microsoft.com/office/drawing/2014/main" id="{FC59538B-A8AE-5792-6DBE-69F426042FAC}"/>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149978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F5436DEA-D2F3-CE4C-CB5A-397DB6DE5BDA}"/>
              </a:ext>
            </a:extLst>
          </p:cNvPr>
          <p:cNvSpPr>
            <a:spLocks noGrp="1"/>
          </p:cNvSpPr>
          <p:nvPr>
            <p:ph type="sldNum" sz="quarter" idx="12"/>
          </p:nvPr>
        </p:nvSpPr>
        <p:spPr/>
        <p:txBody>
          <a:bodyPr/>
          <a:lstStyle/>
          <a:p>
            <a:r>
              <a:rPr lang="en-US"/>
              <a:t>Seite  </a:t>
            </a:r>
            <a:fld id="{6C29DC0E-6919-0944-B569-D8F2A0B4E530}" type="slidenum">
              <a:rPr lang="en-US" smtClean="0"/>
              <a:pPr/>
              <a:t>24</a:t>
            </a:fld>
            <a:endParaRPr lang="en-US"/>
          </a:p>
        </p:txBody>
      </p:sp>
      <p:sp>
        <p:nvSpPr>
          <p:cNvPr id="9" name="Titel 1">
            <a:extLst>
              <a:ext uri="{FF2B5EF4-FFF2-40B4-BE49-F238E27FC236}">
                <a16:creationId xmlns:a16="http://schemas.microsoft.com/office/drawing/2014/main" id="{9FFAEC6E-4595-D380-2FBD-B6D350497621}"/>
              </a:ext>
            </a:extLst>
          </p:cNvPr>
          <p:cNvSpPr txBox="1">
            <a:spLocks/>
          </p:cNvSpPr>
          <p:nvPr/>
        </p:nvSpPr>
        <p:spPr>
          <a:xfrm>
            <a:off x="1063005" y="871488"/>
            <a:ext cx="4672956" cy="469280"/>
          </a:xfrm>
          <a:prstGeom prst="rect">
            <a:avLst/>
          </a:prstGeom>
        </p:spPr>
        <p:txBody>
          <a:bodyPr/>
          <a:lstStyle>
            <a:lvl1pPr algn="l" rtl="0" eaLnBrk="1" fontAlgn="base" hangingPunct="1">
              <a:spcBef>
                <a:spcPct val="0"/>
              </a:spcBef>
              <a:spcAft>
                <a:spcPct val="0"/>
              </a:spcAft>
              <a:defRPr sz="2600" b="1">
                <a:solidFill>
                  <a:schemeClr val="tx1"/>
                </a:solidFill>
                <a:latin typeface="+mj-lt"/>
                <a:ea typeface="+mj-ea"/>
                <a:cs typeface="+mj-cs"/>
              </a:defRPr>
            </a:lvl1pPr>
            <a:lvl2pPr algn="l" rtl="0" eaLnBrk="1" fontAlgn="base" hangingPunct="1">
              <a:spcBef>
                <a:spcPct val="0"/>
              </a:spcBef>
              <a:spcAft>
                <a:spcPct val="0"/>
              </a:spcAft>
              <a:defRPr sz="2600" b="1">
                <a:solidFill>
                  <a:schemeClr val="tx1"/>
                </a:solidFill>
                <a:latin typeface="Arial" charset="0"/>
                <a:ea typeface="ＭＳ Ｐゴシック" charset="0"/>
              </a:defRPr>
            </a:lvl2pPr>
            <a:lvl3pPr algn="l" rtl="0" eaLnBrk="1" fontAlgn="base" hangingPunct="1">
              <a:spcBef>
                <a:spcPct val="0"/>
              </a:spcBef>
              <a:spcAft>
                <a:spcPct val="0"/>
              </a:spcAft>
              <a:defRPr sz="2600" b="1">
                <a:solidFill>
                  <a:schemeClr val="tx1"/>
                </a:solidFill>
                <a:latin typeface="Arial" charset="0"/>
                <a:ea typeface="ＭＳ Ｐゴシック" charset="0"/>
              </a:defRPr>
            </a:lvl3pPr>
            <a:lvl4pPr algn="l" rtl="0" eaLnBrk="1" fontAlgn="base" hangingPunct="1">
              <a:spcBef>
                <a:spcPct val="0"/>
              </a:spcBef>
              <a:spcAft>
                <a:spcPct val="0"/>
              </a:spcAft>
              <a:defRPr sz="2600" b="1">
                <a:solidFill>
                  <a:schemeClr val="tx1"/>
                </a:solidFill>
                <a:latin typeface="Arial" charset="0"/>
                <a:ea typeface="ＭＳ Ｐゴシック" charset="0"/>
              </a:defRPr>
            </a:lvl4pPr>
            <a:lvl5pPr algn="l" rtl="0" eaLnBrk="1" fontAlgn="base" hangingPunct="1">
              <a:spcBef>
                <a:spcPct val="0"/>
              </a:spcBef>
              <a:spcAft>
                <a:spcPct val="0"/>
              </a:spcAft>
              <a:defRPr sz="2600" b="1">
                <a:solidFill>
                  <a:schemeClr val="tx1"/>
                </a:solidFill>
                <a:latin typeface="Arial" charset="0"/>
                <a:ea typeface="ＭＳ Ｐゴシック" charset="0"/>
              </a:defRPr>
            </a:lvl5pPr>
            <a:lvl6pPr marL="457200" algn="l" rtl="0" eaLnBrk="1" fontAlgn="base" hangingPunct="1">
              <a:spcBef>
                <a:spcPct val="0"/>
              </a:spcBef>
              <a:spcAft>
                <a:spcPct val="0"/>
              </a:spcAft>
              <a:defRPr sz="2600" b="1">
                <a:solidFill>
                  <a:schemeClr val="tx1"/>
                </a:solidFill>
                <a:latin typeface="Arial" charset="0"/>
                <a:ea typeface="ＭＳ Ｐゴシック" charset="0"/>
              </a:defRPr>
            </a:lvl6pPr>
            <a:lvl7pPr marL="914400" algn="l" rtl="0" eaLnBrk="1" fontAlgn="base" hangingPunct="1">
              <a:spcBef>
                <a:spcPct val="0"/>
              </a:spcBef>
              <a:spcAft>
                <a:spcPct val="0"/>
              </a:spcAft>
              <a:defRPr sz="2600" b="1">
                <a:solidFill>
                  <a:schemeClr val="tx1"/>
                </a:solidFill>
                <a:latin typeface="Arial" charset="0"/>
                <a:ea typeface="ＭＳ Ｐゴシック" charset="0"/>
              </a:defRPr>
            </a:lvl7pPr>
            <a:lvl8pPr marL="1371600" algn="l" rtl="0" eaLnBrk="1" fontAlgn="base" hangingPunct="1">
              <a:spcBef>
                <a:spcPct val="0"/>
              </a:spcBef>
              <a:spcAft>
                <a:spcPct val="0"/>
              </a:spcAft>
              <a:defRPr sz="2600" b="1">
                <a:solidFill>
                  <a:schemeClr val="tx1"/>
                </a:solidFill>
                <a:latin typeface="Arial" charset="0"/>
                <a:ea typeface="ＭＳ Ｐゴシック" charset="0"/>
              </a:defRPr>
            </a:lvl8pPr>
            <a:lvl9pPr marL="1828800" algn="l" rtl="0" eaLnBrk="1" fontAlgn="base" hangingPunct="1">
              <a:spcBef>
                <a:spcPct val="0"/>
              </a:spcBef>
              <a:spcAft>
                <a:spcPct val="0"/>
              </a:spcAft>
              <a:defRPr sz="2600" b="1">
                <a:solidFill>
                  <a:schemeClr val="tx1"/>
                </a:solidFill>
                <a:latin typeface="Arial" charset="0"/>
                <a:ea typeface="ＭＳ Ｐゴシック" charset="0"/>
              </a:defRPr>
            </a:lvl9pPr>
          </a:lstStyle>
          <a:p>
            <a:r>
              <a:rPr lang="de-DE" sz="22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Potenzielle Haltekraft:</a:t>
            </a:r>
            <a:r>
              <a:rPr lang="de-DE" sz="2200" cap="all" spc="50" dirty="0">
                <a:solidFill>
                  <a:srgbClr val="000000">
                    <a:lumMod val="65000"/>
                    <a:lumOff val="35000"/>
                  </a:srgbClr>
                </a:solidFill>
                <a:latin typeface="Calibri" panose="020F0502020204030204" pitchFamily="34" charset="0"/>
                <a:ea typeface="+mn-ea"/>
                <a:cs typeface="Calibri" panose="020F0502020204030204" pitchFamily="34" charset="0"/>
              </a:rPr>
              <a:t> Beziehungen zu </a:t>
            </a:r>
            <a:r>
              <a:rPr lang="de-DE" sz="2200" cap="all" spc="50" dirty="0" err="1">
                <a:solidFill>
                  <a:srgbClr val="000000">
                    <a:lumMod val="65000"/>
                    <a:lumOff val="35000"/>
                  </a:srgbClr>
                </a:solidFill>
                <a:latin typeface="Calibri" panose="020F0502020204030204" pitchFamily="34" charset="0"/>
                <a:ea typeface="+mn-ea"/>
                <a:cs typeface="Calibri" panose="020F0502020204030204" pitchFamily="34" charset="0"/>
              </a:rPr>
              <a:t>j.M</a:t>
            </a:r>
            <a:r>
              <a:rPr lang="de-DE" sz="2200" kern="0" cap="all" spc="50" dirty="0">
                <a:solidFill>
                  <a:srgbClr val="000000">
                    <a:lumMod val="65000"/>
                    <a:lumOff val="35000"/>
                  </a:srgbClr>
                </a:solidFill>
                <a:latin typeface="Calibri" panose="020F0502020204030204" pitchFamily="34" charset="0"/>
                <a:ea typeface="+mn-ea"/>
                <a:cs typeface="Calibri" panose="020F0502020204030204" pitchFamily="34" charset="0"/>
              </a:rPr>
              <a:t>.</a:t>
            </a:r>
            <a:endParaRPr lang="de-DE" kern="0" dirty="0"/>
          </a:p>
        </p:txBody>
      </p:sp>
      <p:sp>
        <p:nvSpPr>
          <p:cNvPr id="10" name="Textfeld 9">
            <a:extLst>
              <a:ext uri="{FF2B5EF4-FFF2-40B4-BE49-F238E27FC236}">
                <a16:creationId xmlns:a16="http://schemas.microsoft.com/office/drawing/2014/main" id="{99B3DECE-5AED-17D0-D77C-6BB1CD837035}"/>
              </a:ext>
            </a:extLst>
          </p:cNvPr>
          <p:cNvSpPr txBox="1"/>
          <p:nvPr/>
        </p:nvSpPr>
        <p:spPr>
          <a:xfrm>
            <a:off x="7032104" y="876154"/>
            <a:ext cx="4555556" cy="5478423"/>
          </a:xfrm>
          <a:prstGeom prst="rect">
            <a:avLst/>
          </a:prstGeom>
          <a:noFill/>
        </p:spPr>
        <p:txBody>
          <a:bodyPr wrap="square" rtlCol="0">
            <a:spAutoFit/>
          </a:bodyPr>
          <a:lstStyle/>
          <a:p>
            <a:r>
              <a:rPr kumimoji="0" lang="de-DE" sz="2400" b="0" i="0" u="sng" strike="noStrike" kern="0" cap="none" spc="0" normalizeH="0" baseline="0" noProof="0" dirty="0">
                <a:ln>
                  <a:noFill/>
                </a:ln>
                <a:solidFill>
                  <a:srgbClr val="000000"/>
                </a:solidFill>
                <a:effectLst/>
                <a:uLnTx/>
                <a:uFillTx/>
                <a:latin typeface="+mj-lt"/>
                <a:ea typeface="Calibri" panose="020F0502020204030204" pitchFamily="34" charset="0"/>
                <a:cs typeface="Times New Roman" panose="02020603050405020304" pitchFamily="18" charset="0"/>
              </a:rPr>
              <a:t>Hypothesen</a:t>
            </a:r>
            <a:endParaRPr lang="de-DE" sz="2400" kern="0" dirty="0">
              <a:latin typeface="+mj-lt"/>
              <a:ea typeface="Calibri" panose="020F0502020204030204" pitchFamily="34" charset="0"/>
              <a:cs typeface="Times New Roman" panose="02020603050405020304" pitchFamily="18" charset="0"/>
            </a:endParaRPr>
          </a:p>
          <a:p>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eaLnBrk="1" hangingPunct="1">
              <a:spcAft>
                <a:spcPct val="80000"/>
              </a:spcAft>
              <a:buClr>
                <a:schemeClr val="hlink"/>
              </a:buClr>
              <a:buFont typeface="+mj-lt"/>
              <a:buAutoNum type="arabicPeriod"/>
            </a:pPr>
            <a:r>
              <a:rPr lang="de-DE" sz="2000" kern="0" dirty="0">
                <a:latin typeface="Calibri" panose="020F0502020204030204" pitchFamily="34" charset="0"/>
                <a:cs typeface="Times New Roman" panose="02020603050405020304" pitchFamily="18" charset="0"/>
              </a:rPr>
              <a:t>Wissen über bisherige Beziehungen </a:t>
            </a:r>
            <a:r>
              <a:rPr lang="de-DE" sz="2000" kern="0" dirty="0" err="1">
                <a:latin typeface="Calibri" panose="020F0502020204030204" pitchFamily="34" charset="0"/>
                <a:cs typeface="Times New Roman" panose="02020603050405020304" pitchFamily="18" charset="0"/>
              </a:rPr>
              <a:t>j.M</a:t>
            </a:r>
            <a:r>
              <a:rPr lang="de-DE" sz="2000" kern="0" dirty="0">
                <a:latin typeface="Calibri" panose="020F0502020204030204" pitchFamily="34" charset="0"/>
                <a:cs typeface="Times New Roman" panose="02020603050405020304" pitchFamily="18" charset="0"/>
              </a:rPr>
              <a:t>. sind für das Beziehungs-management besonders wichtig. </a:t>
            </a:r>
          </a:p>
          <a:p>
            <a:pPr marL="457200" indent="-457200" eaLnBrk="1" hangingPunct="1">
              <a:spcAft>
                <a:spcPct val="80000"/>
              </a:spcAft>
              <a:buClr>
                <a:schemeClr val="hlink"/>
              </a:buClr>
              <a:buFont typeface="+mj-lt"/>
              <a:buAutoNum type="arabicPeriod"/>
            </a:pPr>
            <a:r>
              <a:rPr lang="de-DE" sz="2000" kern="0" dirty="0">
                <a:solidFill>
                  <a:srgbClr val="FF0000"/>
                </a:solidFill>
                <a:latin typeface="Calibri" panose="020F0502020204030204" pitchFamily="34" charset="0"/>
                <a:cs typeface="Times New Roman" panose="02020603050405020304" pitchFamily="18" charset="0"/>
              </a:rPr>
              <a:t>Die Beziehungen der MA zu den </a:t>
            </a:r>
            <a:r>
              <a:rPr lang="de-DE" sz="2000" kern="0" dirty="0" err="1">
                <a:solidFill>
                  <a:srgbClr val="FF0000"/>
                </a:solidFill>
                <a:latin typeface="Calibri" panose="020F0502020204030204" pitchFamily="34" charset="0"/>
                <a:cs typeface="Times New Roman" panose="02020603050405020304" pitchFamily="18" charset="0"/>
              </a:rPr>
              <a:t>j.M</a:t>
            </a:r>
            <a:r>
              <a:rPr lang="de-DE" sz="2000" kern="0" dirty="0">
                <a:solidFill>
                  <a:srgbClr val="FF0000"/>
                </a:solidFill>
                <a:latin typeface="Calibri" panose="020F0502020204030204" pitchFamily="34" charset="0"/>
                <a:cs typeface="Times New Roman" panose="02020603050405020304" pitchFamily="18" charset="0"/>
              </a:rPr>
              <a:t>. müssen geplant und reflektiert/evaluiert werden. </a:t>
            </a:r>
          </a:p>
          <a:p>
            <a:pPr marL="457200" indent="-457200" eaLnBrk="1" hangingPunct="1">
              <a:spcAft>
                <a:spcPct val="80000"/>
              </a:spcAft>
              <a:buClr>
                <a:schemeClr val="hlink"/>
              </a:buClr>
              <a:buFont typeface="+mj-lt"/>
              <a:buAutoNum type="arabicPeriod"/>
            </a:pPr>
            <a:r>
              <a:rPr lang="de-DE" sz="2000" kern="0" dirty="0">
                <a:latin typeface="Calibri" panose="020F0502020204030204" pitchFamily="34" charset="0"/>
                <a:cs typeface="Times New Roman" panose="02020603050405020304" pitchFamily="18" charset="0"/>
              </a:rPr>
              <a:t>Beziehungsabbrüche müssen auch innerhalb der Einrichtung vermieden werden. </a:t>
            </a:r>
          </a:p>
          <a:p>
            <a:pPr marL="457200" indent="-457200" eaLnBrk="1" hangingPunct="1">
              <a:spcAft>
                <a:spcPct val="80000"/>
              </a:spcAft>
              <a:buClr>
                <a:schemeClr val="hlink"/>
              </a:buClr>
              <a:buFont typeface="+mj-lt"/>
              <a:buAutoNum type="arabicPeriod"/>
            </a:pPr>
            <a:r>
              <a:rPr lang="de-DE" sz="2000" kern="0" dirty="0">
                <a:latin typeface="Calibri" panose="020F0502020204030204" pitchFamily="34" charset="0"/>
                <a:cs typeface="Times New Roman" panose="02020603050405020304" pitchFamily="18" charset="0"/>
              </a:rPr>
              <a:t>Beziehungen zu </a:t>
            </a:r>
            <a:r>
              <a:rPr lang="de-DE" sz="2000" kern="0" dirty="0" err="1">
                <a:latin typeface="Calibri" panose="020F0502020204030204" pitchFamily="34" charset="0"/>
                <a:cs typeface="Times New Roman" panose="02020603050405020304" pitchFamily="18" charset="0"/>
              </a:rPr>
              <a:t>j.M</a:t>
            </a:r>
            <a:r>
              <a:rPr lang="de-DE" sz="2000" kern="0" dirty="0">
                <a:latin typeface="Calibri" panose="020F0502020204030204" pitchFamily="34" charset="0"/>
                <a:cs typeface="Times New Roman" panose="02020603050405020304" pitchFamily="18" charset="0"/>
              </a:rPr>
              <a:t>. sollen auch nach Verlegung in eine andere Einrichtung oder nach Entlassung erhalten bleiben. </a:t>
            </a:r>
          </a:p>
        </p:txBody>
      </p:sp>
      <p:sp>
        <p:nvSpPr>
          <p:cNvPr id="5" name="Textfeld 4">
            <a:extLst>
              <a:ext uri="{FF2B5EF4-FFF2-40B4-BE49-F238E27FC236}">
                <a16:creationId xmlns:a16="http://schemas.microsoft.com/office/drawing/2014/main" id="{F2144FA6-9DCD-37EA-0CB1-487781EA1560}"/>
              </a:ext>
            </a:extLst>
          </p:cNvPr>
          <p:cNvSpPr txBox="1"/>
          <p:nvPr/>
        </p:nvSpPr>
        <p:spPr>
          <a:xfrm>
            <a:off x="2135560" y="5821570"/>
            <a:ext cx="2193323" cy="584775"/>
          </a:xfrm>
          <a:prstGeom prst="rect">
            <a:avLst/>
          </a:prstGeom>
          <a:noFill/>
        </p:spPr>
        <p:txBody>
          <a:bodyPr wrap="square" rtlCol="0">
            <a:spAutoFit/>
          </a:bodyPr>
          <a:lstStyle/>
          <a:p>
            <a:pPr algn="ctr"/>
            <a:r>
              <a:rPr lang="de-DE" dirty="0"/>
              <a:t>stimme gar </a:t>
            </a:r>
          </a:p>
          <a:p>
            <a:pPr algn="ctr"/>
            <a:r>
              <a:rPr lang="de-DE" dirty="0"/>
              <a:t>nicht zu</a:t>
            </a:r>
          </a:p>
        </p:txBody>
      </p:sp>
      <p:sp>
        <p:nvSpPr>
          <p:cNvPr id="6" name="Textfeld 5">
            <a:extLst>
              <a:ext uri="{FF2B5EF4-FFF2-40B4-BE49-F238E27FC236}">
                <a16:creationId xmlns:a16="http://schemas.microsoft.com/office/drawing/2014/main" id="{EB2AC404-27EF-7E85-C13A-6711B58C44FD}"/>
              </a:ext>
            </a:extLst>
          </p:cNvPr>
          <p:cNvSpPr txBox="1"/>
          <p:nvPr/>
        </p:nvSpPr>
        <p:spPr>
          <a:xfrm>
            <a:off x="5087888" y="5821570"/>
            <a:ext cx="2304524" cy="584775"/>
          </a:xfrm>
          <a:prstGeom prst="rect">
            <a:avLst/>
          </a:prstGeom>
          <a:noFill/>
        </p:spPr>
        <p:txBody>
          <a:bodyPr wrap="square" rtlCol="0">
            <a:spAutoFit/>
          </a:bodyPr>
          <a:lstStyle/>
          <a:p>
            <a:pPr algn="ctr"/>
            <a:r>
              <a:rPr lang="de-DE" dirty="0"/>
              <a:t>stimme </a:t>
            </a:r>
          </a:p>
          <a:p>
            <a:pPr algn="ctr"/>
            <a:r>
              <a:rPr lang="de-DE" dirty="0"/>
              <a:t>vollkommen zu</a:t>
            </a:r>
          </a:p>
        </p:txBody>
      </p:sp>
      <p:pic>
        <p:nvPicPr>
          <p:cNvPr id="13" name="Grafik 12" descr="Ein Bild, das Text, Screenshot, Diagramm, Reihe enthält.&#10;&#10;Automatisch generierte Beschreibung">
            <a:extLst>
              <a:ext uri="{FF2B5EF4-FFF2-40B4-BE49-F238E27FC236}">
                <a16:creationId xmlns:a16="http://schemas.microsoft.com/office/drawing/2014/main" id="{A56B2EFC-6134-BB7F-ADBC-8B2A074481C8}"/>
              </a:ext>
            </a:extLst>
          </p:cNvPr>
          <p:cNvPicPr>
            <a:picLocks noChangeAspect="1"/>
          </p:cNvPicPr>
          <p:nvPr/>
        </p:nvPicPr>
        <p:blipFill rotWithShape="1">
          <a:blip r:embed="rId3"/>
          <a:srcRect l="9273" t="17749" r="6015" b="9686"/>
          <a:stretch/>
        </p:blipFill>
        <p:spPr>
          <a:xfrm>
            <a:off x="1063005" y="1941076"/>
            <a:ext cx="5393035" cy="3733641"/>
          </a:xfrm>
          <a:prstGeom prst="rect">
            <a:avLst/>
          </a:prstGeom>
        </p:spPr>
      </p:pic>
      <p:sp>
        <p:nvSpPr>
          <p:cNvPr id="15" name="Rechteck 14">
            <a:extLst>
              <a:ext uri="{FF2B5EF4-FFF2-40B4-BE49-F238E27FC236}">
                <a16:creationId xmlns:a16="http://schemas.microsoft.com/office/drawing/2014/main" id="{EC109354-7801-E770-1EB6-923EB4C26EF4}"/>
              </a:ext>
            </a:extLst>
          </p:cNvPr>
          <p:cNvSpPr/>
          <p:nvPr/>
        </p:nvSpPr>
        <p:spPr bwMode="auto">
          <a:xfrm>
            <a:off x="588713" y="3275016"/>
            <a:ext cx="6170228" cy="584775"/>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tx1"/>
              </a:solidFill>
              <a:effectLst/>
              <a:latin typeface="Arial" charset="0"/>
              <a:ea typeface="ＭＳ Ｐゴシック" charset="0"/>
            </a:endParaRPr>
          </a:p>
        </p:txBody>
      </p:sp>
      <p:sp>
        <p:nvSpPr>
          <p:cNvPr id="3" name="Datumsplatzhalter 3">
            <a:extLst>
              <a:ext uri="{FF2B5EF4-FFF2-40B4-BE49-F238E27FC236}">
                <a16:creationId xmlns:a16="http://schemas.microsoft.com/office/drawing/2014/main" id="{A1892AA2-E4E0-34F0-B0EA-7CD4E7423100}"/>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7" name="Rectangle 5">
            <a:extLst>
              <a:ext uri="{FF2B5EF4-FFF2-40B4-BE49-F238E27FC236}">
                <a16:creationId xmlns:a16="http://schemas.microsoft.com/office/drawing/2014/main" id="{DA659703-5B35-245A-2723-E425C7021568}"/>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15509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FB38CD-6D34-AFA8-E02A-A3162361E8D3}"/>
              </a:ext>
            </a:extLst>
          </p:cNvPr>
          <p:cNvSpPr>
            <a:spLocks noGrp="1"/>
          </p:cNvSpPr>
          <p:nvPr>
            <p:ph type="title"/>
          </p:nvPr>
        </p:nvSpPr>
        <p:spPr>
          <a:xfrm>
            <a:off x="914401" y="1296657"/>
            <a:ext cx="10065991" cy="738664"/>
          </a:xfrm>
        </p:spPr>
        <p:txBody>
          <a:bodyPr/>
          <a:lstStyle/>
          <a:p>
            <a:pPr marL="0" marR="0" lvl="0" indent="0" defTabSz="914400" rtl="0" eaLnBrk="0" fontAlgn="base" latinLnBrk="0" hangingPunct="0">
              <a:lnSpc>
                <a:spcPct val="100000"/>
              </a:lnSpc>
              <a:spcBef>
                <a:spcPct val="0"/>
              </a:spcBef>
              <a:spcAft>
                <a:spcPct val="0"/>
              </a:spcAft>
              <a:tabLst/>
              <a:defRPr/>
            </a:pPr>
            <a:r>
              <a:rPr kumimoji="0" lang="de-DE" sz="2400" i="0" u="none" strike="noStrike" kern="1200" cap="all" spc="50" normalizeH="0" baseline="0" noProof="0" dirty="0">
                <a:ln>
                  <a:noFill/>
                </a:ln>
                <a:solidFill>
                  <a:srgbClr val="000000">
                    <a:lumMod val="65000"/>
                    <a:lumOff val="35000"/>
                  </a:srgbClr>
                </a:solidFill>
                <a:effectLst/>
                <a:uLnTx/>
                <a:uFillTx/>
                <a:latin typeface="Calibri" panose="020F0502020204030204" pitchFamily="34" charset="0"/>
                <a:ea typeface="ＭＳ Ｐゴシック" charset="0"/>
                <a:cs typeface="Calibri" panose="020F0502020204030204" pitchFamily="34" charset="0"/>
              </a:rPr>
              <a:t>Potenzielle Haltekraft: Beziehungen zu </a:t>
            </a:r>
            <a:r>
              <a:rPr kumimoji="0" lang="de-DE" sz="2400" i="0" u="none" strike="noStrike" kern="1200" cap="all" spc="50" normalizeH="0" baseline="0" noProof="0" dirty="0" err="1">
                <a:ln>
                  <a:noFill/>
                </a:ln>
                <a:solidFill>
                  <a:srgbClr val="000000">
                    <a:lumMod val="65000"/>
                    <a:lumOff val="35000"/>
                  </a:srgbClr>
                </a:solidFill>
                <a:effectLst/>
                <a:uLnTx/>
                <a:uFillTx/>
                <a:latin typeface="Calibri" panose="020F0502020204030204" pitchFamily="34" charset="0"/>
                <a:ea typeface="ＭＳ Ｐゴシック" charset="0"/>
                <a:cs typeface="Calibri" panose="020F0502020204030204" pitchFamily="34" charset="0"/>
              </a:rPr>
              <a:t>j.M</a:t>
            </a:r>
            <a:r>
              <a:rPr kumimoji="0" lang="de-DE" sz="2400" i="0" u="none" strike="noStrike" kern="0" cap="all" spc="50" normalizeH="0" baseline="0" noProof="0" dirty="0">
                <a:ln>
                  <a:noFill/>
                </a:ln>
                <a:solidFill>
                  <a:srgbClr val="000000">
                    <a:lumMod val="65000"/>
                    <a:lumOff val="35000"/>
                  </a:srgbClr>
                </a:solidFill>
                <a:effectLst/>
                <a:uLnTx/>
                <a:uFillTx/>
                <a:latin typeface="Calibri" panose="020F0502020204030204" pitchFamily="34" charset="0"/>
                <a:ea typeface="ＭＳ Ｐゴシック" charset="0"/>
                <a:cs typeface="Calibri" panose="020F0502020204030204" pitchFamily="34" charset="0"/>
              </a:rPr>
              <a:t>.</a:t>
            </a:r>
            <a:br>
              <a:rPr kumimoji="0" lang="de-DE" sz="2400" b="0" i="0" u="none" strike="noStrike" kern="0" cap="none" spc="0" normalizeH="0" baseline="0" noProof="0" dirty="0">
                <a:ln>
                  <a:noFill/>
                </a:ln>
                <a:solidFill>
                  <a:srgbClr val="000000"/>
                </a:solidFill>
                <a:effectLst/>
                <a:uLnTx/>
                <a:uFillTx/>
                <a:latin typeface="Arial" charset="0"/>
                <a:ea typeface="ＭＳ Ｐゴシック" charset="0"/>
                <a:cs typeface="+mn-cs"/>
              </a:rPr>
            </a:br>
            <a:endParaRPr lang="de-DE" sz="2400" dirty="0"/>
          </a:p>
        </p:txBody>
      </p:sp>
      <p:sp>
        <p:nvSpPr>
          <p:cNvPr id="3" name="Inhaltsplatzhalter 2">
            <a:extLst>
              <a:ext uri="{FF2B5EF4-FFF2-40B4-BE49-F238E27FC236}">
                <a16:creationId xmlns:a16="http://schemas.microsoft.com/office/drawing/2014/main" id="{C06922C6-0E54-2B27-8DA8-3EFB326A2477}"/>
              </a:ext>
            </a:extLst>
          </p:cNvPr>
          <p:cNvSpPr>
            <a:spLocks noGrp="1"/>
          </p:cNvSpPr>
          <p:nvPr>
            <p:ph idx="1"/>
          </p:nvPr>
        </p:nvSpPr>
        <p:spPr>
          <a:xfrm>
            <a:off x="902942" y="2348880"/>
            <a:ext cx="10077450" cy="4008790"/>
          </a:xfrm>
        </p:spPr>
        <p:txBody>
          <a:bodyPr/>
          <a:lstStyle/>
          <a:p>
            <a:pPr>
              <a:spcAft>
                <a:spcPts val="0"/>
              </a:spcAft>
              <a:buNone/>
            </a:pPr>
            <a:r>
              <a:rPr lang="de-DE" sz="2200" u="sng" kern="0" dirty="0">
                <a:latin typeface="Calibri" panose="020F0502020204030204" pitchFamily="34" charset="0"/>
                <a:cs typeface="Times New Roman" panose="02020603050405020304" pitchFamily="18" charset="0"/>
              </a:rPr>
              <a:t>Hypothese 2:</a:t>
            </a:r>
          </a:p>
          <a:p>
            <a:pPr>
              <a:spcAft>
                <a:spcPts val="0"/>
              </a:spcAft>
              <a:buNone/>
            </a:pPr>
            <a:endParaRPr lang="de-DE" sz="1050" u="sng" kern="0" dirty="0">
              <a:latin typeface="Calibri" panose="020F0502020204030204" pitchFamily="34" charset="0"/>
              <a:cs typeface="Times New Roman" panose="02020603050405020304" pitchFamily="18" charset="0"/>
            </a:endParaRPr>
          </a:p>
          <a:p>
            <a:pPr>
              <a:buNone/>
            </a:pPr>
            <a:r>
              <a:rPr lang="de-DE" sz="2200" kern="0" dirty="0">
                <a:latin typeface="Calibri" panose="020F0502020204030204" pitchFamily="34" charset="0"/>
                <a:cs typeface="Times New Roman" panose="02020603050405020304" pitchFamily="18" charset="0"/>
              </a:rPr>
              <a:t>Die Beziehungen der MA zu den </a:t>
            </a:r>
            <a:r>
              <a:rPr lang="de-DE" sz="2200" kern="0" dirty="0" err="1">
                <a:latin typeface="Calibri" panose="020F0502020204030204" pitchFamily="34" charset="0"/>
                <a:cs typeface="Times New Roman" panose="02020603050405020304" pitchFamily="18" charset="0"/>
              </a:rPr>
              <a:t>j.M</a:t>
            </a:r>
            <a:r>
              <a:rPr lang="de-DE" sz="2200" kern="0" dirty="0">
                <a:latin typeface="Calibri" panose="020F0502020204030204" pitchFamily="34" charset="0"/>
                <a:cs typeface="Times New Roman" panose="02020603050405020304" pitchFamily="18" charset="0"/>
              </a:rPr>
              <a:t>. müssen geplant und reflektiert/evaluiert werden. </a:t>
            </a:r>
          </a:p>
          <a:p>
            <a:pPr>
              <a:buNone/>
            </a:pPr>
            <a:endParaRPr lang="de-DE" sz="600" kern="0" dirty="0">
              <a:latin typeface="Calibri" panose="020F0502020204030204" pitchFamily="34" charset="0"/>
              <a:cs typeface="Times New Roman" panose="02020603050405020304" pitchFamily="18" charset="0"/>
            </a:endParaRPr>
          </a:p>
          <a:p>
            <a:pPr marL="342900" indent="-342900">
              <a:spcAft>
                <a:spcPts val="600"/>
              </a:spcAft>
              <a:buFont typeface="Wingdings" panose="05000000000000000000" pitchFamily="2" charset="2"/>
              <a:buChar char="§"/>
            </a:pPr>
            <a:r>
              <a:rPr lang="de-DE" sz="2000" kern="0" dirty="0">
                <a:latin typeface="Calibri" panose="020F0502020204030204" pitchFamily="34" charset="0"/>
                <a:cs typeface="Times New Roman" panose="02020603050405020304" pitchFamily="18" charset="0"/>
              </a:rPr>
              <a:t>4.1f – Team gestaltet Aufnahme</a:t>
            </a:r>
          </a:p>
          <a:p>
            <a:pPr marL="342900" indent="-342900">
              <a:spcAft>
                <a:spcPts val="600"/>
              </a:spcAft>
              <a:buFont typeface="Wingdings" panose="05000000000000000000" pitchFamily="2" charset="2"/>
              <a:buChar char="§"/>
            </a:pPr>
            <a:r>
              <a:rPr lang="de-DE" sz="2000" kern="0" dirty="0">
                <a:latin typeface="Calibri" panose="020F0502020204030204" pitchFamily="34" charset="0"/>
                <a:cs typeface="Times New Roman" panose="02020603050405020304" pitchFamily="18" charset="0"/>
              </a:rPr>
              <a:t>4.1g – Offenes Gegenübertreten den </a:t>
            </a:r>
            <a:r>
              <a:rPr lang="de-DE" sz="2000" kern="0" dirty="0" err="1">
                <a:latin typeface="Calibri" panose="020F0502020204030204" pitchFamily="34" charset="0"/>
                <a:cs typeface="Times New Roman" panose="02020603050405020304" pitchFamily="18" charset="0"/>
              </a:rPr>
              <a:t>j.M</a:t>
            </a:r>
            <a:r>
              <a:rPr lang="de-DE" sz="2000" kern="0" dirty="0">
                <a:latin typeface="Calibri" panose="020F0502020204030204" pitchFamily="34" charset="0"/>
                <a:cs typeface="Times New Roman" panose="02020603050405020304" pitchFamily="18" charset="0"/>
              </a:rPr>
              <a:t>. gegenüber</a:t>
            </a:r>
          </a:p>
          <a:p>
            <a:pPr marL="342900" indent="-342900">
              <a:spcAft>
                <a:spcPts val="600"/>
              </a:spcAft>
              <a:buFont typeface="Wingdings" panose="05000000000000000000" pitchFamily="2" charset="2"/>
              <a:buChar char="§"/>
            </a:pPr>
            <a:r>
              <a:rPr lang="de-DE" sz="2000" kern="0" dirty="0">
                <a:latin typeface="Calibri" panose="020F0502020204030204" pitchFamily="34" charset="0"/>
                <a:cs typeface="Times New Roman" panose="02020603050405020304" pitchFamily="18" charset="0"/>
              </a:rPr>
              <a:t>4.1h – Beziehungsauftrag i. Team geklärt</a:t>
            </a:r>
          </a:p>
          <a:p>
            <a:pPr marL="342900" indent="-342900">
              <a:spcAft>
                <a:spcPts val="600"/>
              </a:spcAft>
              <a:buFont typeface="Wingdings" panose="05000000000000000000" pitchFamily="2" charset="2"/>
              <a:buChar char="§"/>
            </a:pPr>
            <a:r>
              <a:rPr lang="de-DE" sz="2000" kern="0" dirty="0">
                <a:latin typeface="Calibri" panose="020F0502020204030204" pitchFamily="34" charset="0"/>
                <a:cs typeface="Times New Roman" panose="02020603050405020304" pitchFamily="18" charset="0"/>
              </a:rPr>
              <a:t>4.1i – Beziehungsauftrag i. d. Einrichtung geklärt</a:t>
            </a:r>
          </a:p>
          <a:p>
            <a:pPr marL="342900" indent="-342900">
              <a:spcAft>
                <a:spcPts val="600"/>
              </a:spcAft>
              <a:buFont typeface="Wingdings" panose="05000000000000000000" pitchFamily="2" charset="2"/>
              <a:buChar char="§"/>
            </a:pPr>
            <a:r>
              <a:rPr lang="de-DE" sz="2000" kern="0" dirty="0">
                <a:latin typeface="Calibri" panose="020F0502020204030204" pitchFamily="34" charset="0"/>
                <a:cs typeface="Times New Roman" panose="02020603050405020304" pitchFamily="18" charset="0"/>
              </a:rPr>
              <a:t>4.1j – BL+FD reflektieren erfolgten Beziehungsaufbau</a:t>
            </a:r>
          </a:p>
          <a:p>
            <a:pPr marL="342900" indent="-342900">
              <a:spcAft>
                <a:spcPts val="600"/>
              </a:spcAft>
              <a:buFont typeface="Wingdings" panose="05000000000000000000" pitchFamily="2" charset="2"/>
              <a:buChar char="§"/>
            </a:pPr>
            <a:r>
              <a:rPr lang="de-DE" sz="2000" kern="0" dirty="0">
                <a:latin typeface="Calibri" panose="020F0502020204030204" pitchFamily="34" charset="0"/>
                <a:cs typeface="Times New Roman" panose="02020603050405020304" pitchFamily="18" charset="0"/>
              </a:rPr>
              <a:t>5.1c – höherer Personalschlüssel bei jüngeren Kindern zwecks Beziehungsgestaltung </a:t>
            </a:r>
          </a:p>
          <a:p>
            <a:pPr>
              <a:buNone/>
            </a:pPr>
            <a:endParaRPr lang="de-DE" dirty="0"/>
          </a:p>
        </p:txBody>
      </p:sp>
      <p:sp>
        <p:nvSpPr>
          <p:cNvPr id="4" name="Foliennummernplatzhalter 3">
            <a:extLst>
              <a:ext uri="{FF2B5EF4-FFF2-40B4-BE49-F238E27FC236}">
                <a16:creationId xmlns:a16="http://schemas.microsoft.com/office/drawing/2014/main" id="{CF00C7C1-B06E-F18A-AEB4-B884DF9C553F}"/>
              </a:ext>
            </a:extLst>
          </p:cNvPr>
          <p:cNvSpPr>
            <a:spLocks noGrp="1"/>
          </p:cNvSpPr>
          <p:nvPr>
            <p:ph type="sldNum" sz="quarter" idx="12"/>
          </p:nvPr>
        </p:nvSpPr>
        <p:spPr/>
        <p:txBody>
          <a:bodyPr/>
          <a:lstStyle/>
          <a:p>
            <a:r>
              <a:rPr lang="en-US"/>
              <a:t>Seite  </a:t>
            </a:r>
            <a:fld id="{59614489-0BF8-DC44-BEDB-A35C2CC8CE8A}" type="slidenum">
              <a:rPr lang="en-US" smtClean="0"/>
              <a:pPr/>
              <a:t>25</a:t>
            </a:fld>
            <a:endParaRPr lang="en-US"/>
          </a:p>
        </p:txBody>
      </p:sp>
      <p:sp>
        <p:nvSpPr>
          <p:cNvPr id="6" name="Datumsplatzhalter 3">
            <a:extLst>
              <a:ext uri="{FF2B5EF4-FFF2-40B4-BE49-F238E27FC236}">
                <a16:creationId xmlns:a16="http://schemas.microsoft.com/office/drawing/2014/main" id="{2EBD13E1-84DF-22A3-EAC4-6411ABB8F560}"/>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8" name="Rectangle 5">
            <a:extLst>
              <a:ext uri="{FF2B5EF4-FFF2-40B4-BE49-F238E27FC236}">
                <a16:creationId xmlns:a16="http://schemas.microsoft.com/office/drawing/2014/main" id="{38283B25-7541-7A37-5AD1-750A2633196B}"/>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412051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6" end="6"/>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EA08360B-0105-0466-1811-9EBBE6FAC1BE}"/>
              </a:ext>
            </a:extLst>
          </p:cNvPr>
          <p:cNvPicPr>
            <a:picLocks noChangeAspect="1"/>
          </p:cNvPicPr>
          <p:nvPr/>
        </p:nvPicPr>
        <p:blipFill>
          <a:blip r:embed="rId2"/>
          <a:stretch>
            <a:fillRect/>
          </a:stretch>
        </p:blipFill>
        <p:spPr>
          <a:xfrm>
            <a:off x="601264" y="548680"/>
            <a:ext cx="10989471" cy="6024413"/>
          </a:xfrm>
          <a:prstGeom prst="rect">
            <a:avLst/>
          </a:prstGeom>
        </p:spPr>
      </p:pic>
    </p:spTree>
    <p:extLst>
      <p:ext uri="{BB962C8B-B14F-4D97-AF65-F5344CB8AC3E}">
        <p14:creationId xmlns:p14="http://schemas.microsoft.com/office/powerpoint/2010/main" val="4076893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2F5CCD28-D057-438F-2F8F-7F9061992C10}"/>
              </a:ext>
            </a:extLst>
          </p:cNvPr>
          <p:cNvSpPr txBox="1"/>
          <p:nvPr/>
        </p:nvSpPr>
        <p:spPr>
          <a:xfrm>
            <a:off x="2279576" y="5764668"/>
            <a:ext cx="2193323" cy="584775"/>
          </a:xfrm>
          <a:prstGeom prst="rect">
            <a:avLst/>
          </a:prstGeom>
          <a:noFill/>
        </p:spPr>
        <p:txBody>
          <a:bodyPr wrap="square" rtlCol="0">
            <a:spAutoFit/>
          </a:bodyPr>
          <a:lstStyle/>
          <a:p>
            <a:pPr algn="ctr"/>
            <a:r>
              <a:rPr lang="de-DE" dirty="0"/>
              <a:t>stimme gar </a:t>
            </a:r>
          </a:p>
          <a:p>
            <a:pPr algn="ctr"/>
            <a:r>
              <a:rPr lang="de-DE" dirty="0"/>
              <a:t>nicht zu</a:t>
            </a:r>
          </a:p>
        </p:txBody>
      </p:sp>
      <p:sp>
        <p:nvSpPr>
          <p:cNvPr id="6" name="Textfeld 5">
            <a:extLst>
              <a:ext uri="{FF2B5EF4-FFF2-40B4-BE49-F238E27FC236}">
                <a16:creationId xmlns:a16="http://schemas.microsoft.com/office/drawing/2014/main" id="{6CE6B691-0EDB-E0FA-A8D8-35693B15FAD6}"/>
              </a:ext>
            </a:extLst>
          </p:cNvPr>
          <p:cNvSpPr txBox="1"/>
          <p:nvPr/>
        </p:nvSpPr>
        <p:spPr>
          <a:xfrm>
            <a:off x="5087888" y="5764668"/>
            <a:ext cx="2304524" cy="584775"/>
          </a:xfrm>
          <a:prstGeom prst="rect">
            <a:avLst/>
          </a:prstGeom>
          <a:noFill/>
        </p:spPr>
        <p:txBody>
          <a:bodyPr wrap="square" rtlCol="0">
            <a:spAutoFit/>
          </a:bodyPr>
          <a:lstStyle/>
          <a:p>
            <a:pPr algn="ctr"/>
            <a:r>
              <a:rPr lang="de-DE" dirty="0"/>
              <a:t>stimme </a:t>
            </a:r>
          </a:p>
          <a:p>
            <a:pPr algn="ctr"/>
            <a:r>
              <a:rPr lang="de-DE" dirty="0"/>
              <a:t>vollkommen zu</a:t>
            </a:r>
          </a:p>
        </p:txBody>
      </p:sp>
      <p:sp>
        <p:nvSpPr>
          <p:cNvPr id="5" name="Foliennummernplatzhalter 4">
            <a:extLst>
              <a:ext uri="{FF2B5EF4-FFF2-40B4-BE49-F238E27FC236}">
                <a16:creationId xmlns:a16="http://schemas.microsoft.com/office/drawing/2014/main" id="{C1A0F53F-E4C8-C2EA-6B46-5EC7083B1FFA}"/>
              </a:ext>
            </a:extLst>
          </p:cNvPr>
          <p:cNvSpPr>
            <a:spLocks noGrp="1"/>
          </p:cNvSpPr>
          <p:nvPr>
            <p:ph type="sldNum" sz="quarter" idx="12"/>
          </p:nvPr>
        </p:nvSpPr>
        <p:spPr/>
        <p:txBody>
          <a:bodyPr/>
          <a:lstStyle/>
          <a:p>
            <a:r>
              <a:rPr lang="en-US"/>
              <a:t>Seite  </a:t>
            </a:r>
            <a:fld id="{2FBFB7FC-2A73-584A-BEDC-BDA0A3FEEBFC}" type="slidenum">
              <a:rPr lang="en-US" smtClean="0"/>
              <a:pPr/>
              <a:t>27</a:t>
            </a:fld>
            <a:endParaRPr lang="en-US"/>
          </a:p>
        </p:txBody>
      </p:sp>
      <p:sp>
        <p:nvSpPr>
          <p:cNvPr id="11" name="Titel 1">
            <a:extLst>
              <a:ext uri="{FF2B5EF4-FFF2-40B4-BE49-F238E27FC236}">
                <a16:creationId xmlns:a16="http://schemas.microsoft.com/office/drawing/2014/main" id="{98FAA704-8931-E4A7-4580-E0DF4E1063E7}"/>
              </a:ext>
            </a:extLst>
          </p:cNvPr>
          <p:cNvSpPr>
            <a:spLocks noGrp="1"/>
          </p:cNvSpPr>
          <p:nvPr>
            <p:ph type="title"/>
          </p:nvPr>
        </p:nvSpPr>
        <p:spPr>
          <a:xfrm>
            <a:off x="551384" y="800944"/>
            <a:ext cx="4245495" cy="755848"/>
          </a:xfrm>
        </p:spPr>
        <p:txBody>
          <a:bodyPr/>
          <a:lstStyle/>
          <a:p>
            <a:pPr marL="457200" defTabSz="1016000" fontAlgn="auto">
              <a:lnSpc>
                <a:spcPct val="115000"/>
              </a:lnSpc>
              <a:spcBef>
                <a:spcPts val="0"/>
              </a:spcBef>
              <a:spcAft>
                <a:spcPts val="0"/>
              </a:spcAft>
              <a:defRPr/>
            </a:pPr>
            <a:r>
              <a:rPr lang="de-DE" sz="22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Potenzielle Haltekraft: Krisenverhinderung</a:t>
            </a:r>
          </a:p>
        </p:txBody>
      </p:sp>
      <p:sp>
        <p:nvSpPr>
          <p:cNvPr id="12" name="Inhaltsplatzhalter 2">
            <a:extLst>
              <a:ext uri="{FF2B5EF4-FFF2-40B4-BE49-F238E27FC236}">
                <a16:creationId xmlns:a16="http://schemas.microsoft.com/office/drawing/2014/main" id="{524E731B-1DA6-5D4B-2EBB-4FD29D3D2A74}"/>
              </a:ext>
            </a:extLst>
          </p:cNvPr>
          <p:cNvSpPr txBox="1">
            <a:spLocks/>
          </p:cNvSpPr>
          <p:nvPr/>
        </p:nvSpPr>
        <p:spPr>
          <a:xfrm>
            <a:off x="7536160" y="800944"/>
            <a:ext cx="4032448" cy="3235449"/>
          </a:xfrm>
          <a:prstGeom prst="rect">
            <a:avLst/>
          </a:prstGeom>
        </p:spPr>
        <p:txBody>
          <a:bodyPr/>
          <a:lstStyle>
            <a:lvl1pPr algn="l" rtl="0" eaLnBrk="1" fontAlgn="base" hangingPunct="1">
              <a:spcBef>
                <a:spcPct val="0"/>
              </a:spcBef>
              <a:spcAft>
                <a:spcPct val="80000"/>
              </a:spcAft>
              <a:buClr>
                <a:schemeClr val="hlink"/>
              </a:buClr>
              <a:buFont typeface="Wingdings" charset="0"/>
              <a:buChar char="n"/>
              <a:defRPr sz="2400">
                <a:solidFill>
                  <a:schemeClr val="tx1"/>
                </a:solidFill>
                <a:latin typeface="+mn-lt"/>
                <a:ea typeface="+mn-ea"/>
                <a:cs typeface="+mn-cs"/>
              </a:defRPr>
            </a:lvl1pPr>
            <a:lvl2pPr marL="477838" indent="-287338" algn="l" rtl="0" eaLnBrk="1" fontAlgn="base" hangingPunct="1">
              <a:spcBef>
                <a:spcPct val="0"/>
              </a:spcBef>
              <a:spcAft>
                <a:spcPct val="80000"/>
              </a:spcAft>
              <a:buClr>
                <a:schemeClr val="hlink"/>
              </a:buClr>
              <a:buFont typeface="Wingdings" charset="0"/>
              <a:buChar char="n"/>
              <a:defRPr sz="2200">
                <a:solidFill>
                  <a:schemeClr val="tx1"/>
                </a:solidFill>
                <a:latin typeface="+mn-lt"/>
                <a:ea typeface="+mn-ea"/>
              </a:defRPr>
            </a:lvl2pPr>
            <a:lvl3pPr marL="860425" indent="-192088" algn="l" rtl="0" eaLnBrk="1" fontAlgn="base" hangingPunct="1">
              <a:spcBef>
                <a:spcPct val="0"/>
              </a:spcBef>
              <a:spcAft>
                <a:spcPct val="80000"/>
              </a:spcAft>
              <a:buClr>
                <a:schemeClr val="tx1"/>
              </a:buClr>
              <a:buChar char="–"/>
              <a:defRPr sz="2000">
                <a:solidFill>
                  <a:schemeClr val="tx1"/>
                </a:solidFill>
                <a:latin typeface="+mn-lt"/>
                <a:ea typeface="+mn-ea"/>
              </a:defRPr>
            </a:lvl3pPr>
            <a:lvl4pPr marL="16986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4pPr>
            <a:lvl5pPr marL="21177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5pPr>
            <a:lvl6pPr marL="25749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6pPr>
            <a:lvl7pPr marL="30321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7pPr>
            <a:lvl8pPr marL="34893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8pPr>
            <a:lvl9pPr marL="39465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9pPr>
          </a:lstStyle>
          <a:p>
            <a:pPr>
              <a:buNone/>
            </a:pPr>
            <a:r>
              <a:rPr kumimoji="0" lang="de-DE" b="0" i="0" u="sng" strike="noStrike" kern="0" cap="none" spc="0" normalizeH="0" baseline="0" noProof="0" dirty="0">
                <a:ln>
                  <a:noFill/>
                </a:ln>
                <a:solidFill>
                  <a:srgbClr val="000000"/>
                </a:solidFill>
                <a:effectLst/>
                <a:uLnTx/>
                <a:uFillTx/>
                <a:latin typeface="+mj-lt"/>
                <a:ea typeface="Calibri" panose="020F0502020204030204" pitchFamily="34" charset="0"/>
                <a:cs typeface="Times New Roman" panose="02020603050405020304" pitchFamily="18" charset="0"/>
              </a:rPr>
              <a:t>Hypothesen</a:t>
            </a:r>
            <a:endParaRPr lang="de-DE" kern="0" dirty="0">
              <a:latin typeface="+mj-lt"/>
              <a:ea typeface="Calibri" panose="020F0502020204030204" pitchFamily="34" charset="0"/>
              <a:cs typeface="Times New Roman" panose="02020603050405020304" pitchFamily="18" charset="0"/>
            </a:endParaRPr>
          </a:p>
          <a:p>
            <a:pPr marL="457200" indent="-457200">
              <a:buFont typeface="+mj-lt"/>
              <a:buAutoNum type="arabicPeriod"/>
            </a:pPr>
            <a:r>
              <a:rPr lang="de-DE" sz="2000" kern="0" dirty="0">
                <a:latin typeface="Calibri" panose="020F0502020204030204" pitchFamily="34" charset="0"/>
                <a:ea typeface="Calibri" panose="020F0502020204030204" pitchFamily="34" charset="0"/>
                <a:cs typeface="Times New Roman" panose="02020603050405020304" pitchFamily="18" charset="0"/>
              </a:rPr>
              <a:t>Reflexion von anbahnenden Krisen im Team sind bedeutsam zu ihrer Verhinderung.</a:t>
            </a:r>
          </a:p>
          <a:p>
            <a:pPr marL="457200" indent="-457200">
              <a:buFont typeface="+mj-lt"/>
              <a:buAutoNum type="arabicPeriod"/>
            </a:pPr>
            <a:r>
              <a:rPr lang="de-DE" sz="2000" kern="0" dirty="0">
                <a:latin typeface="Calibri" panose="020F0502020204030204" pitchFamily="34" charset="0"/>
                <a:ea typeface="Calibri" panose="020F0502020204030204" pitchFamily="34" charset="0"/>
                <a:cs typeface="Times New Roman" panose="02020603050405020304" pitchFamily="18" charset="0"/>
              </a:rPr>
              <a:t>Es müssen gemeinsamen Strategien entwickelt werden.</a:t>
            </a:r>
          </a:p>
          <a:p>
            <a:pPr marL="457200" indent="-457200">
              <a:buFont typeface="+mj-lt"/>
              <a:buAutoNum type="arabicPeriod"/>
            </a:pPr>
            <a:r>
              <a:rPr lang="de-DE" sz="2000" kern="0" dirty="0">
                <a:latin typeface="Calibri" panose="020F0502020204030204" pitchFamily="34" charset="0"/>
                <a:ea typeface="Calibri" panose="020F0502020204030204" pitchFamily="34" charset="0"/>
                <a:cs typeface="Times New Roman" panose="02020603050405020304" pitchFamily="18" charset="0"/>
              </a:rPr>
              <a:t>Im Krisenfall sind Konzepte der Einzelbetreuung nötig.</a:t>
            </a:r>
          </a:p>
          <a:p>
            <a:pPr marL="457200" indent="-457200">
              <a:buFont typeface="+mj-lt"/>
              <a:buAutoNum type="arabicPeriod"/>
            </a:pPr>
            <a:r>
              <a:rPr lang="de-DE" sz="2000" kern="0" dirty="0">
                <a:latin typeface="Calibri" panose="020F0502020204030204" pitchFamily="34" charset="0"/>
                <a:ea typeface="Calibri" panose="020F0502020204030204" pitchFamily="34" charset="0"/>
                <a:cs typeface="Times New Roman" panose="02020603050405020304" pitchFamily="18" charset="0"/>
              </a:rPr>
              <a:t>Absprachen mit externen Koop.-Partnern sind bedeutsam zur Verhinderung von Krisen.</a:t>
            </a:r>
          </a:p>
        </p:txBody>
      </p:sp>
      <p:pic>
        <p:nvPicPr>
          <p:cNvPr id="8" name="Grafik 7" descr="Ein Bild, das Text, Screenshot, Diagramm, Reihe enthält.&#10;&#10;Automatisch generierte Beschreibung">
            <a:extLst>
              <a:ext uri="{FF2B5EF4-FFF2-40B4-BE49-F238E27FC236}">
                <a16:creationId xmlns:a16="http://schemas.microsoft.com/office/drawing/2014/main" id="{08A78D0A-726F-945A-882B-B4B3EA452D29}"/>
              </a:ext>
            </a:extLst>
          </p:cNvPr>
          <p:cNvPicPr>
            <a:picLocks noChangeAspect="1"/>
          </p:cNvPicPr>
          <p:nvPr/>
        </p:nvPicPr>
        <p:blipFill rotWithShape="1">
          <a:blip r:embed="rId3"/>
          <a:srcRect t="7214" r="5886" b="9724"/>
          <a:stretch/>
        </p:blipFill>
        <p:spPr>
          <a:xfrm>
            <a:off x="914401" y="1757498"/>
            <a:ext cx="5613647" cy="4004118"/>
          </a:xfrm>
          <a:prstGeom prst="rect">
            <a:avLst/>
          </a:prstGeom>
        </p:spPr>
      </p:pic>
      <p:sp>
        <p:nvSpPr>
          <p:cNvPr id="4" name="Datumsplatzhalter 3">
            <a:extLst>
              <a:ext uri="{FF2B5EF4-FFF2-40B4-BE49-F238E27FC236}">
                <a16:creationId xmlns:a16="http://schemas.microsoft.com/office/drawing/2014/main" id="{0E01E65D-60ED-AEC7-C8E3-B464D56EAE46}"/>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7" name="Rectangle 5">
            <a:extLst>
              <a:ext uri="{FF2B5EF4-FFF2-40B4-BE49-F238E27FC236}">
                <a16:creationId xmlns:a16="http://schemas.microsoft.com/office/drawing/2014/main" id="{401367EB-A361-0239-77F5-FA7B4B9C2A27}"/>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191307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2F5CCD28-D057-438F-2F8F-7F9061992C10}"/>
              </a:ext>
            </a:extLst>
          </p:cNvPr>
          <p:cNvSpPr txBox="1"/>
          <p:nvPr/>
        </p:nvSpPr>
        <p:spPr>
          <a:xfrm>
            <a:off x="2279576" y="5764668"/>
            <a:ext cx="2193323" cy="584775"/>
          </a:xfrm>
          <a:prstGeom prst="rect">
            <a:avLst/>
          </a:prstGeom>
          <a:noFill/>
        </p:spPr>
        <p:txBody>
          <a:bodyPr wrap="square" rtlCol="0">
            <a:spAutoFit/>
          </a:bodyPr>
          <a:lstStyle/>
          <a:p>
            <a:pPr algn="ctr"/>
            <a:r>
              <a:rPr lang="de-DE" dirty="0"/>
              <a:t>stimme gar </a:t>
            </a:r>
          </a:p>
          <a:p>
            <a:pPr algn="ctr"/>
            <a:r>
              <a:rPr lang="de-DE" dirty="0"/>
              <a:t>nicht zu</a:t>
            </a:r>
          </a:p>
        </p:txBody>
      </p:sp>
      <p:sp>
        <p:nvSpPr>
          <p:cNvPr id="6" name="Textfeld 5">
            <a:extLst>
              <a:ext uri="{FF2B5EF4-FFF2-40B4-BE49-F238E27FC236}">
                <a16:creationId xmlns:a16="http://schemas.microsoft.com/office/drawing/2014/main" id="{6CE6B691-0EDB-E0FA-A8D8-35693B15FAD6}"/>
              </a:ext>
            </a:extLst>
          </p:cNvPr>
          <p:cNvSpPr txBox="1"/>
          <p:nvPr/>
        </p:nvSpPr>
        <p:spPr>
          <a:xfrm>
            <a:off x="5087888" y="5764668"/>
            <a:ext cx="2304524" cy="584775"/>
          </a:xfrm>
          <a:prstGeom prst="rect">
            <a:avLst/>
          </a:prstGeom>
          <a:noFill/>
        </p:spPr>
        <p:txBody>
          <a:bodyPr wrap="square" rtlCol="0">
            <a:spAutoFit/>
          </a:bodyPr>
          <a:lstStyle/>
          <a:p>
            <a:pPr algn="ctr"/>
            <a:r>
              <a:rPr lang="de-DE" dirty="0"/>
              <a:t>stimme </a:t>
            </a:r>
          </a:p>
          <a:p>
            <a:pPr algn="ctr"/>
            <a:r>
              <a:rPr lang="de-DE" dirty="0"/>
              <a:t>vollkommen zu</a:t>
            </a:r>
          </a:p>
        </p:txBody>
      </p:sp>
      <p:sp>
        <p:nvSpPr>
          <p:cNvPr id="5" name="Foliennummernplatzhalter 4">
            <a:extLst>
              <a:ext uri="{FF2B5EF4-FFF2-40B4-BE49-F238E27FC236}">
                <a16:creationId xmlns:a16="http://schemas.microsoft.com/office/drawing/2014/main" id="{C1A0F53F-E4C8-C2EA-6B46-5EC7083B1FFA}"/>
              </a:ext>
            </a:extLst>
          </p:cNvPr>
          <p:cNvSpPr>
            <a:spLocks noGrp="1"/>
          </p:cNvSpPr>
          <p:nvPr>
            <p:ph type="sldNum" sz="quarter" idx="12"/>
          </p:nvPr>
        </p:nvSpPr>
        <p:spPr/>
        <p:txBody>
          <a:bodyPr/>
          <a:lstStyle/>
          <a:p>
            <a:r>
              <a:rPr lang="en-US"/>
              <a:t>Seite  </a:t>
            </a:r>
            <a:fld id="{2FBFB7FC-2A73-584A-BEDC-BDA0A3FEEBFC}" type="slidenum">
              <a:rPr lang="en-US" smtClean="0"/>
              <a:pPr/>
              <a:t>28</a:t>
            </a:fld>
            <a:endParaRPr lang="en-US"/>
          </a:p>
        </p:txBody>
      </p:sp>
      <p:sp>
        <p:nvSpPr>
          <p:cNvPr id="11" name="Titel 1">
            <a:extLst>
              <a:ext uri="{FF2B5EF4-FFF2-40B4-BE49-F238E27FC236}">
                <a16:creationId xmlns:a16="http://schemas.microsoft.com/office/drawing/2014/main" id="{98FAA704-8931-E4A7-4580-E0DF4E1063E7}"/>
              </a:ext>
            </a:extLst>
          </p:cNvPr>
          <p:cNvSpPr>
            <a:spLocks noGrp="1"/>
          </p:cNvSpPr>
          <p:nvPr>
            <p:ph type="title"/>
          </p:nvPr>
        </p:nvSpPr>
        <p:spPr>
          <a:xfrm>
            <a:off x="551384" y="800944"/>
            <a:ext cx="4245495" cy="755848"/>
          </a:xfrm>
        </p:spPr>
        <p:txBody>
          <a:bodyPr/>
          <a:lstStyle/>
          <a:p>
            <a:pPr marL="457200" defTabSz="1016000" fontAlgn="auto">
              <a:lnSpc>
                <a:spcPct val="115000"/>
              </a:lnSpc>
              <a:spcBef>
                <a:spcPts val="0"/>
              </a:spcBef>
              <a:spcAft>
                <a:spcPts val="0"/>
              </a:spcAft>
              <a:defRPr/>
            </a:pPr>
            <a:r>
              <a:rPr lang="de-DE" sz="22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Potenzielle Haltekraft: Krisenverhinderung</a:t>
            </a:r>
          </a:p>
        </p:txBody>
      </p:sp>
      <p:sp>
        <p:nvSpPr>
          <p:cNvPr id="12" name="Inhaltsplatzhalter 2">
            <a:extLst>
              <a:ext uri="{FF2B5EF4-FFF2-40B4-BE49-F238E27FC236}">
                <a16:creationId xmlns:a16="http://schemas.microsoft.com/office/drawing/2014/main" id="{524E731B-1DA6-5D4B-2EBB-4FD29D3D2A74}"/>
              </a:ext>
            </a:extLst>
          </p:cNvPr>
          <p:cNvSpPr txBox="1">
            <a:spLocks/>
          </p:cNvSpPr>
          <p:nvPr/>
        </p:nvSpPr>
        <p:spPr>
          <a:xfrm>
            <a:off x="7536160" y="800944"/>
            <a:ext cx="4032448" cy="3235449"/>
          </a:xfrm>
          <a:prstGeom prst="rect">
            <a:avLst/>
          </a:prstGeom>
        </p:spPr>
        <p:txBody>
          <a:bodyPr/>
          <a:lstStyle>
            <a:lvl1pPr algn="l" rtl="0" eaLnBrk="1" fontAlgn="base" hangingPunct="1">
              <a:spcBef>
                <a:spcPct val="0"/>
              </a:spcBef>
              <a:spcAft>
                <a:spcPct val="80000"/>
              </a:spcAft>
              <a:buClr>
                <a:schemeClr val="hlink"/>
              </a:buClr>
              <a:buFont typeface="Wingdings" charset="0"/>
              <a:buChar char="n"/>
              <a:defRPr sz="2400">
                <a:solidFill>
                  <a:schemeClr val="tx1"/>
                </a:solidFill>
                <a:latin typeface="+mn-lt"/>
                <a:ea typeface="+mn-ea"/>
                <a:cs typeface="+mn-cs"/>
              </a:defRPr>
            </a:lvl1pPr>
            <a:lvl2pPr marL="477838" indent="-287338" algn="l" rtl="0" eaLnBrk="1" fontAlgn="base" hangingPunct="1">
              <a:spcBef>
                <a:spcPct val="0"/>
              </a:spcBef>
              <a:spcAft>
                <a:spcPct val="80000"/>
              </a:spcAft>
              <a:buClr>
                <a:schemeClr val="hlink"/>
              </a:buClr>
              <a:buFont typeface="Wingdings" charset="0"/>
              <a:buChar char="n"/>
              <a:defRPr sz="2200">
                <a:solidFill>
                  <a:schemeClr val="tx1"/>
                </a:solidFill>
                <a:latin typeface="+mn-lt"/>
                <a:ea typeface="+mn-ea"/>
              </a:defRPr>
            </a:lvl2pPr>
            <a:lvl3pPr marL="860425" indent="-192088" algn="l" rtl="0" eaLnBrk="1" fontAlgn="base" hangingPunct="1">
              <a:spcBef>
                <a:spcPct val="0"/>
              </a:spcBef>
              <a:spcAft>
                <a:spcPct val="80000"/>
              </a:spcAft>
              <a:buClr>
                <a:schemeClr val="tx1"/>
              </a:buClr>
              <a:buChar char="–"/>
              <a:defRPr sz="2000">
                <a:solidFill>
                  <a:schemeClr val="tx1"/>
                </a:solidFill>
                <a:latin typeface="+mn-lt"/>
                <a:ea typeface="+mn-ea"/>
              </a:defRPr>
            </a:lvl3pPr>
            <a:lvl4pPr marL="16986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4pPr>
            <a:lvl5pPr marL="21177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5pPr>
            <a:lvl6pPr marL="25749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6pPr>
            <a:lvl7pPr marL="30321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7pPr>
            <a:lvl8pPr marL="34893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8pPr>
            <a:lvl9pPr marL="39465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9pPr>
          </a:lstStyle>
          <a:p>
            <a:pPr>
              <a:buNone/>
            </a:pPr>
            <a:r>
              <a:rPr kumimoji="0" lang="de-DE" b="0" i="0" u="sng" strike="noStrike" kern="0" cap="none" spc="0" normalizeH="0" baseline="0" noProof="0" dirty="0">
                <a:ln>
                  <a:noFill/>
                </a:ln>
                <a:solidFill>
                  <a:srgbClr val="000000"/>
                </a:solidFill>
                <a:effectLst/>
                <a:uLnTx/>
                <a:uFillTx/>
                <a:latin typeface="+mj-lt"/>
                <a:ea typeface="Calibri" panose="020F0502020204030204" pitchFamily="34" charset="0"/>
                <a:cs typeface="Times New Roman" panose="02020603050405020304" pitchFamily="18" charset="0"/>
              </a:rPr>
              <a:t>Hypothesen</a:t>
            </a:r>
            <a:endParaRPr lang="de-DE" kern="0" dirty="0">
              <a:latin typeface="+mj-lt"/>
              <a:ea typeface="Calibri" panose="020F0502020204030204" pitchFamily="34" charset="0"/>
              <a:cs typeface="Times New Roman" panose="02020603050405020304" pitchFamily="18" charset="0"/>
            </a:endParaRPr>
          </a:p>
          <a:p>
            <a:pPr marL="457200" indent="-457200">
              <a:buFont typeface="+mj-lt"/>
              <a:buAutoNum type="arabicPeriod"/>
            </a:pPr>
            <a:r>
              <a:rPr lang="de-DE" sz="2000" kern="0" dirty="0">
                <a:latin typeface="Calibri" panose="020F0502020204030204" pitchFamily="34" charset="0"/>
                <a:ea typeface="Calibri" panose="020F0502020204030204" pitchFamily="34" charset="0"/>
                <a:cs typeface="Times New Roman" panose="02020603050405020304" pitchFamily="18" charset="0"/>
              </a:rPr>
              <a:t>Reflexion von anbahnenden Krisen im Team sind bedeutsam zu ihrer Verhinderung.</a:t>
            </a:r>
          </a:p>
          <a:p>
            <a:pPr marL="457200" indent="-457200">
              <a:buFont typeface="+mj-lt"/>
              <a:buAutoNum type="arabicPeriod"/>
            </a:pPr>
            <a:r>
              <a:rPr lang="de-DE" sz="2000" kern="0" dirty="0">
                <a:solidFill>
                  <a:srgbClr val="FF0000"/>
                </a:solidFill>
                <a:latin typeface="Calibri" panose="020F0502020204030204" pitchFamily="34" charset="0"/>
                <a:ea typeface="Calibri" panose="020F0502020204030204" pitchFamily="34" charset="0"/>
                <a:cs typeface="Times New Roman" panose="02020603050405020304" pitchFamily="18" charset="0"/>
              </a:rPr>
              <a:t>Es müssen gemeinsamen Strategien entwickelt werden.</a:t>
            </a:r>
          </a:p>
          <a:p>
            <a:pPr marL="457200" indent="-457200">
              <a:buFont typeface="+mj-lt"/>
              <a:buAutoNum type="arabicPeriod"/>
            </a:pPr>
            <a:r>
              <a:rPr lang="de-DE" sz="2000" kern="0" dirty="0">
                <a:latin typeface="Calibri" panose="020F0502020204030204" pitchFamily="34" charset="0"/>
                <a:ea typeface="Calibri" panose="020F0502020204030204" pitchFamily="34" charset="0"/>
                <a:cs typeface="Times New Roman" panose="02020603050405020304" pitchFamily="18" charset="0"/>
              </a:rPr>
              <a:t>Im Krisenfall sind Konzepte der Einzelbetreuung nötig.</a:t>
            </a:r>
          </a:p>
          <a:p>
            <a:pPr marL="457200" indent="-457200">
              <a:buFont typeface="+mj-lt"/>
              <a:buAutoNum type="arabicPeriod"/>
            </a:pPr>
            <a:r>
              <a:rPr lang="de-DE" sz="2000" kern="0" dirty="0">
                <a:latin typeface="Calibri" panose="020F0502020204030204" pitchFamily="34" charset="0"/>
                <a:ea typeface="Calibri" panose="020F0502020204030204" pitchFamily="34" charset="0"/>
                <a:cs typeface="Times New Roman" panose="02020603050405020304" pitchFamily="18" charset="0"/>
              </a:rPr>
              <a:t>Absprachen mit externen Koop.-Partnern sind bedeutsam zur Verhinderung von Krisen.</a:t>
            </a:r>
          </a:p>
        </p:txBody>
      </p:sp>
      <p:pic>
        <p:nvPicPr>
          <p:cNvPr id="8" name="Grafik 7" descr="Ein Bild, das Text, Screenshot, Diagramm, Reihe enthält.&#10;&#10;Automatisch generierte Beschreibung">
            <a:extLst>
              <a:ext uri="{FF2B5EF4-FFF2-40B4-BE49-F238E27FC236}">
                <a16:creationId xmlns:a16="http://schemas.microsoft.com/office/drawing/2014/main" id="{08A78D0A-726F-945A-882B-B4B3EA452D29}"/>
              </a:ext>
            </a:extLst>
          </p:cNvPr>
          <p:cNvPicPr>
            <a:picLocks noChangeAspect="1"/>
          </p:cNvPicPr>
          <p:nvPr/>
        </p:nvPicPr>
        <p:blipFill rotWithShape="1">
          <a:blip r:embed="rId3"/>
          <a:srcRect t="7214" r="5886" b="9724"/>
          <a:stretch/>
        </p:blipFill>
        <p:spPr>
          <a:xfrm>
            <a:off x="914401" y="1757498"/>
            <a:ext cx="5613647" cy="4004118"/>
          </a:xfrm>
          <a:prstGeom prst="rect">
            <a:avLst/>
          </a:prstGeom>
        </p:spPr>
      </p:pic>
      <p:sp>
        <p:nvSpPr>
          <p:cNvPr id="13" name="Rechteck 12">
            <a:extLst>
              <a:ext uri="{FF2B5EF4-FFF2-40B4-BE49-F238E27FC236}">
                <a16:creationId xmlns:a16="http://schemas.microsoft.com/office/drawing/2014/main" id="{CF3081A8-8948-A9DD-93BE-FF60185190C3}"/>
              </a:ext>
            </a:extLst>
          </p:cNvPr>
          <p:cNvSpPr/>
          <p:nvPr/>
        </p:nvSpPr>
        <p:spPr bwMode="auto">
          <a:xfrm>
            <a:off x="735202" y="3284984"/>
            <a:ext cx="6323164" cy="656783"/>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tx1"/>
              </a:solidFill>
              <a:effectLst/>
              <a:latin typeface="Arial" charset="0"/>
              <a:ea typeface="ＭＳ Ｐゴシック" charset="0"/>
            </a:endParaRPr>
          </a:p>
        </p:txBody>
      </p:sp>
      <p:sp>
        <p:nvSpPr>
          <p:cNvPr id="4" name="Datumsplatzhalter 3">
            <a:extLst>
              <a:ext uri="{FF2B5EF4-FFF2-40B4-BE49-F238E27FC236}">
                <a16:creationId xmlns:a16="http://schemas.microsoft.com/office/drawing/2014/main" id="{2E63B4A2-7B90-8088-AB55-F83A25AE01BE}"/>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7" name="Rectangle 5">
            <a:extLst>
              <a:ext uri="{FF2B5EF4-FFF2-40B4-BE49-F238E27FC236}">
                <a16:creationId xmlns:a16="http://schemas.microsoft.com/office/drawing/2014/main" id="{3D005871-D8B3-74A8-96AD-1280996EB0EA}"/>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110684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E74A6FBD-7124-3F89-A584-381E85ED9786}"/>
              </a:ext>
            </a:extLst>
          </p:cNvPr>
          <p:cNvSpPr txBox="1"/>
          <p:nvPr/>
        </p:nvSpPr>
        <p:spPr>
          <a:xfrm>
            <a:off x="2279576" y="5839737"/>
            <a:ext cx="2193323" cy="584775"/>
          </a:xfrm>
          <a:prstGeom prst="rect">
            <a:avLst/>
          </a:prstGeom>
          <a:noFill/>
        </p:spPr>
        <p:txBody>
          <a:bodyPr wrap="square" rtlCol="0">
            <a:spAutoFit/>
          </a:bodyPr>
          <a:lstStyle/>
          <a:p>
            <a:pPr algn="ctr"/>
            <a:r>
              <a:rPr lang="de-DE" dirty="0"/>
              <a:t>stimme gar </a:t>
            </a:r>
          </a:p>
          <a:p>
            <a:pPr algn="ctr"/>
            <a:r>
              <a:rPr lang="de-DE" dirty="0"/>
              <a:t>nicht zu</a:t>
            </a:r>
          </a:p>
        </p:txBody>
      </p:sp>
      <p:sp>
        <p:nvSpPr>
          <p:cNvPr id="6" name="Textfeld 5">
            <a:extLst>
              <a:ext uri="{FF2B5EF4-FFF2-40B4-BE49-F238E27FC236}">
                <a16:creationId xmlns:a16="http://schemas.microsoft.com/office/drawing/2014/main" id="{B887E355-24C6-C0B1-5EF4-EF258979E356}"/>
              </a:ext>
            </a:extLst>
          </p:cNvPr>
          <p:cNvSpPr txBox="1"/>
          <p:nvPr/>
        </p:nvSpPr>
        <p:spPr>
          <a:xfrm>
            <a:off x="5063530" y="5839737"/>
            <a:ext cx="2304524" cy="584775"/>
          </a:xfrm>
          <a:prstGeom prst="rect">
            <a:avLst/>
          </a:prstGeom>
          <a:noFill/>
        </p:spPr>
        <p:txBody>
          <a:bodyPr wrap="square" rtlCol="0">
            <a:spAutoFit/>
          </a:bodyPr>
          <a:lstStyle/>
          <a:p>
            <a:pPr algn="ctr"/>
            <a:r>
              <a:rPr lang="de-DE" dirty="0"/>
              <a:t>stimme </a:t>
            </a:r>
          </a:p>
          <a:p>
            <a:pPr algn="ctr"/>
            <a:r>
              <a:rPr lang="de-DE" dirty="0"/>
              <a:t>vollkommen zu</a:t>
            </a:r>
          </a:p>
        </p:txBody>
      </p:sp>
      <p:sp>
        <p:nvSpPr>
          <p:cNvPr id="5" name="Foliennummernplatzhalter 4">
            <a:extLst>
              <a:ext uri="{FF2B5EF4-FFF2-40B4-BE49-F238E27FC236}">
                <a16:creationId xmlns:a16="http://schemas.microsoft.com/office/drawing/2014/main" id="{98E12499-47BF-940C-3ED0-CD479083CF6C}"/>
              </a:ext>
            </a:extLst>
          </p:cNvPr>
          <p:cNvSpPr>
            <a:spLocks noGrp="1"/>
          </p:cNvSpPr>
          <p:nvPr>
            <p:ph type="sldNum" sz="quarter" idx="12"/>
          </p:nvPr>
        </p:nvSpPr>
        <p:spPr/>
        <p:txBody>
          <a:bodyPr/>
          <a:lstStyle/>
          <a:p>
            <a:r>
              <a:rPr lang="en-US"/>
              <a:t>Seite  </a:t>
            </a:r>
            <a:fld id="{2FBFB7FC-2A73-584A-BEDC-BDA0A3FEEBFC}" type="slidenum">
              <a:rPr lang="en-US" smtClean="0"/>
              <a:pPr/>
              <a:t>29</a:t>
            </a:fld>
            <a:endParaRPr lang="en-US"/>
          </a:p>
        </p:txBody>
      </p:sp>
      <p:sp>
        <p:nvSpPr>
          <p:cNvPr id="12" name="Titel 1">
            <a:extLst>
              <a:ext uri="{FF2B5EF4-FFF2-40B4-BE49-F238E27FC236}">
                <a16:creationId xmlns:a16="http://schemas.microsoft.com/office/drawing/2014/main" id="{B2825404-4711-782B-E277-1B8B1D7C283C}"/>
              </a:ext>
            </a:extLst>
          </p:cNvPr>
          <p:cNvSpPr>
            <a:spLocks noGrp="1"/>
          </p:cNvSpPr>
          <p:nvPr>
            <p:ph type="title"/>
          </p:nvPr>
        </p:nvSpPr>
        <p:spPr>
          <a:xfrm>
            <a:off x="604226" y="772673"/>
            <a:ext cx="3957463" cy="755848"/>
          </a:xfrm>
        </p:spPr>
        <p:txBody>
          <a:bodyPr/>
          <a:lstStyle/>
          <a:p>
            <a:pPr marL="457200" defTabSz="1016000" fontAlgn="auto">
              <a:lnSpc>
                <a:spcPct val="115000"/>
              </a:lnSpc>
              <a:spcBef>
                <a:spcPts val="0"/>
              </a:spcBef>
              <a:spcAft>
                <a:spcPts val="0"/>
              </a:spcAft>
              <a:defRPr/>
            </a:pPr>
            <a:r>
              <a:rPr lang="de-DE" sz="22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Potenzielle Haltekraft:  Krisenbewältigung</a:t>
            </a:r>
          </a:p>
        </p:txBody>
      </p:sp>
      <p:sp>
        <p:nvSpPr>
          <p:cNvPr id="14" name="Inhaltsplatzhalter 2">
            <a:extLst>
              <a:ext uri="{FF2B5EF4-FFF2-40B4-BE49-F238E27FC236}">
                <a16:creationId xmlns:a16="http://schemas.microsoft.com/office/drawing/2014/main" id="{B802A963-3D50-891D-BD89-427A78602452}"/>
              </a:ext>
            </a:extLst>
          </p:cNvPr>
          <p:cNvSpPr txBox="1">
            <a:spLocks/>
          </p:cNvSpPr>
          <p:nvPr/>
        </p:nvSpPr>
        <p:spPr>
          <a:xfrm>
            <a:off x="7421736" y="772673"/>
            <a:ext cx="3957463" cy="5178850"/>
          </a:xfrm>
          <a:prstGeom prst="rect">
            <a:avLst/>
          </a:prstGeom>
        </p:spPr>
        <p:txBody>
          <a:bodyPr/>
          <a:lstStyle>
            <a:lvl1pPr algn="l" rtl="0" eaLnBrk="1" fontAlgn="base" hangingPunct="1">
              <a:spcBef>
                <a:spcPct val="0"/>
              </a:spcBef>
              <a:spcAft>
                <a:spcPct val="80000"/>
              </a:spcAft>
              <a:buClr>
                <a:schemeClr val="hlink"/>
              </a:buClr>
              <a:buFont typeface="Wingdings" charset="0"/>
              <a:buChar char="n"/>
              <a:defRPr sz="2400">
                <a:solidFill>
                  <a:schemeClr val="tx1"/>
                </a:solidFill>
                <a:latin typeface="+mn-lt"/>
                <a:ea typeface="+mn-ea"/>
                <a:cs typeface="+mn-cs"/>
              </a:defRPr>
            </a:lvl1pPr>
            <a:lvl2pPr marL="477838" indent="-287338" algn="l" rtl="0" eaLnBrk="1" fontAlgn="base" hangingPunct="1">
              <a:spcBef>
                <a:spcPct val="0"/>
              </a:spcBef>
              <a:spcAft>
                <a:spcPct val="80000"/>
              </a:spcAft>
              <a:buClr>
                <a:schemeClr val="hlink"/>
              </a:buClr>
              <a:buFont typeface="Wingdings" charset="0"/>
              <a:buChar char="n"/>
              <a:defRPr sz="2200">
                <a:solidFill>
                  <a:schemeClr val="tx1"/>
                </a:solidFill>
                <a:latin typeface="+mn-lt"/>
                <a:ea typeface="+mn-ea"/>
              </a:defRPr>
            </a:lvl2pPr>
            <a:lvl3pPr marL="860425" indent="-192088" algn="l" rtl="0" eaLnBrk="1" fontAlgn="base" hangingPunct="1">
              <a:spcBef>
                <a:spcPct val="0"/>
              </a:spcBef>
              <a:spcAft>
                <a:spcPct val="80000"/>
              </a:spcAft>
              <a:buClr>
                <a:schemeClr val="tx1"/>
              </a:buClr>
              <a:buChar char="–"/>
              <a:defRPr sz="2000">
                <a:solidFill>
                  <a:schemeClr val="tx1"/>
                </a:solidFill>
                <a:latin typeface="+mn-lt"/>
                <a:ea typeface="+mn-ea"/>
              </a:defRPr>
            </a:lvl3pPr>
            <a:lvl4pPr marL="16986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4pPr>
            <a:lvl5pPr marL="21177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5pPr>
            <a:lvl6pPr marL="25749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6pPr>
            <a:lvl7pPr marL="30321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7pPr>
            <a:lvl8pPr marL="34893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8pPr>
            <a:lvl9pPr marL="39465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b="0" i="0" u="sng" strike="noStrike" kern="0" cap="none" spc="0" normalizeH="0" baseline="0" noProof="0" dirty="0">
                <a:ln>
                  <a:noFill/>
                </a:ln>
                <a:solidFill>
                  <a:srgbClr val="000000"/>
                </a:solidFill>
                <a:effectLst/>
                <a:uLnTx/>
                <a:uFillTx/>
                <a:latin typeface="Calibri Light"/>
                <a:ea typeface="Calibri" panose="020F0502020204030204" pitchFamily="34" charset="0"/>
                <a:cs typeface="Times New Roman" panose="02020603050405020304" pitchFamily="18" charset="0"/>
              </a:rPr>
              <a:t>Hypothesen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b="0" i="0" u="sng" strike="noStrike" kern="0" cap="none" spc="0" normalizeH="0" baseline="0" noProof="0" dirty="0">
              <a:ln>
                <a:noFill/>
              </a:ln>
              <a:solidFill>
                <a:srgbClr val="000000"/>
              </a:solidFill>
              <a:effectLst/>
              <a:uLnTx/>
              <a:uFillTx/>
              <a:latin typeface="Calibri Light"/>
              <a:ea typeface="Calibri" panose="020F0502020204030204" pitchFamily="34" charset="0"/>
              <a:cs typeface="Times New Roman" panose="02020603050405020304" pitchFamily="18" charset="0"/>
            </a:endParaRP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Im Krisenfall benötigt die WG besonderen Schutz.</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Im Krisenfall müssen die gemeinsamen Strategien angewandt werden.</a:t>
            </a:r>
          </a:p>
        </p:txBody>
      </p:sp>
      <p:pic>
        <p:nvPicPr>
          <p:cNvPr id="9" name="Grafik 8" descr="Ein Bild, das Text, Screenshot, Diagramm, Rechteck enthält.&#10;&#10;Automatisch generierte Beschreibung">
            <a:extLst>
              <a:ext uri="{FF2B5EF4-FFF2-40B4-BE49-F238E27FC236}">
                <a16:creationId xmlns:a16="http://schemas.microsoft.com/office/drawing/2014/main" id="{EAE275FB-FC73-6892-91F7-BF117FCCBD47}"/>
              </a:ext>
            </a:extLst>
          </p:cNvPr>
          <p:cNvPicPr>
            <a:picLocks noChangeAspect="1"/>
          </p:cNvPicPr>
          <p:nvPr/>
        </p:nvPicPr>
        <p:blipFill rotWithShape="1">
          <a:blip r:embed="rId3"/>
          <a:srcRect t="9677" r="6763" b="7680"/>
          <a:stretch/>
        </p:blipFill>
        <p:spPr>
          <a:xfrm>
            <a:off x="647108" y="1752160"/>
            <a:ext cx="5823728" cy="4171935"/>
          </a:xfrm>
          <a:prstGeom prst="rect">
            <a:avLst/>
          </a:prstGeom>
        </p:spPr>
      </p:pic>
      <p:sp>
        <p:nvSpPr>
          <p:cNvPr id="4" name="Datumsplatzhalter 3">
            <a:extLst>
              <a:ext uri="{FF2B5EF4-FFF2-40B4-BE49-F238E27FC236}">
                <a16:creationId xmlns:a16="http://schemas.microsoft.com/office/drawing/2014/main" id="{FAE08959-919A-4BAB-F83F-5FB8E16107B0}"/>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7" name="Rectangle 5">
            <a:extLst>
              <a:ext uri="{FF2B5EF4-FFF2-40B4-BE49-F238E27FC236}">
                <a16:creationId xmlns:a16="http://schemas.microsoft.com/office/drawing/2014/main" id="{F4EE173F-98A9-78D8-7D6E-6E5062316C15}"/>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148903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ECF7EA8-F140-2A25-8812-99D13ACACFB1}"/>
              </a:ext>
            </a:extLst>
          </p:cNvPr>
          <p:cNvSpPr>
            <a:spLocks noGrp="1"/>
          </p:cNvSpPr>
          <p:nvPr>
            <p:ph type="dt" sz="half" idx="4294967295"/>
          </p:nvPr>
        </p:nvSpPr>
        <p:spPr>
          <a:xfrm>
            <a:off x="8432800" y="6553200"/>
            <a:ext cx="1625600" cy="301839"/>
          </a:xfrm>
        </p:spPr>
        <p:txBody>
          <a:bodyPr/>
          <a:lstStyle/>
          <a:p>
            <a:r>
              <a:rPr lang="de-DE"/>
              <a:t>04.07.2022</a:t>
            </a:r>
            <a:endParaRPr lang="en-US"/>
          </a:p>
        </p:txBody>
      </p:sp>
      <p:sp>
        <p:nvSpPr>
          <p:cNvPr id="3" name="Fußzeilenplatzhalter 2">
            <a:extLst>
              <a:ext uri="{FF2B5EF4-FFF2-40B4-BE49-F238E27FC236}">
                <a16:creationId xmlns:a16="http://schemas.microsoft.com/office/drawing/2014/main" id="{8624854D-CE39-9709-78C0-802DC5D116B2}"/>
              </a:ext>
            </a:extLst>
          </p:cNvPr>
          <p:cNvSpPr>
            <a:spLocks noGrp="1"/>
          </p:cNvSpPr>
          <p:nvPr>
            <p:ph type="ftr" sz="quarter" idx="4294967295"/>
          </p:nvPr>
        </p:nvSpPr>
        <p:spPr>
          <a:xfrm>
            <a:off x="914401" y="6553200"/>
            <a:ext cx="5964767" cy="301839"/>
          </a:xfrm>
        </p:spPr>
        <p:txBody>
          <a:bodyPr/>
          <a:lstStyle/>
          <a:p>
            <a:r>
              <a:rPr lang="de-DE"/>
              <a:t>Abteilung Kinder, Jugend und Familie</a:t>
            </a:r>
            <a:endParaRPr lang="en-US"/>
          </a:p>
        </p:txBody>
      </p:sp>
      <p:sp>
        <p:nvSpPr>
          <p:cNvPr id="4" name="Foliennummernplatzhalter 3">
            <a:extLst>
              <a:ext uri="{FF2B5EF4-FFF2-40B4-BE49-F238E27FC236}">
                <a16:creationId xmlns:a16="http://schemas.microsoft.com/office/drawing/2014/main" id="{AF1D4BA4-E6A8-4343-CE86-41D08E518AD1}"/>
              </a:ext>
            </a:extLst>
          </p:cNvPr>
          <p:cNvSpPr>
            <a:spLocks noGrp="1"/>
          </p:cNvSpPr>
          <p:nvPr>
            <p:ph type="sldNum" sz="quarter" idx="4294967295"/>
          </p:nvPr>
        </p:nvSpPr>
        <p:spPr>
          <a:xfrm>
            <a:off x="10160000" y="6553200"/>
            <a:ext cx="1219200" cy="301839"/>
          </a:xfrm>
        </p:spPr>
        <p:txBody>
          <a:bodyPr/>
          <a:lstStyle/>
          <a:p>
            <a:r>
              <a:rPr lang="en-US"/>
              <a:t>Seite  </a:t>
            </a:r>
            <a:fld id="{6C29DC0E-6919-0944-B569-D8F2A0B4E530}" type="slidenum">
              <a:rPr lang="en-US" smtClean="0"/>
              <a:pPr/>
              <a:t>3</a:t>
            </a:fld>
            <a:endParaRPr lang="en-US"/>
          </a:p>
        </p:txBody>
      </p:sp>
      <p:sp>
        <p:nvSpPr>
          <p:cNvPr id="5" name="Rechteck 4">
            <a:extLst>
              <a:ext uri="{FF2B5EF4-FFF2-40B4-BE49-F238E27FC236}">
                <a16:creationId xmlns:a16="http://schemas.microsoft.com/office/drawing/2014/main" id="{E88BA246-8D93-E20A-27E7-191AD9AD197C}"/>
              </a:ext>
            </a:extLst>
          </p:cNvPr>
          <p:cNvSpPr/>
          <p:nvPr/>
        </p:nvSpPr>
        <p:spPr bwMode="auto">
          <a:xfrm>
            <a:off x="0" y="0"/>
            <a:ext cx="263352" cy="332656"/>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tx1"/>
              </a:solidFill>
              <a:effectLst/>
              <a:latin typeface="Arial" charset="0"/>
              <a:ea typeface="ＭＳ Ｐゴシック" charset="0"/>
            </a:endParaRPr>
          </a:p>
        </p:txBody>
      </p:sp>
      <p:pic>
        <p:nvPicPr>
          <p:cNvPr id="6" name="Grafik 5">
            <a:extLst>
              <a:ext uri="{FF2B5EF4-FFF2-40B4-BE49-F238E27FC236}">
                <a16:creationId xmlns:a16="http://schemas.microsoft.com/office/drawing/2014/main" id="{5F71F71B-26E9-0B47-AFCF-AF3B631D9FC3}"/>
              </a:ext>
            </a:extLst>
          </p:cNvPr>
          <p:cNvPicPr>
            <a:picLocks noChangeAspect="1"/>
          </p:cNvPicPr>
          <p:nvPr/>
        </p:nvPicPr>
        <p:blipFill rotWithShape="1">
          <a:blip r:embed="rId2"/>
          <a:srcRect b="14631"/>
          <a:stretch/>
        </p:blipFill>
        <p:spPr>
          <a:xfrm>
            <a:off x="119336" y="-12858"/>
            <a:ext cx="12072664" cy="6870858"/>
          </a:xfrm>
          <a:prstGeom prst="rect">
            <a:avLst/>
          </a:prstGeom>
        </p:spPr>
      </p:pic>
    </p:spTree>
    <p:extLst>
      <p:ext uri="{BB962C8B-B14F-4D97-AF65-F5344CB8AC3E}">
        <p14:creationId xmlns:p14="http://schemas.microsoft.com/office/powerpoint/2010/main" val="122451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E74A6FBD-7124-3F89-A584-381E85ED9786}"/>
              </a:ext>
            </a:extLst>
          </p:cNvPr>
          <p:cNvSpPr txBox="1"/>
          <p:nvPr/>
        </p:nvSpPr>
        <p:spPr>
          <a:xfrm>
            <a:off x="2279576" y="5839737"/>
            <a:ext cx="2193323" cy="584775"/>
          </a:xfrm>
          <a:prstGeom prst="rect">
            <a:avLst/>
          </a:prstGeom>
          <a:noFill/>
        </p:spPr>
        <p:txBody>
          <a:bodyPr wrap="square" rtlCol="0">
            <a:spAutoFit/>
          </a:bodyPr>
          <a:lstStyle/>
          <a:p>
            <a:pPr algn="ctr"/>
            <a:r>
              <a:rPr lang="de-DE" dirty="0"/>
              <a:t>stimme gar </a:t>
            </a:r>
          </a:p>
          <a:p>
            <a:pPr algn="ctr"/>
            <a:r>
              <a:rPr lang="de-DE" dirty="0"/>
              <a:t>nicht zu</a:t>
            </a:r>
          </a:p>
        </p:txBody>
      </p:sp>
      <p:sp>
        <p:nvSpPr>
          <p:cNvPr id="6" name="Textfeld 5">
            <a:extLst>
              <a:ext uri="{FF2B5EF4-FFF2-40B4-BE49-F238E27FC236}">
                <a16:creationId xmlns:a16="http://schemas.microsoft.com/office/drawing/2014/main" id="{B887E355-24C6-C0B1-5EF4-EF258979E356}"/>
              </a:ext>
            </a:extLst>
          </p:cNvPr>
          <p:cNvSpPr txBox="1"/>
          <p:nvPr/>
        </p:nvSpPr>
        <p:spPr>
          <a:xfrm>
            <a:off x="5063530" y="5839737"/>
            <a:ext cx="2304524" cy="584775"/>
          </a:xfrm>
          <a:prstGeom prst="rect">
            <a:avLst/>
          </a:prstGeom>
          <a:noFill/>
        </p:spPr>
        <p:txBody>
          <a:bodyPr wrap="square" rtlCol="0">
            <a:spAutoFit/>
          </a:bodyPr>
          <a:lstStyle/>
          <a:p>
            <a:pPr algn="ctr"/>
            <a:r>
              <a:rPr lang="de-DE" dirty="0"/>
              <a:t>stimme </a:t>
            </a:r>
          </a:p>
          <a:p>
            <a:pPr algn="ctr"/>
            <a:r>
              <a:rPr lang="de-DE" dirty="0"/>
              <a:t>vollkommen zu</a:t>
            </a:r>
          </a:p>
        </p:txBody>
      </p:sp>
      <p:sp>
        <p:nvSpPr>
          <p:cNvPr id="5" name="Foliennummernplatzhalter 4">
            <a:extLst>
              <a:ext uri="{FF2B5EF4-FFF2-40B4-BE49-F238E27FC236}">
                <a16:creationId xmlns:a16="http://schemas.microsoft.com/office/drawing/2014/main" id="{98E12499-47BF-940C-3ED0-CD479083CF6C}"/>
              </a:ext>
            </a:extLst>
          </p:cNvPr>
          <p:cNvSpPr>
            <a:spLocks noGrp="1"/>
          </p:cNvSpPr>
          <p:nvPr>
            <p:ph type="sldNum" sz="quarter" idx="12"/>
          </p:nvPr>
        </p:nvSpPr>
        <p:spPr/>
        <p:txBody>
          <a:bodyPr/>
          <a:lstStyle/>
          <a:p>
            <a:r>
              <a:rPr lang="en-US"/>
              <a:t>Seite  </a:t>
            </a:r>
            <a:fld id="{2FBFB7FC-2A73-584A-BEDC-BDA0A3FEEBFC}" type="slidenum">
              <a:rPr lang="en-US" smtClean="0"/>
              <a:pPr/>
              <a:t>30</a:t>
            </a:fld>
            <a:endParaRPr lang="en-US"/>
          </a:p>
        </p:txBody>
      </p:sp>
      <p:sp>
        <p:nvSpPr>
          <p:cNvPr id="12" name="Titel 1">
            <a:extLst>
              <a:ext uri="{FF2B5EF4-FFF2-40B4-BE49-F238E27FC236}">
                <a16:creationId xmlns:a16="http://schemas.microsoft.com/office/drawing/2014/main" id="{B2825404-4711-782B-E277-1B8B1D7C283C}"/>
              </a:ext>
            </a:extLst>
          </p:cNvPr>
          <p:cNvSpPr>
            <a:spLocks noGrp="1"/>
          </p:cNvSpPr>
          <p:nvPr>
            <p:ph type="title"/>
          </p:nvPr>
        </p:nvSpPr>
        <p:spPr>
          <a:xfrm>
            <a:off x="604226" y="772673"/>
            <a:ext cx="3957463" cy="755848"/>
          </a:xfrm>
        </p:spPr>
        <p:txBody>
          <a:bodyPr/>
          <a:lstStyle/>
          <a:p>
            <a:pPr marL="457200" defTabSz="1016000" fontAlgn="auto">
              <a:lnSpc>
                <a:spcPct val="115000"/>
              </a:lnSpc>
              <a:spcBef>
                <a:spcPts val="0"/>
              </a:spcBef>
              <a:spcAft>
                <a:spcPts val="0"/>
              </a:spcAft>
              <a:defRPr/>
            </a:pPr>
            <a:r>
              <a:rPr lang="de-DE" sz="22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Potenzielle Haltekraft:  Krisenbewältigung</a:t>
            </a:r>
          </a:p>
        </p:txBody>
      </p:sp>
      <p:sp>
        <p:nvSpPr>
          <p:cNvPr id="14" name="Inhaltsplatzhalter 2">
            <a:extLst>
              <a:ext uri="{FF2B5EF4-FFF2-40B4-BE49-F238E27FC236}">
                <a16:creationId xmlns:a16="http://schemas.microsoft.com/office/drawing/2014/main" id="{B802A963-3D50-891D-BD89-427A78602452}"/>
              </a:ext>
            </a:extLst>
          </p:cNvPr>
          <p:cNvSpPr txBox="1">
            <a:spLocks/>
          </p:cNvSpPr>
          <p:nvPr/>
        </p:nvSpPr>
        <p:spPr>
          <a:xfrm>
            <a:off x="7421736" y="772673"/>
            <a:ext cx="3957463" cy="5178850"/>
          </a:xfrm>
          <a:prstGeom prst="rect">
            <a:avLst/>
          </a:prstGeom>
        </p:spPr>
        <p:txBody>
          <a:bodyPr/>
          <a:lstStyle>
            <a:lvl1pPr algn="l" rtl="0" eaLnBrk="1" fontAlgn="base" hangingPunct="1">
              <a:spcBef>
                <a:spcPct val="0"/>
              </a:spcBef>
              <a:spcAft>
                <a:spcPct val="80000"/>
              </a:spcAft>
              <a:buClr>
                <a:schemeClr val="hlink"/>
              </a:buClr>
              <a:buFont typeface="Wingdings" charset="0"/>
              <a:buChar char="n"/>
              <a:defRPr sz="2400">
                <a:solidFill>
                  <a:schemeClr val="tx1"/>
                </a:solidFill>
                <a:latin typeface="+mn-lt"/>
                <a:ea typeface="+mn-ea"/>
                <a:cs typeface="+mn-cs"/>
              </a:defRPr>
            </a:lvl1pPr>
            <a:lvl2pPr marL="477838" indent="-287338" algn="l" rtl="0" eaLnBrk="1" fontAlgn="base" hangingPunct="1">
              <a:spcBef>
                <a:spcPct val="0"/>
              </a:spcBef>
              <a:spcAft>
                <a:spcPct val="80000"/>
              </a:spcAft>
              <a:buClr>
                <a:schemeClr val="hlink"/>
              </a:buClr>
              <a:buFont typeface="Wingdings" charset="0"/>
              <a:buChar char="n"/>
              <a:defRPr sz="2200">
                <a:solidFill>
                  <a:schemeClr val="tx1"/>
                </a:solidFill>
                <a:latin typeface="+mn-lt"/>
                <a:ea typeface="+mn-ea"/>
              </a:defRPr>
            </a:lvl2pPr>
            <a:lvl3pPr marL="860425" indent="-192088" algn="l" rtl="0" eaLnBrk="1" fontAlgn="base" hangingPunct="1">
              <a:spcBef>
                <a:spcPct val="0"/>
              </a:spcBef>
              <a:spcAft>
                <a:spcPct val="80000"/>
              </a:spcAft>
              <a:buClr>
                <a:schemeClr val="tx1"/>
              </a:buClr>
              <a:buChar char="–"/>
              <a:defRPr sz="2000">
                <a:solidFill>
                  <a:schemeClr val="tx1"/>
                </a:solidFill>
                <a:latin typeface="+mn-lt"/>
                <a:ea typeface="+mn-ea"/>
              </a:defRPr>
            </a:lvl3pPr>
            <a:lvl4pPr marL="16986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4pPr>
            <a:lvl5pPr marL="21177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5pPr>
            <a:lvl6pPr marL="25749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6pPr>
            <a:lvl7pPr marL="30321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7pPr>
            <a:lvl8pPr marL="34893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8pPr>
            <a:lvl9pPr marL="39465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b="0" i="0" u="sng" strike="noStrike" kern="0" cap="none" spc="0" normalizeH="0" baseline="0" noProof="0" dirty="0">
                <a:ln>
                  <a:noFill/>
                </a:ln>
                <a:solidFill>
                  <a:srgbClr val="000000"/>
                </a:solidFill>
                <a:effectLst/>
                <a:uLnTx/>
                <a:uFillTx/>
                <a:latin typeface="Calibri Light"/>
                <a:ea typeface="Calibri" panose="020F0502020204030204" pitchFamily="34" charset="0"/>
                <a:cs typeface="Times New Roman" panose="02020603050405020304" pitchFamily="18" charset="0"/>
              </a:rPr>
              <a:t>Hypothesen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b="0" i="0" u="sng" strike="noStrike" kern="0" cap="none" spc="0" normalizeH="0" baseline="0" noProof="0" dirty="0">
              <a:ln>
                <a:noFill/>
              </a:ln>
              <a:solidFill>
                <a:srgbClr val="FF0000"/>
              </a:solidFill>
              <a:effectLst/>
              <a:uLnTx/>
              <a:uFillTx/>
              <a:latin typeface="Calibri Light"/>
              <a:ea typeface="Calibri" panose="020F0502020204030204" pitchFamily="34" charset="0"/>
              <a:cs typeface="Times New Roman" panose="02020603050405020304" pitchFamily="18" charset="0"/>
            </a:endParaRPr>
          </a:p>
          <a:p>
            <a:pPr marL="457200" indent="-457200">
              <a:buFont typeface="+mj-lt"/>
              <a:buAutoNum type="arabicPeriod"/>
            </a:pPr>
            <a:r>
              <a:rPr lang="de-DE" sz="2000" kern="0" dirty="0">
                <a:solidFill>
                  <a:srgbClr val="FF0000"/>
                </a:solidFill>
                <a:latin typeface="Calibri" panose="020F0502020204030204" pitchFamily="34" charset="0"/>
                <a:ea typeface="ＭＳ Ｐゴシック" charset="0"/>
                <a:cs typeface="Times New Roman" panose="02020603050405020304" pitchFamily="18" charset="0"/>
              </a:rPr>
              <a:t>Im Krisenfall benötigt die WG besonderen Schutz.</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Im Krisenfall müssen die gemeinsamen Strategien angewandt werden.</a:t>
            </a:r>
          </a:p>
        </p:txBody>
      </p:sp>
      <p:pic>
        <p:nvPicPr>
          <p:cNvPr id="9" name="Grafik 8" descr="Ein Bild, das Text, Screenshot, Diagramm, Rechteck enthält.&#10;&#10;Automatisch generierte Beschreibung">
            <a:extLst>
              <a:ext uri="{FF2B5EF4-FFF2-40B4-BE49-F238E27FC236}">
                <a16:creationId xmlns:a16="http://schemas.microsoft.com/office/drawing/2014/main" id="{EAE275FB-FC73-6892-91F7-BF117FCCBD47}"/>
              </a:ext>
            </a:extLst>
          </p:cNvPr>
          <p:cNvPicPr>
            <a:picLocks noChangeAspect="1"/>
          </p:cNvPicPr>
          <p:nvPr/>
        </p:nvPicPr>
        <p:blipFill rotWithShape="1">
          <a:blip r:embed="rId3"/>
          <a:srcRect t="9677" r="6763" b="7680"/>
          <a:stretch/>
        </p:blipFill>
        <p:spPr>
          <a:xfrm>
            <a:off x="647108" y="1752160"/>
            <a:ext cx="5823728" cy="4171935"/>
          </a:xfrm>
          <a:prstGeom prst="rect">
            <a:avLst/>
          </a:prstGeom>
        </p:spPr>
      </p:pic>
      <p:sp>
        <p:nvSpPr>
          <p:cNvPr id="4" name="Rechteck 3">
            <a:extLst>
              <a:ext uri="{FF2B5EF4-FFF2-40B4-BE49-F238E27FC236}">
                <a16:creationId xmlns:a16="http://schemas.microsoft.com/office/drawing/2014/main" id="{ED8D627E-C0E5-2406-D9FD-4068F7E67682}"/>
              </a:ext>
            </a:extLst>
          </p:cNvPr>
          <p:cNvSpPr/>
          <p:nvPr/>
        </p:nvSpPr>
        <p:spPr bwMode="auto">
          <a:xfrm>
            <a:off x="363945" y="1988840"/>
            <a:ext cx="6510262" cy="201622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tx1"/>
              </a:solidFill>
              <a:effectLst/>
              <a:latin typeface="Arial" charset="0"/>
              <a:ea typeface="ＭＳ Ｐゴシック" charset="0"/>
            </a:endParaRPr>
          </a:p>
        </p:txBody>
      </p:sp>
      <p:sp>
        <p:nvSpPr>
          <p:cNvPr id="7" name="Datumsplatzhalter 3">
            <a:extLst>
              <a:ext uri="{FF2B5EF4-FFF2-40B4-BE49-F238E27FC236}">
                <a16:creationId xmlns:a16="http://schemas.microsoft.com/office/drawing/2014/main" id="{51C59F7F-7EC8-F59D-2582-1BC7407B6242}"/>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10" name="Rectangle 5">
            <a:extLst>
              <a:ext uri="{FF2B5EF4-FFF2-40B4-BE49-F238E27FC236}">
                <a16:creationId xmlns:a16="http://schemas.microsoft.com/office/drawing/2014/main" id="{BE84B42F-7466-E495-2AE6-F481DDA5492A}"/>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68138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9D67105C-8A23-DF19-BEA4-30DCEC62ECD1}"/>
              </a:ext>
            </a:extLst>
          </p:cNvPr>
          <p:cNvPicPr>
            <a:picLocks noChangeAspect="1"/>
          </p:cNvPicPr>
          <p:nvPr/>
        </p:nvPicPr>
        <p:blipFill>
          <a:blip r:embed="rId2"/>
          <a:stretch>
            <a:fillRect/>
          </a:stretch>
        </p:blipFill>
        <p:spPr>
          <a:xfrm>
            <a:off x="425370" y="862929"/>
            <a:ext cx="11341260" cy="5132141"/>
          </a:xfrm>
          <a:prstGeom prst="rect">
            <a:avLst/>
          </a:prstGeom>
        </p:spPr>
      </p:pic>
    </p:spTree>
    <p:extLst>
      <p:ext uri="{BB962C8B-B14F-4D97-AF65-F5344CB8AC3E}">
        <p14:creationId xmlns:p14="http://schemas.microsoft.com/office/powerpoint/2010/main" val="3614188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9DAF26F6-E96A-54FF-DBA6-28589763D479}"/>
              </a:ext>
            </a:extLst>
          </p:cNvPr>
          <p:cNvSpPr txBox="1"/>
          <p:nvPr/>
        </p:nvSpPr>
        <p:spPr>
          <a:xfrm>
            <a:off x="2361239" y="5785023"/>
            <a:ext cx="2193323" cy="584775"/>
          </a:xfrm>
          <a:prstGeom prst="rect">
            <a:avLst/>
          </a:prstGeom>
          <a:noFill/>
        </p:spPr>
        <p:txBody>
          <a:bodyPr wrap="square" rtlCol="0">
            <a:spAutoFit/>
          </a:bodyPr>
          <a:lstStyle/>
          <a:p>
            <a:pPr algn="ctr"/>
            <a:r>
              <a:rPr lang="de-DE" dirty="0"/>
              <a:t>stimme gar </a:t>
            </a:r>
          </a:p>
          <a:p>
            <a:pPr algn="ctr"/>
            <a:r>
              <a:rPr lang="de-DE" dirty="0"/>
              <a:t>nicht zu</a:t>
            </a:r>
          </a:p>
        </p:txBody>
      </p:sp>
      <p:sp>
        <p:nvSpPr>
          <p:cNvPr id="6" name="Textfeld 5">
            <a:extLst>
              <a:ext uri="{FF2B5EF4-FFF2-40B4-BE49-F238E27FC236}">
                <a16:creationId xmlns:a16="http://schemas.microsoft.com/office/drawing/2014/main" id="{6CD3315C-6A69-A9DF-2262-0576BADE6DF2}"/>
              </a:ext>
            </a:extLst>
          </p:cNvPr>
          <p:cNvSpPr txBox="1"/>
          <p:nvPr/>
        </p:nvSpPr>
        <p:spPr>
          <a:xfrm>
            <a:off x="5015880" y="5785022"/>
            <a:ext cx="2304524" cy="584775"/>
          </a:xfrm>
          <a:prstGeom prst="rect">
            <a:avLst/>
          </a:prstGeom>
          <a:noFill/>
        </p:spPr>
        <p:txBody>
          <a:bodyPr wrap="square" rtlCol="0">
            <a:spAutoFit/>
          </a:bodyPr>
          <a:lstStyle/>
          <a:p>
            <a:pPr algn="ctr"/>
            <a:r>
              <a:rPr lang="de-DE" dirty="0"/>
              <a:t>stimme </a:t>
            </a:r>
          </a:p>
          <a:p>
            <a:pPr algn="ctr"/>
            <a:r>
              <a:rPr lang="de-DE" dirty="0"/>
              <a:t>vollkommen zu</a:t>
            </a:r>
          </a:p>
        </p:txBody>
      </p:sp>
      <p:sp>
        <p:nvSpPr>
          <p:cNvPr id="5" name="Foliennummernplatzhalter 4">
            <a:extLst>
              <a:ext uri="{FF2B5EF4-FFF2-40B4-BE49-F238E27FC236}">
                <a16:creationId xmlns:a16="http://schemas.microsoft.com/office/drawing/2014/main" id="{689427A2-7502-5B02-CC2C-5D9569993DD5}"/>
              </a:ext>
            </a:extLst>
          </p:cNvPr>
          <p:cNvSpPr>
            <a:spLocks noGrp="1"/>
          </p:cNvSpPr>
          <p:nvPr>
            <p:ph type="sldNum" sz="quarter" idx="12"/>
          </p:nvPr>
        </p:nvSpPr>
        <p:spPr/>
        <p:txBody>
          <a:bodyPr/>
          <a:lstStyle/>
          <a:p>
            <a:r>
              <a:rPr lang="en-US"/>
              <a:t>Seite  </a:t>
            </a:r>
            <a:fld id="{2FBFB7FC-2A73-584A-BEDC-BDA0A3FEEBFC}" type="slidenum">
              <a:rPr lang="en-US" smtClean="0"/>
              <a:pPr/>
              <a:t>32</a:t>
            </a:fld>
            <a:endParaRPr lang="en-US"/>
          </a:p>
        </p:txBody>
      </p:sp>
      <p:sp>
        <p:nvSpPr>
          <p:cNvPr id="16" name="Titel 1">
            <a:extLst>
              <a:ext uri="{FF2B5EF4-FFF2-40B4-BE49-F238E27FC236}">
                <a16:creationId xmlns:a16="http://schemas.microsoft.com/office/drawing/2014/main" id="{3FF261A7-DE17-CAA8-9574-E3351480C2D1}"/>
              </a:ext>
            </a:extLst>
          </p:cNvPr>
          <p:cNvSpPr>
            <a:spLocks noGrp="1"/>
          </p:cNvSpPr>
          <p:nvPr>
            <p:ph type="title"/>
          </p:nvPr>
        </p:nvSpPr>
        <p:spPr>
          <a:xfrm>
            <a:off x="551384" y="746820"/>
            <a:ext cx="4893567" cy="755848"/>
          </a:xfrm>
        </p:spPr>
        <p:txBody>
          <a:bodyPr/>
          <a:lstStyle/>
          <a:p>
            <a:pPr marL="457200" defTabSz="1016000" fontAlgn="auto">
              <a:lnSpc>
                <a:spcPct val="115000"/>
              </a:lnSpc>
              <a:spcBef>
                <a:spcPts val="0"/>
              </a:spcBef>
              <a:spcAft>
                <a:spcPts val="0"/>
              </a:spcAft>
              <a:defRPr/>
            </a:pPr>
            <a:r>
              <a:rPr lang="de-DE" sz="22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Potenzielle Haltekraft: Krisenaufarbeitung</a:t>
            </a:r>
          </a:p>
        </p:txBody>
      </p:sp>
      <p:sp>
        <p:nvSpPr>
          <p:cNvPr id="18" name="Inhaltsplatzhalter 2">
            <a:extLst>
              <a:ext uri="{FF2B5EF4-FFF2-40B4-BE49-F238E27FC236}">
                <a16:creationId xmlns:a16="http://schemas.microsoft.com/office/drawing/2014/main" id="{616A216D-28F0-3D8C-9D6D-1255DB940841}"/>
              </a:ext>
            </a:extLst>
          </p:cNvPr>
          <p:cNvSpPr txBox="1">
            <a:spLocks/>
          </p:cNvSpPr>
          <p:nvPr/>
        </p:nvSpPr>
        <p:spPr>
          <a:xfrm>
            <a:off x="7464152" y="746820"/>
            <a:ext cx="4176464" cy="5736178"/>
          </a:xfrm>
          <a:prstGeom prst="rect">
            <a:avLst/>
          </a:prstGeom>
        </p:spPr>
        <p:txBody>
          <a:bodyPr/>
          <a:lstStyle>
            <a:lvl1pPr algn="l" rtl="0" eaLnBrk="1" fontAlgn="base" hangingPunct="1">
              <a:spcBef>
                <a:spcPct val="0"/>
              </a:spcBef>
              <a:spcAft>
                <a:spcPct val="80000"/>
              </a:spcAft>
              <a:buClr>
                <a:schemeClr val="hlink"/>
              </a:buClr>
              <a:buFont typeface="Wingdings" charset="0"/>
              <a:buChar char="n"/>
              <a:defRPr sz="2400">
                <a:solidFill>
                  <a:schemeClr val="tx1"/>
                </a:solidFill>
                <a:latin typeface="+mn-lt"/>
                <a:ea typeface="+mn-ea"/>
                <a:cs typeface="+mn-cs"/>
              </a:defRPr>
            </a:lvl1pPr>
            <a:lvl2pPr marL="477838" indent="-287338" algn="l" rtl="0" eaLnBrk="1" fontAlgn="base" hangingPunct="1">
              <a:spcBef>
                <a:spcPct val="0"/>
              </a:spcBef>
              <a:spcAft>
                <a:spcPct val="80000"/>
              </a:spcAft>
              <a:buClr>
                <a:schemeClr val="hlink"/>
              </a:buClr>
              <a:buFont typeface="Wingdings" charset="0"/>
              <a:buChar char="n"/>
              <a:defRPr sz="2200">
                <a:solidFill>
                  <a:schemeClr val="tx1"/>
                </a:solidFill>
                <a:latin typeface="+mn-lt"/>
                <a:ea typeface="+mn-ea"/>
              </a:defRPr>
            </a:lvl2pPr>
            <a:lvl3pPr marL="860425" indent="-192088" algn="l" rtl="0" eaLnBrk="1" fontAlgn="base" hangingPunct="1">
              <a:spcBef>
                <a:spcPct val="0"/>
              </a:spcBef>
              <a:spcAft>
                <a:spcPct val="80000"/>
              </a:spcAft>
              <a:buClr>
                <a:schemeClr val="tx1"/>
              </a:buClr>
              <a:buChar char="–"/>
              <a:defRPr sz="2000">
                <a:solidFill>
                  <a:schemeClr val="tx1"/>
                </a:solidFill>
                <a:latin typeface="+mn-lt"/>
                <a:ea typeface="+mn-ea"/>
              </a:defRPr>
            </a:lvl3pPr>
            <a:lvl4pPr marL="16986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4pPr>
            <a:lvl5pPr marL="21177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5pPr>
            <a:lvl6pPr marL="25749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6pPr>
            <a:lvl7pPr marL="30321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7pPr>
            <a:lvl8pPr marL="34893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8pPr>
            <a:lvl9pPr marL="39465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b="0" i="0" u="sng" strike="noStrike" kern="0" cap="none" spc="0" normalizeH="0" baseline="0" noProof="0" dirty="0">
                <a:ln>
                  <a:noFill/>
                </a:ln>
                <a:solidFill>
                  <a:srgbClr val="000000"/>
                </a:solidFill>
                <a:effectLst/>
                <a:uLnTx/>
                <a:uFillTx/>
                <a:latin typeface="Calibri Light"/>
                <a:ea typeface="Calibri" panose="020F0502020204030204" pitchFamily="34" charset="0"/>
                <a:cs typeface="Times New Roman" panose="02020603050405020304" pitchFamily="18" charset="0"/>
              </a:rPr>
              <a:t>Hypothesen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b="0" i="0" u="sng" strike="noStrike" kern="0" cap="none" spc="0" normalizeH="0" baseline="0" noProof="0" dirty="0">
              <a:ln>
                <a:noFill/>
              </a:ln>
              <a:solidFill>
                <a:srgbClr val="000000"/>
              </a:solidFill>
              <a:effectLst/>
              <a:uLnTx/>
              <a:uFillTx/>
              <a:latin typeface="Calibri Light"/>
              <a:ea typeface="Calibri" panose="020F0502020204030204" pitchFamily="34" charset="0"/>
              <a:cs typeface="Times New Roman" panose="02020603050405020304" pitchFamily="18" charset="0"/>
            </a:endParaRP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Krisen müssen im Team reflektiert werden.</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Krisen müssen mit dem </a:t>
            </a:r>
            <a:r>
              <a:rPr lang="de-DE" sz="2000" kern="0" dirty="0" err="1">
                <a:latin typeface="Calibri" panose="020F0502020204030204" pitchFamily="34" charset="0"/>
                <a:ea typeface="ＭＳ Ｐゴシック" charset="0"/>
                <a:cs typeface="Times New Roman" panose="02020603050405020304" pitchFamily="18" charset="0"/>
              </a:rPr>
              <a:t>j.M</a:t>
            </a:r>
            <a:r>
              <a:rPr lang="de-DE" sz="2000" kern="0" dirty="0">
                <a:latin typeface="Calibri" panose="020F0502020204030204" pitchFamily="34" charset="0"/>
                <a:ea typeface="ＭＳ Ｐゴシック" charset="0"/>
                <a:cs typeface="Times New Roman" panose="02020603050405020304" pitchFamily="18" charset="0"/>
              </a:rPr>
              <a:t>. reflektiert werden.</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Nach der Krise muss eine  Wiedergutmachung möglich sein.</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Nach der Krise muss ein Neuanfang möglich sein.</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Mit kooperierenden Institutionen muss nach der Krise verfahrensbezogene Konsequenzen reflektiert werden.</a:t>
            </a:r>
          </a:p>
        </p:txBody>
      </p:sp>
      <p:pic>
        <p:nvPicPr>
          <p:cNvPr id="9" name="Grafik 8" descr="Ein Bild, das Text, Screenshot, Diagramm, Display enthält.&#10;&#10;Automatisch generierte Beschreibung">
            <a:extLst>
              <a:ext uri="{FF2B5EF4-FFF2-40B4-BE49-F238E27FC236}">
                <a16:creationId xmlns:a16="http://schemas.microsoft.com/office/drawing/2014/main" id="{69789572-0E43-48D1-6CFB-002F72D9973A}"/>
              </a:ext>
            </a:extLst>
          </p:cNvPr>
          <p:cNvPicPr>
            <a:picLocks noChangeAspect="1"/>
          </p:cNvPicPr>
          <p:nvPr/>
        </p:nvPicPr>
        <p:blipFill rotWithShape="1">
          <a:blip r:embed="rId3"/>
          <a:srcRect t="8514" r="5514" b="8843"/>
          <a:stretch/>
        </p:blipFill>
        <p:spPr>
          <a:xfrm>
            <a:off x="880608" y="1855093"/>
            <a:ext cx="5573943" cy="3940200"/>
          </a:xfrm>
          <a:prstGeom prst="rect">
            <a:avLst/>
          </a:prstGeom>
        </p:spPr>
      </p:pic>
      <p:sp>
        <p:nvSpPr>
          <p:cNvPr id="4" name="Datumsplatzhalter 3">
            <a:extLst>
              <a:ext uri="{FF2B5EF4-FFF2-40B4-BE49-F238E27FC236}">
                <a16:creationId xmlns:a16="http://schemas.microsoft.com/office/drawing/2014/main" id="{22460282-6453-3C5F-4F0A-6ED0186CDA57}"/>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7" name="Rectangle 5">
            <a:extLst>
              <a:ext uri="{FF2B5EF4-FFF2-40B4-BE49-F238E27FC236}">
                <a16:creationId xmlns:a16="http://schemas.microsoft.com/office/drawing/2014/main" id="{D4EA58F3-334C-A112-6434-05881987B1A1}"/>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370586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9DAF26F6-E96A-54FF-DBA6-28589763D479}"/>
              </a:ext>
            </a:extLst>
          </p:cNvPr>
          <p:cNvSpPr txBox="1"/>
          <p:nvPr/>
        </p:nvSpPr>
        <p:spPr>
          <a:xfrm>
            <a:off x="2361239" y="5785023"/>
            <a:ext cx="2193323" cy="584775"/>
          </a:xfrm>
          <a:prstGeom prst="rect">
            <a:avLst/>
          </a:prstGeom>
          <a:noFill/>
        </p:spPr>
        <p:txBody>
          <a:bodyPr wrap="square" rtlCol="0">
            <a:spAutoFit/>
          </a:bodyPr>
          <a:lstStyle/>
          <a:p>
            <a:pPr algn="ctr"/>
            <a:r>
              <a:rPr lang="de-DE" dirty="0"/>
              <a:t>stimme gar </a:t>
            </a:r>
          </a:p>
          <a:p>
            <a:pPr algn="ctr"/>
            <a:r>
              <a:rPr lang="de-DE" dirty="0"/>
              <a:t>nicht zu</a:t>
            </a:r>
          </a:p>
        </p:txBody>
      </p:sp>
      <p:sp>
        <p:nvSpPr>
          <p:cNvPr id="6" name="Textfeld 5">
            <a:extLst>
              <a:ext uri="{FF2B5EF4-FFF2-40B4-BE49-F238E27FC236}">
                <a16:creationId xmlns:a16="http://schemas.microsoft.com/office/drawing/2014/main" id="{6CD3315C-6A69-A9DF-2262-0576BADE6DF2}"/>
              </a:ext>
            </a:extLst>
          </p:cNvPr>
          <p:cNvSpPr txBox="1"/>
          <p:nvPr/>
        </p:nvSpPr>
        <p:spPr>
          <a:xfrm>
            <a:off x="5015880" y="5785022"/>
            <a:ext cx="2304524" cy="584775"/>
          </a:xfrm>
          <a:prstGeom prst="rect">
            <a:avLst/>
          </a:prstGeom>
          <a:noFill/>
        </p:spPr>
        <p:txBody>
          <a:bodyPr wrap="square" rtlCol="0">
            <a:spAutoFit/>
          </a:bodyPr>
          <a:lstStyle/>
          <a:p>
            <a:pPr algn="ctr"/>
            <a:r>
              <a:rPr lang="de-DE" dirty="0"/>
              <a:t>stimme </a:t>
            </a:r>
          </a:p>
          <a:p>
            <a:pPr algn="ctr"/>
            <a:r>
              <a:rPr lang="de-DE" dirty="0"/>
              <a:t>vollkommen zu</a:t>
            </a:r>
          </a:p>
        </p:txBody>
      </p:sp>
      <p:sp>
        <p:nvSpPr>
          <p:cNvPr id="5" name="Foliennummernplatzhalter 4">
            <a:extLst>
              <a:ext uri="{FF2B5EF4-FFF2-40B4-BE49-F238E27FC236}">
                <a16:creationId xmlns:a16="http://schemas.microsoft.com/office/drawing/2014/main" id="{689427A2-7502-5B02-CC2C-5D9569993DD5}"/>
              </a:ext>
            </a:extLst>
          </p:cNvPr>
          <p:cNvSpPr>
            <a:spLocks noGrp="1"/>
          </p:cNvSpPr>
          <p:nvPr>
            <p:ph type="sldNum" sz="quarter" idx="12"/>
          </p:nvPr>
        </p:nvSpPr>
        <p:spPr/>
        <p:txBody>
          <a:bodyPr/>
          <a:lstStyle/>
          <a:p>
            <a:r>
              <a:rPr lang="en-US"/>
              <a:t>Seite  </a:t>
            </a:r>
            <a:fld id="{2FBFB7FC-2A73-584A-BEDC-BDA0A3FEEBFC}" type="slidenum">
              <a:rPr lang="en-US" smtClean="0"/>
              <a:pPr/>
              <a:t>33</a:t>
            </a:fld>
            <a:endParaRPr lang="en-US"/>
          </a:p>
        </p:txBody>
      </p:sp>
      <p:sp>
        <p:nvSpPr>
          <p:cNvPr id="16" name="Titel 1">
            <a:extLst>
              <a:ext uri="{FF2B5EF4-FFF2-40B4-BE49-F238E27FC236}">
                <a16:creationId xmlns:a16="http://schemas.microsoft.com/office/drawing/2014/main" id="{3FF261A7-DE17-CAA8-9574-E3351480C2D1}"/>
              </a:ext>
            </a:extLst>
          </p:cNvPr>
          <p:cNvSpPr>
            <a:spLocks noGrp="1"/>
          </p:cNvSpPr>
          <p:nvPr>
            <p:ph type="title"/>
          </p:nvPr>
        </p:nvSpPr>
        <p:spPr>
          <a:xfrm>
            <a:off x="551384" y="746820"/>
            <a:ext cx="4893567" cy="755848"/>
          </a:xfrm>
        </p:spPr>
        <p:txBody>
          <a:bodyPr/>
          <a:lstStyle/>
          <a:p>
            <a:pPr marL="457200" defTabSz="1016000" fontAlgn="auto">
              <a:lnSpc>
                <a:spcPct val="115000"/>
              </a:lnSpc>
              <a:spcBef>
                <a:spcPts val="0"/>
              </a:spcBef>
              <a:spcAft>
                <a:spcPts val="0"/>
              </a:spcAft>
              <a:defRPr/>
            </a:pPr>
            <a:r>
              <a:rPr lang="de-DE" sz="22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Potenzielle Haltekraft: Krisenaufarbeitung</a:t>
            </a:r>
          </a:p>
        </p:txBody>
      </p:sp>
      <p:sp>
        <p:nvSpPr>
          <p:cNvPr id="18" name="Inhaltsplatzhalter 2">
            <a:extLst>
              <a:ext uri="{FF2B5EF4-FFF2-40B4-BE49-F238E27FC236}">
                <a16:creationId xmlns:a16="http://schemas.microsoft.com/office/drawing/2014/main" id="{616A216D-28F0-3D8C-9D6D-1255DB940841}"/>
              </a:ext>
            </a:extLst>
          </p:cNvPr>
          <p:cNvSpPr txBox="1">
            <a:spLocks/>
          </p:cNvSpPr>
          <p:nvPr/>
        </p:nvSpPr>
        <p:spPr>
          <a:xfrm>
            <a:off x="7464152" y="746820"/>
            <a:ext cx="4176464" cy="5736178"/>
          </a:xfrm>
          <a:prstGeom prst="rect">
            <a:avLst/>
          </a:prstGeom>
        </p:spPr>
        <p:txBody>
          <a:bodyPr/>
          <a:lstStyle>
            <a:lvl1pPr algn="l" rtl="0" eaLnBrk="1" fontAlgn="base" hangingPunct="1">
              <a:spcBef>
                <a:spcPct val="0"/>
              </a:spcBef>
              <a:spcAft>
                <a:spcPct val="80000"/>
              </a:spcAft>
              <a:buClr>
                <a:schemeClr val="hlink"/>
              </a:buClr>
              <a:buFont typeface="Wingdings" charset="0"/>
              <a:buChar char="n"/>
              <a:defRPr sz="2400">
                <a:solidFill>
                  <a:schemeClr val="tx1"/>
                </a:solidFill>
                <a:latin typeface="+mn-lt"/>
                <a:ea typeface="+mn-ea"/>
                <a:cs typeface="+mn-cs"/>
              </a:defRPr>
            </a:lvl1pPr>
            <a:lvl2pPr marL="477838" indent="-287338" algn="l" rtl="0" eaLnBrk="1" fontAlgn="base" hangingPunct="1">
              <a:spcBef>
                <a:spcPct val="0"/>
              </a:spcBef>
              <a:spcAft>
                <a:spcPct val="80000"/>
              </a:spcAft>
              <a:buClr>
                <a:schemeClr val="hlink"/>
              </a:buClr>
              <a:buFont typeface="Wingdings" charset="0"/>
              <a:buChar char="n"/>
              <a:defRPr sz="2200">
                <a:solidFill>
                  <a:schemeClr val="tx1"/>
                </a:solidFill>
                <a:latin typeface="+mn-lt"/>
                <a:ea typeface="+mn-ea"/>
              </a:defRPr>
            </a:lvl2pPr>
            <a:lvl3pPr marL="860425" indent="-192088" algn="l" rtl="0" eaLnBrk="1" fontAlgn="base" hangingPunct="1">
              <a:spcBef>
                <a:spcPct val="0"/>
              </a:spcBef>
              <a:spcAft>
                <a:spcPct val="80000"/>
              </a:spcAft>
              <a:buClr>
                <a:schemeClr val="tx1"/>
              </a:buClr>
              <a:buChar char="–"/>
              <a:defRPr sz="2000">
                <a:solidFill>
                  <a:schemeClr val="tx1"/>
                </a:solidFill>
                <a:latin typeface="+mn-lt"/>
                <a:ea typeface="+mn-ea"/>
              </a:defRPr>
            </a:lvl3pPr>
            <a:lvl4pPr marL="16986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4pPr>
            <a:lvl5pPr marL="21177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5pPr>
            <a:lvl6pPr marL="25749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6pPr>
            <a:lvl7pPr marL="30321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7pPr>
            <a:lvl8pPr marL="34893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8pPr>
            <a:lvl9pPr marL="39465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b="0" i="0" u="sng" strike="noStrike" kern="0" cap="none" spc="0" normalizeH="0" baseline="0" noProof="0" dirty="0">
                <a:ln>
                  <a:noFill/>
                </a:ln>
                <a:solidFill>
                  <a:srgbClr val="000000"/>
                </a:solidFill>
                <a:effectLst/>
                <a:uLnTx/>
                <a:uFillTx/>
                <a:latin typeface="Calibri Light"/>
                <a:ea typeface="Calibri" panose="020F0502020204030204" pitchFamily="34" charset="0"/>
                <a:cs typeface="Times New Roman" panose="02020603050405020304" pitchFamily="18" charset="0"/>
              </a:rPr>
              <a:t>Hypothesen</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de-DE" b="0" i="0" u="sng" strike="noStrike" kern="0" cap="none" spc="0" normalizeH="0" baseline="0" noProof="0" dirty="0">
              <a:ln>
                <a:noFill/>
              </a:ln>
              <a:solidFill>
                <a:srgbClr val="000000"/>
              </a:solidFill>
              <a:effectLst/>
              <a:uLnTx/>
              <a:uFillTx/>
              <a:latin typeface="Calibri Light"/>
              <a:ea typeface="Calibri" panose="020F0502020204030204" pitchFamily="34" charset="0"/>
              <a:cs typeface="Times New Roman" panose="02020603050405020304" pitchFamily="18" charset="0"/>
            </a:endParaRPr>
          </a:p>
          <a:p>
            <a:pPr marL="457200" indent="-457200">
              <a:buFont typeface="+mj-lt"/>
              <a:buAutoNum type="arabicPeriod"/>
            </a:pPr>
            <a:r>
              <a:rPr lang="de-DE" sz="2000" kern="0" dirty="0">
                <a:solidFill>
                  <a:srgbClr val="FF0000"/>
                </a:solidFill>
                <a:latin typeface="Calibri" panose="020F0502020204030204" pitchFamily="34" charset="0"/>
                <a:ea typeface="ＭＳ Ｐゴシック" charset="0"/>
                <a:cs typeface="Times New Roman" panose="02020603050405020304" pitchFamily="18" charset="0"/>
              </a:rPr>
              <a:t>Krisen müssen im Team reflektiert werden.</a:t>
            </a:r>
          </a:p>
          <a:p>
            <a:pPr marL="457200" indent="-457200">
              <a:buFont typeface="+mj-lt"/>
              <a:buAutoNum type="arabicPeriod"/>
            </a:pPr>
            <a:r>
              <a:rPr lang="de-DE" sz="2000" kern="0" dirty="0">
                <a:solidFill>
                  <a:srgbClr val="FF0000"/>
                </a:solidFill>
                <a:latin typeface="Calibri" panose="020F0502020204030204" pitchFamily="34" charset="0"/>
                <a:ea typeface="ＭＳ Ｐゴシック" charset="0"/>
                <a:cs typeface="Times New Roman" panose="02020603050405020304" pitchFamily="18" charset="0"/>
              </a:rPr>
              <a:t>Krisen müssen mit dem </a:t>
            </a:r>
            <a:r>
              <a:rPr lang="de-DE" sz="2000" kern="0" dirty="0" err="1">
                <a:solidFill>
                  <a:srgbClr val="FF0000"/>
                </a:solidFill>
                <a:latin typeface="Calibri" panose="020F0502020204030204" pitchFamily="34" charset="0"/>
                <a:ea typeface="ＭＳ Ｐゴシック" charset="0"/>
                <a:cs typeface="Times New Roman" panose="02020603050405020304" pitchFamily="18" charset="0"/>
              </a:rPr>
              <a:t>j.M</a:t>
            </a:r>
            <a:r>
              <a:rPr lang="de-DE" sz="2000" kern="0" dirty="0">
                <a:solidFill>
                  <a:srgbClr val="FF0000"/>
                </a:solidFill>
                <a:latin typeface="Calibri" panose="020F0502020204030204" pitchFamily="34" charset="0"/>
                <a:ea typeface="ＭＳ Ｐゴシック" charset="0"/>
                <a:cs typeface="Times New Roman" panose="02020603050405020304" pitchFamily="18" charset="0"/>
              </a:rPr>
              <a:t>. reflektiert werden.</a:t>
            </a:r>
          </a:p>
          <a:p>
            <a:pPr marL="457200" indent="-457200">
              <a:buFont typeface="+mj-lt"/>
              <a:buAutoNum type="arabicPeriod"/>
            </a:pPr>
            <a:r>
              <a:rPr lang="de-DE" sz="2000" kern="0" dirty="0">
                <a:solidFill>
                  <a:srgbClr val="FF0000"/>
                </a:solidFill>
                <a:latin typeface="Calibri" panose="020F0502020204030204" pitchFamily="34" charset="0"/>
                <a:ea typeface="ＭＳ Ｐゴシック" charset="0"/>
                <a:cs typeface="Times New Roman" panose="02020603050405020304" pitchFamily="18" charset="0"/>
              </a:rPr>
              <a:t>Nach der Krise muss eine  Wiedergutmachung möglich sein.</a:t>
            </a:r>
          </a:p>
          <a:p>
            <a:pPr marL="457200" indent="-457200">
              <a:buFont typeface="+mj-lt"/>
              <a:buAutoNum type="arabicPeriod"/>
            </a:pPr>
            <a:r>
              <a:rPr lang="de-DE" sz="2000" kern="0" dirty="0">
                <a:solidFill>
                  <a:srgbClr val="FF0000"/>
                </a:solidFill>
                <a:latin typeface="Calibri" panose="020F0502020204030204" pitchFamily="34" charset="0"/>
                <a:ea typeface="ＭＳ Ｐゴシック" charset="0"/>
                <a:cs typeface="Times New Roman" panose="02020603050405020304" pitchFamily="18" charset="0"/>
              </a:rPr>
              <a:t>Nach der Krise muss ein Neuanfang möglich sein.</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Mit kooperierenden Institutionen muss nach der Krise verfahrensbezogene Konsequenzen reflektiert werden.</a:t>
            </a:r>
          </a:p>
        </p:txBody>
      </p:sp>
      <p:pic>
        <p:nvPicPr>
          <p:cNvPr id="9" name="Grafik 8" descr="Ein Bild, das Text, Screenshot, Diagramm, Display enthält.&#10;&#10;Automatisch generierte Beschreibung">
            <a:extLst>
              <a:ext uri="{FF2B5EF4-FFF2-40B4-BE49-F238E27FC236}">
                <a16:creationId xmlns:a16="http://schemas.microsoft.com/office/drawing/2014/main" id="{69789572-0E43-48D1-6CFB-002F72D9973A}"/>
              </a:ext>
            </a:extLst>
          </p:cNvPr>
          <p:cNvPicPr>
            <a:picLocks noChangeAspect="1"/>
          </p:cNvPicPr>
          <p:nvPr/>
        </p:nvPicPr>
        <p:blipFill rotWithShape="1">
          <a:blip r:embed="rId3"/>
          <a:srcRect t="8514" r="5514" b="8843"/>
          <a:stretch/>
        </p:blipFill>
        <p:spPr>
          <a:xfrm>
            <a:off x="880608" y="1855093"/>
            <a:ext cx="5573943" cy="3940200"/>
          </a:xfrm>
          <a:prstGeom prst="rect">
            <a:avLst/>
          </a:prstGeom>
        </p:spPr>
      </p:pic>
      <p:sp>
        <p:nvSpPr>
          <p:cNvPr id="4" name="Rechteck 3">
            <a:extLst>
              <a:ext uri="{FF2B5EF4-FFF2-40B4-BE49-F238E27FC236}">
                <a16:creationId xmlns:a16="http://schemas.microsoft.com/office/drawing/2014/main" id="{D5C5CFBA-3C2B-91A2-4B1A-4E3951E8A5AF}"/>
              </a:ext>
            </a:extLst>
          </p:cNvPr>
          <p:cNvSpPr/>
          <p:nvPr/>
        </p:nvSpPr>
        <p:spPr bwMode="auto">
          <a:xfrm>
            <a:off x="551384" y="1988840"/>
            <a:ext cx="6510262" cy="259228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tx1"/>
              </a:solidFill>
              <a:effectLst/>
              <a:latin typeface="Arial" charset="0"/>
              <a:ea typeface="ＭＳ Ｐゴシック" charset="0"/>
            </a:endParaRPr>
          </a:p>
        </p:txBody>
      </p:sp>
      <p:sp>
        <p:nvSpPr>
          <p:cNvPr id="7" name="Datumsplatzhalter 3">
            <a:extLst>
              <a:ext uri="{FF2B5EF4-FFF2-40B4-BE49-F238E27FC236}">
                <a16:creationId xmlns:a16="http://schemas.microsoft.com/office/drawing/2014/main" id="{7C5C43D5-287E-5150-7B6B-F56293C520B2}"/>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10" name="Rectangle 5">
            <a:extLst>
              <a:ext uri="{FF2B5EF4-FFF2-40B4-BE49-F238E27FC236}">
                <a16:creationId xmlns:a16="http://schemas.microsoft.com/office/drawing/2014/main" id="{CBF924D6-3251-0800-DAF4-423F04B98405}"/>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75289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071C0198-F5E0-FDAD-DEEC-5240FD43185D}"/>
              </a:ext>
            </a:extLst>
          </p:cNvPr>
          <p:cNvSpPr txBox="1"/>
          <p:nvPr/>
        </p:nvSpPr>
        <p:spPr>
          <a:xfrm>
            <a:off x="4223792" y="5501124"/>
            <a:ext cx="2193323" cy="584775"/>
          </a:xfrm>
          <a:prstGeom prst="rect">
            <a:avLst/>
          </a:prstGeom>
          <a:noFill/>
        </p:spPr>
        <p:txBody>
          <a:bodyPr wrap="square" rtlCol="0">
            <a:spAutoFit/>
          </a:bodyPr>
          <a:lstStyle/>
          <a:p>
            <a:pPr algn="ctr"/>
            <a:r>
              <a:rPr lang="de-DE" dirty="0"/>
              <a:t>stimme gar </a:t>
            </a:r>
          </a:p>
          <a:p>
            <a:pPr algn="ctr"/>
            <a:r>
              <a:rPr lang="de-DE" dirty="0"/>
              <a:t>nicht zu</a:t>
            </a:r>
          </a:p>
        </p:txBody>
      </p:sp>
      <p:sp>
        <p:nvSpPr>
          <p:cNvPr id="9" name="Textfeld 8">
            <a:extLst>
              <a:ext uri="{FF2B5EF4-FFF2-40B4-BE49-F238E27FC236}">
                <a16:creationId xmlns:a16="http://schemas.microsoft.com/office/drawing/2014/main" id="{ABDB6D0C-FB5D-4EC3-0AA7-BFF0C49C3841}"/>
              </a:ext>
            </a:extLst>
          </p:cNvPr>
          <p:cNvSpPr txBox="1"/>
          <p:nvPr/>
        </p:nvSpPr>
        <p:spPr>
          <a:xfrm>
            <a:off x="7176120" y="5504522"/>
            <a:ext cx="2304524" cy="584775"/>
          </a:xfrm>
          <a:prstGeom prst="rect">
            <a:avLst/>
          </a:prstGeom>
          <a:noFill/>
        </p:spPr>
        <p:txBody>
          <a:bodyPr wrap="square" rtlCol="0">
            <a:spAutoFit/>
          </a:bodyPr>
          <a:lstStyle/>
          <a:p>
            <a:pPr algn="ctr"/>
            <a:r>
              <a:rPr lang="de-DE" dirty="0"/>
              <a:t>stimme </a:t>
            </a:r>
          </a:p>
          <a:p>
            <a:pPr algn="ctr"/>
            <a:r>
              <a:rPr lang="de-DE" dirty="0"/>
              <a:t>vollkommen zu</a:t>
            </a:r>
          </a:p>
        </p:txBody>
      </p:sp>
      <p:sp>
        <p:nvSpPr>
          <p:cNvPr id="2" name="Titel 1">
            <a:extLst>
              <a:ext uri="{FF2B5EF4-FFF2-40B4-BE49-F238E27FC236}">
                <a16:creationId xmlns:a16="http://schemas.microsoft.com/office/drawing/2014/main" id="{AD66CD50-5800-2D44-3D08-E21FCDC0C491}"/>
              </a:ext>
            </a:extLst>
          </p:cNvPr>
          <p:cNvSpPr>
            <a:spLocks noGrp="1"/>
          </p:cNvSpPr>
          <p:nvPr>
            <p:ph type="title"/>
          </p:nvPr>
        </p:nvSpPr>
        <p:spPr>
          <a:xfrm>
            <a:off x="914401" y="908720"/>
            <a:ext cx="10065991" cy="755848"/>
          </a:xfrm>
        </p:spPr>
        <p:txBody>
          <a:bodyPr/>
          <a:lstStyle/>
          <a:p>
            <a:pPr marL="457200" defTabSz="1016000" fontAlgn="auto">
              <a:lnSpc>
                <a:spcPct val="115000"/>
              </a:lnSpc>
              <a:spcBef>
                <a:spcPts val="0"/>
              </a:spcBef>
              <a:spcAft>
                <a:spcPts val="0"/>
              </a:spcAft>
              <a:defRPr/>
            </a:pPr>
            <a:r>
              <a:rPr lang="de-DE" sz="22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Potenzielle Haltekraft: </a:t>
            </a:r>
            <a:br>
              <a:rPr lang="de-DE" sz="22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br>
            <a:r>
              <a:rPr lang="de-DE" sz="22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Krisen ALLGEMEIN</a:t>
            </a:r>
          </a:p>
        </p:txBody>
      </p:sp>
      <p:sp>
        <p:nvSpPr>
          <p:cNvPr id="6" name="Foliennummernplatzhalter 5">
            <a:extLst>
              <a:ext uri="{FF2B5EF4-FFF2-40B4-BE49-F238E27FC236}">
                <a16:creationId xmlns:a16="http://schemas.microsoft.com/office/drawing/2014/main" id="{4BE35E31-ADD8-5315-7C1D-C2CEF5B9C6FE}"/>
              </a:ext>
            </a:extLst>
          </p:cNvPr>
          <p:cNvSpPr>
            <a:spLocks noGrp="1"/>
          </p:cNvSpPr>
          <p:nvPr>
            <p:ph type="sldNum" sz="quarter" idx="12"/>
          </p:nvPr>
        </p:nvSpPr>
        <p:spPr/>
        <p:txBody>
          <a:bodyPr/>
          <a:lstStyle/>
          <a:p>
            <a:r>
              <a:rPr lang="en-US"/>
              <a:t>Seite  </a:t>
            </a:r>
            <a:fld id="{59614489-0BF8-DC44-BEDB-A35C2CC8CE8A}" type="slidenum">
              <a:rPr lang="en-US" smtClean="0"/>
              <a:pPr/>
              <a:t>34</a:t>
            </a:fld>
            <a:endParaRPr lang="en-US"/>
          </a:p>
        </p:txBody>
      </p:sp>
      <p:pic>
        <p:nvPicPr>
          <p:cNvPr id="5" name="Grafik 4" descr="Ein Bild, das Text, Diagramm, Screenshot, Rechteck enthält.&#10;&#10;Automatisch generierte Beschreibung">
            <a:extLst>
              <a:ext uri="{FF2B5EF4-FFF2-40B4-BE49-F238E27FC236}">
                <a16:creationId xmlns:a16="http://schemas.microsoft.com/office/drawing/2014/main" id="{63F230A8-EADD-49C4-51F5-009A0A9048A0}"/>
              </a:ext>
            </a:extLst>
          </p:cNvPr>
          <p:cNvPicPr>
            <a:picLocks noChangeAspect="1"/>
          </p:cNvPicPr>
          <p:nvPr/>
        </p:nvPicPr>
        <p:blipFill rotWithShape="1">
          <a:blip r:embed="rId3"/>
          <a:srcRect l="20022" t="9199" b="7740"/>
          <a:stretch/>
        </p:blipFill>
        <p:spPr>
          <a:xfrm>
            <a:off x="4050328" y="1396668"/>
            <a:ext cx="4890063" cy="4104456"/>
          </a:xfrm>
          <a:prstGeom prst="rect">
            <a:avLst/>
          </a:prstGeom>
        </p:spPr>
      </p:pic>
      <p:sp>
        <p:nvSpPr>
          <p:cNvPr id="4" name="Datumsplatzhalter 3">
            <a:extLst>
              <a:ext uri="{FF2B5EF4-FFF2-40B4-BE49-F238E27FC236}">
                <a16:creationId xmlns:a16="http://schemas.microsoft.com/office/drawing/2014/main" id="{8DB94526-7CC0-82E2-FA4D-8EE52D179B49}"/>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8" name="Rectangle 5">
            <a:extLst>
              <a:ext uri="{FF2B5EF4-FFF2-40B4-BE49-F238E27FC236}">
                <a16:creationId xmlns:a16="http://schemas.microsoft.com/office/drawing/2014/main" id="{9CD52E3C-4631-256D-9246-025B5E9E6937}"/>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24011345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FAA6401A-0634-DF46-A05B-432D2324924A}"/>
              </a:ext>
            </a:extLst>
          </p:cNvPr>
          <p:cNvPicPr>
            <a:picLocks noChangeAspect="1"/>
          </p:cNvPicPr>
          <p:nvPr/>
        </p:nvPicPr>
        <p:blipFill>
          <a:blip r:embed="rId2"/>
          <a:stretch>
            <a:fillRect/>
          </a:stretch>
        </p:blipFill>
        <p:spPr>
          <a:xfrm>
            <a:off x="513922" y="764704"/>
            <a:ext cx="11164155" cy="5328592"/>
          </a:xfrm>
          <a:prstGeom prst="rect">
            <a:avLst/>
          </a:prstGeom>
        </p:spPr>
      </p:pic>
    </p:spTree>
    <p:extLst>
      <p:ext uri="{BB962C8B-B14F-4D97-AF65-F5344CB8AC3E}">
        <p14:creationId xmlns:p14="http://schemas.microsoft.com/office/powerpoint/2010/main" val="1924000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DDF3910B-8C7E-E9F3-7165-6D8FA4796361}"/>
              </a:ext>
            </a:extLst>
          </p:cNvPr>
          <p:cNvSpPr>
            <a:spLocks noGrp="1"/>
          </p:cNvSpPr>
          <p:nvPr>
            <p:ph type="sldNum" sz="quarter" idx="12"/>
          </p:nvPr>
        </p:nvSpPr>
        <p:spPr/>
        <p:txBody>
          <a:bodyPr/>
          <a:lstStyle/>
          <a:p>
            <a:r>
              <a:rPr lang="en-US"/>
              <a:t>Seite  </a:t>
            </a:r>
            <a:fld id="{2FBFB7FC-2A73-584A-BEDC-BDA0A3FEEBFC}" type="slidenum">
              <a:rPr lang="en-US" smtClean="0"/>
              <a:pPr/>
              <a:t>36</a:t>
            </a:fld>
            <a:endParaRPr lang="en-US"/>
          </a:p>
        </p:txBody>
      </p:sp>
      <p:sp>
        <p:nvSpPr>
          <p:cNvPr id="9" name="Titel 1">
            <a:extLst>
              <a:ext uri="{FF2B5EF4-FFF2-40B4-BE49-F238E27FC236}">
                <a16:creationId xmlns:a16="http://schemas.microsoft.com/office/drawing/2014/main" id="{30DD82A4-953A-19A1-02B9-943D4292146B}"/>
              </a:ext>
            </a:extLst>
          </p:cNvPr>
          <p:cNvSpPr>
            <a:spLocks noGrp="1"/>
          </p:cNvSpPr>
          <p:nvPr>
            <p:ph type="title"/>
          </p:nvPr>
        </p:nvSpPr>
        <p:spPr>
          <a:xfrm>
            <a:off x="479376" y="740165"/>
            <a:ext cx="4104456" cy="755848"/>
          </a:xfrm>
        </p:spPr>
        <p:txBody>
          <a:bodyPr/>
          <a:lstStyle/>
          <a:p>
            <a:pPr marL="457200" defTabSz="1016000" fontAlgn="auto">
              <a:lnSpc>
                <a:spcPct val="115000"/>
              </a:lnSpc>
              <a:spcBef>
                <a:spcPts val="0"/>
              </a:spcBef>
              <a:spcAft>
                <a:spcPts val="0"/>
              </a:spcAft>
              <a:defRPr/>
            </a:pPr>
            <a:r>
              <a:rPr lang="de-DE" sz="22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Potenzielle Haltekraft: Team</a:t>
            </a:r>
          </a:p>
        </p:txBody>
      </p:sp>
      <p:sp>
        <p:nvSpPr>
          <p:cNvPr id="10" name="Inhaltsplatzhalter 2">
            <a:extLst>
              <a:ext uri="{FF2B5EF4-FFF2-40B4-BE49-F238E27FC236}">
                <a16:creationId xmlns:a16="http://schemas.microsoft.com/office/drawing/2014/main" id="{F02B6AC1-5533-ACAB-E1A1-6CBFA8F541E6}"/>
              </a:ext>
            </a:extLst>
          </p:cNvPr>
          <p:cNvSpPr txBox="1">
            <a:spLocks/>
          </p:cNvSpPr>
          <p:nvPr/>
        </p:nvSpPr>
        <p:spPr>
          <a:xfrm>
            <a:off x="7320136" y="740165"/>
            <a:ext cx="4392488" cy="3800097"/>
          </a:xfrm>
          <a:prstGeom prst="rect">
            <a:avLst/>
          </a:prstGeom>
        </p:spPr>
        <p:txBody>
          <a:bodyPr/>
          <a:lstStyle>
            <a:lvl1pPr algn="l" rtl="0" eaLnBrk="1" fontAlgn="base" hangingPunct="1">
              <a:spcBef>
                <a:spcPct val="0"/>
              </a:spcBef>
              <a:spcAft>
                <a:spcPct val="80000"/>
              </a:spcAft>
              <a:buClr>
                <a:schemeClr val="hlink"/>
              </a:buClr>
              <a:buFont typeface="Wingdings" charset="0"/>
              <a:buChar char="n"/>
              <a:defRPr sz="2400">
                <a:solidFill>
                  <a:schemeClr val="tx1"/>
                </a:solidFill>
                <a:latin typeface="+mn-lt"/>
                <a:ea typeface="+mn-ea"/>
                <a:cs typeface="+mn-cs"/>
              </a:defRPr>
            </a:lvl1pPr>
            <a:lvl2pPr marL="477838" indent="-287338" algn="l" rtl="0" eaLnBrk="1" fontAlgn="base" hangingPunct="1">
              <a:spcBef>
                <a:spcPct val="0"/>
              </a:spcBef>
              <a:spcAft>
                <a:spcPct val="80000"/>
              </a:spcAft>
              <a:buClr>
                <a:schemeClr val="hlink"/>
              </a:buClr>
              <a:buFont typeface="Wingdings" charset="0"/>
              <a:buChar char="n"/>
              <a:defRPr sz="2200">
                <a:solidFill>
                  <a:schemeClr val="tx1"/>
                </a:solidFill>
                <a:latin typeface="+mn-lt"/>
                <a:ea typeface="+mn-ea"/>
              </a:defRPr>
            </a:lvl2pPr>
            <a:lvl3pPr marL="860425" indent="-192088" algn="l" rtl="0" eaLnBrk="1" fontAlgn="base" hangingPunct="1">
              <a:spcBef>
                <a:spcPct val="0"/>
              </a:spcBef>
              <a:spcAft>
                <a:spcPct val="80000"/>
              </a:spcAft>
              <a:buClr>
                <a:schemeClr val="tx1"/>
              </a:buClr>
              <a:buChar char="–"/>
              <a:defRPr sz="2000">
                <a:solidFill>
                  <a:schemeClr val="tx1"/>
                </a:solidFill>
                <a:latin typeface="+mn-lt"/>
                <a:ea typeface="+mn-ea"/>
              </a:defRPr>
            </a:lvl3pPr>
            <a:lvl4pPr marL="16986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4pPr>
            <a:lvl5pPr marL="21177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5pPr>
            <a:lvl6pPr marL="25749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6pPr>
            <a:lvl7pPr marL="30321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7pPr>
            <a:lvl8pPr marL="34893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8pPr>
            <a:lvl9pPr marL="39465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9pPr>
          </a:lstStyle>
          <a:p>
            <a:pPr>
              <a:buNone/>
            </a:pPr>
            <a:r>
              <a:rPr lang="de-DE" u="sng" kern="0" dirty="0">
                <a:latin typeface="+mj-lt"/>
                <a:ea typeface="Calibri" panose="020F0502020204030204" pitchFamily="34" charset="0"/>
                <a:cs typeface="Times New Roman" panose="02020603050405020304" pitchFamily="18" charset="0"/>
              </a:rPr>
              <a:t>Hypothesen</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Teams müssen durch gute strukturelle Arbeitsbedingungen    gut unterstützt werden.</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SBBZ müssen strukturell gut unterstützt werden.</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Teams brauchen gute Verfahren.</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Teams brauchen interdisziplinären Austausch.</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Ein vertrauensvolles Klima im Team ist zentral für das Gelingen.</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MA sollen mehr Anerkennung bekommen.</a:t>
            </a:r>
          </a:p>
        </p:txBody>
      </p:sp>
      <p:grpSp>
        <p:nvGrpSpPr>
          <p:cNvPr id="8" name="Gruppieren 7">
            <a:extLst>
              <a:ext uri="{FF2B5EF4-FFF2-40B4-BE49-F238E27FC236}">
                <a16:creationId xmlns:a16="http://schemas.microsoft.com/office/drawing/2014/main" id="{905184C9-BDDF-D5AC-0442-5691A33DAA36}"/>
              </a:ext>
            </a:extLst>
          </p:cNvPr>
          <p:cNvGrpSpPr/>
          <p:nvPr/>
        </p:nvGrpSpPr>
        <p:grpSpPr>
          <a:xfrm>
            <a:off x="1786342" y="5366322"/>
            <a:ext cx="5786246" cy="623823"/>
            <a:chOff x="1843441" y="5787874"/>
            <a:chExt cx="6070346" cy="652081"/>
          </a:xfrm>
        </p:grpSpPr>
        <p:sp>
          <p:nvSpPr>
            <p:cNvPr id="2" name="Textfeld 1">
              <a:extLst>
                <a:ext uri="{FF2B5EF4-FFF2-40B4-BE49-F238E27FC236}">
                  <a16:creationId xmlns:a16="http://schemas.microsoft.com/office/drawing/2014/main" id="{C286A3DC-9778-B1E2-41A6-76AD008F8CE8}"/>
                </a:ext>
              </a:extLst>
            </p:cNvPr>
            <p:cNvSpPr txBox="1"/>
            <p:nvPr/>
          </p:nvSpPr>
          <p:spPr>
            <a:xfrm>
              <a:off x="1843441" y="5787874"/>
              <a:ext cx="2193323" cy="584775"/>
            </a:xfrm>
            <a:prstGeom prst="rect">
              <a:avLst/>
            </a:prstGeom>
            <a:noFill/>
          </p:spPr>
          <p:txBody>
            <a:bodyPr wrap="square" rtlCol="0">
              <a:spAutoFit/>
            </a:bodyPr>
            <a:lstStyle/>
            <a:p>
              <a:pPr algn="ctr"/>
              <a:r>
                <a:rPr lang="de-DE" dirty="0"/>
                <a:t>stimme gar </a:t>
              </a:r>
            </a:p>
            <a:p>
              <a:pPr algn="ctr"/>
              <a:r>
                <a:rPr lang="de-DE" dirty="0"/>
                <a:t>nicht zu</a:t>
              </a:r>
            </a:p>
          </p:txBody>
        </p:sp>
        <p:sp>
          <p:nvSpPr>
            <p:cNvPr id="6" name="Textfeld 5">
              <a:extLst>
                <a:ext uri="{FF2B5EF4-FFF2-40B4-BE49-F238E27FC236}">
                  <a16:creationId xmlns:a16="http://schemas.microsoft.com/office/drawing/2014/main" id="{831C8C32-D3B6-7F59-7890-28CD764EEA86}"/>
                </a:ext>
              </a:extLst>
            </p:cNvPr>
            <p:cNvSpPr txBox="1"/>
            <p:nvPr/>
          </p:nvSpPr>
          <p:spPr>
            <a:xfrm>
              <a:off x="5609264" y="5855180"/>
              <a:ext cx="2304523" cy="584775"/>
            </a:xfrm>
            <a:prstGeom prst="rect">
              <a:avLst/>
            </a:prstGeom>
            <a:noFill/>
          </p:spPr>
          <p:txBody>
            <a:bodyPr wrap="square" rtlCol="0">
              <a:spAutoFit/>
            </a:bodyPr>
            <a:lstStyle/>
            <a:p>
              <a:pPr algn="ctr"/>
              <a:r>
                <a:rPr lang="de-DE" dirty="0"/>
                <a:t>stimme </a:t>
              </a:r>
            </a:p>
            <a:p>
              <a:pPr algn="ctr"/>
              <a:r>
                <a:rPr lang="de-DE" dirty="0"/>
                <a:t>vollkommen zu</a:t>
              </a:r>
            </a:p>
          </p:txBody>
        </p:sp>
      </p:grpSp>
      <p:pic>
        <p:nvPicPr>
          <p:cNvPr id="12" name="Grafik 11" descr="Ein Bild, das Text, Screenshot, Diagramm, Reihe enthält.&#10;&#10;Automatisch generierte Beschreibung">
            <a:extLst>
              <a:ext uri="{FF2B5EF4-FFF2-40B4-BE49-F238E27FC236}">
                <a16:creationId xmlns:a16="http://schemas.microsoft.com/office/drawing/2014/main" id="{A12FB648-85E1-6F65-1F63-091A6E66F52E}"/>
              </a:ext>
            </a:extLst>
          </p:cNvPr>
          <p:cNvPicPr>
            <a:picLocks noChangeAspect="1"/>
          </p:cNvPicPr>
          <p:nvPr/>
        </p:nvPicPr>
        <p:blipFill rotWithShape="1">
          <a:blip r:embed="rId3"/>
          <a:srcRect l="7644" t="19765" r="15789" b="29843"/>
          <a:stretch/>
        </p:blipFill>
        <p:spPr>
          <a:xfrm>
            <a:off x="695400" y="2060848"/>
            <a:ext cx="6086442" cy="3237471"/>
          </a:xfrm>
          <a:prstGeom prst="rect">
            <a:avLst/>
          </a:prstGeom>
        </p:spPr>
      </p:pic>
      <p:sp>
        <p:nvSpPr>
          <p:cNvPr id="4" name="Datumsplatzhalter 3">
            <a:extLst>
              <a:ext uri="{FF2B5EF4-FFF2-40B4-BE49-F238E27FC236}">
                <a16:creationId xmlns:a16="http://schemas.microsoft.com/office/drawing/2014/main" id="{610763B9-4004-510C-8F7E-3D0AEFBCD9AC}"/>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7" name="Rectangle 5">
            <a:extLst>
              <a:ext uri="{FF2B5EF4-FFF2-40B4-BE49-F238E27FC236}">
                <a16:creationId xmlns:a16="http://schemas.microsoft.com/office/drawing/2014/main" id="{C55F73E6-A155-9E08-3AC2-7A0F2D2A7FD5}"/>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393255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DDF3910B-8C7E-E9F3-7165-6D8FA4796361}"/>
              </a:ext>
            </a:extLst>
          </p:cNvPr>
          <p:cNvSpPr>
            <a:spLocks noGrp="1"/>
          </p:cNvSpPr>
          <p:nvPr>
            <p:ph type="sldNum" sz="quarter" idx="12"/>
          </p:nvPr>
        </p:nvSpPr>
        <p:spPr/>
        <p:txBody>
          <a:bodyPr/>
          <a:lstStyle/>
          <a:p>
            <a:r>
              <a:rPr lang="en-US"/>
              <a:t>Seite  </a:t>
            </a:r>
            <a:fld id="{2FBFB7FC-2A73-584A-BEDC-BDA0A3FEEBFC}" type="slidenum">
              <a:rPr lang="en-US" smtClean="0"/>
              <a:pPr/>
              <a:t>37</a:t>
            </a:fld>
            <a:endParaRPr lang="en-US"/>
          </a:p>
        </p:txBody>
      </p:sp>
      <p:sp>
        <p:nvSpPr>
          <p:cNvPr id="9" name="Titel 1">
            <a:extLst>
              <a:ext uri="{FF2B5EF4-FFF2-40B4-BE49-F238E27FC236}">
                <a16:creationId xmlns:a16="http://schemas.microsoft.com/office/drawing/2014/main" id="{30DD82A4-953A-19A1-02B9-943D4292146B}"/>
              </a:ext>
            </a:extLst>
          </p:cNvPr>
          <p:cNvSpPr>
            <a:spLocks noGrp="1"/>
          </p:cNvSpPr>
          <p:nvPr>
            <p:ph type="title"/>
          </p:nvPr>
        </p:nvSpPr>
        <p:spPr>
          <a:xfrm>
            <a:off x="479376" y="740165"/>
            <a:ext cx="4104456" cy="755848"/>
          </a:xfrm>
        </p:spPr>
        <p:txBody>
          <a:bodyPr/>
          <a:lstStyle/>
          <a:p>
            <a:pPr marL="457200" defTabSz="1016000" fontAlgn="auto">
              <a:lnSpc>
                <a:spcPct val="115000"/>
              </a:lnSpc>
              <a:spcBef>
                <a:spcPts val="0"/>
              </a:spcBef>
              <a:spcAft>
                <a:spcPts val="0"/>
              </a:spcAft>
              <a:defRPr/>
            </a:pPr>
            <a:r>
              <a:rPr lang="de-DE" sz="22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Potenzielle Haltekraft: Team</a:t>
            </a:r>
          </a:p>
        </p:txBody>
      </p:sp>
      <p:sp>
        <p:nvSpPr>
          <p:cNvPr id="10" name="Inhaltsplatzhalter 2">
            <a:extLst>
              <a:ext uri="{FF2B5EF4-FFF2-40B4-BE49-F238E27FC236}">
                <a16:creationId xmlns:a16="http://schemas.microsoft.com/office/drawing/2014/main" id="{F02B6AC1-5533-ACAB-E1A1-6CBFA8F541E6}"/>
              </a:ext>
            </a:extLst>
          </p:cNvPr>
          <p:cNvSpPr txBox="1">
            <a:spLocks/>
          </p:cNvSpPr>
          <p:nvPr/>
        </p:nvSpPr>
        <p:spPr>
          <a:xfrm>
            <a:off x="7320136" y="740165"/>
            <a:ext cx="4392488" cy="3800097"/>
          </a:xfrm>
          <a:prstGeom prst="rect">
            <a:avLst/>
          </a:prstGeom>
        </p:spPr>
        <p:txBody>
          <a:bodyPr/>
          <a:lstStyle>
            <a:lvl1pPr algn="l" rtl="0" eaLnBrk="1" fontAlgn="base" hangingPunct="1">
              <a:spcBef>
                <a:spcPct val="0"/>
              </a:spcBef>
              <a:spcAft>
                <a:spcPct val="80000"/>
              </a:spcAft>
              <a:buClr>
                <a:schemeClr val="hlink"/>
              </a:buClr>
              <a:buFont typeface="Wingdings" charset="0"/>
              <a:buChar char="n"/>
              <a:defRPr sz="2400">
                <a:solidFill>
                  <a:schemeClr val="tx1"/>
                </a:solidFill>
                <a:latin typeface="+mn-lt"/>
                <a:ea typeface="+mn-ea"/>
                <a:cs typeface="+mn-cs"/>
              </a:defRPr>
            </a:lvl1pPr>
            <a:lvl2pPr marL="477838" indent="-287338" algn="l" rtl="0" eaLnBrk="1" fontAlgn="base" hangingPunct="1">
              <a:spcBef>
                <a:spcPct val="0"/>
              </a:spcBef>
              <a:spcAft>
                <a:spcPct val="80000"/>
              </a:spcAft>
              <a:buClr>
                <a:schemeClr val="hlink"/>
              </a:buClr>
              <a:buFont typeface="Wingdings" charset="0"/>
              <a:buChar char="n"/>
              <a:defRPr sz="2200">
                <a:solidFill>
                  <a:schemeClr val="tx1"/>
                </a:solidFill>
                <a:latin typeface="+mn-lt"/>
                <a:ea typeface="+mn-ea"/>
              </a:defRPr>
            </a:lvl2pPr>
            <a:lvl3pPr marL="860425" indent="-192088" algn="l" rtl="0" eaLnBrk="1" fontAlgn="base" hangingPunct="1">
              <a:spcBef>
                <a:spcPct val="0"/>
              </a:spcBef>
              <a:spcAft>
                <a:spcPct val="80000"/>
              </a:spcAft>
              <a:buClr>
                <a:schemeClr val="tx1"/>
              </a:buClr>
              <a:buChar char="–"/>
              <a:defRPr sz="2000">
                <a:solidFill>
                  <a:schemeClr val="tx1"/>
                </a:solidFill>
                <a:latin typeface="+mn-lt"/>
                <a:ea typeface="+mn-ea"/>
              </a:defRPr>
            </a:lvl3pPr>
            <a:lvl4pPr marL="16986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4pPr>
            <a:lvl5pPr marL="21177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5pPr>
            <a:lvl6pPr marL="25749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6pPr>
            <a:lvl7pPr marL="30321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7pPr>
            <a:lvl8pPr marL="34893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8pPr>
            <a:lvl9pPr marL="39465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9pPr>
          </a:lstStyle>
          <a:p>
            <a:pPr>
              <a:buNone/>
            </a:pPr>
            <a:r>
              <a:rPr lang="de-DE" u="sng" kern="0" dirty="0">
                <a:latin typeface="+mj-lt"/>
                <a:ea typeface="Calibri" panose="020F0502020204030204" pitchFamily="34" charset="0"/>
                <a:cs typeface="Times New Roman" panose="02020603050405020304" pitchFamily="18" charset="0"/>
              </a:rPr>
              <a:t>Hypothesen</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Teams müssen durch gute strukturelle Arbeitsbedingungen    gut unterstützt werden.</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SBBZ müssen strukturell gut unterstützt werden.</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Teams brauchen gute Verfahren.</a:t>
            </a:r>
          </a:p>
          <a:p>
            <a:pPr marL="457200" indent="-457200">
              <a:buFont typeface="+mj-lt"/>
              <a:buAutoNum type="arabicPeriod"/>
            </a:pPr>
            <a:r>
              <a:rPr lang="de-DE" sz="2000" kern="0" dirty="0">
                <a:latin typeface="Calibri" panose="020F0502020204030204" pitchFamily="34" charset="0"/>
                <a:ea typeface="ＭＳ Ｐゴシック" charset="0"/>
                <a:cs typeface="Times New Roman" panose="02020603050405020304" pitchFamily="18" charset="0"/>
              </a:rPr>
              <a:t>Teams brauchen interdisziplinären Austausch.</a:t>
            </a:r>
          </a:p>
          <a:p>
            <a:pPr marL="457200" indent="-457200">
              <a:buFont typeface="+mj-lt"/>
              <a:buAutoNum type="arabicPeriod"/>
            </a:pPr>
            <a:r>
              <a:rPr lang="de-DE" sz="2000" kern="0" dirty="0">
                <a:solidFill>
                  <a:srgbClr val="FF0000"/>
                </a:solidFill>
                <a:latin typeface="Calibri" panose="020F0502020204030204" pitchFamily="34" charset="0"/>
                <a:ea typeface="ＭＳ Ｐゴシック" charset="0"/>
                <a:cs typeface="Times New Roman" panose="02020603050405020304" pitchFamily="18" charset="0"/>
              </a:rPr>
              <a:t>Ein vertrauensvolles Klima im Team ist zentral für das Gelingen.</a:t>
            </a:r>
          </a:p>
          <a:p>
            <a:pPr marL="457200" indent="-457200">
              <a:buFont typeface="+mj-lt"/>
              <a:buAutoNum type="arabicPeriod"/>
            </a:pPr>
            <a:r>
              <a:rPr lang="de-DE" sz="2000" kern="0" dirty="0">
                <a:solidFill>
                  <a:srgbClr val="FF0000"/>
                </a:solidFill>
                <a:latin typeface="Calibri" panose="020F0502020204030204" pitchFamily="34" charset="0"/>
                <a:ea typeface="ＭＳ Ｐゴシック" charset="0"/>
                <a:cs typeface="Times New Roman" panose="02020603050405020304" pitchFamily="18" charset="0"/>
              </a:rPr>
              <a:t>MA sollen mehr Anerkennung bekommen.</a:t>
            </a:r>
          </a:p>
        </p:txBody>
      </p:sp>
      <p:grpSp>
        <p:nvGrpSpPr>
          <p:cNvPr id="8" name="Gruppieren 7">
            <a:extLst>
              <a:ext uri="{FF2B5EF4-FFF2-40B4-BE49-F238E27FC236}">
                <a16:creationId xmlns:a16="http://schemas.microsoft.com/office/drawing/2014/main" id="{905184C9-BDDF-D5AC-0442-5691A33DAA36}"/>
              </a:ext>
            </a:extLst>
          </p:cNvPr>
          <p:cNvGrpSpPr/>
          <p:nvPr/>
        </p:nvGrpSpPr>
        <p:grpSpPr>
          <a:xfrm>
            <a:off x="1786342" y="5366322"/>
            <a:ext cx="5786246" cy="623823"/>
            <a:chOff x="1843441" y="5787874"/>
            <a:chExt cx="6070346" cy="652081"/>
          </a:xfrm>
        </p:grpSpPr>
        <p:sp>
          <p:nvSpPr>
            <p:cNvPr id="2" name="Textfeld 1">
              <a:extLst>
                <a:ext uri="{FF2B5EF4-FFF2-40B4-BE49-F238E27FC236}">
                  <a16:creationId xmlns:a16="http://schemas.microsoft.com/office/drawing/2014/main" id="{C286A3DC-9778-B1E2-41A6-76AD008F8CE8}"/>
                </a:ext>
              </a:extLst>
            </p:cNvPr>
            <p:cNvSpPr txBox="1"/>
            <p:nvPr/>
          </p:nvSpPr>
          <p:spPr>
            <a:xfrm>
              <a:off x="1843441" y="5787874"/>
              <a:ext cx="2193323" cy="584775"/>
            </a:xfrm>
            <a:prstGeom prst="rect">
              <a:avLst/>
            </a:prstGeom>
            <a:noFill/>
          </p:spPr>
          <p:txBody>
            <a:bodyPr wrap="square" rtlCol="0">
              <a:spAutoFit/>
            </a:bodyPr>
            <a:lstStyle/>
            <a:p>
              <a:pPr algn="ctr"/>
              <a:r>
                <a:rPr lang="de-DE" dirty="0"/>
                <a:t>stimme gar </a:t>
              </a:r>
            </a:p>
            <a:p>
              <a:pPr algn="ctr"/>
              <a:r>
                <a:rPr lang="de-DE" dirty="0"/>
                <a:t>nicht zu</a:t>
              </a:r>
            </a:p>
          </p:txBody>
        </p:sp>
        <p:sp>
          <p:nvSpPr>
            <p:cNvPr id="6" name="Textfeld 5">
              <a:extLst>
                <a:ext uri="{FF2B5EF4-FFF2-40B4-BE49-F238E27FC236}">
                  <a16:creationId xmlns:a16="http://schemas.microsoft.com/office/drawing/2014/main" id="{831C8C32-D3B6-7F59-7890-28CD764EEA86}"/>
                </a:ext>
              </a:extLst>
            </p:cNvPr>
            <p:cNvSpPr txBox="1"/>
            <p:nvPr/>
          </p:nvSpPr>
          <p:spPr>
            <a:xfrm>
              <a:off x="5609264" y="5855180"/>
              <a:ext cx="2304523" cy="584775"/>
            </a:xfrm>
            <a:prstGeom prst="rect">
              <a:avLst/>
            </a:prstGeom>
            <a:noFill/>
          </p:spPr>
          <p:txBody>
            <a:bodyPr wrap="square" rtlCol="0">
              <a:spAutoFit/>
            </a:bodyPr>
            <a:lstStyle/>
            <a:p>
              <a:pPr algn="ctr"/>
              <a:r>
                <a:rPr lang="de-DE" dirty="0"/>
                <a:t>stimme </a:t>
              </a:r>
            </a:p>
            <a:p>
              <a:pPr algn="ctr"/>
              <a:r>
                <a:rPr lang="de-DE" dirty="0"/>
                <a:t>vollkommen zu</a:t>
              </a:r>
            </a:p>
          </p:txBody>
        </p:sp>
      </p:grpSp>
      <p:pic>
        <p:nvPicPr>
          <p:cNvPr id="12" name="Grafik 11" descr="Ein Bild, das Text, Screenshot, Diagramm, Reihe enthält.&#10;&#10;Automatisch generierte Beschreibung">
            <a:extLst>
              <a:ext uri="{FF2B5EF4-FFF2-40B4-BE49-F238E27FC236}">
                <a16:creationId xmlns:a16="http://schemas.microsoft.com/office/drawing/2014/main" id="{A12FB648-85E1-6F65-1F63-091A6E66F52E}"/>
              </a:ext>
            </a:extLst>
          </p:cNvPr>
          <p:cNvPicPr>
            <a:picLocks noChangeAspect="1"/>
          </p:cNvPicPr>
          <p:nvPr/>
        </p:nvPicPr>
        <p:blipFill rotWithShape="1">
          <a:blip r:embed="rId3"/>
          <a:srcRect l="7644" t="19765" r="15789" b="29843"/>
          <a:stretch/>
        </p:blipFill>
        <p:spPr>
          <a:xfrm>
            <a:off x="695400" y="2060848"/>
            <a:ext cx="6086442" cy="3237471"/>
          </a:xfrm>
          <a:prstGeom prst="rect">
            <a:avLst/>
          </a:prstGeom>
        </p:spPr>
      </p:pic>
      <p:sp>
        <p:nvSpPr>
          <p:cNvPr id="13" name="Rechteck 12">
            <a:extLst>
              <a:ext uri="{FF2B5EF4-FFF2-40B4-BE49-F238E27FC236}">
                <a16:creationId xmlns:a16="http://schemas.microsoft.com/office/drawing/2014/main" id="{D00371E5-8A7A-B936-324B-5C3CC7132AEE}"/>
              </a:ext>
            </a:extLst>
          </p:cNvPr>
          <p:cNvSpPr/>
          <p:nvPr/>
        </p:nvSpPr>
        <p:spPr bwMode="auto">
          <a:xfrm>
            <a:off x="597901" y="3789040"/>
            <a:ext cx="6281440" cy="751222"/>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tx1"/>
              </a:solidFill>
              <a:effectLst/>
              <a:latin typeface="Arial" charset="0"/>
              <a:ea typeface="ＭＳ Ｐゴシック" charset="0"/>
            </a:endParaRPr>
          </a:p>
        </p:txBody>
      </p:sp>
      <p:sp>
        <p:nvSpPr>
          <p:cNvPr id="4" name="Datumsplatzhalter 3">
            <a:extLst>
              <a:ext uri="{FF2B5EF4-FFF2-40B4-BE49-F238E27FC236}">
                <a16:creationId xmlns:a16="http://schemas.microsoft.com/office/drawing/2014/main" id="{6C2289FD-F85C-7910-7FEB-25EDC0C054A2}"/>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7" name="Rectangle 5">
            <a:extLst>
              <a:ext uri="{FF2B5EF4-FFF2-40B4-BE49-F238E27FC236}">
                <a16:creationId xmlns:a16="http://schemas.microsoft.com/office/drawing/2014/main" id="{84EA6655-2801-A892-8295-C8E225D1F449}"/>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312385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34ADF0-6C6D-9A9F-954C-14AFDBAFEBC3}"/>
              </a:ext>
            </a:extLst>
          </p:cNvPr>
          <p:cNvSpPr>
            <a:spLocks noGrp="1"/>
          </p:cNvSpPr>
          <p:nvPr>
            <p:ph type="title" idx="4294967295"/>
          </p:nvPr>
        </p:nvSpPr>
        <p:spPr>
          <a:xfrm rot="16200000">
            <a:off x="-3559447" y="303437"/>
            <a:ext cx="9720263" cy="1498600"/>
          </a:xfrm>
        </p:spPr>
        <p:txBody>
          <a:bodyPr>
            <a:normAutofit/>
          </a:bodyPr>
          <a:lstStyle/>
          <a:p>
            <a:r>
              <a:rPr lang="de-DE" sz="3600" dirty="0"/>
              <a:t>Haltekräfte – Ergebnisse </a:t>
            </a:r>
          </a:p>
        </p:txBody>
      </p:sp>
      <p:graphicFrame>
        <p:nvGraphicFramePr>
          <p:cNvPr id="4" name="Tabelle 4">
            <a:extLst>
              <a:ext uri="{FF2B5EF4-FFF2-40B4-BE49-F238E27FC236}">
                <a16:creationId xmlns:a16="http://schemas.microsoft.com/office/drawing/2014/main" id="{FE3F60D6-4D27-038F-AE48-6AB7F605392A}"/>
              </a:ext>
            </a:extLst>
          </p:cNvPr>
          <p:cNvGraphicFramePr>
            <a:graphicFrameLocks noGrp="1"/>
          </p:cNvGraphicFramePr>
          <p:nvPr>
            <p:ph idx="4294967295"/>
            <p:extLst>
              <p:ext uri="{D42A27DB-BD31-4B8C-83A1-F6EECF244321}">
                <p14:modId xmlns:p14="http://schemas.microsoft.com/office/powerpoint/2010/main" val="474313393"/>
              </p:ext>
            </p:extLst>
          </p:nvPr>
        </p:nvGraphicFramePr>
        <p:xfrm>
          <a:off x="1487488" y="188640"/>
          <a:ext cx="9720260" cy="6558280"/>
        </p:xfrm>
        <a:graphic>
          <a:graphicData uri="http://schemas.openxmlformats.org/drawingml/2006/table">
            <a:tbl>
              <a:tblPr firstRow="1" bandRow="1">
                <a:tableStyleId>{21E4AEA4-8DFA-4A89-87EB-49C32662AFE0}</a:tableStyleId>
              </a:tblPr>
              <a:tblGrid>
                <a:gridCol w="4640014">
                  <a:extLst>
                    <a:ext uri="{9D8B030D-6E8A-4147-A177-3AD203B41FA5}">
                      <a16:colId xmlns:a16="http://schemas.microsoft.com/office/drawing/2014/main" val="3911095553"/>
                    </a:ext>
                  </a:extLst>
                </a:gridCol>
                <a:gridCol w="1728192">
                  <a:extLst>
                    <a:ext uri="{9D8B030D-6E8A-4147-A177-3AD203B41FA5}">
                      <a16:colId xmlns:a16="http://schemas.microsoft.com/office/drawing/2014/main" val="2730525603"/>
                    </a:ext>
                  </a:extLst>
                </a:gridCol>
                <a:gridCol w="1800200">
                  <a:extLst>
                    <a:ext uri="{9D8B030D-6E8A-4147-A177-3AD203B41FA5}">
                      <a16:colId xmlns:a16="http://schemas.microsoft.com/office/drawing/2014/main" val="3016107501"/>
                    </a:ext>
                  </a:extLst>
                </a:gridCol>
                <a:gridCol w="1551854">
                  <a:extLst>
                    <a:ext uri="{9D8B030D-6E8A-4147-A177-3AD203B41FA5}">
                      <a16:colId xmlns:a16="http://schemas.microsoft.com/office/drawing/2014/main" val="3004476413"/>
                    </a:ext>
                  </a:extLst>
                </a:gridCol>
              </a:tblGrid>
              <a:tr h="370840">
                <a:tc>
                  <a:txBody>
                    <a:bodyPr/>
                    <a:lstStyle/>
                    <a:p>
                      <a:r>
                        <a:rPr lang="de-DE" sz="1600" dirty="0"/>
                        <a:t>Welche?</a:t>
                      </a:r>
                    </a:p>
                  </a:txBody>
                  <a:tcPr/>
                </a:tc>
                <a:tc>
                  <a:txBody>
                    <a:bodyPr/>
                    <a:lstStyle/>
                    <a:p>
                      <a:r>
                        <a:rPr lang="de-DE" sz="1600" dirty="0"/>
                        <a:t>Mittelwert (</a:t>
                      </a:r>
                      <a:r>
                        <a:rPr lang="de-DE" sz="1600" i="1" dirty="0"/>
                        <a:t>M</a:t>
                      </a:r>
                      <a:r>
                        <a:rPr lang="de-DE" sz="1600" dirty="0"/>
                        <a:t>)</a:t>
                      </a:r>
                    </a:p>
                  </a:txBody>
                  <a:tcPr/>
                </a:tc>
                <a:tc>
                  <a:txBody>
                    <a:bodyPr/>
                    <a:lstStyle/>
                    <a:p>
                      <a:r>
                        <a:rPr lang="de-DE" sz="1600" dirty="0"/>
                        <a:t>Standard-abweichung (</a:t>
                      </a:r>
                      <a:r>
                        <a:rPr lang="de-DE" sz="1600" i="1" dirty="0"/>
                        <a:t>SD</a:t>
                      </a:r>
                      <a:r>
                        <a:rPr lang="de-DE" sz="1600" dirty="0"/>
                        <a:t>)</a:t>
                      </a:r>
                    </a:p>
                  </a:txBody>
                  <a:tcPr/>
                </a:tc>
                <a:tc>
                  <a:txBody>
                    <a:bodyPr/>
                    <a:lstStyle/>
                    <a:p>
                      <a:r>
                        <a:rPr lang="de-DE" sz="1600" dirty="0"/>
                        <a:t>Median (</a:t>
                      </a:r>
                      <a:r>
                        <a:rPr lang="de-DE" sz="1600" i="1" dirty="0"/>
                        <a:t>MD</a:t>
                      </a:r>
                      <a:r>
                        <a:rPr lang="de-DE" sz="1600" dirty="0"/>
                        <a:t>)</a:t>
                      </a:r>
                    </a:p>
                  </a:txBody>
                  <a:tcPr/>
                </a:tc>
                <a:extLst>
                  <a:ext uri="{0D108BD9-81ED-4DB2-BD59-A6C34878D82A}">
                    <a16:rowId xmlns:a16="http://schemas.microsoft.com/office/drawing/2014/main" val="3225795353"/>
                  </a:ext>
                </a:extLst>
              </a:tr>
              <a:tr h="370840">
                <a:tc>
                  <a:txBody>
                    <a:bodyPr/>
                    <a:lstStyle/>
                    <a:p>
                      <a:r>
                        <a:rPr lang="de-DE" sz="1600" b="1" kern="1200" dirty="0">
                          <a:solidFill>
                            <a:schemeClr val="dk1"/>
                          </a:solidFill>
                          <a:effectLst/>
                        </a:rPr>
                        <a:t>1. Beziehungen zu </a:t>
                      </a:r>
                      <a:r>
                        <a:rPr lang="de-DE" sz="1600" b="1" kern="1200" dirty="0" err="1">
                          <a:solidFill>
                            <a:schemeClr val="dk1"/>
                          </a:solidFill>
                          <a:effectLst/>
                        </a:rPr>
                        <a:t>j.M</a:t>
                      </a:r>
                      <a:r>
                        <a:rPr lang="de-DE" sz="1600" b="1" kern="1200" dirty="0">
                          <a:solidFill>
                            <a:schemeClr val="dk1"/>
                          </a:solidFill>
                          <a:effectLst/>
                        </a:rPr>
                        <a:t>.</a:t>
                      </a:r>
                      <a:endParaRPr lang="de-DE" sz="1600" dirty="0"/>
                    </a:p>
                  </a:txBody>
                  <a:tcPr/>
                </a:tc>
                <a:tc>
                  <a:txBody>
                    <a:bodyPr/>
                    <a:lstStyle/>
                    <a:p>
                      <a:r>
                        <a:rPr lang="de-DE" sz="1600" dirty="0"/>
                        <a:t>5,1</a:t>
                      </a:r>
                    </a:p>
                  </a:txBody>
                  <a:tcPr/>
                </a:tc>
                <a:tc>
                  <a:txBody>
                    <a:bodyPr/>
                    <a:lstStyle/>
                    <a:p>
                      <a:r>
                        <a:rPr lang="de-DE" sz="1600" dirty="0"/>
                        <a:t>1,0</a:t>
                      </a:r>
                    </a:p>
                  </a:txBody>
                  <a:tcPr/>
                </a:tc>
                <a:tc>
                  <a:txBody>
                    <a:bodyPr/>
                    <a:lstStyle/>
                    <a:p>
                      <a:r>
                        <a:rPr lang="de-DE" sz="1600" dirty="0"/>
                        <a:t>5</a:t>
                      </a:r>
                    </a:p>
                  </a:txBody>
                  <a:tcPr/>
                </a:tc>
                <a:extLst>
                  <a:ext uri="{0D108BD9-81ED-4DB2-BD59-A6C34878D82A}">
                    <a16:rowId xmlns:a16="http://schemas.microsoft.com/office/drawing/2014/main" val="3016144835"/>
                  </a:ext>
                </a:extLst>
              </a:tr>
              <a:tr h="370840">
                <a:tc>
                  <a:txBody>
                    <a:bodyPr/>
                    <a:lstStyle/>
                    <a:p>
                      <a:r>
                        <a:rPr lang="de-DE" sz="1600" b="1" kern="1200" dirty="0">
                          <a:solidFill>
                            <a:schemeClr val="dk1"/>
                          </a:solidFill>
                          <a:effectLst/>
                        </a:rPr>
                        <a:t>2. Transparenz gegenüber + Beteiligung </a:t>
                      </a:r>
                      <a:r>
                        <a:rPr lang="de-DE" sz="1600" b="1" kern="1200" dirty="0" err="1">
                          <a:solidFill>
                            <a:schemeClr val="dk1"/>
                          </a:solidFill>
                          <a:effectLst/>
                        </a:rPr>
                        <a:t>j.M</a:t>
                      </a:r>
                      <a:r>
                        <a:rPr lang="de-DE" sz="1600" b="1" kern="1200" dirty="0">
                          <a:solidFill>
                            <a:schemeClr val="dk1"/>
                          </a:solidFill>
                          <a:effectLst/>
                        </a:rPr>
                        <a:t>. &amp; WG</a:t>
                      </a:r>
                      <a:endParaRPr lang="de-DE" sz="1600" dirty="0"/>
                    </a:p>
                  </a:txBody>
                  <a:tcPr/>
                </a:tc>
                <a:tc>
                  <a:txBody>
                    <a:bodyPr/>
                    <a:lstStyle/>
                    <a:p>
                      <a:r>
                        <a:rPr lang="de-DE" sz="1600" dirty="0"/>
                        <a:t>5,3</a:t>
                      </a:r>
                    </a:p>
                  </a:txBody>
                  <a:tcPr/>
                </a:tc>
                <a:tc>
                  <a:txBody>
                    <a:bodyPr/>
                    <a:lstStyle/>
                    <a:p>
                      <a:r>
                        <a:rPr lang="de-DE" sz="1600" dirty="0"/>
                        <a:t>1,0</a:t>
                      </a:r>
                    </a:p>
                  </a:txBody>
                  <a:tcPr/>
                </a:tc>
                <a:tc>
                  <a:txBody>
                    <a:bodyPr/>
                    <a:lstStyle/>
                    <a:p>
                      <a:r>
                        <a:rPr lang="de-DE" sz="1600" dirty="0"/>
                        <a:t>6</a:t>
                      </a:r>
                    </a:p>
                  </a:txBody>
                  <a:tcPr/>
                </a:tc>
                <a:extLst>
                  <a:ext uri="{0D108BD9-81ED-4DB2-BD59-A6C34878D82A}">
                    <a16:rowId xmlns:a16="http://schemas.microsoft.com/office/drawing/2014/main" val="2035373640"/>
                  </a:ext>
                </a:extLst>
              </a:tr>
              <a:tr h="370840">
                <a:tc>
                  <a:txBody>
                    <a:bodyPr/>
                    <a:lstStyle/>
                    <a:p>
                      <a:r>
                        <a:rPr lang="de-DE" sz="1600" b="1" kern="1200" dirty="0">
                          <a:solidFill>
                            <a:schemeClr val="dk1"/>
                          </a:solidFill>
                          <a:effectLst/>
                        </a:rPr>
                        <a:t>3. Fallkommunikation mit </a:t>
                      </a:r>
                      <a:r>
                        <a:rPr lang="de-DE" sz="1600" b="1" kern="1200" dirty="0" err="1">
                          <a:solidFill>
                            <a:schemeClr val="dk1"/>
                          </a:solidFill>
                          <a:effectLst/>
                        </a:rPr>
                        <a:t>Kooperationspartner:innen</a:t>
                      </a:r>
                      <a:endParaRPr lang="de-DE" sz="1600" dirty="0"/>
                    </a:p>
                  </a:txBody>
                  <a:tcPr/>
                </a:tc>
                <a:tc>
                  <a:txBody>
                    <a:bodyPr/>
                    <a:lstStyle/>
                    <a:p>
                      <a:r>
                        <a:rPr lang="de-DE" sz="1600" dirty="0"/>
                        <a:t>5,3</a:t>
                      </a:r>
                    </a:p>
                  </a:txBody>
                  <a:tcPr/>
                </a:tc>
                <a:tc>
                  <a:txBody>
                    <a:bodyPr/>
                    <a:lstStyle/>
                    <a:p>
                      <a:r>
                        <a:rPr lang="de-DE" sz="1600" dirty="0"/>
                        <a:t>0,9</a:t>
                      </a:r>
                    </a:p>
                  </a:txBody>
                  <a:tcPr/>
                </a:tc>
                <a:tc>
                  <a:txBody>
                    <a:bodyPr/>
                    <a:lstStyle/>
                    <a:p>
                      <a:r>
                        <a:rPr lang="de-DE" sz="1600" dirty="0"/>
                        <a:t>5</a:t>
                      </a:r>
                    </a:p>
                  </a:txBody>
                  <a:tcPr/>
                </a:tc>
                <a:extLst>
                  <a:ext uri="{0D108BD9-81ED-4DB2-BD59-A6C34878D82A}">
                    <a16:rowId xmlns:a16="http://schemas.microsoft.com/office/drawing/2014/main" val="1657401352"/>
                  </a:ext>
                </a:extLst>
              </a:tr>
              <a:tr h="370840">
                <a:tc>
                  <a:txBody>
                    <a:bodyPr/>
                    <a:lstStyle/>
                    <a:p>
                      <a:pPr lvl="1"/>
                      <a:r>
                        <a:rPr lang="de-DE" sz="1600" dirty="0">
                          <a:sym typeface="Wingdings" panose="05000000000000000000" pitchFamily="2" charset="2"/>
                        </a:rPr>
                        <a:t> </a:t>
                      </a:r>
                      <a:r>
                        <a:rPr lang="de-DE" sz="1600" dirty="0"/>
                        <a:t>Jugendamt </a:t>
                      </a:r>
                    </a:p>
                  </a:txBody>
                  <a:tcPr/>
                </a:tc>
                <a:tc>
                  <a:txBody>
                    <a:bodyPr/>
                    <a:lstStyle/>
                    <a:p>
                      <a:r>
                        <a:rPr lang="de-DE" sz="1600" dirty="0"/>
                        <a:t>5,2</a:t>
                      </a:r>
                    </a:p>
                  </a:txBody>
                  <a:tcPr/>
                </a:tc>
                <a:tc>
                  <a:txBody>
                    <a:bodyPr/>
                    <a:lstStyle/>
                    <a:p>
                      <a:r>
                        <a:rPr lang="de-DE" sz="1600" dirty="0"/>
                        <a:t>1,0</a:t>
                      </a:r>
                    </a:p>
                  </a:txBody>
                  <a:tcPr/>
                </a:tc>
                <a:tc>
                  <a:txBody>
                    <a:bodyPr/>
                    <a:lstStyle/>
                    <a:p>
                      <a:r>
                        <a:rPr lang="de-DE" sz="1600" dirty="0"/>
                        <a:t>5</a:t>
                      </a:r>
                    </a:p>
                  </a:txBody>
                  <a:tcPr/>
                </a:tc>
                <a:extLst>
                  <a:ext uri="{0D108BD9-81ED-4DB2-BD59-A6C34878D82A}">
                    <a16:rowId xmlns:a16="http://schemas.microsoft.com/office/drawing/2014/main" val="1461817223"/>
                  </a:ext>
                </a:extLst>
              </a:tr>
              <a:tr h="370840">
                <a:tc>
                  <a:txBody>
                    <a:bodyPr/>
                    <a:lstStyle/>
                    <a:p>
                      <a:pPr marL="742950" lvl="1" indent="-285750">
                        <a:buFont typeface="Wingdings" panose="05000000000000000000" pitchFamily="2" charset="2"/>
                        <a:buChar char="à"/>
                      </a:pPr>
                      <a:r>
                        <a:rPr lang="de-DE" sz="1600" dirty="0">
                          <a:sym typeface="Wingdings" panose="05000000000000000000" pitchFamily="2" charset="2"/>
                        </a:rPr>
                        <a:t>KJP</a:t>
                      </a:r>
                      <a:endParaRPr lang="de-DE" sz="1600" dirty="0"/>
                    </a:p>
                  </a:txBody>
                  <a:tcPr/>
                </a:tc>
                <a:tc>
                  <a:txBody>
                    <a:bodyPr/>
                    <a:lstStyle/>
                    <a:p>
                      <a:r>
                        <a:rPr lang="de-DE" sz="1600" dirty="0"/>
                        <a:t>5,4</a:t>
                      </a:r>
                    </a:p>
                  </a:txBody>
                  <a:tcPr/>
                </a:tc>
                <a:tc>
                  <a:txBody>
                    <a:bodyPr/>
                    <a:lstStyle/>
                    <a:p>
                      <a:r>
                        <a:rPr lang="de-DE" sz="1600" dirty="0"/>
                        <a:t>0,8</a:t>
                      </a:r>
                    </a:p>
                  </a:txBody>
                  <a:tcPr/>
                </a:tc>
                <a:tc>
                  <a:txBody>
                    <a:bodyPr/>
                    <a:lstStyle/>
                    <a:p>
                      <a:r>
                        <a:rPr lang="de-DE" sz="1600" dirty="0"/>
                        <a:t>6</a:t>
                      </a:r>
                    </a:p>
                  </a:txBody>
                  <a:tcPr/>
                </a:tc>
                <a:extLst>
                  <a:ext uri="{0D108BD9-81ED-4DB2-BD59-A6C34878D82A}">
                    <a16:rowId xmlns:a16="http://schemas.microsoft.com/office/drawing/2014/main" val="1093705624"/>
                  </a:ext>
                </a:extLst>
              </a:tr>
              <a:tr h="370840">
                <a:tc>
                  <a:txBody>
                    <a:bodyPr/>
                    <a:lstStyle/>
                    <a:p>
                      <a:pPr lvl="1"/>
                      <a:r>
                        <a:rPr lang="de-DE" sz="1600" dirty="0">
                          <a:sym typeface="Wingdings" panose="05000000000000000000" pitchFamily="2" charset="2"/>
                        </a:rPr>
                        <a:t> Schulamt</a:t>
                      </a:r>
                      <a:endParaRPr lang="de-DE" sz="1600" dirty="0"/>
                    </a:p>
                  </a:txBody>
                  <a:tcPr/>
                </a:tc>
                <a:tc>
                  <a:txBody>
                    <a:bodyPr/>
                    <a:lstStyle/>
                    <a:p>
                      <a:r>
                        <a:rPr lang="de-DE" sz="1600" dirty="0"/>
                        <a:t>5,1</a:t>
                      </a:r>
                    </a:p>
                  </a:txBody>
                  <a:tcPr/>
                </a:tc>
                <a:tc>
                  <a:txBody>
                    <a:bodyPr/>
                    <a:lstStyle/>
                    <a:p>
                      <a:r>
                        <a:rPr lang="de-DE" sz="1600" dirty="0"/>
                        <a:t>1,0</a:t>
                      </a:r>
                    </a:p>
                  </a:txBody>
                  <a:tcPr/>
                </a:tc>
                <a:tc>
                  <a:txBody>
                    <a:bodyPr/>
                    <a:lstStyle/>
                    <a:p>
                      <a:r>
                        <a:rPr lang="de-DE" sz="1600" dirty="0"/>
                        <a:t>5</a:t>
                      </a:r>
                    </a:p>
                  </a:txBody>
                  <a:tcPr/>
                </a:tc>
                <a:extLst>
                  <a:ext uri="{0D108BD9-81ED-4DB2-BD59-A6C34878D82A}">
                    <a16:rowId xmlns:a16="http://schemas.microsoft.com/office/drawing/2014/main" val="2658054211"/>
                  </a:ext>
                </a:extLst>
              </a:tr>
              <a:tr h="370840">
                <a:tc>
                  <a:txBody>
                    <a:bodyPr/>
                    <a:lstStyle/>
                    <a:p>
                      <a:r>
                        <a:rPr lang="de-DE" sz="1600" b="1" kern="1200" dirty="0">
                          <a:solidFill>
                            <a:schemeClr val="dk1"/>
                          </a:solidFill>
                          <a:effectLst/>
                        </a:rPr>
                        <a:t>4. Kommunikation mit Eltern/anderen relevanten (Beziehungs-) Personen</a:t>
                      </a:r>
                      <a:endParaRPr lang="de-DE" sz="1600" dirty="0"/>
                    </a:p>
                  </a:txBody>
                  <a:tcPr/>
                </a:tc>
                <a:tc>
                  <a:txBody>
                    <a:bodyPr/>
                    <a:lstStyle/>
                    <a:p>
                      <a:r>
                        <a:rPr lang="de-DE" sz="1600" dirty="0"/>
                        <a:t>5,2</a:t>
                      </a:r>
                    </a:p>
                  </a:txBody>
                  <a:tcPr/>
                </a:tc>
                <a:tc>
                  <a:txBody>
                    <a:bodyPr/>
                    <a:lstStyle/>
                    <a:p>
                      <a:r>
                        <a:rPr lang="de-DE" sz="1600" dirty="0"/>
                        <a:t>0,9</a:t>
                      </a:r>
                    </a:p>
                  </a:txBody>
                  <a:tcPr/>
                </a:tc>
                <a:tc>
                  <a:txBody>
                    <a:bodyPr/>
                    <a:lstStyle/>
                    <a:p>
                      <a:r>
                        <a:rPr lang="de-DE" sz="1600" dirty="0"/>
                        <a:t>5</a:t>
                      </a:r>
                    </a:p>
                  </a:txBody>
                  <a:tcPr/>
                </a:tc>
                <a:extLst>
                  <a:ext uri="{0D108BD9-81ED-4DB2-BD59-A6C34878D82A}">
                    <a16:rowId xmlns:a16="http://schemas.microsoft.com/office/drawing/2014/main" val="2833354503"/>
                  </a:ext>
                </a:extLst>
              </a:tr>
              <a:tr h="370840">
                <a:tc>
                  <a:txBody>
                    <a:bodyPr/>
                    <a:lstStyle/>
                    <a:p>
                      <a:pPr lvl="1"/>
                      <a:r>
                        <a:rPr lang="de-DE" sz="1600" dirty="0">
                          <a:sym typeface="Wingdings" panose="05000000000000000000" pitchFamily="2" charset="2"/>
                        </a:rPr>
                        <a:t> Eltern</a:t>
                      </a:r>
                      <a:endParaRPr lang="de-DE" sz="1600" dirty="0"/>
                    </a:p>
                  </a:txBody>
                  <a:tcPr/>
                </a:tc>
                <a:tc>
                  <a:txBody>
                    <a:bodyPr/>
                    <a:lstStyle/>
                    <a:p>
                      <a:r>
                        <a:rPr lang="de-DE" sz="1600" dirty="0"/>
                        <a:t>5,2</a:t>
                      </a:r>
                    </a:p>
                  </a:txBody>
                  <a:tcPr/>
                </a:tc>
                <a:tc>
                  <a:txBody>
                    <a:bodyPr/>
                    <a:lstStyle/>
                    <a:p>
                      <a:r>
                        <a:rPr lang="de-DE" sz="1600" dirty="0"/>
                        <a:t>0,9</a:t>
                      </a:r>
                    </a:p>
                  </a:txBody>
                  <a:tcPr/>
                </a:tc>
                <a:tc>
                  <a:txBody>
                    <a:bodyPr/>
                    <a:lstStyle/>
                    <a:p>
                      <a:r>
                        <a:rPr lang="de-DE" sz="1600" dirty="0"/>
                        <a:t>5</a:t>
                      </a:r>
                    </a:p>
                  </a:txBody>
                  <a:tcPr/>
                </a:tc>
                <a:extLst>
                  <a:ext uri="{0D108BD9-81ED-4DB2-BD59-A6C34878D82A}">
                    <a16:rowId xmlns:a16="http://schemas.microsoft.com/office/drawing/2014/main" val="508828934"/>
                  </a:ext>
                </a:extLst>
              </a:tr>
              <a:tr h="370840">
                <a:tc>
                  <a:txBody>
                    <a:bodyPr/>
                    <a:lstStyle/>
                    <a:p>
                      <a:pPr lvl="1"/>
                      <a:r>
                        <a:rPr lang="de-DE" sz="1600" dirty="0">
                          <a:sym typeface="Wingdings" panose="05000000000000000000" pitchFamily="2" charset="2"/>
                        </a:rPr>
                        <a:t> andere</a:t>
                      </a:r>
                      <a:endParaRPr lang="de-DE" sz="1600" dirty="0"/>
                    </a:p>
                  </a:txBody>
                  <a:tcPr/>
                </a:tc>
                <a:tc>
                  <a:txBody>
                    <a:bodyPr/>
                    <a:lstStyle/>
                    <a:p>
                      <a:r>
                        <a:rPr lang="de-DE" sz="1600" dirty="0"/>
                        <a:t>5,2</a:t>
                      </a:r>
                    </a:p>
                  </a:txBody>
                  <a:tcPr/>
                </a:tc>
                <a:tc>
                  <a:txBody>
                    <a:bodyPr/>
                    <a:lstStyle/>
                    <a:p>
                      <a:r>
                        <a:rPr lang="de-DE" sz="1600" dirty="0"/>
                        <a:t>0,9</a:t>
                      </a:r>
                    </a:p>
                  </a:txBody>
                  <a:tcPr/>
                </a:tc>
                <a:tc>
                  <a:txBody>
                    <a:bodyPr/>
                    <a:lstStyle/>
                    <a:p>
                      <a:r>
                        <a:rPr lang="de-DE" sz="1600" dirty="0"/>
                        <a:t>5</a:t>
                      </a:r>
                    </a:p>
                  </a:txBody>
                  <a:tcPr/>
                </a:tc>
                <a:extLst>
                  <a:ext uri="{0D108BD9-81ED-4DB2-BD59-A6C34878D82A}">
                    <a16:rowId xmlns:a16="http://schemas.microsoft.com/office/drawing/2014/main" val="92372893"/>
                  </a:ext>
                </a:extLst>
              </a:tr>
              <a:tr h="370840">
                <a:tc>
                  <a:txBody>
                    <a:bodyPr/>
                    <a:lstStyle/>
                    <a:p>
                      <a:r>
                        <a:rPr lang="de-DE" sz="1600" b="1" kern="1200" dirty="0">
                          <a:solidFill>
                            <a:schemeClr val="dk1"/>
                          </a:solidFill>
                          <a:effectLst/>
                        </a:rPr>
                        <a:t>5. Interne Fallkommunikation</a:t>
                      </a:r>
                      <a:endParaRPr lang="de-DE" sz="1600" dirty="0"/>
                    </a:p>
                  </a:txBody>
                  <a:tcPr/>
                </a:tc>
                <a:tc>
                  <a:txBody>
                    <a:bodyPr/>
                    <a:lstStyle/>
                    <a:p>
                      <a:r>
                        <a:rPr lang="de-DE" sz="1600" dirty="0"/>
                        <a:t>5,3</a:t>
                      </a:r>
                    </a:p>
                  </a:txBody>
                  <a:tcPr/>
                </a:tc>
                <a:tc>
                  <a:txBody>
                    <a:bodyPr/>
                    <a:lstStyle/>
                    <a:p>
                      <a:r>
                        <a:rPr lang="de-DE" sz="1600" dirty="0"/>
                        <a:t>0,9</a:t>
                      </a:r>
                    </a:p>
                  </a:txBody>
                  <a:tcPr/>
                </a:tc>
                <a:tc>
                  <a:txBody>
                    <a:bodyPr/>
                    <a:lstStyle/>
                    <a:p>
                      <a:r>
                        <a:rPr lang="de-DE" sz="1600" dirty="0"/>
                        <a:t>5</a:t>
                      </a:r>
                    </a:p>
                  </a:txBody>
                  <a:tcPr/>
                </a:tc>
                <a:extLst>
                  <a:ext uri="{0D108BD9-81ED-4DB2-BD59-A6C34878D82A}">
                    <a16:rowId xmlns:a16="http://schemas.microsoft.com/office/drawing/2014/main" val="2663234308"/>
                  </a:ext>
                </a:extLst>
              </a:tr>
              <a:tr h="370840">
                <a:tc>
                  <a:txBody>
                    <a:bodyPr/>
                    <a:lstStyle/>
                    <a:p>
                      <a:r>
                        <a:rPr lang="de-DE" sz="1600" b="1" kern="1200" dirty="0">
                          <a:solidFill>
                            <a:schemeClr val="dk1"/>
                          </a:solidFill>
                          <a:effectLst/>
                        </a:rPr>
                        <a:t>6. Krisenverhinderung und –</a:t>
                      </a:r>
                      <a:r>
                        <a:rPr lang="de-DE" sz="1600" b="1" kern="1200" dirty="0" err="1">
                          <a:solidFill>
                            <a:schemeClr val="dk1"/>
                          </a:solidFill>
                          <a:effectLst/>
                        </a:rPr>
                        <a:t>bewältigung</a:t>
                      </a:r>
                      <a:endParaRPr lang="de-DE" sz="1600" dirty="0"/>
                    </a:p>
                  </a:txBody>
                  <a:tcPr/>
                </a:tc>
                <a:tc>
                  <a:txBody>
                    <a:bodyPr/>
                    <a:lstStyle/>
                    <a:p>
                      <a:r>
                        <a:rPr lang="de-DE" sz="1600" dirty="0"/>
                        <a:t>5,3</a:t>
                      </a:r>
                    </a:p>
                  </a:txBody>
                  <a:tcPr/>
                </a:tc>
                <a:tc>
                  <a:txBody>
                    <a:bodyPr/>
                    <a:lstStyle/>
                    <a:p>
                      <a:r>
                        <a:rPr lang="de-DE" sz="1600" dirty="0"/>
                        <a:t>0,9</a:t>
                      </a:r>
                    </a:p>
                  </a:txBody>
                  <a:tcPr/>
                </a:tc>
                <a:tc>
                  <a:txBody>
                    <a:bodyPr/>
                    <a:lstStyle/>
                    <a:p>
                      <a:r>
                        <a:rPr lang="de-DE" sz="1600" dirty="0"/>
                        <a:t>6</a:t>
                      </a:r>
                    </a:p>
                  </a:txBody>
                  <a:tcPr/>
                </a:tc>
                <a:extLst>
                  <a:ext uri="{0D108BD9-81ED-4DB2-BD59-A6C34878D82A}">
                    <a16:rowId xmlns:a16="http://schemas.microsoft.com/office/drawing/2014/main" val="1260929575"/>
                  </a:ext>
                </a:extLst>
              </a:tr>
              <a:tr h="370840">
                <a:tc>
                  <a:txBody>
                    <a:bodyPr/>
                    <a:lstStyle/>
                    <a:p>
                      <a:r>
                        <a:rPr lang="de-DE" sz="1600" b="1" kern="1200" dirty="0">
                          <a:solidFill>
                            <a:schemeClr val="dk1"/>
                          </a:solidFill>
                          <a:effectLst/>
                        </a:rPr>
                        <a:t>7. Krisenaufarbeitung</a:t>
                      </a:r>
                      <a:endParaRPr lang="de-DE" sz="1600" dirty="0"/>
                    </a:p>
                  </a:txBody>
                  <a:tcPr/>
                </a:tc>
                <a:tc>
                  <a:txBody>
                    <a:bodyPr/>
                    <a:lstStyle/>
                    <a:p>
                      <a:r>
                        <a:rPr lang="de-DE" sz="1600" dirty="0"/>
                        <a:t>5,5</a:t>
                      </a:r>
                    </a:p>
                  </a:txBody>
                  <a:tcPr/>
                </a:tc>
                <a:tc>
                  <a:txBody>
                    <a:bodyPr/>
                    <a:lstStyle/>
                    <a:p>
                      <a:r>
                        <a:rPr lang="de-DE" sz="1600" dirty="0"/>
                        <a:t>0,8</a:t>
                      </a:r>
                    </a:p>
                  </a:txBody>
                  <a:tcPr/>
                </a:tc>
                <a:tc>
                  <a:txBody>
                    <a:bodyPr/>
                    <a:lstStyle/>
                    <a:p>
                      <a:r>
                        <a:rPr lang="de-DE" sz="1600" dirty="0"/>
                        <a:t>6</a:t>
                      </a:r>
                    </a:p>
                  </a:txBody>
                  <a:tcPr/>
                </a:tc>
                <a:extLst>
                  <a:ext uri="{0D108BD9-81ED-4DB2-BD59-A6C34878D82A}">
                    <a16:rowId xmlns:a16="http://schemas.microsoft.com/office/drawing/2014/main" val="4153304603"/>
                  </a:ext>
                </a:extLst>
              </a:tr>
              <a:tr h="370840">
                <a:tc>
                  <a:txBody>
                    <a:bodyPr/>
                    <a:lstStyle/>
                    <a:p>
                      <a:r>
                        <a:rPr lang="de-DE" sz="1600" b="1" kern="1200" dirty="0">
                          <a:solidFill>
                            <a:schemeClr val="dk1"/>
                          </a:solidFill>
                          <a:effectLst/>
                        </a:rPr>
                        <a:t>8. Team </a:t>
                      </a:r>
                      <a:endParaRPr lang="de-DE" sz="1600" dirty="0"/>
                    </a:p>
                  </a:txBody>
                  <a:tcPr/>
                </a:tc>
                <a:tc>
                  <a:txBody>
                    <a:bodyPr/>
                    <a:lstStyle/>
                    <a:p>
                      <a:r>
                        <a:rPr lang="de-DE" sz="1600" dirty="0"/>
                        <a:t>5,1</a:t>
                      </a:r>
                    </a:p>
                  </a:txBody>
                  <a:tcPr/>
                </a:tc>
                <a:tc>
                  <a:txBody>
                    <a:bodyPr/>
                    <a:lstStyle/>
                    <a:p>
                      <a:r>
                        <a:rPr lang="de-DE" sz="1600" dirty="0"/>
                        <a:t>1,1</a:t>
                      </a:r>
                    </a:p>
                  </a:txBody>
                  <a:tcPr/>
                </a:tc>
                <a:tc>
                  <a:txBody>
                    <a:bodyPr/>
                    <a:lstStyle/>
                    <a:p>
                      <a:r>
                        <a:rPr lang="de-DE" sz="1600" dirty="0"/>
                        <a:t>5</a:t>
                      </a:r>
                    </a:p>
                  </a:txBody>
                  <a:tcPr/>
                </a:tc>
                <a:extLst>
                  <a:ext uri="{0D108BD9-81ED-4DB2-BD59-A6C34878D82A}">
                    <a16:rowId xmlns:a16="http://schemas.microsoft.com/office/drawing/2014/main" val="3225392230"/>
                  </a:ext>
                </a:extLst>
              </a:tr>
              <a:tr h="370840">
                <a:tc>
                  <a:txBody>
                    <a:bodyPr/>
                    <a:lstStyle/>
                    <a:p>
                      <a:r>
                        <a:rPr lang="de-DE" sz="1600" b="1" kern="1200" dirty="0">
                          <a:solidFill>
                            <a:schemeClr val="dk1"/>
                          </a:solidFill>
                          <a:effectLst/>
                        </a:rPr>
                        <a:t>9. Fachliche Begleitung der Teams </a:t>
                      </a:r>
                      <a:endParaRPr lang="de-DE" sz="1600" dirty="0"/>
                    </a:p>
                  </a:txBody>
                  <a:tcPr/>
                </a:tc>
                <a:tc>
                  <a:txBody>
                    <a:bodyPr/>
                    <a:lstStyle/>
                    <a:p>
                      <a:r>
                        <a:rPr lang="de-DE" sz="1600" dirty="0"/>
                        <a:t>5,5</a:t>
                      </a:r>
                    </a:p>
                  </a:txBody>
                  <a:tcPr/>
                </a:tc>
                <a:tc>
                  <a:txBody>
                    <a:bodyPr/>
                    <a:lstStyle/>
                    <a:p>
                      <a:r>
                        <a:rPr lang="de-DE" sz="1600" dirty="0"/>
                        <a:t>0,7</a:t>
                      </a:r>
                    </a:p>
                  </a:txBody>
                  <a:tcPr/>
                </a:tc>
                <a:tc>
                  <a:txBody>
                    <a:bodyPr/>
                    <a:lstStyle/>
                    <a:p>
                      <a:r>
                        <a:rPr lang="de-DE" sz="1600" dirty="0"/>
                        <a:t>6</a:t>
                      </a:r>
                    </a:p>
                  </a:txBody>
                  <a:tcPr/>
                </a:tc>
                <a:extLst>
                  <a:ext uri="{0D108BD9-81ED-4DB2-BD59-A6C34878D82A}">
                    <a16:rowId xmlns:a16="http://schemas.microsoft.com/office/drawing/2014/main" val="878080984"/>
                  </a:ext>
                </a:extLst>
              </a:tr>
              <a:tr h="370840">
                <a:tc>
                  <a:txBody>
                    <a:bodyPr/>
                    <a:lstStyle/>
                    <a:p>
                      <a:pPr lvl="1"/>
                      <a:r>
                        <a:rPr lang="de-DE" sz="1600" b="1" kern="1200" dirty="0">
                          <a:solidFill>
                            <a:schemeClr val="dk1"/>
                          </a:solidFill>
                          <a:effectLst/>
                          <a:sym typeface="Wingdings" panose="05000000000000000000" pitchFamily="2" charset="2"/>
                        </a:rPr>
                        <a:t> </a:t>
                      </a:r>
                      <a:r>
                        <a:rPr lang="de-DE" sz="1600" b="1" kern="1200" dirty="0">
                          <a:solidFill>
                            <a:schemeClr val="dk1"/>
                          </a:solidFill>
                          <a:effectLst/>
                        </a:rPr>
                        <a:t>Fachkraft (u.a. Haltungen)</a:t>
                      </a:r>
                      <a:endParaRPr lang="de-DE" sz="1600" dirty="0"/>
                    </a:p>
                  </a:txBody>
                  <a:tcPr/>
                </a:tc>
                <a:tc>
                  <a:txBody>
                    <a:bodyPr/>
                    <a:lstStyle/>
                    <a:p>
                      <a:r>
                        <a:rPr lang="de-DE" sz="1600" dirty="0"/>
                        <a:t>5,1</a:t>
                      </a:r>
                    </a:p>
                  </a:txBody>
                  <a:tcPr/>
                </a:tc>
                <a:tc>
                  <a:txBody>
                    <a:bodyPr/>
                    <a:lstStyle/>
                    <a:p>
                      <a:r>
                        <a:rPr lang="de-DE" sz="1600" dirty="0"/>
                        <a:t>1,1</a:t>
                      </a:r>
                    </a:p>
                  </a:txBody>
                  <a:tcPr/>
                </a:tc>
                <a:tc>
                  <a:txBody>
                    <a:bodyPr/>
                    <a:lstStyle/>
                    <a:p>
                      <a:r>
                        <a:rPr lang="de-DE" sz="1600" dirty="0"/>
                        <a:t>5</a:t>
                      </a:r>
                    </a:p>
                  </a:txBody>
                  <a:tcPr/>
                </a:tc>
                <a:extLst>
                  <a:ext uri="{0D108BD9-81ED-4DB2-BD59-A6C34878D82A}">
                    <a16:rowId xmlns:a16="http://schemas.microsoft.com/office/drawing/2014/main" val="1280950554"/>
                  </a:ext>
                </a:extLst>
              </a:tr>
            </a:tbl>
          </a:graphicData>
        </a:graphic>
      </p:graphicFrame>
    </p:spTree>
    <p:extLst>
      <p:ext uri="{BB962C8B-B14F-4D97-AF65-F5344CB8AC3E}">
        <p14:creationId xmlns:p14="http://schemas.microsoft.com/office/powerpoint/2010/main" val="245190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34ADF0-6C6D-9A9F-954C-14AFDBAFEBC3}"/>
              </a:ext>
            </a:extLst>
          </p:cNvPr>
          <p:cNvSpPr>
            <a:spLocks noGrp="1"/>
          </p:cNvSpPr>
          <p:nvPr>
            <p:ph type="title" idx="4294967295"/>
          </p:nvPr>
        </p:nvSpPr>
        <p:spPr>
          <a:xfrm rot="16200000">
            <a:off x="-3559447" y="303437"/>
            <a:ext cx="9720263" cy="1498600"/>
          </a:xfrm>
        </p:spPr>
        <p:txBody>
          <a:bodyPr>
            <a:normAutofit/>
          </a:bodyPr>
          <a:lstStyle/>
          <a:p>
            <a:r>
              <a:rPr lang="de-DE" sz="3600" dirty="0"/>
              <a:t>Haltekräfte – Ergebnisse </a:t>
            </a:r>
          </a:p>
        </p:txBody>
      </p:sp>
      <p:graphicFrame>
        <p:nvGraphicFramePr>
          <p:cNvPr id="4" name="Tabelle 4">
            <a:extLst>
              <a:ext uri="{FF2B5EF4-FFF2-40B4-BE49-F238E27FC236}">
                <a16:creationId xmlns:a16="http://schemas.microsoft.com/office/drawing/2014/main" id="{FE3F60D6-4D27-038F-AE48-6AB7F605392A}"/>
              </a:ext>
            </a:extLst>
          </p:cNvPr>
          <p:cNvGraphicFramePr>
            <a:graphicFrameLocks noGrp="1"/>
          </p:cNvGraphicFramePr>
          <p:nvPr>
            <p:ph idx="4294967295"/>
            <p:extLst>
              <p:ext uri="{D42A27DB-BD31-4B8C-83A1-F6EECF244321}">
                <p14:modId xmlns:p14="http://schemas.microsoft.com/office/powerpoint/2010/main" val="1685366904"/>
              </p:ext>
            </p:extLst>
          </p:nvPr>
        </p:nvGraphicFramePr>
        <p:xfrm>
          <a:off x="1487488" y="188640"/>
          <a:ext cx="9720260" cy="6558280"/>
        </p:xfrm>
        <a:graphic>
          <a:graphicData uri="http://schemas.openxmlformats.org/drawingml/2006/table">
            <a:tbl>
              <a:tblPr firstRow="1" bandRow="1">
                <a:tableStyleId>{21E4AEA4-8DFA-4A89-87EB-49C32662AFE0}</a:tableStyleId>
              </a:tblPr>
              <a:tblGrid>
                <a:gridCol w="4640014">
                  <a:extLst>
                    <a:ext uri="{9D8B030D-6E8A-4147-A177-3AD203B41FA5}">
                      <a16:colId xmlns:a16="http://schemas.microsoft.com/office/drawing/2014/main" val="3911095553"/>
                    </a:ext>
                  </a:extLst>
                </a:gridCol>
                <a:gridCol w="1728192">
                  <a:extLst>
                    <a:ext uri="{9D8B030D-6E8A-4147-A177-3AD203B41FA5}">
                      <a16:colId xmlns:a16="http://schemas.microsoft.com/office/drawing/2014/main" val="2730525603"/>
                    </a:ext>
                  </a:extLst>
                </a:gridCol>
                <a:gridCol w="1800200">
                  <a:extLst>
                    <a:ext uri="{9D8B030D-6E8A-4147-A177-3AD203B41FA5}">
                      <a16:colId xmlns:a16="http://schemas.microsoft.com/office/drawing/2014/main" val="3016107501"/>
                    </a:ext>
                  </a:extLst>
                </a:gridCol>
                <a:gridCol w="1551854">
                  <a:extLst>
                    <a:ext uri="{9D8B030D-6E8A-4147-A177-3AD203B41FA5}">
                      <a16:colId xmlns:a16="http://schemas.microsoft.com/office/drawing/2014/main" val="3004476413"/>
                    </a:ext>
                  </a:extLst>
                </a:gridCol>
              </a:tblGrid>
              <a:tr h="370840">
                <a:tc>
                  <a:txBody>
                    <a:bodyPr/>
                    <a:lstStyle/>
                    <a:p>
                      <a:r>
                        <a:rPr lang="de-DE" sz="1600" dirty="0"/>
                        <a:t>Welche?</a:t>
                      </a:r>
                    </a:p>
                  </a:txBody>
                  <a:tcPr/>
                </a:tc>
                <a:tc>
                  <a:txBody>
                    <a:bodyPr/>
                    <a:lstStyle/>
                    <a:p>
                      <a:r>
                        <a:rPr lang="de-DE" sz="1600" dirty="0"/>
                        <a:t>Mittelwert (</a:t>
                      </a:r>
                      <a:r>
                        <a:rPr lang="de-DE" sz="1600" i="1" dirty="0"/>
                        <a:t>M</a:t>
                      </a:r>
                      <a:r>
                        <a:rPr lang="de-DE" sz="1600" dirty="0"/>
                        <a:t>)</a:t>
                      </a:r>
                    </a:p>
                  </a:txBody>
                  <a:tcPr/>
                </a:tc>
                <a:tc>
                  <a:txBody>
                    <a:bodyPr/>
                    <a:lstStyle/>
                    <a:p>
                      <a:r>
                        <a:rPr lang="de-DE" sz="1600" dirty="0"/>
                        <a:t>Standard-abweichung (</a:t>
                      </a:r>
                      <a:r>
                        <a:rPr lang="de-DE" sz="1600" i="1" dirty="0"/>
                        <a:t>SD</a:t>
                      </a:r>
                      <a:r>
                        <a:rPr lang="de-DE" sz="1600" dirty="0"/>
                        <a:t>)</a:t>
                      </a:r>
                    </a:p>
                  </a:txBody>
                  <a:tcPr/>
                </a:tc>
                <a:tc>
                  <a:txBody>
                    <a:bodyPr/>
                    <a:lstStyle/>
                    <a:p>
                      <a:r>
                        <a:rPr lang="de-DE" sz="1600" dirty="0"/>
                        <a:t>Median (</a:t>
                      </a:r>
                      <a:r>
                        <a:rPr lang="de-DE" sz="1600" i="1" dirty="0"/>
                        <a:t>MD</a:t>
                      </a:r>
                      <a:r>
                        <a:rPr lang="de-DE" sz="1600" dirty="0"/>
                        <a:t>)</a:t>
                      </a:r>
                    </a:p>
                  </a:txBody>
                  <a:tcPr/>
                </a:tc>
                <a:extLst>
                  <a:ext uri="{0D108BD9-81ED-4DB2-BD59-A6C34878D82A}">
                    <a16:rowId xmlns:a16="http://schemas.microsoft.com/office/drawing/2014/main" val="3225795353"/>
                  </a:ext>
                </a:extLst>
              </a:tr>
              <a:tr h="370840">
                <a:tc>
                  <a:txBody>
                    <a:bodyPr/>
                    <a:lstStyle/>
                    <a:p>
                      <a:r>
                        <a:rPr lang="de-DE" sz="1600" b="1" kern="1200" dirty="0">
                          <a:solidFill>
                            <a:schemeClr val="dk1"/>
                          </a:solidFill>
                          <a:effectLst/>
                        </a:rPr>
                        <a:t>1. Beziehungen zu </a:t>
                      </a:r>
                      <a:r>
                        <a:rPr lang="de-DE" sz="1600" b="1" kern="1200" dirty="0" err="1">
                          <a:solidFill>
                            <a:schemeClr val="dk1"/>
                          </a:solidFill>
                          <a:effectLst/>
                        </a:rPr>
                        <a:t>j.M</a:t>
                      </a:r>
                      <a:r>
                        <a:rPr lang="de-DE" sz="1600" b="1" kern="1200" dirty="0">
                          <a:solidFill>
                            <a:schemeClr val="dk1"/>
                          </a:solidFill>
                          <a:effectLst/>
                        </a:rPr>
                        <a:t>.</a:t>
                      </a:r>
                      <a:endParaRPr lang="de-DE" sz="1600" dirty="0"/>
                    </a:p>
                  </a:txBody>
                  <a:tcPr/>
                </a:tc>
                <a:tc>
                  <a:txBody>
                    <a:bodyPr/>
                    <a:lstStyle/>
                    <a:p>
                      <a:r>
                        <a:rPr lang="de-DE" sz="1600" dirty="0"/>
                        <a:t>5,1</a:t>
                      </a:r>
                    </a:p>
                  </a:txBody>
                  <a:tcPr/>
                </a:tc>
                <a:tc>
                  <a:txBody>
                    <a:bodyPr/>
                    <a:lstStyle/>
                    <a:p>
                      <a:r>
                        <a:rPr lang="de-DE" sz="1600" dirty="0"/>
                        <a:t>1,0</a:t>
                      </a:r>
                    </a:p>
                  </a:txBody>
                  <a:tcPr/>
                </a:tc>
                <a:tc>
                  <a:txBody>
                    <a:bodyPr/>
                    <a:lstStyle/>
                    <a:p>
                      <a:r>
                        <a:rPr lang="de-DE" sz="1600" dirty="0"/>
                        <a:t>5</a:t>
                      </a:r>
                    </a:p>
                  </a:txBody>
                  <a:tcPr/>
                </a:tc>
                <a:extLst>
                  <a:ext uri="{0D108BD9-81ED-4DB2-BD59-A6C34878D82A}">
                    <a16:rowId xmlns:a16="http://schemas.microsoft.com/office/drawing/2014/main" val="3016144835"/>
                  </a:ext>
                </a:extLst>
              </a:tr>
              <a:tr h="370840">
                <a:tc>
                  <a:txBody>
                    <a:bodyPr/>
                    <a:lstStyle/>
                    <a:p>
                      <a:r>
                        <a:rPr lang="de-DE" sz="1600" b="1" kern="1200" dirty="0">
                          <a:solidFill>
                            <a:schemeClr val="dk1"/>
                          </a:solidFill>
                          <a:effectLst/>
                          <a:highlight>
                            <a:srgbClr val="FFFF00"/>
                          </a:highlight>
                        </a:rPr>
                        <a:t>2. Transparenz gegenüber + Beteiligung </a:t>
                      </a:r>
                      <a:r>
                        <a:rPr lang="de-DE" sz="1600" b="1" kern="1200" dirty="0" err="1">
                          <a:solidFill>
                            <a:schemeClr val="dk1"/>
                          </a:solidFill>
                          <a:effectLst/>
                          <a:highlight>
                            <a:srgbClr val="FFFF00"/>
                          </a:highlight>
                        </a:rPr>
                        <a:t>j.M</a:t>
                      </a:r>
                      <a:r>
                        <a:rPr lang="de-DE" sz="1600" b="1" kern="1200" dirty="0">
                          <a:solidFill>
                            <a:schemeClr val="dk1"/>
                          </a:solidFill>
                          <a:effectLst/>
                          <a:highlight>
                            <a:srgbClr val="FFFF00"/>
                          </a:highlight>
                        </a:rPr>
                        <a:t>. &amp; WG</a:t>
                      </a:r>
                      <a:endParaRPr lang="de-DE" sz="1600" dirty="0">
                        <a:highlight>
                          <a:srgbClr val="FFFF00"/>
                        </a:highlight>
                      </a:endParaRPr>
                    </a:p>
                  </a:txBody>
                  <a:tcPr/>
                </a:tc>
                <a:tc>
                  <a:txBody>
                    <a:bodyPr/>
                    <a:lstStyle/>
                    <a:p>
                      <a:r>
                        <a:rPr lang="de-DE" sz="1600" dirty="0">
                          <a:highlight>
                            <a:srgbClr val="FFFF00"/>
                          </a:highlight>
                        </a:rPr>
                        <a:t>5,3</a:t>
                      </a:r>
                    </a:p>
                  </a:txBody>
                  <a:tcPr/>
                </a:tc>
                <a:tc>
                  <a:txBody>
                    <a:bodyPr/>
                    <a:lstStyle/>
                    <a:p>
                      <a:r>
                        <a:rPr lang="de-DE" sz="1600" dirty="0">
                          <a:highlight>
                            <a:srgbClr val="FFFF00"/>
                          </a:highlight>
                        </a:rPr>
                        <a:t>1,0</a:t>
                      </a:r>
                    </a:p>
                  </a:txBody>
                  <a:tcPr/>
                </a:tc>
                <a:tc>
                  <a:txBody>
                    <a:bodyPr/>
                    <a:lstStyle/>
                    <a:p>
                      <a:r>
                        <a:rPr lang="de-DE" sz="1600" dirty="0">
                          <a:highlight>
                            <a:srgbClr val="FFFF00"/>
                          </a:highlight>
                        </a:rPr>
                        <a:t>6</a:t>
                      </a:r>
                    </a:p>
                  </a:txBody>
                  <a:tcPr/>
                </a:tc>
                <a:extLst>
                  <a:ext uri="{0D108BD9-81ED-4DB2-BD59-A6C34878D82A}">
                    <a16:rowId xmlns:a16="http://schemas.microsoft.com/office/drawing/2014/main" val="2035373640"/>
                  </a:ext>
                </a:extLst>
              </a:tr>
              <a:tr h="370840">
                <a:tc>
                  <a:txBody>
                    <a:bodyPr/>
                    <a:lstStyle/>
                    <a:p>
                      <a:r>
                        <a:rPr lang="de-DE" sz="1600" b="1" kern="1200" dirty="0">
                          <a:solidFill>
                            <a:schemeClr val="dk1"/>
                          </a:solidFill>
                          <a:effectLst/>
                        </a:rPr>
                        <a:t>3. Fallkommunikation mit </a:t>
                      </a:r>
                      <a:r>
                        <a:rPr lang="de-DE" sz="1600" b="1" kern="1200" dirty="0" err="1">
                          <a:solidFill>
                            <a:schemeClr val="dk1"/>
                          </a:solidFill>
                          <a:effectLst/>
                        </a:rPr>
                        <a:t>Kooperationspartner:innen</a:t>
                      </a:r>
                      <a:endParaRPr lang="de-DE" sz="1600" dirty="0"/>
                    </a:p>
                  </a:txBody>
                  <a:tcPr/>
                </a:tc>
                <a:tc>
                  <a:txBody>
                    <a:bodyPr/>
                    <a:lstStyle/>
                    <a:p>
                      <a:r>
                        <a:rPr lang="de-DE" sz="1600" dirty="0"/>
                        <a:t>5,3</a:t>
                      </a:r>
                    </a:p>
                  </a:txBody>
                  <a:tcPr/>
                </a:tc>
                <a:tc>
                  <a:txBody>
                    <a:bodyPr/>
                    <a:lstStyle/>
                    <a:p>
                      <a:r>
                        <a:rPr lang="de-DE" sz="1600" dirty="0"/>
                        <a:t>0,9</a:t>
                      </a:r>
                    </a:p>
                  </a:txBody>
                  <a:tcPr/>
                </a:tc>
                <a:tc>
                  <a:txBody>
                    <a:bodyPr/>
                    <a:lstStyle/>
                    <a:p>
                      <a:r>
                        <a:rPr lang="de-DE" sz="1600" dirty="0"/>
                        <a:t>5</a:t>
                      </a:r>
                    </a:p>
                  </a:txBody>
                  <a:tcPr/>
                </a:tc>
                <a:extLst>
                  <a:ext uri="{0D108BD9-81ED-4DB2-BD59-A6C34878D82A}">
                    <a16:rowId xmlns:a16="http://schemas.microsoft.com/office/drawing/2014/main" val="1657401352"/>
                  </a:ext>
                </a:extLst>
              </a:tr>
              <a:tr h="370840">
                <a:tc>
                  <a:txBody>
                    <a:bodyPr/>
                    <a:lstStyle/>
                    <a:p>
                      <a:pPr lvl="1"/>
                      <a:r>
                        <a:rPr lang="de-DE" sz="1600" dirty="0">
                          <a:sym typeface="Wingdings" panose="05000000000000000000" pitchFamily="2" charset="2"/>
                        </a:rPr>
                        <a:t> </a:t>
                      </a:r>
                      <a:r>
                        <a:rPr lang="de-DE" sz="1600" dirty="0"/>
                        <a:t>Jugendamt </a:t>
                      </a:r>
                    </a:p>
                  </a:txBody>
                  <a:tcPr/>
                </a:tc>
                <a:tc>
                  <a:txBody>
                    <a:bodyPr/>
                    <a:lstStyle/>
                    <a:p>
                      <a:r>
                        <a:rPr lang="de-DE" sz="1600" dirty="0"/>
                        <a:t>5,2</a:t>
                      </a:r>
                    </a:p>
                  </a:txBody>
                  <a:tcPr/>
                </a:tc>
                <a:tc>
                  <a:txBody>
                    <a:bodyPr/>
                    <a:lstStyle/>
                    <a:p>
                      <a:r>
                        <a:rPr lang="de-DE" sz="1600" dirty="0"/>
                        <a:t>1,0</a:t>
                      </a:r>
                    </a:p>
                  </a:txBody>
                  <a:tcPr/>
                </a:tc>
                <a:tc>
                  <a:txBody>
                    <a:bodyPr/>
                    <a:lstStyle/>
                    <a:p>
                      <a:r>
                        <a:rPr lang="de-DE" sz="1600" dirty="0"/>
                        <a:t>5</a:t>
                      </a:r>
                    </a:p>
                  </a:txBody>
                  <a:tcPr/>
                </a:tc>
                <a:extLst>
                  <a:ext uri="{0D108BD9-81ED-4DB2-BD59-A6C34878D82A}">
                    <a16:rowId xmlns:a16="http://schemas.microsoft.com/office/drawing/2014/main" val="1461817223"/>
                  </a:ext>
                </a:extLst>
              </a:tr>
              <a:tr h="370840">
                <a:tc>
                  <a:txBody>
                    <a:bodyPr/>
                    <a:lstStyle/>
                    <a:p>
                      <a:pPr marL="742950" lvl="1" indent="-285750">
                        <a:buFont typeface="Wingdings" panose="05000000000000000000" pitchFamily="2" charset="2"/>
                        <a:buChar char="à"/>
                      </a:pPr>
                      <a:r>
                        <a:rPr lang="de-DE" sz="1600" dirty="0">
                          <a:highlight>
                            <a:srgbClr val="FFFF00"/>
                          </a:highlight>
                          <a:sym typeface="Wingdings" panose="05000000000000000000" pitchFamily="2" charset="2"/>
                        </a:rPr>
                        <a:t>KJP</a:t>
                      </a:r>
                      <a:endParaRPr lang="de-DE" sz="1600" dirty="0">
                        <a:highlight>
                          <a:srgbClr val="FFFF00"/>
                        </a:highlight>
                      </a:endParaRPr>
                    </a:p>
                  </a:txBody>
                  <a:tcPr/>
                </a:tc>
                <a:tc>
                  <a:txBody>
                    <a:bodyPr/>
                    <a:lstStyle/>
                    <a:p>
                      <a:r>
                        <a:rPr lang="de-DE" sz="1600" dirty="0">
                          <a:highlight>
                            <a:srgbClr val="FFFF00"/>
                          </a:highlight>
                        </a:rPr>
                        <a:t>5,4</a:t>
                      </a:r>
                    </a:p>
                  </a:txBody>
                  <a:tcPr/>
                </a:tc>
                <a:tc>
                  <a:txBody>
                    <a:bodyPr/>
                    <a:lstStyle/>
                    <a:p>
                      <a:r>
                        <a:rPr lang="de-DE" sz="1600" dirty="0">
                          <a:highlight>
                            <a:srgbClr val="FFFF00"/>
                          </a:highlight>
                        </a:rPr>
                        <a:t>0,8</a:t>
                      </a:r>
                    </a:p>
                  </a:txBody>
                  <a:tcPr/>
                </a:tc>
                <a:tc>
                  <a:txBody>
                    <a:bodyPr/>
                    <a:lstStyle/>
                    <a:p>
                      <a:r>
                        <a:rPr lang="de-DE" sz="1600" dirty="0">
                          <a:highlight>
                            <a:srgbClr val="FFFF00"/>
                          </a:highlight>
                        </a:rPr>
                        <a:t>6</a:t>
                      </a:r>
                    </a:p>
                  </a:txBody>
                  <a:tcPr/>
                </a:tc>
                <a:extLst>
                  <a:ext uri="{0D108BD9-81ED-4DB2-BD59-A6C34878D82A}">
                    <a16:rowId xmlns:a16="http://schemas.microsoft.com/office/drawing/2014/main" val="1093705624"/>
                  </a:ext>
                </a:extLst>
              </a:tr>
              <a:tr h="370840">
                <a:tc>
                  <a:txBody>
                    <a:bodyPr/>
                    <a:lstStyle/>
                    <a:p>
                      <a:pPr lvl="1"/>
                      <a:r>
                        <a:rPr lang="de-DE" sz="1600" dirty="0">
                          <a:sym typeface="Wingdings" panose="05000000000000000000" pitchFamily="2" charset="2"/>
                        </a:rPr>
                        <a:t> Schulamt</a:t>
                      </a:r>
                      <a:endParaRPr lang="de-DE" sz="1600" dirty="0"/>
                    </a:p>
                  </a:txBody>
                  <a:tcPr/>
                </a:tc>
                <a:tc>
                  <a:txBody>
                    <a:bodyPr/>
                    <a:lstStyle/>
                    <a:p>
                      <a:r>
                        <a:rPr lang="de-DE" sz="1600" dirty="0"/>
                        <a:t>5,1</a:t>
                      </a:r>
                    </a:p>
                  </a:txBody>
                  <a:tcPr/>
                </a:tc>
                <a:tc>
                  <a:txBody>
                    <a:bodyPr/>
                    <a:lstStyle/>
                    <a:p>
                      <a:r>
                        <a:rPr lang="de-DE" sz="1600" dirty="0"/>
                        <a:t>1,0</a:t>
                      </a:r>
                    </a:p>
                  </a:txBody>
                  <a:tcPr/>
                </a:tc>
                <a:tc>
                  <a:txBody>
                    <a:bodyPr/>
                    <a:lstStyle/>
                    <a:p>
                      <a:r>
                        <a:rPr lang="de-DE" sz="1600" dirty="0"/>
                        <a:t>5</a:t>
                      </a:r>
                    </a:p>
                  </a:txBody>
                  <a:tcPr/>
                </a:tc>
                <a:extLst>
                  <a:ext uri="{0D108BD9-81ED-4DB2-BD59-A6C34878D82A}">
                    <a16:rowId xmlns:a16="http://schemas.microsoft.com/office/drawing/2014/main" val="2658054211"/>
                  </a:ext>
                </a:extLst>
              </a:tr>
              <a:tr h="370840">
                <a:tc>
                  <a:txBody>
                    <a:bodyPr/>
                    <a:lstStyle/>
                    <a:p>
                      <a:r>
                        <a:rPr lang="de-DE" sz="1600" b="1" kern="1200" dirty="0">
                          <a:solidFill>
                            <a:schemeClr val="dk1"/>
                          </a:solidFill>
                          <a:effectLst/>
                        </a:rPr>
                        <a:t>4. Kommunikation mit Eltern/anderen relevanten (Beziehungs-) Personen</a:t>
                      </a:r>
                      <a:endParaRPr lang="de-DE" sz="1600" dirty="0"/>
                    </a:p>
                  </a:txBody>
                  <a:tcPr/>
                </a:tc>
                <a:tc>
                  <a:txBody>
                    <a:bodyPr/>
                    <a:lstStyle/>
                    <a:p>
                      <a:r>
                        <a:rPr lang="de-DE" sz="1600" dirty="0"/>
                        <a:t>5,2</a:t>
                      </a:r>
                    </a:p>
                  </a:txBody>
                  <a:tcPr/>
                </a:tc>
                <a:tc>
                  <a:txBody>
                    <a:bodyPr/>
                    <a:lstStyle/>
                    <a:p>
                      <a:r>
                        <a:rPr lang="de-DE" sz="1600" dirty="0"/>
                        <a:t>0,9</a:t>
                      </a:r>
                    </a:p>
                  </a:txBody>
                  <a:tcPr/>
                </a:tc>
                <a:tc>
                  <a:txBody>
                    <a:bodyPr/>
                    <a:lstStyle/>
                    <a:p>
                      <a:r>
                        <a:rPr lang="de-DE" sz="1600" dirty="0"/>
                        <a:t>5</a:t>
                      </a:r>
                    </a:p>
                  </a:txBody>
                  <a:tcPr/>
                </a:tc>
                <a:extLst>
                  <a:ext uri="{0D108BD9-81ED-4DB2-BD59-A6C34878D82A}">
                    <a16:rowId xmlns:a16="http://schemas.microsoft.com/office/drawing/2014/main" val="2833354503"/>
                  </a:ext>
                </a:extLst>
              </a:tr>
              <a:tr h="370840">
                <a:tc>
                  <a:txBody>
                    <a:bodyPr/>
                    <a:lstStyle/>
                    <a:p>
                      <a:pPr lvl="1"/>
                      <a:r>
                        <a:rPr lang="de-DE" sz="1600" dirty="0">
                          <a:sym typeface="Wingdings" panose="05000000000000000000" pitchFamily="2" charset="2"/>
                        </a:rPr>
                        <a:t> Eltern</a:t>
                      </a:r>
                      <a:endParaRPr lang="de-DE" sz="1600" dirty="0"/>
                    </a:p>
                  </a:txBody>
                  <a:tcPr/>
                </a:tc>
                <a:tc>
                  <a:txBody>
                    <a:bodyPr/>
                    <a:lstStyle/>
                    <a:p>
                      <a:r>
                        <a:rPr lang="de-DE" sz="1600" dirty="0"/>
                        <a:t>5,2</a:t>
                      </a:r>
                    </a:p>
                  </a:txBody>
                  <a:tcPr/>
                </a:tc>
                <a:tc>
                  <a:txBody>
                    <a:bodyPr/>
                    <a:lstStyle/>
                    <a:p>
                      <a:r>
                        <a:rPr lang="de-DE" sz="1600" dirty="0"/>
                        <a:t>0,9</a:t>
                      </a:r>
                    </a:p>
                  </a:txBody>
                  <a:tcPr/>
                </a:tc>
                <a:tc>
                  <a:txBody>
                    <a:bodyPr/>
                    <a:lstStyle/>
                    <a:p>
                      <a:r>
                        <a:rPr lang="de-DE" sz="1600" dirty="0"/>
                        <a:t>5</a:t>
                      </a:r>
                    </a:p>
                  </a:txBody>
                  <a:tcPr/>
                </a:tc>
                <a:extLst>
                  <a:ext uri="{0D108BD9-81ED-4DB2-BD59-A6C34878D82A}">
                    <a16:rowId xmlns:a16="http://schemas.microsoft.com/office/drawing/2014/main" val="508828934"/>
                  </a:ext>
                </a:extLst>
              </a:tr>
              <a:tr h="370840">
                <a:tc>
                  <a:txBody>
                    <a:bodyPr/>
                    <a:lstStyle/>
                    <a:p>
                      <a:pPr lvl="1"/>
                      <a:r>
                        <a:rPr lang="de-DE" sz="1600" dirty="0">
                          <a:sym typeface="Wingdings" panose="05000000000000000000" pitchFamily="2" charset="2"/>
                        </a:rPr>
                        <a:t> andere</a:t>
                      </a:r>
                      <a:endParaRPr lang="de-DE" sz="1600" dirty="0"/>
                    </a:p>
                  </a:txBody>
                  <a:tcPr/>
                </a:tc>
                <a:tc>
                  <a:txBody>
                    <a:bodyPr/>
                    <a:lstStyle/>
                    <a:p>
                      <a:r>
                        <a:rPr lang="de-DE" sz="1600" dirty="0"/>
                        <a:t>5,2</a:t>
                      </a:r>
                    </a:p>
                  </a:txBody>
                  <a:tcPr/>
                </a:tc>
                <a:tc>
                  <a:txBody>
                    <a:bodyPr/>
                    <a:lstStyle/>
                    <a:p>
                      <a:r>
                        <a:rPr lang="de-DE" sz="1600" dirty="0"/>
                        <a:t>0,9</a:t>
                      </a:r>
                    </a:p>
                  </a:txBody>
                  <a:tcPr/>
                </a:tc>
                <a:tc>
                  <a:txBody>
                    <a:bodyPr/>
                    <a:lstStyle/>
                    <a:p>
                      <a:r>
                        <a:rPr lang="de-DE" sz="1600" dirty="0"/>
                        <a:t>5</a:t>
                      </a:r>
                    </a:p>
                  </a:txBody>
                  <a:tcPr/>
                </a:tc>
                <a:extLst>
                  <a:ext uri="{0D108BD9-81ED-4DB2-BD59-A6C34878D82A}">
                    <a16:rowId xmlns:a16="http://schemas.microsoft.com/office/drawing/2014/main" val="92372893"/>
                  </a:ext>
                </a:extLst>
              </a:tr>
              <a:tr h="370840">
                <a:tc>
                  <a:txBody>
                    <a:bodyPr/>
                    <a:lstStyle/>
                    <a:p>
                      <a:r>
                        <a:rPr lang="de-DE" sz="1600" b="1" kern="1200" dirty="0">
                          <a:solidFill>
                            <a:schemeClr val="dk1"/>
                          </a:solidFill>
                          <a:effectLst/>
                        </a:rPr>
                        <a:t>5. Interne Fallkommunikation</a:t>
                      </a:r>
                      <a:endParaRPr lang="de-DE" sz="1600" dirty="0"/>
                    </a:p>
                  </a:txBody>
                  <a:tcPr/>
                </a:tc>
                <a:tc>
                  <a:txBody>
                    <a:bodyPr/>
                    <a:lstStyle/>
                    <a:p>
                      <a:r>
                        <a:rPr lang="de-DE" sz="1600" dirty="0"/>
                        <a:t>5,3</a:t>
                      </a:r>
                    </a:p>
                  </a:txBody>
                  <a:tcPr/>
                </a:tc>
                <a:tc>
                  <a:txBody>
                    <a:bodyPr/>
                    <a:lstStyle/>
                    <a:p>
                      <a:r>
                        <a:rPr lang="de-DE" sz="1600" dirty="0"/>
                        <a:t>0,9</a:t>
                      </a:r>
                    </a:p>
                  </a:txBody>
                  <a:tcPr/>
                </a:tc>
                <a:tc>
                  <a:txBody>
                    <a:bodyPr/>
                    <a:lstStyle/>
                    <a:p>
                      <a:r>
                        <a:rPr lang="de-DE" sz="1600" dirty="0"/>
                        <a:t>5</a:t>
                      </a:r>
                    </a:p>
                  </a:txBody>
                  <a:tcPr/>
                </a:tc>
                <a:extLst>
                  <a:ext uri="{0D108BD9-81ED-4DB2-BD59-A6C34878D82A}">
                    <a16:rowId xmlns:a16="http://schemas.microsoft.com/office/drawing/2014/main" val="2663234308"/>
                  </a:ext>
                </a:extLst>
              </a:tr>
              <a:tr h="370840">
                <a:tc>
                  <a:txBody>
                    <a:bodyPr/>
                    <a:lstStyle/>
                    <a:p>
                      <a:r>
                        <a:rPr lang="de-DE" sz="1600" b="1" kern="1200" dirty="0">
                          <a:solidFill>
                            <a:schemeClr val="dk1"/>
                          </a:solidFill>
                          <a:effectLst/>
                          <a:highlight>
                            <a:srgbClr val="FFFF00"/>
                          </a:highlight>
                        </a:rPr>
                        <a:t>6. Krisenverhinderung und –</a:t>
                      </a:r>
                      <a:r>
                        <a:rPr lang="de-DE" sz="1600" b="1" kern="1200" dirty="0" err="1">
                          <a:solidFill>
                            <a:schemeClr val="dk1"/>
                          </a:solidFill>
                          <a:effectLst/>
                          <a:highlight>
                            <a:srgbClr val="FFFF00"/>
                          </a:highlight>
                        </a:rPr>
                        <a:t>bewältigung</a:t>
                      </a:r>
                      <a:endParaRPr lang="de-DE" sz="1600" dirty="0">
                        <a:highlight>
                          <a:srgbClr val="FFFF00"/>
                        </a:highlight>
                      </a:endParaRPr>
                    </a:p>
                  </a:txBody>
                  <a:tcPr/>
                </a:tc>
                <a:tc>
                  <a:txBody>
                    <a:bodyPr/>
                    <a:lstStyle/>
                    <a:p>
                      <a:r>
                        <a:rPr lang="de-DE" sz="1600" dirty="0">
                          <a:highlight>
                            <a:srgbClr val="FFFF00"/>
                          </a:highlight>
                        </a:rPr>
                        <a:t>5,3</a:t>
                      </a:r>
                    </a:p>
                  </a:txBody>
                  <a:tcPr/>
                </a:tc>
                <a:tc>
                  <a:txBody>
                    <a:bodyPr/>
                    <a:lstStyle/>
                    <a:p>
                      <a:r>
                        <a:rPr lang="de-DE" sz="1600" dirty="0">
                          <a:highlight>
                            <a:srgbClr val="FFFF00"/>
                          </a:highlight>
                        </a:rPr>
                        <a:t>0,9</a:t>
                      </a:r>
                    </a:p>
                  </a:txBody>
                  <a:tcPr/>
                </a:tc>
                <a:tc>
                  <a:txBody>
                    <a:bodyPr/>
                    <a:lstStyle/>
                    <a:p>
                      <a:r>
                        <a:rPr lang="de-DE" sz="1600" dirty="0">
                          <a:highlight>
                            <a:srgbClr val="FFFF00"/>
                          </a:highlight>
                        </a:rPr>
                        <a:t>6</a:t>
                      </a:r>
                    </a:p>
                  </a:txBody>
                  <a:tcPr/>
                </a:tc>
                <a:extLst>
                  <a:ext uri="{0D108BD9-81ED-4DB2-BD59-A6C34878D82A}">
                    <a16:rowId xmlns:a16="http://schemas.microsoft.com/office/drawing/2014/main" val="1260929575"/>
                  </a:ext>
                </a:extLst>
              </a:tr>
              <a:tr h="370840">
                <a:tc>
                  <a:txBody>
                    <a:bodyPr/>
                    <a:lstStyle/>
                    <a:p>
                      <a:r>
                        <a:rPr lang="de-DE" sz="1600" b="1" kern="1200" dirty="0">
                          <a:solidFill>
                            <a:schemeClr val="dk1"/>
                          </a:solidFill>
                          <a:effectLst/>
                          <a:highlight>
                            <a:srgbClr val="FFFF00"/>
                          </a:highlight>
                        </a:rPr>
                        <a:t>7. Krisenaufarbeitung</a:t>
                      </a:r>
                      <a:endParaRPr lang="de-DE" sz="1600" dirty="0">
                        <a:highlight>
                          <a:srgbClr val="FFFF00"/>
                        </a:highlight>
                      </a:endParaRPr>
                    </a:p>
                  </a:txBody>
                  <a:tcPr/>
                </a:tc>
                <a:tc>
                  <a:txBody>
                    <a:bodyPr/>
                    <a:lstStyle/>
                    <a:p>
                      <a:r>
                        <a:rPr lang="de-DE" sz="1600" dirty="0">
                          <a:highlight>
                            <a:srgbClr val="FFFF00"/>
                          </a:highlight>
                        </a:rPr>
                        <a:t>5,5</a:t>
                      </a:r>
                    </a:p>
                  </a:txBody>
                  <a:tcPr/>
                </a:tc>
                <a:tc>
                  <a:txBody>
                    <a:bodyPr/>
                    <a:lstStyle/>
                    <a:p>
                      <a:r>
                        <a:rPr lang="de-DE" sz="1600" dirty="0">
                          <a:highlight>
                            <a:srgbClr val="FFFF00"/>
                          </a:highlight>
                        </a:rPr>
                        <a:t>0,8</a:t>
                      </a:r>
                    </a:p>
                  </a:txBody>
                  <a:tcPr/>
                </a:tc>
                <a:tc>
                  <a:txBody>
                    <a:bodyPr/>
                    <a:lstStyle/>
                    <a:p>
                      <a:r>
                        <a:rPr lang="de-DE" sz="1600" dirty="0">
                          <a:highlight>
                            <a:srgbClr val="FFFF00"/>
                          </a:highlight>
                        </a:rPr>
                        <a:t>6</a:t>
                      </a:r>
                    </a:p>
                  </a:txBody>
                  <a:tcPr/>
                </a:tc>
                <a:extLst>
                  <a:ext uri="{0D108BD9-81ED-4DB2-BD59-A6C34878D82A}">
                    <a16:rowId xmlns:a16="http://schemas.microsoft.com/office/drawing/2014/main" val="4153304603"/>
                  </a:ext>
                </a:extLst>
              </a:tr>
              <a:tr h="370840">
                <a:tc>
                  <a:txBody>
                    <a:bodyPr/>
                    <a:lstStyle/>
                    <a:p>
                      <a:r>
                        <a:rPr lang="de-DE" sz="1600" b="1" kern="1200" dirty="0">
                          <a:solidFill>
                            <a:schemeClr val="dk1"/>
                          </a:solidFill>
                          <a:effectLst/>
                        </a:rPr>
                        <a:t>8. Team </a:t>
                      </a:r>
                      <a:endParaRPr lang="de-DE" sz="1600" dirty="0"/>
                    </a:p>
                  </a:txBody>
                  <a:tcPr/>
                </a:tc>
                <a:tc>
                  <a:txBody>
                    <a:bodyPr/>
                    <a:lstStyle/>
                    <a:p>
                      <a:r>
                        <a:rPr lang="de-DE" sz="1600" dirty="0"/>
                        <a:t>5,1</a:t>
                      </a:r>
                    </a:p>
                  </a:txBody>
                  <a:tcPr/>
                </a:tc>
                <a:tc>
                  <a:txBody>
                    <a:bodyPr/>
                    <a:lstStyle/>
                    <a:p>
                      <a:r>
                        <a:rPr lang="de-DE" sz="1600" dirty="0"/>
                        <a:t>1,1</a:t>
                      </a:r>
                    </a:p>
                  </a:txBody>
                  <a:tcPr/>
                </a:tc>
                <a:tc>
                  <a:txBody>
                    <a:bodyPr/>
                    <a:lstStyle/>
                    <a:p>
                      <a:r>
                        <a:rPr lang="de-DE" sz="1600" dirty="0"/>
                        <a:t>5</a:t>
                      </a:r>
                    </a:p>
                  </a:txBody>
                  <a:tcPr/>
                </a:tc>
                <a:extLst>
                  <a:ext uri="{0D108BD9-81ED-4DB2-BD59-A6C34878D82A}">
                    <a16:rowId xmlns:a16="http://schemas.microsoft.com/office/drawing/2014/main" val="3225392230"/>
                  </a:ext>
                </a:extLst>
              </a:tr>
              <a:tr h="370840">
                <a:tc>
                  <a:txBody>
                    <a:bodyPr/>
                    <a:lstStyle/>
                    <a:p>
                      <a:r>
                        <a:rPr lang="de-DE" sz="1600" b="1" kern="1200" dirty="0">
                          <a:solidFill>
                            <a:schemeClr val="dk1"/>
                          </a:solidFill>
                          <a:effectLst/>
                          <a:highlight>
                            <a:srgbClr val="FFFF00"/>
                          </a:highlight>
                        </a:rPr>
                        <a:t>9. Fachliche Begleitung der Teams </a:t>
                      </a:r>
                      <a:endParaRPr lang="de-DE" sz="1600" dirty="0">
                        <a:highlight>
                          <a:srgbClr val="FFFF00"/>
                        </a:highlight>
                      </a:endParaRPr>
                    </a:p>
                  </a:txBody>
                  <a:tcPr/>
                </a:tc>
                <a:tc>
                  <a:txBody>
                    <a:bodyPr/>
                    <a:lstStyle/>
                    <a:p>
                      <a:r>
                        <a:rPr lang="de-DE" sz="1600" dirty="0">
                          <a:highlight>
                            <a:srgbClr val="FFFF00"/>
                          </a:highlight>
                        </a:rPr>
                        <a:t>5,5</a:t>
                      </a:r>
                    </a:p>
                  </a:txBody>
                  <a:tcPr/>
                </a:tc>
                <a:tc>
                  <a:txBody>
                    <a:bodyPr/>
                    <a:lstStyle/>
                    <a:p>
                      <a:r>
                        <a:rPr lang="de-DE" sz="1600" dirty="0">
                          <a:highlight>
                            <a:srgbClr val="FFFF00"/>
                          </a:highlight>
                        </a:rPr>
                        <a:t>0,7</a:t>
                      </a:r>
                    </a:p>
                  </a:txBody>
                  <a:tcPr/>
                </a:tc>
                <a:tc>
                  <a:txBody>
                    <a:bodyPr/>
                    <a:lstStyle/>
                    <a:p>
                      <a:r>
                        <a:rPr lang="de-DE" sz="1600" dirty="0">
                          <a:highlight>
                            <a:srgbClr val="FFFF00"/>
                          </a:highlight>
                        </a:rPr>
                        <a:t>6</a:t>
                      </a:r>
                    </a:p>
                  </a:txBody>
                  <a:tcPr/>
                </a:tc>
                <a:extLst>
                  <a:ext uri="{0D108BD9-81ED-4DB2-BD59-A6C34878D82A}">
                    <a16:rowId xmlns:a16="http://schemas.microsoft.com/office/drawing/2014/main" val="878080984"/>
                  </a:ext>
                </a:extLst>
              </a:tr>
              <a:tr h="370840">
                <a:tc>
                  <a:txBody>
                    <a:bodyPr/>
                    <a:lstStyle/>
                    <a:p>
                      <a:pPr lvl="1"/>
                      <a:r>
                        <a:rPr lang="de-DE" sz="1600" b="1" kern="1200" dirty="0">
                          <a:solidFill>
                            <a:schemeClr val="dk1"/>
                          </a:solidFill>
                          <a:effectLst/>
                          <a:sym typeface="Wingdings" panose="05000000000000000000" pitchFamily="2" charset="2"/>
                        </a:rPr>
                        <a:t> </a:t>
                      </a:r>
                      <a:r>
                        <a:rPr lang="de-DE" sz="1600" b="1" kern="1200" dirty="0">
                          <a:solidFill>
                            <a:schemeClr val="dk1"/>
                          </a:solidFill>
                          <a:effectLst/>
                        </a:rPr>
                        <a:t>Fachkraft (u.a. Haltungen)</a:t>
                      </a:r>
                      <a:endParaRPr lang="de-DE" sz="1600" dirty="0"/>
                    </a:p>
                  </a:txBody>
                  <a:tcPr/>
                </a:tc>
                <a:tc>
                  <a:txBody>
                    <a:bodyPr/>
                    <a:lstStyle/>
                    <a:p>
                      <a:r>
                        <a:rPr lang="de-DE" sz="1600" dirty="0"/>
                        <a:t>5,1</a:t>
                      </a:r>
                    </a:p>
                  </a:txBody>
                  <a:tcPr/>
                </a:tc>
                <a:tc>
                  <a:txBody>
                    <a:bodyPr/>
                    <a:lstStyle/>
                    <a:p>
                      <a:r>
                        <a:rPr lang="de-DE" sz="1600" dirty="0"/>
                        <a:t>1,1</a:t>
                      </a:r>
                    </a:p>
                  </a:txBody>
                  <a:tcPr/>
                </a:tc>
                <a:tc>
                  <a:txBody>
                    <a:bodyPr/>
                    <a:lstStyle/>
                    <a:p>
                      <a:r>
                        <a:rPr lang="de-DE" sz="1600" dirty="0"/>
                        <a:t>5</a:t>
                      </a:r>
                    </a:p>
                  </a:txBody>
                  <a:tcPr/>
                </a:tc>
                <a:extLst>
                  <a:ext uri="{0D108BD9-81ED-4DB2-BD59-A6C34878D82A}">
                    <a16:rowId xmlns:a16="http://schemas.microsoft.com/office/drawing/2014/main" val="1280950554"/>
                  </a:ext>
                </a:extLst>
              </a:tr>
            </a:tbl>
          </a:graphicData>
        </a:graphic>
      </p:graphicFrame>
    </p:spTree>
    <p:extLst>
      <p:ext uri="{BB962C8B-B14F-4D97-AF65-F5344CB8AC3E}">
        <p14:creationId xmlns:p14="http://schemas.microsoft.com/office/powerpoint/2010/main" val="292421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911769-22F5-8E07-2230-8FAB86A83280}"/>
              </a:ext>
            </a:extLst>
          </p:cNvPr>
          <p:cNvSpPr>
            <a:spLocks noGrp="1"/>
          </p:cNvSpPr>
          <p:nvPr>
            <p:ph type="title"/>
          </p:nvPr>
        </p:nvSpPr>
        <p:spPr>
          <a:xfrm>
            <a:off x="839416" y="908720"/>
            <a:ext cx="10065991" cy="399789"/>
          </a:xfrm>
        </p:spPr>
        <p:txBody>
          <a:bodyPr/>
          <a:lstStyle/>
          <a:p>
            <a:pPr marL="457200" lvl="0" defTabSz="1016000" fontAlgn="auto">
              <a:lnSpc>
                <a:spcPct val="115000"/>
              </a:lnSpc>
              <a:spcBef>
                <a:spcPts val="0"/>
              </a:spcBef>
              <a:spcAft>
                <a:spcPts val="0"/>
              </a:spcAft>
              <a:defRPr/>
            </a:pPr>
            <a:r>
              <a:rPr lang="de-DE" sz="24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Gesamtbefragung – Einrichtungsbezogene Befragung</a:t>
            </a:r>
          </a:p>
        </p:txBody>
      </p:sp>
      <p:sp>
        <p:nvSpPr>
          <p:cNvPr id="3" name="Inhaltsplatzhalter 2">
            <a:extLst>
              <a:ext uri="{FF2B5EF4-FFF2-40B4-BE49-F238E27FC236}">
                <a16:creationId xmlns:a16="http://schemas.microsoft.com/office/drawing/2014/main" id="{F3E1BC43-651B-EBF1-61ED-6F2D6AE020E1}"/>
              </a:ext>
            </a:extLst>
          </p:cNvPr>
          <p:cNvSpPr>
            <a:spLocks noGrp="1"/>
          </p:cNvSpPr>
          <p:nvPr>
            <p:ph idx="1"/>
          </p:nvPr>
        </p:nvSpPr>
        <p:spPr>
          <a:xfrm>
            <a:off x="767408" y="1844824"/>
            <a:ext cx="10077450" cy="5328251"/>
          </a:xfrm>
        </p:spPr>
        <p:txBody>
          <a:bodyPr/>
          <a:lstStyle/>
          <a:p>
            <a:pPr lvl="0"/>
            <a:r>
              <a:rPr lang="de-DE" sz="2200" dirty="0"/>
              <a:t>Häufige Konstruktion der Fragen</a:t>
            </a:r>
          </a:p>
          <a:p>
            <a:pPr>
              <a:spcAft>
                <a:spcPts val="0"/>
              </a:spcAft>
              <a:buNone/>
            </a:pPr>
            <a:r>
              <a:rPr lang="de-DE" sz="2000" dirty="0"/>
              <a:t> 1. Einschätzung der Befragten zu bestimmten Aussagen (Wichtigkeit,      </a:t>
            </a:r>
          </a:p>
          <a:p>
            <a:pPr>
              <a:spcAft>
                <a:spcPts val="0"/>
              </a:spcAft>
              <a:buNone/>
            </a:pPr>
            <a:r>
              <a:rPr lang="de-DE" sz="2000" dirty="0"/>
              <a:t>     Bedeutung etc.)</a:t>
            </a:r>
          </a:p>
          <a:p>
            <a:pPr>
              <a:spcAft>
                <a:spcPts val="0"/>
              </a:spcAft>
              <a:buNone/>
            </a:pPr>
            <a:endParaRPr lang="de-DE" sz="2000" dirty="0"/>
          </a:p>
          <a:p>
            <a:pPr>
              <a:spcAft>
                <a:spcPts val="0"/>
              </a:spcAft>
              <a:buNone/>
            </a:pPr>
            <a:r>
              <a:rPr lang="de-DE" sz="2000" dirty="0"/>
              <a:t> 2. Einschätzung der Befragten zur Umsetzung dieser Aussage in der </a:t>
            </a:r>
          </a:p>
          <a:p>
            <a:pPr>
              <a:spcAft>
                <a:spcPts val="0"/>
              </a:spcAft>
              <a:buNone/>
            </a:pPr>
            <a:r>
              <a:rPr lang="de-DE" sz="2000" dirty="0"/>
              <a:t>      eigenen Einrichtung</a:t>
            </a:r>
          </a:p>
          <a:p>
            <a:pPr>
              <a:spcAft>
                <a:spcPts val="0"/>
              </a:spcAft>
              <a:buNone/>
            </a:pPr>
            <a:endParaRPr lang="de-DE" dirty="0"/>
          </a:p>
          <a:p>
            <a:pPr>
              <a:spcAft>
                <a:spcPts val="0"/>
              </a:spcAft>
              <a:buNone/>
            </a:pPr>
            <a:endParaRPr lang="de-DE" dirty="0"/>
          </a:p>
          <a:p>
            <a:pPr>
              <a:spcAft>
                <a:spcPts val="0"/>
              </a:spcAft>
              <a:buNone/>
            </a:pPr>
            <a:r>
              <a:rPr lang="de-DE" i="1" dirty="0"/>
              <a:t>                    </a:t>
            </a:r>
          </a:p>
          <a:p>
            <a:pPr>
              <a:spcAft>
                <a:spcPts val="0"/>
              </a:spcAft>
              <a:buNone/>
            </a:pPr>
            <a:endParaRPr lang="de-DE" i="1" dirty="0"/>
          </a:p>
          <a:p>
            <a:pPr>
              <a:spcAft>
                <a:spcPts val="0"/>
              </a:spcAft>
              <a:buNone/>
            </a:pPr>
            <a:endParaRPr lang="de-DE" i="1" dirty="0"/>
          </a:p>
          <a:p>
            <a:pPr>
              <a:spcAft>
                <a:spcPts val="0"/>
              </a:spcAft>
              <a:buNone/>
            </a:pPr>
            <a:endParaRPr lang="de-DE" i="1" dirty="0"/>
          </a:p>
          <a:p>
            <a:pPr>
              <a:spcAft>
                <a:spcPts val="0"/>
              </a:spcAft>
              <a:buNone/>
            </a:pPr>
            <a:endParaRPr lang="de-DE" i="1" dirty="0"/>
          </a:p>
          <a:p>
            <a:pPr>
              <a:spcAft>
                <a:spcPts val="0"/>
              </a:spcAft>
              <a:buNone/>
            </a:pPr>
            <a:endParaRPr lang="de-DE" i="1" dirty="0"/>
          </a:p>
          <a:p>
            <a:pPr>
              <a:spcAft>
                <a:spcPts val="0"/>
              </a:spcAft>
              <a:buNone/>
            </a:pPr>
            <a:endParaRPr lang="de-DE" i="1" dirty="0"/>
          </a:p>
        </p:txBody>
      </p:sp>
      <p:sp>
        <p:nvSpPr>
          <p:cNvPr id="6" name="Foliennummernplatzhalter 5">
            <a:extLst>
              <a:ext uri="{FF2B5EF4-FFF2-40B4-BE49-F238E27FC236}">
                <a16:creationId xmlns:a16="http://schemas.microsoft.com/office/drawing/2014/main" id="{1F35F2B2-FAA7-3AAA-076F-8B12B543A67E}"/>
              </a:ext>
            </a:extLst>
          </p:cNvPr>
          <p:cNvSpPr>
            <a:spLocks noGrp="1"/>
          </p:cNvSpPr>
          <p:nvPr>
            <p:ph type="sldNum" sz="quarter" idx="12"/>
          </p:nvPr>
        </p:nvSpPr>
        <p:spPr/>
        <p:txBody>
          <a:bodyPr/>
          <a:lstStyle/>
          <a:p>
            <a:r>
              <a:rPr lang="en-US"/>
              <a:t>Seite  </a:t>
            </a:r>
            <a:fld id="{59614489-0BF8-DC44-BEDB-A35C2CC8CE8A}" type="slidenum">
              <a:rPr lang="en-US" smtClean="0"/>
              <a:pPr/>
              <a:t>4</a:t>
            </a:fld>
            <a:endParaRPr lang="en-US"/>
          </a:p>
        </p:txBody>
      </p:sp>
      <p:sp>
        <p:nvSpPr>
          <p:cNvPr id="7" name="Rectangle 5">
            <a:extLst>
              <a:ext uri="{FF2B5EF4-FFF2-40B4-BE49-F238E27FC236}">
                <a16:creationId xmlns:a16="http://schemas.microsoft.com/office/drawing/2014/main" id="{574C8EAB-F52D-7A00-2E85-6690883CF178}"/>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
        <p:nvSpPr>
          <p:cNvPr id="4" name="Datumsplatzhalter 3">
            <a:extLst>
              <a:ext uri="{FF2B5EF4-FFF2-40B4-BE49-F238E27FC236}">
                <a16:creationId xmlns:a16="http://schemas.microsoft.com/office/drawing/2014/main" id="{05EEE240-B4CE-8225-2A15-8BFCB829FE13}"/>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Tree>
    <p:extLst>
      <p:ext uri="{BB962C8B-B14F-4D97-AF65-F5344CB8AC3E}">
        <p14:creationId xmlns:p14="http://schemas.microsoft.com/office/powerpoint/2010/main" val="18500062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D12A5BA-B063-4B33-AB08-86CF7D23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cxnSp>
        <p:nvCxnSpPr>
          <p:cNvPr id="13" name="Straight Connector 12">
            <a:extLst>
              <a:ext uri="{FF2B5EF4-FFF2-40B4-BE49-F238E27FC236}">
                <a16:creationId xmlns:a16="http://schemas.microsoft.com/office/drawing/2014/main" id="{07DFAF29-6BD8-4A93-A292-D6A8C6EFB5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3BB34A6-31BD-4BBB-A8C8-C3E81A71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8DB7E70-B5A6-425D-8F2B-A8367F83025D}"/>
              </a:ext>
            </a:extLst>
          </p:cNvPr>
          <p:cNvSpPr>
            <a:spLocks noGrp="1"/>
          </p:cNvSpPr>
          <p:nvPr>
            <p:ph type="title"/>
          </p:nvPr>
        </p:nvSpPr>
        <p:spPr>
          <a:xfrm>
            <a:off x="5258134" y="640080"/>
            <a:ext cx="6293689" cy="3652405"/>
          </a:xfrm>
        </p:spPr>
        <p:txBody>
          <a:bodyPr vert="horz" lIns="91440" tIns="45720" rIns="91440" bIns="45720" rtlCol="0" anchor="b">
            <a:normAutofit/>
          </a:bodyPr>
          <a:lstStyle/>
          <a:p>
            <a:r>
              <a:rPr lang="en-US" sz="3600" spc="200" dirty="0" err="1">
                <a:solidFill>
                  <a:schemeClr val="tx1">
                    <a:lumMod val="85000"/>
                    <a:lumOff val="15000"/>
                  </a:schemeClr>
                </a:solidFill>
              </a:rPr>
              <a:t>Gewünschte</a:t>
            </a:r>
            <a:r>
              <a:rPr lang="en-US" sz="3600" spc="200" dirty="0">
                <a:solidFill>
                  <a:schemeClr val="tx1">
                    <a:lumMod val="85000"/>
                    <a:lumOff val="15000"/>
                  </a:schemeClr>
                </a:solidFill>
              </a:rPr>
              <a:t> </a:t>
            </a:r>
            <a:r>
              <a:rPr lang="en-US" sz="3600" spc="200" dirty="0" err="1">
                <a:solidFill>
                  <a:schemeClr val="tx1">
                    <a:lumMod val="85000"/>
                    <a:lumOff val="15000"/>
                  </a:schemeClr>
                </a:solidFill>
              </a:rPr>
              <a:t>Fortbildungen</a:t>
            </a:r>
            <a:endParaRPr lang="en-US" sz="3600" spc="200" dirty="0">
              <a:solidFill>
                <a:schemeClr val="tx1">
                  <a:lumMod val="85000"/>
                  <a:lumOff val="15000"/>
                </a:schemeClr>
              </a:solidFill>
            </a:endParaRPr>
          </a:p>
        </p:txBody>
      </p:sp>
      <p:pic>
        <p:nvPicPr>
          <p:cNvPr id="6" name="Grafik 5" descr="Abschlusshut Silhouette">
            <a:extLst>
              <a:ext uri="{FF2B5EF4-FFF2-40B4-BE49-F238E27FC236}">
                <a16:creationId xmlns:a16="http://schemas.microsoft.com/office/drawing/2014/main" id="{9AFD9B32-30C4-6F0E-91D5-2E3A1AD189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7408" y="1556024"/>
            <a:ext cx="3708080" cy="3708080"/>
          </a:xfrm>
          <a:prstGeom prst="rect">
            <a:avLst/>
          </a:prstGeom>
        </p:spPr>
      </p:pic>
      <p:cxnSp>
        <p:nvCxnSpPr>
          <p:cNvPr id="17" name="Straight Connector 16">
            <a:extLst>
              <a:ext uri="{FF2B5EF4-FFF2-40B4-BE49-F238E27FC236}">
                <a16:creationId xmlns:a16="http://schemas.microsoft.com/office/drawing/2014/main" id="{6FF4E9B4-BE85-45F4-8672-47D51F1401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Inhaltsplatzhalter 1">
            <a:extLst>
              <a:ext uri="{FF2B5EF4-FFF2-40B4-BE49-F238E27FC236}">
                <a16:creationId xmlns:a16="http://schemas.microsoft.com/office/drawing/2014/main" id="{5B1ED2C2-D962-4D72-A74E-AD56927E5940}"/>
              </a:ext>
            </a:extLst>
          </p:cNvPr>
          <p:cNvSpPr txBox="1">
            <a:spLocks/>
          </p:cNvSpPr>
          <p:nvPr/>
        </p:nvSpPr>
        <p:spPr>
          <a:xfrm>
            <a:off x="2255521" y="1888618"/>
            <a:ext cx="7326631" cy="4467472"/>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None/>
              <a:tabLst/>
              <a:defRPr/>
            </a:pPr>
            <a:endParaRPr kumimoji="0" lang="de-DE" sz="2800" b="1"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91440" marR="0" lvl="0" indent="-9144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Char char=" "/>
              <a:tabLst/>
              <a:defRPr/>
            </a:pPr>
            <a:endParaRPr kumimoji="0" lang="de-DE"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91440" marR="0" lvl="0" indent="-9144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Char char=" "/>
              <a:tabLst/>
              <a:defRPr/>
            </a:pPr>
            <a:endParaRPr kumimoji="0" lang="de-DE"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91440" marR="0" lvl="0" indent="-9144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Char char=" "/>
              <a:tabLst/>
              <a:defRPr/>
            </a:pPr>
            <a:endParaRPr kumimoji="0" lang="de-DE"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7888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7288B4D9-D43E-37E9-329A-D1173CF3A9EC}"/>
              </a:ext>
            </a:extLst>
          </p:cNvPr>
          <p:cNvPicPr>
            <a:picLocks noChangeAspect="1"/>
          </p:cNvPicPr>
          <p:nvPr/>
        </p:nvPicPr>
        <p:blipFill>
          <a:blip r:embed="rId2"/>
          <a:stretch>
            <a:fillRect/>
          </a:stretch>
        </p:blipFill>
        <p:spPr>
          <a:xfrm>
            <a:off x="619020" y="812338"/>
            <a:ext cx="10953959" cy="5233323"/>
          </a:xfrm>
          <a:prstGeom prst="rect">
            <a:avLst/>
          </a:prstGeom>
        </p:spPr>
      </p:pic>
    </p:spTree>
    <p:extLst>
      <p:ext uri="{BB962C8B-B14F-4D97-AF65-F5344CB8AC3E}">
        <p14:creationId xmlns:p14="http://schemas.microsoft.com/office/powerpoint/2010/main" val="1987154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E57C4229-356A-BBB1-E89B-39FEA316B6F5}"/>
              </a:ext>
            </a:extLst>
          </p:cNvPr>
          <p:cNvSpPr txBox="1"/>
          <p:nvPr/>
        </p:nvSpPr>
        <p:spPr>
          <a:xfrm rot="16200000">
            <a:off x="-1523289" y="3167390"/>
            <a:ext cx="5148572" cy="523220"/>
          </a:xfrm>
          <a:prstGeom prst="rect">
            <a:avLst/>
          </a:prstGeom>
          <a:noFill/>
        </p:spPr>
        <p:txBody>
          <a:bodyPr wrap="square" rtlCol="0">
            <a:spAutoFit/>
          </a:bodyPr>
          <a:lstStyle/>
          <a:p>
            <a:r>
              <a:rPr lang="de-DE" sz="2800" b="1" cap="all" spc="50" dirty="0">
                <a:solidFill>
                  <a:srgbClr val="000000">
                    <a:lumMod val="65000"/>
                    <a:lumOff val="35000"/>
                  </a:srgbClr>
                </a:solidFill>
                <a:latin typeface="Calibri" panose="020F0502020204030204" pitchFamily="34" charset="0"/>
                <a:ea typeface="+mn-ea"/>
                <a:cs typeface="Calibri" panose="020F0502020204030204" pitchFamily="34" charset="0"/>
              </a:rPr>
              <a:t>Gewünschte</a:t>
            </a:r>
            <a:r>
              <a:rPr lang="de-DE" sz="2800" b="1" dirty="0"/>
              <a:t> </a:t>
            </a:r>
            <a:r>
              <a:rPr lang="de-DE" sz="2800" b="1" cap="all" spc="50" dirty="0">
                <a:solidFill>
                  <a:srgbClr val="000000">
                    <a:lumMod val="65000"/>
                    <a:lumOff val="35000"/>
                  </a:srgbClr>
                </a:solidFill>
                <a:latin typeface="Calibri" panose="020F0502020204030204" pitchFamily="34" charset="0"/>
                <a:ea typeface="+mn-ea"/>
                <a:cs typeface="Calibri" panose="020F0502020204030204" pitchFamily="34" charset="0"/>
              </a:rPr>
              <a:t>Fortbildungen</a:t>
            </a:r>
          </a:p>
        </p:txBody>
      </p:sp>
      <p:pic>
        <p:nvPicPr>
          <p:cNvPr id="4" name="Grafik 3" descr="Ein Bild, das Text, Screenshot, parallel, Zahl enthält.&#10;&#10;Automatisch generierte Beschreibung">
            <a:extLst>
              <a:ext uri="{FF2B5EF4-FFF2-40B4-BE49-F238E27FC236}">
                <a16:creationId xmlns:a16="http://schemas.microsoft.com/office/drawing/2014/main" id="{E5E57024-FE5C-EB19-5536-71EC982142AE}"/>
              </a:ext>
            </a:extLst>
          </p:cNvPr>
          <p:cNvPicPr>
            <a:picLocks noChangeAspect="1"/>
          </p:cNvPicPr>
          <p:nvPr/>
        </p:nvPicPr>
        <p:blipFill>
          <a:blip r:embed="rId2"/>
          <a:stretch>
            <a:fillRect/>
          </a:stretch>
        </p:blipFill>
        <p:spPr>
          <a:xfrm>
            <a:off x="1415480" y="332656"/>
            <a:ext cx="10153128" cy="5623964"/>
          </a:xfrm>
          <a:prstGeom prst="rect">
            <a:avLst/>
          </a:prstGeom>
        </p:spPr>
      </p:pic>
      <p:sp>
        <p:nvSpPr>
          <p:cNvPr id="5" name="Textfeld 4">
            <a:extLst>
              <a:ext uri="{FF2B5EF4-FFF2-40B4-BE49-F238E27FC236}">
                <a16:creationId xmlns:a16="http://schemas.microsoft.com/office/drawing/2014/main" id="{F9320AD4-DBF9-1434-D6B2-33A751EEB68F}"/>
              </a:ext>
            </a:extLst>
          </p:cNvPr>
          <p:cNvSpPr txBox="1"/>
          <p:nvPr/>
        </p:nvSpPr>
        <p:spPr>
          <a:xfrm>
            <a:off x="5375920" y="6032580"/>
            <a:ext cx="1697667" cy="338554"/>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gar nicht wichtig </a:t>
            </a:r>
          </a:p>
        </p:txBody>
      </p:sp>
      <p:sp>
        <p:nvSpPr>
          <p:cNvPr id="6" name="Textfeld 5">
            <a:extLst>
              <a:ext uri="{FF2B5EF4-FFF2-40B4-BE49-F238E27FC236}">
                <a16:creationId xmlns:a16="http://schemas.microsoft.com/office/drawing/2014/main" id="{9AA37EDC-9081-7759-F50C-D4F0E763E53C}"/>
              </a:ext>
            </a:extLst>
          </p:cNvPr>
          <p:cNvSpPr txBox="1"/>
          <p:nvPr/>
        </p:nvSpPr>
        <p:spPr>
          <a:xfrm>
            <a:off x="9480376" y="6030298"/>
            <a:ext cx="1992759" cy="338554"/>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vollkommen wichtig</a:t>
            </a:r>
          </a:p>
        </p:txBody>
      </p:sp>
    </p:spTree>
    <p:extLst>
      <p:ext uri="{BB962C8B-B14F-4D97-AF65-F5344CB8AC3E}">
        <p14:creationId xmlns:p14="http://schemas.microsoft.com/office/powerpoint/2010/main" val="38320524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E57C4229-356A-BBB1-E89B-39FEA316B6F5}"/>
              </a:ext>
            </a:extLst>
          </p:cNvPr>
          <p:cNvSpPr txBox="1"/>
          <p:nvPr/>
        </p:nvSpPr>
        <p:spPr>
          <a:xfrm rot="16200000">
            <a:off x="-1523289" y="3167390"/>
            <a:ext cx="5148572" cy="523220"/>
          </a:xfrm>
          <a:prstGeom prst="rect">
            <a:avLst/>
          </a:prstGeom>
          <a:noFill/>
        </p:spPr>
        <p:txBody>
          <a:bodyPr wrap="square" rtlCol="0">
            <a:spAutoFit/>
          </a:bodyPr>
          <a:lstStyle/>
          <a:p>
            <a:r>
              <a:rPr lang="de-DE" sz="2800" b="1" cap="all" spc="50" dirty="0">
                <a:solidFill>
                  <a:srgbClr val="000000">
                    <a:lumMod val="65000"/>
                    <a:lumOff val="35000"/>
                  </a:srgbClr>
                </a:solidFill>
                <a:latin typeface="Calibri" panose="020F0502020204030204" pitchFamily="34" charset="0"/>
                <a:ea typeface="+mn-ea"/>
                <a:cs typeface="Calibri" panose="020F0502020204030204" pitchFamily="34" charset="0"/>
              </a:rPr>
              <a:t>Gewünschte</a:t>
            </a:r>
            <a:r>
              <a:rPr lang="de-DE" sz="2800" b="1" dirty="0"/>
              <a:t> </a:t>
            </a:r>
            <a:r>
              <a:rPr lang="de-DE" sz="2800" b="1" cap="all" spc="50" dirty="0">
                <a:solidFill>
                  <a:srgbClr val="000000">
                    <a:lumMod val="65000"/>
                    <a:lumOff val="35000"/>
                  </a:srgbClr>
                </a:solidFill>
                <a:latin typeface="Calibri" panose="020F0502020204030204" pitchFamily="34" charset="0"/>
                <a:ea typeface="+mn-ea"/>
                <a:cs typeface="Calibri" panose="020F0502020204030204" pitchFamily="34" charset="0"/>
              </a:rPr>
              <a:t>Fortbildungen</a:t>
            </a:r>
          </a:p>
        </p:txBody>
      </p:sp>
      <p:pic>
        <p:nvPicPr>
          <p:cNvPr id="4" name="Grafik 3" descr="Ein Bild, das Text, Screenshot, parallel, Zahl enthält.&#10;&#10;Automatisch generierte Beschreibung">
            <a:extLst>
              <a:ext uri="{FF2B5EF4-FFF2-40B4-BE49-F238E27FC236}">
                <a16:creationId xmlns:a16="http://schemas.microsoft.com/office/drawing/2014/main" id="{E5E57024-FE5C-EB19-5536-71EC982142AE}"/>
              </a:ext>
            </a:extLst>
          </p:cNvPr>
          <p:cNvPicPr>
            <a:picLocks noChangeAspect="1"/>
          </p:cNvPicPr>
          <p:nvPr/>
        </p:nvPicPr>
        <p:blipFill>
          <a:blip r:embed="rId2"/>
          <a:stretch>
            <a:fillRect/>
          </a:stretch>
        </p:blipFill>
        <p:spPr>
          <a:xfrm>
            <a:off x="1415480" y="332656"/>
            <a:ext cx="10153128" cy="5623964"/>
          </a:xfrm>
          <a:prstGeom prst="rect">
            <a:avLst/>
          </a:prstGeom>
        </p:spPr>
      </p:pic>
      <p:sp>
        <p:nvSpPr>
          <p:cNvPr id="5" name="Textfeld 4">
            <a:extLst>
              <a:ext uri="{FF2B5EF4-FFF2-40B4-BE49-F238E27FC236}">
                <a16:creationId xmlns:a16="http://schemas.microsoft.com/office/drawing/2014/main" id="{F9320AD4-DBF9-1434-D6B2-33A751EEB68F}"/>
              </a:ext>
            </a:extLst>
          </p:cNvPr>
          <p:cNvSpPr txBox="1"/>
          <p:nvPr/>
        </p:nvSpPr>
        <p:spPr>
          <a:xfrm>
            <a:off x="5375920" y="6032580"/>
            <a:ext cx="1697667" cy="338554"/>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gar nicht wichtig </a:t>
            </a:r>
          </a:p>
        </p:txBody>
      </p:sp>
      <p:sp>
        <p:nvSpPr>
          <p:cNvPr id="6" name="Textfeld 5">
            <a:extLst>
              <a:ext uri="{FF2B5EF4-FFF2-40B4-BE49-F238E27FC236}">
                <a16:creationId xmlns:a16="http://schemas.microsoft.com/office/drawing/2014/main" id="{9AA37EDC-9081-7759-F50C-D4F0E763E53C}"/>
              </a:ext>
            </a:extLst>
          </p:cNvPr>
          <p:cNvSpPr txBox="1"/>
          <p:nvPr/>
        </p:nvSpPr>
        <p:spPr>
          <a:xfrm>
            <a:off x="9480376" y="6030298"/>
            <a:ext cx="1992759" cy="338554"/>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vollkommen wichtig</a:t>
            </a:r>
          </a:p>
        </p:txBody>
      </p:sp>
      <p:sp>
        <p:nvSpPr>
          <p:cNvPr id="10" name="Rechteck 9">
            <a:extLst>
              <a:ext uri="{FF2B5EF4-FFF2-40B4-BE49-F238E27FC236}">
                <a16:creationId xmlns:a16="http://schemas.microsoft.com/office/drawing/2014/main" id="{570B7E62-1F17-576B-05F8-E8032FC2AB79}"/>
              </a:ext>
            </a:extLst>
          </p:cNvPr>
          <p:cNvSpPr/>
          <p:nvPr/>
        </p:nvSpPr>
        <p:spPr bwMode="auto">
          <a:xfrm>
            <a:off x="1918227" y="1556792"/>
            <a:ext cx="8613052" cy="33855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29212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E57C4229-356A-BBB1-E89B-39FEA316B6F5}"/>
              </a:ext>
            </a:extLst>
          </p:cNvPr>
          <p:cNvSpPr txBox="1"/>
          <p:nvPr/>
        </p:nvSpPr>
        <p:spPr>
          <a:xfrm rot="16200000">
            <a:off x="-1523289" y="3167390"/>
            <a:ext cx="5148572" cy="523220"/>
          </a:xfrm>
          <a:prstGeom prst="rect">
            <a:avLst/>
          </a:prstGeom>
          <a:noFill/>
        </p:spPr>
        <p:txBody>
          <a:bodyPr wrap="square" rtlCol="0">
            <a:spAutoFit/>
          </a:bodyPr>
          <a:lstStyle/>
          <a:p>
            <a:r>
              <a:rPr lang="de-DE" sz="2800" b="1" cap="all" spc="50" dirty="0">
                <a:solidFill>
                  <a:srgbClr val="000000">
                    <a:lumMod val="65000"/>
                    <a:lumOff val="35000"/>
                  </a:srgbClr>
                </a:solidFill>
                <a:latin typeface="Calibri" panose="020F0502020204030204" pitchFamily="34" charset="0"/>
                <a:ea typeface="+mn-ea"/>
                <a:cs typeface="Calibri" panose="020F0502020204030204" pitchFamily="34" charset="0"/>
              </a:rPr>
              <a:t>Gewünschte</a:t>
            </a:r>
            <a:r>
              <a:rPr lang="de-DE" sz="2800" b="1" dirty="0"/>
              <a:t> </a:t>
            </a:r>
            <a:r>
              <a:rPr lang="de-DE" sz="2800" b="1" cap="all" spc="50" dirty="0">
                <a:solidFill>
                  <a:srgbClr val="000000">
                    <a:lumMod val="65000"/>
                    <a:lumOff val="35000"/>
                  </a:srgbClr>
                </a:solidFill>
                <a:latin typeface="Calibri" panose="020F0502020204030204" pitchFamily="34" charset="0"/>
                <a:ea typeface="+mn-ea"/>
                <a:cs typeface="Calibri" panose="020F0502020204030204" pitchFamily="34" charset="0"/>
              </a:rPr>
              <a:t>Fortbildungen</a:t>
            </a:r>
          </a:p>
        </p:txBody>
      </p:sp>
      <p:pic>
        <p:nvPicPr>
          <p:cNvPr id="4" name="Grafik 3" descr="Ein Bild, das Text, Screenshot, parallel, Zahl enthält.&#10;&#10;Automatisch generierte Beschreibung">
            <a:extLst>
              <a:ext uri="{FF2B5EF4-FFF2-40B4-BE49-F238E27FC236}">
                <a16:creationId xmlns:a16="http://schemas.microsoft.com/office/drawing/2014/main" id="{E5E57024-FE5C-EB19-5536-71EC982142AE}"/>
              </a:ext>
            </a:extLst>
          </p:cNvPr>
          <p:cNvPicPr>
            <a:picLocks noChangeAspect="1"/>
          </p:cNvPicPr>
          <p:nvPr/>
        </p:nvPicPr>
        <p:blipFill>
          <a:blip r:embed="rId2"/>
          <a:stretch>
            <a:fillRect/>
          </a:stretch>
        </p:blipFill>
        <p:spPr>
          <a:xfrm>
            <a:off x="1415480" y="313606"/>
            <a:ext cx="10153128" cy="5623964"/>
          </a:xfrm>
          <a:prstGeom prst="rect">
            <a:avLst/>
          </a:prstGeom>
        </p:spPr>
      </p:pic>
      <p:sp>
        <p:nvSpPr>
          <p:cNvPr id="5" name="Textfeld 4">
            <a:extLst>
              <a:ext uri="{FF2B5EF4-FFF2-40B4-BE49-F238E27FC236}">
                <a16:creationId xmlns:a16="http://schemas.microsoft.com/office/drawing/2014/main" id="{F9320AD4-DBF9-1434-D6B2-33A751EEB68F}"/>
              </a:ext>
            </a:extLst>
          </p:cNvPr>
          <p:cNvSpPr txBox="1"/>
          <p:nvPr/>
        </p:nvSpPr>
        <p:spPr>
          <a:xfrm>
            <a:off x="5375920" y="6032580"/>
            <a:ext cx="1697667" cy="338554"/>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gar nicht wichtig </a:t>
            </a:r>
          </a:p>
        </p:txBody>
      </p:sp>
      <p:sp>
        <p:nvSpPr>
          <p:cNvPr id="6" name="Textfeld 5">
            <a:extLst>
              <a:ext uri="{FF2B5EF4-FFF2-40B4-BE49-F238E27FC236}">
                <a16:creationId xmlns:a16="http://schemas.microsoft.com/office/drawing/2014/main" id="{9AA37EDC-9081-7759-F50C-D4F0E763E53C}"/>
              </a:ext>
            </a:extLst>
          </p:cNvPr>
          <p:cNvSpPr txBox="1"/>
          <p:nvPr/>
        </p:nvSpPr>
        <p:spPr>
          <a:xfrm>
            <a:off x="9480376" y="6030298"/>
            <a:ext cx="1992759" cy="338554"/>
          </a:xfrm>
          <a:prstGeom prst="rect">
            <a:avLst/>
          </a:prstGeom>
          <a:noFill/>
        </p:spPr>
        <p:txBody>
          <a:bodyPr wrap="square" rtlCol="0">
            <a:spAutoFit/>
          </a:bodyPr>
          <a:lstStyle/>
          <a:p>
            <a:r>
              <a:rPr lang="de-DE" dirty="0">
                <a:latin typeface="Calibri" panose="020F0502020204030204" pitchFamily="34" charset="0"/>
                <a:cs typeface="Calibri" panose="020F0502020204030204" pitchFamily="34" charset="0"/>
              </a:rPr>
              <a:t>vollkommen wichtig</a:t>
            </a:r>
          </a:p>
        </p:txBody>
      </p:sp>
      <p:sp>
        <p:nvSpPr>
          <p:cNvPr id="10" name="Rechteck 9">
            <a:extLst>
              <a:ext uri="{FF2B5EF4-FFF2-40B4-BE49-F238E27FC236}">
                <a16:creationId xmlns:a16="http://schemas.microsoft.com/office/drawing/2014/main" id="{570B7E62-1F17-576B-05F8-E8032FC2AB79}"/>
              </a:ext>
            </a:extLst>
          </p:cNvPr>
          <p:cNvSpPr/>
          <p:nvPr/>
        </p:nvSpPr>
        <p:spPr bwMode="auto">
          <a:xfrm>
            <a:off x="1876279" y="2010326"/>
            <a:ext cx="8613052" cy="338554"/>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tx1"/>
              </a:solidFill>
              <a:effectLst/>
              <a:latin typeface="Arial" charset="0"/>
              <a:ea typeface="ＭＳ Ｐゴシック" charset="0"/>
            </a:endParaRPr>
          </a:p>
        </p:txBody>
      </p:sp>
      <p:sp>
        <p:nvSpPr>
          <p:cNvPr id="2" name="Rechteck 1">
            <a:extLst>
              <a:ext uri="{FF2B5EF4-FFF2-40B4-BE49-F238E27FC236}">
                <a16:creationId xmlns:a16="http://schemas.microsoft.com/office/drawing/2014/main" id="{9D4C8B53-E911-5033-3B4A-89CD128837D9}"/>
              </a:ext>
            </a:extLst>
          </p:cNvPr>
          <p:cNvSpPr/>
          <p:nvPr/>
        </p:nvSpPr>
        <p:spPr bwMode="auto">
          <a:xfrm>
            <a:off x="1789474" y="3637337"/>
            <a:ext cx="8613052" cy="326328"/>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16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1087811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D12A5BA-B063-4B33-AB08-86CF7D23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cxnSp>
        <p:nvCxnSpPr>
          <p:cNvPr id="24" name="Straight Connector 23">
            <a:extLst>
              <a:ext uri="{FF2B5EF4-FFF2-40B4-BE49-F238E27FC236}">
                <a16:creationId xmlns:a16="http://schemas.microsoft.com/office/drawing/2014/main" id="{07DFAF29-6BD8-4A93-A292-D6A8C6EFB5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3BB34A6-31BD-4BBB-A8C8-C3E81A71F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8DB7E70-B5A6-425D-8F2B-A8367F83025D}"/>
              </a:ext>
            </a:extLst>
          </p:cNvPr>
          <p:cNvSpPr>
            <a:spLocks noGrp="1"/>
          </p:cNvSpPr>
          <p:nvPr>
            <p:ph type="title"/>
          </p:nvPr>
        </p:nvSpPr>
        <p:spPr>
          <a:xfrm>
            <a:off x="5258134" y="640080"/>
            <a:ext cx="6293689" cy="3652405"/>
          </a:xfrm>
        </p:spPr>
        <p:txBody>
          <a:bodyPr vert="horz" lIns="91440" tIns="45720" rIns="91440" bIns="45720" rtlCol="0" anchor="b">
            <a:normAutofit/>
          </a:bodyPr>
          <a:lstStyle/>
          <a:p>
            <a:r>
              <a:rPr lang="en-US" sz="4000" spc="200" dirty="0" err="1">
                <a:solidFill>
                  <a:schemeClr val="tx1">
                    <a:lumMod val="85000"/>
                    <a:lumOff val="15000"/>
                  </a:schemeClr>
                </a:solidFill>
              </a:rPr>
              <a:t>Weitere</a:t>
            </a:r>
            <a:r>
              <a:rPr lang="en-US" sz="4000" spc="200" dirty="0">
                <a:solidFill>
                  <a:schemeClr val="tx1">
                    <a:lumMod val="85000"/>
                    <a:lumOff val="15000"/>
                  </a:schemeClr>
                </a:solidFill>
              </a:rPr>
              <a:t> </a:t>
            </a:r>
            <a:r>
              <a:rPr lang="en-US" sz="4000" spc="200" dirty="0" err="1">
                <a:solidFill>
                  <a:schemeClr val="tx1">
                    <a:lumMod val="85000"/>
                    <a:lumOff val="15000"/>
                  </a:schemeClr>
                </a:solidFill>
              </a:rPr>
              <a:t>Berechnungen</a:t>
            </a:r>
            <a:r>
              <a:rPr lang="en-US" sz="4000" spc="200" dirty="0">
                <a:solidFill>
                  <a:schemeClr val="tx1">
                    <a:lumMod val="85000"/>
                    <a:lumOff val="15000"/>
                  </a:schemeClr>
                </a:solidFill>
              </a:rPr>
              <a:t>?</a:t>
            </a:r>
          </a:p>
        </p:txBody>
      </p:sp>
      <p:pic>
        <p:nvPicPr>
          <p:cNvPr id="5" name="Grafik 4" descr="Balkendiagramm Silhouette">
            <a:extLst>
              <a:ext uri="{FF2B5EF4-FFF2-40B4-BE49-F238E27FC236}">
                <a16:creationId xmlns:a16="http://schemas.microsoft.com/office/drawing/2014/main" id="{DB6E1243-8945-CBA8-F039-0D68DC7EBC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3999" y="1422615"/>
            <a:ext cx="3993942" cy="3993942"/>
          </a:xfrm>
          <a:prstGeom prst="rect">
            <a:avLst/>
          </a:prstGeom>
        </p:spPr>
      </p:pic>
      <p:cxnSp>
        <p:nvCxnSpPr>
          <p:cNvPr id="28" name="Straight Connector 27">
            <a:extLst>
              <a:ext uri="{FF2B5EF4-FFF2-40B4-BE49-F238E27FC236}">
                <a16:creationId xmlns:a16="http://schemas.microsoft.com/office/drawing/2014/main" id="{6FF4E9B4-BE85-45F4-8672-47D51F1401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Inhaltsplatzhalter 1">
            <a:extLst>
              <a:ext uri="{FF2B5EF4-FFF2-40B4-BE49-F238E27FC236}">
                <a16:creationId xmlns:a16="http://schemas.microsoft.com/office/drawing/2014/main" id="{5B1ED2C2-D962-4D72-A74E-AD56927E5940}"/>
              </a:ext>
            </a:extLst>
          </p:cNvPr>
          <p:cNvSpPr txBox="1">
            <a:spLocks/>
          </p:cNvSpPr>
          <p:nvPr/>
        </p:nvSpPr>
        <p:spPr>
          <a:xfrm>
            <a:off x="2255521" y="1888618"/>
            <a:ext cx="7326631" cy="4467472"/>
          </a:xfrm>
          <a:prstGeom prst="rect">
            <a:avLst/>
          </a:prstGeom>
        </p:spPr>
        <p:txBody>
          <a:bodyPr/>
          <a:lstStyle>
            <a:lvl1pPr marL="91440" indent="-91440" algn="l" defTabSz="914377"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600" kern="1200">
                <a:solidFill>
                  <a:schemeClr val="tx1"/>
                </a:solidFill>
                <a:latin typeface="+mn-lt"/>
                <a:ea typeface="+mn-ea"/>
                <a:cs typeface="+mn-cs"/>
              </a:defRPr>
            </a:lvl2pPr>
            <a:lvl3pPr marL="4480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3pPr>
            <a:lvl4pPr marL="59436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4pPr>
            <a:lvl5pPr marL="77724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5pPr>
            <a:lvl6pPr marL="914400"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6pPr>
            <a:lvl7pPr marL="1060704"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7pPr>
            <a:lvl8pPr marL="1216152"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8pPr>
            <a:lvl9pPr marL="1362456" indent="-137157" algn="l" defTabSz="914377" rtl="0" eaLnBrk="1" latinLnBrk="0" hangingPunct="1">
              <a:lnSpc>
                <a:spcPct val="90000"/>
              </a:lnSpc>
              <a:spcBef>
                <a:spcPts val="200"/>
              </a:spcBef>
              <a:spcAft>
                <a:spcPts val="400"/>
              </a:spcAft>
              <a:buClr>
                <a:schemeClr val="accent2"/>
              </a:buClr>
              <a:buFont typeface="Wingdings 3" pitchFamily="18" charset="2"/>
              <a:buChar char=""/>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None/>
              <a:tabLst/>
              <a:defRPr/>
            </a:pPr>
            <a:endParaRPr kumimoji="0" lang="de-DE" sz="2800" b="1"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91440" marR="0" lvl="0" indent="-9144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Char char=" "/>
              <a:tabLst/>
              <a:defRPr/>
            </a:pPr>
            <a:endParaRPr kumimoji="0" lang="de-DE"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91440" marR="0" lvl="0" indent="-9144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Char char=" "/>
              <a:tabLst/>
              <a:defRPr/>
            </a:pPr>
            <a:endParaRPr kumimoji="0" lang="de-DE" sz="28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91440" marR="0" lvl="0" indent="-91440" algn="l" defTabSz="914377" rtl="0" eaLnBrk="1" fontAlgn="auto" latinLnBrk="0" hangingPunct="1">
              <a:lnSpc>
                <a:spcPct val="90000"/>
              </a:lnSpc>
              <a:spcBef>
                <a:spcPts val="1200"/>
              </a:spcBef>
              <a:spcAft>
                <a:spcPts val="200"/>
              </a:spcAft>
              <a:buClr>
                <a:srgbClr val="92B0C8"/>
              </a:buClr>
              <a:buSzPct val="100000"/>
              <a:buFont typeface="Tw Cen MT" panose="020B0602020104020603" pitchFamily="34" charset="0"/>
              <a:buChar char=" "/>
              <a:tabLst/>
              <a:defRPr/>
            </a:pPr>
            <a:endParaRPr kumimoji="0" lang="de-DE"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85399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18C55D-7A9D-E706-666F-D366959D783B}"/>
              </a:ext>
            </a:extLst>
          </p:cNvPr>
          <p:cNvSpPr>
            <a:spLocks noGrp="1"/>
          </p:cNvSpPr>
          <p:nvPr>
            <p:ph type="title"/>
          </p:nvPr>
        </p:nvSpPr>
        <p:spPr/>
        <p:txBody>
          <a:bodyPr>
            <a:normAutofit/>
          </a:bodyPr>
          <a:lstStyle/>
          <a:p>
            <a:r>
              <a:rPr lang="de-DE" sz="4000" dirty="0"/>
              <a:t>Einzelauswertungen von </a:t>
            </a:r>
            <a:r>
              <a:rPr lang="de-DE" sz="4000" dirty="0" err="1"/>
              <a:t>items</a:t>
            </a:r>
            <a:r>
              <a:rPr lang="de-DE" sz="4000" dirty="0"/>
              <a:t>?</a:t>
            </a:r>
          </a:p>
        </p:txBody>
      </p:sp>
      <p:sp>
        <p:nvSpPr>
          <p:cNvPr id="3" name="Inhaltsplatzhalter 2">
            <a:extLst>
              <a:ext uri="{FF2B5EF4-FFF2-40B4-BE49-F238E27FC236}">
                <a16:creationId xmlns:a16="http://schemas.microsoft.com/office/drawing/2014/main" id="{3DD61B54-7A82-B6FA-6ACE-3A3F83D3FF6F}"/>
              </a:ext>
            </a:extLst>
          </p:cNvPr>
          <p:cNvSpPr>
            <a:spLocks noGrp="1"/>
          </p:cNvSpPr>
          <p:nvPr>
            <p:ph idx="1"/>
          </p:nvPr>
        </p:nvSpPr>
        <p:spPr>
          <a:xfrm>
            <a:off x="1024129" y="2286000"/>
            <a:ext cx="9104320" cy="4023360"/>
          </a:xfrm>
        </p:spPr>
        <p:txBody>
          <a:bodyPr/>
          <a:lstStyle/>
          <a:p>
            <a:pPr marL="0" indent="0">
              <a:buNone/>
            </a:pPr>
            <a:r>
              <a:rPr lang="de-DE" sz="2000" b="1" dirty="0">
                <a:effectLst/>
                <a:latin typeface="Calibri" panose="020F0502020204030204" pitchFamily="34" charset="0"/>
                <a:ea typeface="Calibri" panose="020F0502020204030204" pitchFamily="34" charset="0"/>
                <a:cs typeface="Times New Roman" panose="02020603050405020304" pitchFamily="18" charset="0"/>
              </a:rPr>
              <a:t>z.B.:</a:t>
            </a:r>
          </a:p>
          <a:p>
            <a:pPr>
              <a:lnSpc>
                <a:spcPct val="150000"/>
              </a:lnSpc>
              <a:buFont typeface="Symbol" panose="05050102010706020507" pitchFamily="18" charset="2"/>
              <a:buChar char="-"/>
            </a:pPr>
            <a:r>
              <a:rPr lang="de-DE" sz="2000" dirty="0">
                <a:effectLst/>
                <a:latin typeface="Calibri" panose="020F0502020204030204" pitchFamily="34" charset="0"/>
                <a:ea typeface="Calibri" panose="020F0502020204030204" pitchFamily="34" charset="0"/>
                <a:cs typeface="Times New Roman" panose="02020603050405020304" pitchFamily="18" charset="0"/>
              </a:rPr>
              <a:t>5.1 s Es müsste über alle Einrichtungen und Betreuungssettings hinweg eine Fachkraft als Bezugsperson geben, die trotz Zuständigkeitswechsel an den Entscheidungen beteiligt wird, die den </a:t>
            </a:r>
            <a:r>
              <a:rPr lang="de-DE" sz="2000" dirty="0" err="1">
                <a:effectLst/>
                <a:latin typeface="Calibri" panose="020F0502020204030204" pitchFamily="34" charset="0"/>
                <a:ea typeface="Calibri" panose="020F0502020204030204" pitchFamily="34" charset="0"/>
                <a:cs typeface="Times New Roman" panose="02020603050405020304" pitchFamily="18" charset="0"/>
              </a:rPr>
              <a:t>j.M</a:t>
            </a:r>
            <a:r>
              <a:rPr lang="de-DE" sz="2000" dirty="0">
                <a:effectLst/>
                <a:latin typeface="Calibri" panose="020F0502020204030204" pitchFamily="34" charset="0"/>
                <a:ea typeface="Calibri" panose="020F0502020204030204" pitchFamily="34" charset="0"/>
                <a:cs typeface="Times New Roman" panose="02020603050405020304" pitchFamily="18" charset="0"/>
              </a:rPr>
              <a:t>. betreffen. (F524_19)</a:t>
            </a:r>
          </a:p>
          <a:p>
            <a:pPr marL="0" indent="0">
              <a:lnSpc>
                <a:spcPct val="150000"/>
              </a:lnSpc>
              <a:buNone/>
            </a:pPr>
            <a:endParaRPr lang="de-DE" sz="7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buFont typeface="Symbol" panose="05050102010706020507" pitchFamily="18" charset="2"/>
              <a:buChar char="-"/>
            </a:pPr>
            <a:r>
              <a:rPr lang="de-DE" sz="2000" dirty="0">
                <a:effectLst/>
                <a:latin typeface="Calibri" panose="020F0502020204030204" pitchFamily="34" charset="0"/>
                <a:ea typeface="Calibri" panose="020F0502020204030204" pitchFamily="34" charset="0"/>
                <a:cs typeface="Times New Roman" panose="02020603050405020304" pitchFamily="18" charset="0"/>
              </a:rPr>
              <a:t>5.1c Bei jüngeren Kindern mit hohem Bindungsbedürfnis muss ein höherer Personalschlüssel verankert werden. (</a:t>
            </a:r>
            <a:r>
              <a:rPr lang="en-GB" sz="2000" dirty="0">
                <a:effectLst/>
                <a:latin typeface="Calibri" panose="020F0502020204030204" pitchFamily="34" charset="0"/>
                <a:ea typeface="Calibri" panose="020F0502020204030204" pitchFamily="34" charset="0"/>
                <a:cs typeface="Times New Roman" panose="02020603050405020304" pitchFamily="18" charset="0"/>
              </a:rPr>
              <a:t>F508_03)</a:t>
            </a:r>
            <a:endParaRPr lang="de-DE" sz="20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Symbol" panose="05050102010706020507" pitchFamily="18" charset="2"/>
              <a:buChar char="-"/>
            </a:pPr>
            <a:endParaRPr lang="de-DE" dirty="0"/>
          </a:p>
        </p:txBody>
      </p:sp>
    </p:spTree>
    <p:extLst>
      <p:ext uri="{BB962C8B-B14F-4D97-AF65-F5344CB8AC3E}">
        <p14:creationId xmlns:p14="http://schemas.microsoft.com/office/powerpoint/2010/main" val="336427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18C55D-7A9D-E706-666F-D366959D783B}"/>
              </a:ext>
            </a:extLst>
          </p:cNvPr>
          <p:cNvSpPr>
            <a:spLocks noGrp="1"/>
          </p:cNvSpPr>
          <p:nvPr>
            <p:ph type="title"/>
          </p:nvPr>
        </p:nvSpPr>
        <p:spPr/>
        <p:txBody>
          <a:bodyPr>
            <a:normAutofit/>
          </a:bodyPr>
          <a:lstStyle/>
          <a:p>
            <a:r>
              <a:rPr lang="de-DE" sz="4000" dirty="0"/>
              <a:t>Potenzielle Gruppenvergleiche?</a:t>
            </a:r>
          </a:p>
        </p:txBody>
      </p:sp>
      <p:graphicFrame>
        <p:nvGraphicFramePr>
          <p:cNvPr id="4" name="Tabelle 4">
            <a:extLst>
              <a:ext uri="{FF2B5EF4-FFF2-40B4-BE49-F238E27FC236}">
                <a16:creationId xmlns:a16="http://schemas.microsoft.com/office/drawing/2014/main" id="{2D97BD69-4514-78F5-EC45-9CC917EE9CCB}"/>
              </a:ext>
            </a:extLst>
          </p:cNvPr>
          <p:cNvGraphicFramePr>
            <a:graphicFrameLocks noGrp="1"/>
          </p:cNvGraphicFramePr>
          <p:nvPr>
            <p:ph idx="1"/>
            <p:extLst>
              <p:ext uri="{D42A27DB-BD31-4B8C-83A1-F6EECF244321}">
                <p14:modId xmlns:p14="http://schemas.microsoft.com/office/powerpoint/2010/main" val="1421074975"/>
              </p:ext>
            </p:extLst>
          </p:nvPr>
        </p:nvGraphicFramePr>
        <p:xfrm>
          <a:off x="960121" y="2132856"/>
          <a:ext cx="9720260" cy="2651760"/>
        </p:xfrm>
        <a:graphic>
          <a:graphicData uri="http://schemas.openxmlformats.org/drawingml/2006/table">
            <a:tbl>
              <a:tblPr firstRow="1" bandRow="1">
                <a:tableStyleId>{21E4AEA4-8DFA-4A89-87EB-49C32662AFE0}</a:tableStyleId>
              </a:tblPr>
              <a:tblGrid>
                <a:gridCol w="2975639">
                  <a:extLst>
                    <a:ext uri="{9D8B030D-6E8A-4147-A177-3AD203B41FA5}">
                      <a16:colId xmlns:a16="http://schemas.microsoft.com/office/drawing/2014/main" val="1869070424"/>
                    </a:ext>
                  </a:extLst>
                </a:gridCol>
                <a:gridCol w="1944216">
                  <a:extLst>
                    <a:ext uri="{9D8B030D-6E8A-4147-A177-3AD203B41FA5}">
                      <a16:colId xmlns:a16="http://schemas.microsoft.com/office/drawing/2014/main" val="689040364"/>
                    </a:ext>
                  </a:extLst>
                </a:gridCol>
                <a:gridCol w="2520280">
                  <a:extLst>
                    <a:ext uri="{9D8B030D-6E8A-4147-A177-3AD203B41FA5}">
                      <a16:colId xmlns:a16="http://schemas.microsoft.com/office/drawing/2014/main" val="677950688"/>
                    </a:ext>
                  </a:extLst>
                </a:gridCol>
                <a:gridCol w="2280125">
                  <a:extLst>
                    <a:ext uri="{9D8B030D-6E8A-4147-A177-3AD203B41FA5}">
                      <a16:colId xmlns:a16="http://schemas.microsoft.com/office/drawing/2014/main" val="2926581908"/>
                    </a:ext>
                  </a:extLst>
                </a:gridCol>
              </a:tblGrid>
              <a:tr h="370840">
                <a:tc>
                  <a:txBody>
                    <a:bodyPr/>
                    <a:lstStyle/>
                    <a:p>
                      <a:r>
                        <a:rPr lang="de-DE" sz="2400" dirty="0"/>
                        <a:t>Arbeitsbereichs-vergleich</a:t>
                      </a:r>
                    </a:p>
                  </a:txBody>
                  <a:tcPr/>
                </a:tc>
                <a:tc>
                  <a:txBody>
                    <a:bodyPr/>
                    <a:lstStyle/>
                    <a:p>
                      <a:r>
                        <a:rPr lang="de-DE" sz="2400" dirty="0"/>
                        <a:t>Alters-vergleich</a:t>
                      </a:r>
                    </a:p>
                  </a:txBody>
                  <a:tcPr/>
                </a:tc>
                <a:tc>
                  <a:txBody>
                    <a:bodyPr/>
                    <a:lstStyle/>
                    <a:p>
                      <a:r>
                        <a:rPr lang="de-DE" sz="2400" dirty="0"/>
                        <a:t>Berufserfahrungs-vergleich</a:t>
                      </a:r>
                    </a:p>
                  </a:txBody>
                  <a:tcPr/>
                </a:tc>
                <a:tc>
                  <a:txBody>
                    <a:bodyPr/>
                    <a:lstStyle/>
                    <a:p>
                      <a:r>
                        <a:rPr lang="de-DE" sz="2400" dirty="0"/>
                        <a:t>Geschlechter-vergleich</a:t>
                      </a:r>
                    </a:p>
                  </a:txBody>
                  <a:tcPr/>
                </a:tc>
                <a:extLst>
                  <a:ext uri="{0D108BD9-81ED-4DB2-BD59-A6C34878D82A}">
                    <a16:rowId xmlns:a16="http://schemas.microsoft.com/office/drawing/2014/main" val="3309788723"/>
                  </a:ext>
                </a:extLst>
              </a:tr>
              <a:tr h="370840">
                <a:tc>
                  <a:txBody>
                    <a:bodyPr/>
                    <a:lstStyle/>
                    <a:p>
                      <a:pPr marL="0" indent="0">
                        <a:buFont typeface="Symbol" panose="05050102010706020507" pitchFamily="18" charset="2"/>
                        <a:buNone/>
                      </a:pPr>
                      <a:endParaRPr lang="de-DE" sz="2400" dirty="0"/>
                    </a:p>
                  </a:txBody>
                  <a:tcPr/>
                </a:tc>
                <a:tc>
                  <a:txBody>
                    <a:bodyPr/>
                    <a:lstStyle/>
                    <a:p>
                      <a:endParaRPr lang="de-DE" sz="2400" dirty="0"/>
                    </a:p>
                  </a:txBody>
                  <a:tcPr/>
                </a:tc>
                <a:tc>
                  <a:txBody>
                    <a:bodyPr/>
                    <a:lstStyle/>
                    <a:p>
                      <a:endParaRPr lang="de-DE" sz="2400" dirty="0"/>
                    </a:p>
                  </a:txBody>
                  <a:tcPr/>
                </a:tc>
                <a:tc>
                  <a:txBody>
                    <a:bodyPr/>
                    <a:lstStyle/>
                    <a:p>
                      <a:endParaRPr lang="de-DE" sz="2400" dirty="0"/>
                    </a:p>
                  </a:txBody>
                  <a:tcPr/>
                </a:tc>
                <a:extLst>
                  <a:ext uri="{0D108BD9-81ED-4DB2-BD59-A6C34878D82A}">
                    <a16:rowId xmlns:a16="http://schemas.microsoft.com/office/drawing/2014/main" val="3214269640"/>
                  </a:ext>
                </a:extLst>
              </a:tr>
              <a:tr h="370840">
                <a:tc>
                  <a:txBody>
                    <a:bodyPr/>
                    <a:lstStyle/>
                    <a:p>
                      <a:endParaRPr lang="de-DE" sz="2400" dirty="0"/>
                    </a:p>
                  </a:txBody>
                  <a:tcPr/>
                </a:tc>
                <a:tc>
                  <a:txBody>
                    <a:bodyPr/>
                    <a:lstStyle/>
                    <a:p>
                      <a:endParaRPr lang="de-DE" sz="2400" dirty="0"/>
                    </a:p>
                  </a:txBody>
                  <a:tcPr/>
                </a:tc>
                <a:tc>
                  <a:txBody>
                    <a:bodyPr/>
                    <a:lstStyle/>
                    <a:p>
                      <a:endParaRPr lang="de-DE" sz="2400" dirty="0"/>
                    </a:p>
                  </a:txBody>
                  <a:tcPr/>
                </a:tc>
                <a:tc>
                  <a:txBody>
                    <a:bodyPr/>
                    <a:lstStyle/>
                    <a:p>
                      <a:endParaRPr lang="de-DE" sz="2400" dirty="0"/>
                    </a:p>
                  </a:txBody>
                  <a:tcPr/>
                </a:tc>
                <a:extLst>
                  <a:ext uri="{0D108BD9-81ED-4DB2-BD59-A6C34878D82A}">
                    <a16:rowId xmlns:a16="http://schemas.microsoft.com/office/drawing/2014/main" val="854233037"/>
                  </a:ext>
                </a:extLst>
              </a:tr>
              <a:tr h="370840">
                <a:tc>
                  <a:txBody>
                    <a:bodyPr/>
                    <a:lstStyle/>
                    <a:p>
                      <a:endParaRPr lang="de-DE" sz="2400" dirty="0"/>
                    </a:p>
                  </a:txBody>
                  <a:tcPr/>
                </a:tc>
                <a:tc>
                  <a:txBody>
                    <a:bodyPr/>
                    <a:lstStyle/>
                    <a:p>
                      <a:endParaRPr lang="de-DE" sz="2400" dirty="0"/>
                    </a:p>
                  </a:txBody>
                  <a:tcPr/>
                </a:tc>
                <a:tc>
                  <a:txBody>
                    <a:bodyPr/>
                    <a:lstStyle/>
                    <a:p>
                      <a:endParaRPr lang="de-DE" sz="2400"/>
                    </a:p>
                  </a:txBody>
                  <a:tcPr/>
                </a:tc>
                <a:tc>
                  <a:txBody>
                    <a:bodyPr/>
                    <a:lstStyle/>
                    <a:p>
                      <a:endParaRPr lang="de-DE" sz="2400"/>
                    </a:p>
                  </a:txBody>
                  <a:tcPr/>
                </a:tc>
                <a:extLst>
                  <a:ext uri="{0D108BD9-81ED-4DB2-BD59-A6C34878D82A}">
                    <a16:rowId xmlns:a16="http://schemas.microsoft.com/office/drawing/2014/main" val="2680852863"/>
                  </a:ext>
                </a:extLst>
              </a:tr>
              <a:tr h="370840">
                <a:tc>
                  <a:txBody>
                    <a:bodyPr/>
                    <a:lstStyle/>
                    <a:p>
                      <a:endParaRPr lang="de-DE"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2400" dirty="0"/>
                    </a:p>
                  </a:txBody>
                  <a:tcPr/>
                </a:tc>
                <a:tc>
                  <a:txBody>
                    <a:bodyPr/>
                    <a:lstStyle/>
                    <a:p>
                      <a:endParaRPr lang="de-DE" sz="2400" dirty="0"/>
                    </a:p>
                  </a:txBody>
                  <a:tcPr/>
                </a:tc>
                <a:tc>
                  <a:txBody>
                    <a:bodyPr/>
                    <a:lstStyle/>
                    <a:p>
                      <a:endParaRPr lang="de-DE" sz="2400" dirty="0"/>
                    </a:p>
                  </a:txBody>
                  <a:tcPr/>
                </a:tc>
                <a:extLst>
                  <a:ext uri="{0D108BD9-81ED-4DB2-BD59-A6C34878D82A}">
                    <a16:rowId xmlns:a16="http://schemas.microsoft.com/office/drawing/2014/main" val="177337899"/>
                  </a:ext>
                </a:extLst>
              </a:tr>
            </a:tbl>
          </a:graphicData>
        </a:graphic>
      </p:graphicFrame>
    </p:spTree>
    <p:extLst>
      <p:ext uri="{BB962C8B-B14F-4D97-AF65-F5344CB8AC3E}">
        <p14:creationId xmlns:p14="http://schemas.microsoft.com/office/powerpoint/2010/main" val="31257126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18C55D-7A9D-E706-666F-D366959D783B}"/>
              </a:ext>
            </a:extLst>
          </p:cNvPr>
          <p:cNvSpPr>
            <a:spLocks noGrp="1"/>
          </p:cNvSpPr>
          <p:nvPr>
            <p:ph type="title"/>
          </p:nvPr>
        </p:nvSpPr>
        <p:spPr/>
        <p:txBody>
          <a:bodyPr>
            <a:normAutofit/>
          </a:bodyPr>
          <a:lstStyle/>
          <a:p>
            <a:r>
              <a:rPr lang="de-DE" sz="4000" dirty="0"/>
              <a:t>Potenzielle Gruppenvergleiche?</a:t>
            </a:r>
          </a:p>
        </p:txBody>
      </p:sp>
      <p:graphicFrame>
        <p:nvGraphicFramePr>
          <p:cNvPr id="4" name="Tabelle 4">
            <a:extLst>
              <a:ext uri="{FF2B5EF4-FFF2-40B4-BE49-F238E27FC236}">
                <a16:creationId xmlns:a16="http://schemas.microsoft.com/office/drawing/2014/main" id="{2D97BD69-4514-78F5-EC45-9CC917EE9CCB}"/>
              </a:ext>
            </a:extLst>
          </p:cNvPr>
          <p:cNvGraphicFramePr>
            <a:graphicFrameLocks noGrp="1"/>
          </p:cNvGraphicFramePr>
          <p:nvPr>
            <p:ph idx="1"/>
            <p:extLst>
              <p:ext uri="{D42A27DB-BD31-4B8C-83A1-F6EECF244321}">
                <p14:modId xmlns:p14="http://schemas.microsoft.com/office/powerpoint/2010/main" val="1132705348"/>
              </p:ext>
            </p:extLst>
          </p:nvPr>
        </p:nvGraphicFramePr>
        <p:xfrm>
          <a:off x="1055440" y="1700808"/>
          <a:ext cx="9720260" cy="4602480"/>
        </p:xfrm>
        <a:graphic>
          <a:graphicData uri="http://schemas.openxmlformats.org/drawingml/2006/table">
            <a:tbl>
              <a:tblPr firstRow="1" bandRow="1">
                <a:tableStyleId>{21E4AEA4-8DFA-4A89-87EB-49C32662AFE0}</a:tableStyleId>
              </a:tblPr>
              <a:tblGrid>
                <a:gridCol w="3816424">
                  <a:extLst>
                    <a:ext uri="{9D8B030D-6E8A-4147-A177-3AD203B41FA5}">
                      <a16:colId xmlns:a16="http://schemas.microsoft.com/office/drawing/2014/main" val="1869070424"/>
                    </a:ext>
                  </a:extLst>
                </a:gridCol>
                <a:gridCol w="1728192">
                  <a:extLst>
                    <a:ext uri="{9D8B030D-6E8A-4147-A177-3AD203B41FA5}">
                      <a16:colId xmlns:a16="http://schemas.microsoft.com/office/drawing/2014/main" val="689040364"/>
                    </a:ext>
                  </a:extLst>
                </a:gridCol>
                <a:gridCol w="2376264">
                  <a:extLst>
                    <a:ext uri="{9D8B030D-6E8A-4147-A177-3AD203B41FA5}">
                      <a16:colId xmlns:a16="http://schemas.microsoft.com/office/drawing/2014/main" val="677950688"/>
                    </a:ext>
                  </a:extLst>
                </a:gridCol>
                <a:gridCol w="1799380">
                  <a:extLst>
                    <a:ext uri="{9D8B030D-6E8A-4147-A177-3AD203B41FA5}">
                      <a16:colId xmlns:a16="http://schemas.microsoft.com/office/drawing/2014/main" val="2926581908"/>
                    </a:ext>
                  </a:extLst>
                </a:gridCol>
              </a:tblGrid>
              <a:tr h="370840">
                <a:tc>
                  <a:txBody>
                    <a:bodyPr/>
                    <a:lstStyle/>
                    <a:p>
                      <a:r>
                        <a:rPr lang="de-DE" sz="1600" dirty="0"/>
                        <a:t>Arbeitsbereichsvergleich</a:t>
                      </a:r>
                    </a:p>
                  </a:txBody>
                  <a:tcPr/>
                </a:tc>
                <a:tc>
                  <a:txBody>
                    <a:bodyPr/>
                    <a:lstStyle/>
                    <a:p>
                      <a:r>
                        <a:rPr lang="de-DE" sz="1600" dirty="0"/>
                        <a:t>Altersvergleich</a:t>
                      </a:r>
                    </a:p>
                  </a:txBody>
                  <a:tcPr/>
                </a:tc>
                <a:tc>
                  <a:txBody>
                    <a:bodyPr/>
                    <a:lstStyle/>
                    <a:p>
                      <a:r>
                        <a:rPr lang="de-DE" sz="1600" dirty="0"/>
                        <a:t>Berufserfahrungs-vergleich</a:t>
                      </a:r>
                    </a:p>
                  </a:txBody>
                  <a:tcPr/>
                </a:tc>
                <a:tc>
                  <a:txBody>
                    <a:bodyPr/>
                    <a:lstStyle/>
                    <a:p>
                      <a:r>
                        <a:rPr lang="de-DE" sz="1600" dirty="0"/>
                        <a:t>Geschlechter-vergleich</a:t>
                      </a:r>
                    </a:p>
                  </a:txBody>
                  <a:tcPr/>
                </a:tc>
                <a:extLst>
                  <a:ext uri="{0D108BD9-81ED-4DB2-BD59-A6C34878D82A}">
                    <a16:rowId xmlns:a16="http://schemas.microsoft.com/office/drawing/2014/main" val="3309788723"/>
                  </a:ext>
                </a:extLst>
              </a:tr>
              <a:tr h="370840">
                <a:tc>
                  <a:txBody>
                    <a:bodyPr/>
                    <a:lstStyle/>
                    <a:p>
                      <a:pPr marL="0" indent="0">
                        <a:buFont typeface="Symbol" panose="05050102010706020507" pitchFamily="18" charset="2"/>
                        <a:buNone/>
                      </a:pPr>
                      <a:r>
                        <a:rPr lang="de-DE" sz="1600" dirty="0" err="1"/>
                        <a:t>HzE</a:t>
                      </a:r>
                      <a:r>
                        <a:rPr lang="de-DE" sz="1600" dirty="0"/>
                        <a:t> &amp; SBBZ ESENT: </a:t>
                      </a:r>
                    </a:p>
                    <a:p>
                      <a:pPr marL="285750" indent="-285750">
                        <a:buFont typeface="Symbol" panose="05050102010706020507" pitchFamily="18" charset="2"/>
                        <a:buChar char="-"/>
                      </a:pPr>
                      <a:r>
                        <a:rPr lang="de-DE" sz="1600" dirty="0"/>
                        <a:t>verwendete Begriffe </a:t>
                      </a:r>
                      <a:r>
                        <a:rPr lang="de-DE" sz="1600" dirty="0" err="1"/>
                        <a:t>j.M</a:t>
                      </a:r>
                      <a:r>
                        <a:rPr lang="de-DE" sz="1600" dirty="0"/>
                        <a:t>.</a:t>
                      </a:r>
                    </a:p>
                    <a:p>
                      <a:pPr marL="285750" indent="-285750">
                        <a:buFont typeface="Symbol" panose="05050102010706020507" pitchFamily="18" charset="2"/>
                        <a:buChar char="-"/>
                      </a:pPr>
                      <a:r>
                        <a:rPr lang="de-DE" sz="1600" dirty="0"/>
                        <a:t>Alle SBBZ ESENT Items im engeren Sinne (z.B.: 5.1 h Produktionsschulen; 6.1 f tägliche Übergaben </a:t>
                      </a:r>
                      <a:r>
                        <a:rPr lang="de-DE" sz="1600" dirty="0" err="1"/>
                        <a:t>HzE</a:t>
                      </a:r>
                      <a:r>
                        <a:rPr lang="de-DE" sz="1600" dirty="0"/>
                        <a:t>/SBBZ ESENT)</a:t>
                      </a:r>
                    </a:p>
                  </a:txBody>
                  <a:tcPr/>
                </a:tc>
                <a:tc>
                  <a:txBody>
                    <a:bodyPr/>
                    <a:lstStyle/>
                    <a:p>
                      <a:r>
                        <a:rPr lang="de-DE" sz="1600" dirty="0"/>
                        <a:t>Haltungen</a:t>
                      </a:r>
                    </a:p>
                  </a:txBody>
                  <a:tcPr/>
                </a:tc>
                <a:tc>
                  <a:txBody>
                    <a:bodyPr/>
                    <a:lstStyle/>
                    <a:p>
                      <a:r>
                        <a:rPr lang="de-DE" sz="1600" dirty="0"/>
                        <a:t>Haltungen</a:t>
                      </a:r>
                    </a:p>
                  </a:txBody>
                  <a:tcPr/>
                </a:tc>
                <a:tc>
                  <a:txBody>
                    <a:bodyPr/>
                    <a:lstStyle/>
                    <a:p>
                      <a:r>
                        <a:rPr lang="de-DE" sz="1600" dirty="0"/>
                        <a:t>Gewalt/ Krisenthemen</a:t>
                      </a:r>
                    </a:p>
                  </a:txBody>
                  <a:tcPr/>
                </a:tc>
                <a:extLst>
                  <a:ext uri="{0D108BD9-81ED-4DB2-BD59-A6C34878D82A}">
                    <a16:rowId xmlns:a16="http://schemas.microsoft.com/office/drawing/2014/main" val="3214269640"/>
                  </a:ext>
                </a:extLst>
              </a:tr>
              <a:tr h="370840">
                <a:tc>
                  <a:txBody>
                    <a:bodyPr/>
                    <a:lstStyle/>
                    <a:p>
                      <a:r>
                        <a:rPr lang="de-DE" sz="1600" dirty="0"/>
                        <a:t>Leitung &amp; </a:t>
                      </a:r>
                      <a:r>
                        <a:rPr lang="de-DE" sz="1600" dirty="0" err="1"/>
                        <a:t>HzE</a:t>
                      </a:r>
                      <a:r>
                        <a:rPr lang="de-DE" sz="1600" dirty="0"/>
                        <a:t>: Beziehungen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Teamthemen</a:t>
                      </a:r>
                    </a:p>
                    <a:p>
                      <a:endParaRPr lang="de-D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Teamthemen (z.B. </a:t>
                      </a:r>
                      <a:r>
                        <a:rPr lang="de-DE" sz="1600" kern="1200" dirty="0">
                          <a:solidFill>
                            <a:schemeClr val="dk1"/>
                          </a:solidFill>
                          <a:effectLst/>
                        </a:rPr>
                        <a:t>10.1 i Unterstützung </a:t>
                      </a:r>
                      <a:r>
                        <a:rPr lang="de-DE" sz="1600" kern="1200" dirty="0" err="1">
                          <a:solidFill>
                            <a:schemeClr val="dk1"/>
                          </a:solidFill>
                          <a:effectLst/>
                        </a:rPr>
                        <a:t>Berufseinsteiger:innen</a:t>
                      </a:r>
                      <a:r>
                        <a:rPr lang="de-DE" sz="1600" kern="1200" dirty="0">
                          <a:solidFill>
                            <a:schemeClr val="dk1"/>
                          </a:solidFill>
                          <a:effectLst/>
                        </a:rPr>
                        <a:t>)</a:t>
                      </a:r>
                      <a:endParaRPr lang="de-DE" sz="1600" dirty="0"/>
                    </a:p>
                    <a:p>
                      <a:endParaRPr lang="de-DE" sz="1600" dirty="0"/>
                    </a:p>
                  </a:txBody>
                  <a:tcPr/>
                </a:tc>
                <a:tc>
                  <a:txBody>
                    <a:bodyPr/>
                    <a:lstStyle/>
                    <a:p>
                      <a:r>
                        <a:rPr lang="de-DE" sz="1600" dirty="0"/>
                        <a:t>Fortbildungen</a:t>
                      </a:r>
                    </a:p>
                  </a:txBody>
                  <a:tcPr/>
                </a:tc>
                <a:extLst>
                  <a:ext uri="{0D108BD9-81ED-4DB2-BD59-A6C34878D82A}">
                    <a16:rowId xmlns:a16="http://schemas.microsoft.com/office/drawing/2014/main" val="854233037"/>
                  </a:ext>
                </a:extLst>
              </a:tr>
              <a:tr h="370840">
                <a:tc>
                  <a:txBody>
                    <a:bodyPr/>
                    <a:lstStyle/>
                    <a:p>
                      <a:r>
                        <a:rPr lang="de-DE" sz="1600" dirty="0"/>
                        <a:t>Alle: </a:t>
                      </a:r>
                    </a:p>
                    <a:p>
                      <a:pPr marL="285750" indent="-285750">
                        <a:buFont typeface="Symbol" panose="05050102010706020507" pitchFamily="18" charset="2"/>
                        <a:buChar char="-"/>
                      </a:pPr>
                      <a:r>
                        <a:rPr lang="de-DE" sz="1600" dirty="0"/>
                        <a:t>Gewünschte Vetorechte</a:t>
                      </a:r>
                    </a:p>
                    <a:p>
                      <a:pPr marL="285750" indent="-285750">
                        <a:buFont typeface="Symbol" panose="05050102010706020507" pitchFamily="18" charset="2"/>
                        <a:buChar char="-"/>
                      </a:pPr>
                      <a:r>
                        <a:rPr lang="de-DE" sz="1600" dirty="0"/>
                        <a:t>Mitspracherechte Aufnahme/Entlassung</a:t>
                      </a:r>
                    </a:p>
                  </a:txBody>
                  <a:tcPr/>
                </a:tc>
                <a:tc>
                  <a:txBody>
                    <a:bodyPr/>
                    <a:lstStyle/>
                    <a:p>
                      <a:r>
                        <a:rPr lang="de-DE" sz="1600" dirty="0"/>
                        <a:t>Wiedergut-machungs-themen</a:t>
                      </a:r>
                    </a:p>
                  </a:txBody>
                  <a:tcPr/>
                </a:tc>
                <a:tc>
                  <a:txBody>
                    <a:bodyPr/>
                    <a:lstStyle/>
                    <a:p>
                      <a:endParaRPr lang="de-DE" sz="1600"/>
                    </a:p>
                  </a:txBody>
                  <a:tcPr/>
                </a:tc>
                <a:tc>
                  <a:txBody>
                    <a:bodyPr/>
                    <a:lstStyle/>
                    <a:p>
                      <a:endParaRPr lang="de-DE" sz="1600"/>
                    </a:p>
                  </a:txBody>
                  <a:tcPr/>
                </a:tc>
                <a:extLst>
                  <a:ext uri="{0D108BD9-81ED-4DB2-BD59-A6C34878D82A}">
                    <a16:rowId xmlns:a16="http://schemas.microsoft.com/office/drawing/2014/main" val="2680852863"/>
                  </a:ext>
                </a:extLst>
              </a:tr>
              <a:tr h="370840">
                <a:tc>
                  <a:txBody>
                    <a:bodyPr/>
                    <a:lstStyle/>
                    <a:p>
                      <a:endParaRPr lang="de-DE"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kern="1200" dirty="0">
                          <a:solidFill>
                            <a:schemeClr val="dk1"/>
                          </a:solidFill>
                          <a:effectLst/>
                          <a:latin typeface="+mn-lt"/>
                          <a:ea typeface="+mn-ea"/>
                          <a:cs typeface="+mn-cs"/>
                        </a:rPr>
                        <a:t>Fortbildungen &amp; Interesse/Bedarf (z.B. 10.1 l)</a:t>
                      </a:r>
                      <a:endParaRPr lang="de-DE" sz="1400" dirty="0"/>
                    </a:p>
                  </a:txBody>
                  <a:tcPr/>
                </a:tc>
                <a:tc>
                  <a:txBody>
                    <a:bodyPr/>
                    <a:lstStyle/>
                    <a:p>
                      <a:endParaRPr lang="de-DE" sz="1600" dirty="0"/>
                    </a:p>
                  </a:txBody>
                  <a:tcPr/>
                </a:tc>
                <a:tc>
                  <a:txBody>
                    <a:bodyPr/>
                    <a:lstStyle/>
                    <a:p>
                      <a:endParaRPr lang="de-DE" sz="1600" dirty="0"/>
                    </a:p>
                  </a:txBody>
                  <a:tcPr/>
                </a:tc>
                <a:extLst>
                  <a:ext uri="{0D108BD9-81ED-4DB2-BD59-A6C34878D82A}">
                    <a16:rowId xmlns:a16="http://schemas.microsoft.com/office/drawing/2014/main" val="177337899"/>
                  </a:ext>
                </a:extLst>
              </a:tr>
            </a:tbl>
          </a:graphicData>
        </a:graphic>
      </p:graphicFrame>
    </p:spTree>
    <p:extLst>
      <p:ext uri="{BB962C8B-B14F-4D97-AF65-F5344CB8AC3E}">
        <p14:creationId xmlns:p14="http://schemas.microsoft.com/office/powerpoint/2010/main" val="15640878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70BE88F-349D-F1C4-B5CF-91077254CC43}"/>
              </a:ext>
            </a:extLst>
          </p:cNvPr>
          <p:cNvSpPr>
            <a:spLocks noGrp="1"/>
          </p:cNvSpPr>
          <p:nvPr>
            <p:ph type="title"/>
          </p:nvPr>
        </p:nvSpPr>
        <p:spPr>
          <a:xfrm>
            <a:off x="914401" y="1296657"/>
            <a:ext cx="10065991" cy="830997"/>
          </a:xfrm>
        </p:spPr>
        <p:txBody>
          <a:bodyPr/>
          <a:lstStyle/>
          <a:p>
            <a:r>
              <a:rPr lang="de-DE" sz="2800" b="1" dirty="0">
                <a:solidFill>
                  <a:srgbClr val="009BDC"/>
                </a:solidFill>
              </a:rPr>
              <a:t>Herzlichen Dank </a:t>
            </a:r>
            <a:r>
              <a:rPr lang="de-DE" sz="2800" b="1">
                <a:solidFill>
                  <a:srgbClr val="009BDC"/>
                </a:solidFill>
              </a:rPr>
              <a:t>für eure Aufmerksamkeit</a:t>
            </a:r>
            <a:r>
              <a:rPr lang="de-DE" sz="2800" b="1" dirty="0">
                <a:solidFill>
                  <a:srgbClr val="009BDC"/>
                </a:solidFill>
              </a:rPr>
              <a:t>!</a:t>
            </a:r>
            <a:br>
              <a:rPr lang="de-DE" sz="3200" b="1" dirty="0"/>
            </a:br>
            <a:endParaRPr lang="de-DE" dirty="0"/>
          </a:p>
        </p:txBody>
      </p:sp>
      <p:sp>
        <p:nvSpPr>
          <p:cNvPr id="31749" name="Rectangle 5"/>
          <p:cNvSpPr>
            <a:spLocks noGrp="1" noChangeArrowheads="1"/>
          </p:cNvSpPr>
          <p:nvPr>
            <p:ph idx="1"/>
          </p:nvPr>
        </p:nvSpPr>
        <p:spPr>
          <a:xfrm>
            <a:off x="914400" y="2492896"/>
            <a:ext cx="10065991" cy="2907847"/>
          </a:xfrm>
          <a:noFill/>
          <a:ln/>
        </p:spPr>
        <p:txBody>
          <a:bodyPr/>
          <a:lstStyle/>
          <a:p>
            <a:pPr>
              <a:buFont typeface="Wingdings" charset="0"/>
              <a:buNone/>
            </a:pPr>
            <a:br>
              <a:rPr lang="de-DE" sz="2000" b="1" dirty="0">
                <a:solidFill>
                  <a:srgbClr val="636463"/>
                </a:solidFill>
              </a:rPr>
            </a:br>
            <a:endParaRPr lang="de-DE" sz="2000" b="1" dirty="0">
              <a:solidFill>
                <a:srgbClr val="636463"/>
              </a:solidFill>
            </a:endParaRPr>
          </a:p>
          <a:p>
            <a:pPr>
              <a:lnSpc>
                <a:spcPct val="120000"/>
              </a:lnSpc>
              <a:buFont typeface="Wingdings" charset="0"/>
              <a:buNone/>
            </a:pPr>
            <a:r>
              <a:rPr lang="de-DE" sz="1800" b="1" dirty="0">
                <a:solidFill>
                  <a:srgbClr val="525352"/>
                </a:solidFill>
              </a:rPr>
              <a:t>Herr Siegfried Keppeler</a:t>
            </a:r>
            <a:br>
              <a:rPr lang="de-DE" sz="1800" b="1" dirty="0">
                <a:solidFill>
                  <a:srgbClr val="525352"/>
                </a:solidFill>
              </a:rPr>
            </a:br>
            <a:r>
              <a:rPr lang="de-DE" sz="1800" dirty="0">
                <a:solidFill>
                  <a:srgbClr val="525352"/>
                </a:solidFill>
              </a:rPr>
              <a:t>Telefon 0711/1656-317</a:t>
            </a:r>
            <a:br>
              <a:rPr lang="de-DE" sz="1800" dirty="0">
                <a:solidFill>
                  <a:srgbClr val="525352"/>
                </a:solidFill>
              </a:rPr>
            </a:br>
            <a:r>
              <a:rPr lang="de-DE" sz="1800" dirty="0">
                <a:solidFill>
                  <a:srgbClr val="525352"/>
                </a:solidFill>
                <a:hlinkClick r:id="rId3"/>
              </a:rPr>
              <a:t>keppeler.s@diakonie-wuerttemberg.de</a:t>
            </a:r>
            <a:endParaRPr lang="de-DE" sz="1800" dirty="0">
              <a:solidFill>
                <a:srgbClr val="525352"/>
              </a:solidFill>
            </a:endParaRPr>
          </a:p>
          <a:p>
            <a:pPr>
              <a:lnSpc>
                <a:spcPct val="120000"/>
              </a:lnSpc>
              <a:buFont typeface="Wingdings" charset="0"/>
              <a:buNone/>
            </a:pPr>
            <a:endParaRPr lang="de-DE" sz="600" b="1" dirty="0">
              <a:solidFill>
                <a:srgbClr val="525352"/>
              </a:solidFill>
            </a:endParaRPr>
          </a:p>
          <a:p>
            <a:pPr>
              <a:lnSpc>
                <a:spcPct val="120000"/>
              </a:lnSpc>
              <a:buFont typeface="Wingdings" charset="0"/>
              <a:buNone/>
            </a:pPr>
            <a:r>
              <a:rPr lang="de-DE" sz="1800" b="1" dirty="0">
                <a:solidFill>
                  <a:srgbClr val="525352"/>
                </a:solidFill>
              </a:rPr>
              <a:t>Frau Selina Keppeler</a:t>
            </a:r>
            <a:br>
              <a:rPr lang="de-DE" sz="1800" dirty="0">
                <a:solidFill>
                  <a:srgbClr val="525352"/>
                </a:solidFill>
              </a:rPr>
            </a:br>
            <a:r>
              <a:rPr lang="de-DE" sz="1800" dirty="0">
                <a:solidFill>
                  <a:srgbClr val="525352"/>
                </a:solidFill>
                <a:hlinkClick r:id="rId4"/>
              </a:rPr>
              <a:t>keppeler.selina@diakonie-wuerttemberg.de</a:t>
            </a:r>
            <a:r>
              <a:rPr lang="de-DE" sz="1800" dirty="0">
                <a:solidFill>
                  <a:srgbClr val="525352"/>
                </a:solidFill>
              </a:rPr>
              <a:t> </a:t>
            </a:r>
            <a:endParaRPr lang="de-DE" sz="1800" dirty="0"/>
          </a:p>
        </p:txBody>
      </p:sp>
      <p:sp>
        <p:nvSpPr>
          <p:cNvPr id="6" name="Foliennummernplatzhalter 5"/>
          <p:cNvSpPr>
            <a:spLocks noGrp="1"/>
          </p:cNvSpPr>
          <p:nvPr>
            <p:ph type="sldNum" sz="quarter" idx="12"/>
          </p:nvPr>
        </p:nvSpPr>
        <p:spPr/>
        <p:txBody>
          <a:bodyPr/>
          <a:lstStyle/>
          <a:p>
            <a:r>
              <a:rPr lang="en-US" dirty="0" err="1"/>
              <a:t>Seite</a:t>
            </a:r>
            <a:r>
              <a:rPr lang="en-US" dirty="0"/>
              <a:t>  </a:t>
            </a:r>
            <a:fld id="{C2BE78D8-216D-5547-9D28-5698E9DF36CD}" type="slidenum">
              <a:rPr lang="en-US"/>
              <a:pPr/>
              <a:t>49</a:t>
            </a:fld>
            <a:endParaRPr lang="en-US" dirty="0"/>
          </a:p>
        </p:txBody>
      </p:sp>
      <p:sp>
        <p:nvSpPr>
          <p:cNvPr id="5" name="Datumsplatzhalter 3">
            <a:extLst>
              <a:ext uri="{FF2B5EF4-FFF2-40B4-BE49-F238E27FC236}">
                <a16:creationId xmlns:a16="http://schemas.microsoft.com/office/drawing/2014/main" id="{FB70CECE-2B7A-C6BD-E83C-F55924B1C87B}"/>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7" name="Rectangle 5">
            <a:extLst>
              <a:ext uri="{FF2B5EF4-FFF2-40B4-BE49-F238E27FC236}">
                <a16:creationId xmlns:a16="http://schemas.microsoft.com/office/drawing/2014/main" id="{1745F4AF-8423-9AA0-84D1-79796C7C620A}"/>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39954F7-B8B4-A6A8-D161-71442BEEF907}"/>
              </a:ext>
            </a:extLst>
          </p:cNvPr>
          <p:cNvPicPr>
            <a:picLocks noChangeAspect="1"/>
          </p:cNvPicPr>
          <p:nvPr/>
        </p:nvPicPr>
        <p:blipFill>
          <a:blip r:embed="rId2"/>
          <a:stretch>
            <a:fillRect/>
          </a:stretch>
        </p:blipFill>
        <p:spPr>
          <a:xfrm>
            <a:off x="911424" y="337419"/>
            <a:ext cx="10369152" cy="6183161"/>
          </a:xfrm>
          <a:prstGeom prst="rect">
            <a:avLst/>
          </a:prstGeom>
        </p:spPr>
      </p:pic>
    </p:spTree>
    <p:extLst>
      <p:ext uri="{BB962C8B-B14F-4D97-AF65-F5344CB8AC3E}">
        <p14:creationId xmlns:p14="http://schemas.microsoft.com/office/powerpoint/2010/main" val="5838361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5"/>
          <p:cNvSpPr>
            <a:spLocks noGrp="1" noChangeArrowheads="1"/>
          </p:cNvSpPr>
          <p:nvPr>
            <p:ph idx="1"/>
          </p:nvPr>
        </p:nvSpPr>
        <p:spPr>
          <a:xfrm>
            <a:off x="914400" y="2132856"/>
            <a:ext cx="10065991" cy="553998"/>
          </a:xfrm>
          <a:noFill/>
          <a:ln/>
        </p:spPr>
        <p:txBody>
          <a:bodyPr/>
          <a:lstStyle/>
          <a:p>
            <a:pPr>
              <a:buFont typeface="Wingdings" charset="0"/>
              <a:buNone/>
            </a:pPr>
            <a:r>
              <a:rPr lang="de-DE" sz="1800" dirty="0"/>
              <a:t>Heesen, B. (2021). </a:t>
            </a:r>
            <a:r>
              <a:rPr lang="de-DE" sz="1800" i="1" dirty="0"/>
              <a:t>Data Science und Statistik mit R: Anwendungslösungen für die Praxis. </a:t>
            </a:r>
            <a:r>
              <a:rPr lang="de-DE" sz="1800" dirty="0"/>
              <a:t>Wiesbaden: Springer GmbH.</a:t>
            </a:r>
          </a:p>
        </p:txBody>
      </p:sp>
      <p:sp>
        <p:nvSpPr>
          <p:cNvPr id="6" name="Foliennummernplatzhalter 5"/>
          <p:cNvSpPr>
            <a:spLocks noGrp="1"/>
          </p:cNvSpPr>
          <p:nvPr>
            <p:ph type="sldNum" sz="quarter" idx="12"/>
          </p:nvPr>
        </p:nvSpPr>
        <p:spPr/>
        <p:txBody>
          <a:bodyPr/>
          <a:lstStyle/>
          <a:p>
            <a:r>
              <a:rPr lang="en-US" dirty="0" err="1"/>
              <a:t>Seite</a:t>
            </a:r>
            <a:r>
              <a:rPr lang="en-US" dirty="0"/>
              <a:t>  </a:t>
            </a:r>
            <a:fld id="{C2BE78D8-216D-5547-9D28-5698E9DF36CD}" type="slidenum">
              <a:rPr lang="en-US"/>
              <a:pPr/>
              <a:t>50</a:t>
            </a:fld>
            <a:endParaRPr lang="en-US" dirty="0"/>
          </a:p>
        </p:txBody>
      </p:sp>
      <p:sp>
        <p:nvSpPr>
          <p:cNvPr id="2" name="Titel 1">
            <a:extLst>
              <a:ext uri="{FF2B5EF4-FFF2-40B4-BE49-F238E27FC236}">
                <a16:creationId xmlns:a16="http://schemas.microsoft.com/office/drawing/2014/main" id="{E943918B-E194-C11B-9459-D76728619E3D}"/>
              </a:ext>
            </a:extLst>
          </p:cNvPr>
          <p:cNvSpPr>
            <a:spLocks noGrp="1"/>
          </p:cNvSpPr>
          <p:nvPr>
            <p:ph type="title"/>
          </p:nvPr>
        </p:nvSpPr>
        <p:spPr/>
        <p:txBody>
          <a:bodyPr/>
          <a:lstStyle/>
          <a:p>
            <a:r>
              <a:rPr lang="de-DE" dirty="0"/>
              <a:t>Literatur</a:t>
            </a:r>
          </a:p>
        </p:txBody>
      </p:sp>
      <p:sp>
        <p:nvSpPr>
          <p:cNvPr id="5" name="Rectangle 5">
            <a:extLst>
              <a:ext uri="{FF2B5EF4-FFF2-40B4-BE49-F238E27FC236}">
                <a16:creationId xmlns:a16="http://schemas.microsoft.com/office/drawing/2014/main" id="{04005264-239D-C30B-1378-5FF77CA1DAEE}"/>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
        <p:nvSpPr>
          <p:cNvPr id="7" name="Datumsplatzhalter 3">
            <a:extLst>
              <a:ext uri="{FF2B5EF4-FFF2-40B4-BE49-F238E27FC236}">
                <a16:creationId xmlns:a16="http://schemas.microsoft.com/office/drawing/2014/main" id="{F355FCAA-35C5-D57F-3B0C-E6131CD2DC29}"/>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Tree>
    <p:extLst>
      <p:ext uri="{BB962C8B-B14F-4D97-AF65-F5344CB8AC3E}">
        <p14:creationId xmlns:p14="http://schemas.microsoft.com/office/powerpoint/2010/main" val="363020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CE6A2E69-190B-3EB1-B644-26AC134B9B75}"/>
              </a:ext>
            </a:extLst>
          </p:cNvPr>
          <p:cNvSpPr>
            <a:spLocks noGrp="1"/>
          </p:cNvSpPr>
          <p:nvPr>
            <p:ph type="sldNum" sz="quarter" idx="12"/>
          </p:nvPr>
        </p:nvSpPr>
        <p:spPr/>
        <p:txBody>
          <a:bodyPr/>
          <a:lstStyle/>
          <a:p>
            <a:r>
              <a:rPr lang="en-US"/>
              <a:t>Seite  </a:t>
            </a:r>
            <a:fld id="{2FBFB7FC-2A73-584A-BEDC-BDA0A3FEEBFC}" type="slidenum">
              <a:rPr lang="en-US" smtClean="0"/>
              <a:pPr/>
              <a:t>6</a:t>
            </a:fld>
            <a:endParaRPr lang="en-US"/>
          </a:p>
        </p:txBody>
      </p:sp>
      <p:sp>
        <p:nvSpPr>
          <p:cNvPr id="7" name="Rechteck 6"/>
          <p:cNvSpPr/>
          <p:nvPr/>
        </p:nvSpPr>
        <p:spPr>
          <a:xfrm>
            <a:off x="335360" y="879173"/>
            <a:ext cx="7477624" cy="758669"/>
          </a:xfrm>
          <a:prstGeom prst="rect">
            <a:avLst/>
          </a:prstGeom>
        </p:spPr>
        <p:txBody>
          <a:bodyPr wrap="none">
            <a:spAutoFit/>
          </a:bodyPr>
          <a:lstStyle/>
          <a:p>
            <a:pPr marL="457200" defTabSz="1016000" fontAlgn="auto">
              <a:lnSpc>
                <a:spcPct val="115000"/>
              </a:lnSpc>
              <a:spcBef>
                <a:spcPts val="0"/>
              </a:spcBef>
              <a:spcAft>
                <a:spcPts val="0"/>
              </a:spcAft>
              <a:defRPr/>
            </a:pPr>
            <a:r>
              <a:rPr lang="de-DE" sz="40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Stand Abschluss Befragung</a:t>
            </a:r>
          </a:p>
        </p:txBody>
      </p:sp>
      <p:sp>
        <p:nvSpPr>
          <p:cNvPr id="4" name="Inhaltsplatzhalter 5">
            <a:extLst>
              <a:ext uri="{FF2B5EF4-FFF2-40B4-BE49-F238E27FC236}">
                <a16:creationId xmlns:a16="http://schemas.microsoft.com/office/drawing/2014/main" id="{1E026179-EE4B-FF85-00EE-1902A50D8488}"/>
              </a:ext>
            </a:extLst>
          </p:cNvPr>
          <p:cNvSpPr txBox="1">
            <a:spLocks/>
          </p:cNvSpPr>
          <p:nvPr/>
        </p:nvSpPr>
        <p:spPr bwMode="auto">
          <a:xfrm>
            <a:off x="1057275" y="2780928"/>
            <a:ext cx="10077450" cy="3028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lvl1pPr algn="l" rtl="0" eaLnBrk="1" fontAlgn="base" hangingPunct="1">
              <a:spcBef>
                <a:spcPct val="0"/>
              </a:spcBef>
              <a:spcAft>
                <a:spcPct val="80000"/>
              </a:spcAft>
              <a:buClr>
                <a:schemeClr val="hlink"/>
              </a:buClr>
              <a:buFont typeface="Wingdings" charset="0"/>
              <a:buChar char="n"/>
              <a:defRPr sz="2400">
                <a:solidFill>
                  <a:schemeClr val="tx1"/>
                </a:solidFill>
                <a:latin typeface="+mn-lt"/>
                <a:ea typeface="+mn-ea"/>
                <a:cs typeface="+mn-cs"/>
              </a:defRPr>
            </a:lvl1pPr>
            <a:lvl2pPr marL="477838" indent="-287338" algn="l" rtl="0" eaLnBrk="1" fontAlgn="base" hangingPunct="1">
              <a:spcBef>
                <a:spcPct val="0"/>
              </a:spcBef>
              <a:spcAft>
                <a:spcPct val="80000"/>
              </a:spcAft>
              <a:buClr>
                <a:schemeClr val="hlink"/>
              </a:buClr>
              <a:buFont typeface="Wingdings" charset="0"/>
              <a:buChar char="n"/>
              <a:defRPr sz="2200">
                <a:solidFill>
                  <a:schemeClr val="tx1"/>
                </a:solidFill>
                <a:latin typeface="+mn-lt"/>
                <a:ea typeface="+mn-ea"/>
              </a:defRPr>
            </a:lvl2pPr>
            <a:lvl3pPr marL="860425" indent="-192088" algn="l" rtl="0" eaLnBrk="1" fontAlgn="base" hangingPunct="1">
              <a:spcBef>
                <a:spcPct val="0"/>
              </a:spcBef>
              <a:spcAft>
                <a:spcPct val="80000"/>
              </a:spcAft>
              <a:buClr>
                <a:schemeClr val="tx1"/>
              </a:buClr>
              <a:buChar char="–"/>
              <a:defRPr sz="2000">
                <a:solidFill>
                  <a:schemeClr val="tx1"/>
                </a:solidFill>
                <a:latin typeface="+mn-lt"/>
                <a:ea typeface="+mn-ea"/>
              </a:defRPr>
            </a:lvl3pPr>
            <a:lvl4pPr marL="16986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4pPr>
            <a:lvl5pPr marL="2117725" indent="-228600" algn="l" rtl="0" eaLnBrk="1" fontAlgn="base" hangingPunct="1">
              <a:spcBef>
                <a:spcPct val="20000"/>
              </a:spcBef>
              <a:spcAft>
                <a:spcPct val="0"/>
              </a:spcAft>
              <a:buClr>
                <a:schemeClr val="accent1"/>
              </a:buClr>
              <a:buFont typeface="Wingdings" charset="0"/>
              <a:buChar char="n"/>
              <a:defRPr sz="1800" b="1">
                <a:solidFill>
                  <a:schemeClr val="tx1"/>
                </a:solidFill>
                <a:latin typeface="+mn-lt"/>
                <a:ea typeface="+mn-ea"/>
              </a:defRPr>
            </a:lvl5pPr>
            <a:lvl6pPr marL="25749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6pPr>
            <a:lvl7pPr marL="30321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7pPr>
            <a:lvl8pPr marL="34893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8pPr>
            <a:lvl9pPr marL="3946525" indent="-228600" algn="l" rtl="0" eaLnBrk="1" fontAlgn="base" hangingPunct="1">
              <a:spcBef>
                <a:spcPct val="20000"/>
              </a:spcBef>
              <a:spcAft>
                <a:spcPct val="0"/>
              </a:spcAft>
              <a:buClr>
                <a:schemeClr val="accent1"/>
              </a:buClr>
              <a:buFont typeface="Wingdings" charset="0"/>
              <a:buChar char="n"/>
              <a:defRPr sz="1600" b="1">
                <a:solidFill>
                  <a:schemeClr val="tx1"/>
                </a:solidFill>
                <a:latin typeface="+mn-lt"/>
                <a:ea typeface="+mn-ea"/>
              </a:defRPr>
            </a:lvl9pPr>
          </a:lstStyle>
          <a:p>
            <a:r>
              <a:rPr lang="de-DE" kern="0" dirty="0"/>
              <a:t>Gesamtstichprobe: N=421 vollständige Datensätze (</a:t>
            </a:r>
            <a:r>
              <a:rPr lang="de-DE" kern="0" dirty="0" err="1"/>
              <a:t>HerOEs</a:t>
            </a:r>
            <a:r>
              <a:rPr lang="de-DE" kern="0" dirty="0"/>
              <a:t>)</a:t>
            </a:r>
          </a:p>
          <a:p>
            <a:r>
              <a:rPr lang="de-DE" kern="0" dirty="0"/>
              <a:t>Teilstichprobe: n=247 Fragebögen mit demographischen Daten (</a:t>
            </a:r>
            <a:r>
              <a:rPr lang="de-DE" kern="0" dirty="0" err="1"/>
              <a:t>HerOEs</a:t>
            </a:r>
            <a:r>
              <a:rPr lang="de-DE" kern="0" dirty="0"/>
              <a:t>)</a:t>
            </a:r>
          </a:p>
          <a:p>
            <a:endParaRPr lang="de-DE" kern="0" dirty="0"/>
          </a:p>
          <a:p>
            <a:r>
              <a:rPr lang="de-DE" kern="0" dirty="0"/>
              <a:t>N=10 Strukturfragebögen (Struktur)</a:t>
            </a:r>
          </a:p>
          <a:p>
            <a:endParaRPr lang="de-DE" kern="0" dirty="0"/>
          </a:p>
        </p:txBody>
      </p:sp>
      <p:sp>
        <p:nvSpPr>
          <p:cNvPr id="9" name="Titel 8">
            <a:extLst>
              <a:ext uri="{FF2B5EF4-FFF2-40B4-BE49-F238E27FC236}">
                <a16:creationId xmlns:a16="http://schemas.microsoft.com/office/drawing/2014/main" id="{13431773-388A-DBD1-B8BB-28E9FB7B3564}"/>
              </a:ext>
            </a:extLst>
          </p:cNvPr>
          <p:cNvSpPr>
            <a:spLocks noGrp="1"/>
          </p:cNvSpPr>
          <p:nvPr>
            <p:ph type="title"/>
          </p:nvPr>
        </p:nvSpPr>
        <p:spPr>
          <a:xfrm>
            <a:off x="914401" y="1886579"/>
            <a:ext cx="10065991" cy="307777"/>
          </a:xfrm>
        </p:spPr>
        <p:txBody>
          <a:bodyPr/>
          <a:lstStyle/>
          <a:p>
            <a:r>
              <a:rPr lang="de-DE" sz="2000" dirty="0"/>
              <a:t>Stand 05.10.2023</a:t>
            </a:r>
          </a:p>
        </p:txBody>
      </p:sp>
      <p:sp>
        <p:nvSpPr>
          <p:cNvPr id="2" name="Datumsplatzhalter 3">
            <a:extLst>
              <a:ext uri="{FF2B5EF4-FFF2-40B4-BE49-F238E27FC236}">
                <a16:creationId xmlns:a16="http://schemas.microsoft.com/office/drawing/2014/main" id="{0BC8C241-1406-1002-04E3-EED40D70241B}"/>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3" name="Rectangle 5">
            <a:extLst>
              <a:ext uri="{FF2B5EF4-FFF2-40B4-BE49-F238E27FC236}">
                <a16:creationId xmlns:a16="http://schemas.microsoft.com/office/drawing/2014/main" id="{34F1C90C-C342-DA3A-58DC-45A775531816}"/>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213909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 1">
            <a:extLst>
              <a:ext uri="{FF2B5EF4-FFF2-40B4-BE49-F238E27FC236}">
                <a16:creationId xmlns:a16="http://schemas.microsoft.com/office/drawing/2014/main" id="{7666C928-B691-6B4B-2438-528B05C7AA59}"/>
              </a:ext>
            </a:extLst>
          </p:cNvPr>
          <p:cNvGraphicFramePr/>
          <p:nvPr>
            <p:extLst>
              <p:ext uri="{D42A27DB-BD31-4B8C-83A1-F6EECF244321}">
                <p14:modId xmlns:p14="http://schemas.microsoft.com/office/powerpoint/2010/main" val="4119009195"/>
              </p:ext>
            </p:extLst>
          </p:nvPr>
        </p:nvGraphicFramePr>
        <p:xfrm>
          <a:off x="1559496" y="188640"/>
          <a:ext cx="9073008" cy="69573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646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093CB0D-E8C5-1BCC-2817-7EF3EE06A7D2}"/>
              </a:ext>
            </a:extLst>
          </p:cNvPr>
          <p:cNvSpPr>
            <a:spLocks noGrp="1"/>
          </p:cNvSpPr>
          <p:nvPr>
            <p:ph type="title"/>
          </p:nvPr>
        </p:nvSpPr>
        <p:spPr>
          <a:xfrm>
            <a:off x="859113" y="908720"/>
            <a:ext cx="10065991" cy="338554"/>
          </a:xfrm>
        </p:spPr>
        <p:txBody>
          <a:bodyPr/>
          <a:lstStyle/>
          <a:p>
            <a:pPr>
              <a:defRPr sz="2200" b="1" i="0" u="none" strike="noStrike" kern="1200" cap="all" spc="50" baseline="0">
                <a:solidFill>
                  <a:srgbClr val="000000">
                    <a:lumMod val="65000"/>
                    <a:lumOff val="35000"/>
                  </a:srgbClr>
                </a:solidFill>
                <a:latin typeface="+mn-lt"/>
                <a:ea typeface="+mn-ea"/>
                <a:cs typeface="+mn-cs"/>
              </a:defRPr>
            </a:pPr>
            <a:r>
              <a:rPr lang="de-DE" sz="22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Einrichtungen, die nicht an </a:t>
            </a:r>
            <a:r>
              <a:rPr lang="de-DE" sz="2200" kern="1200" cap="all" spc="50" dirty="0" err="1">
                <a:solidFill>
                  <a:srgbClr val="000000">
                    <a:lumMod val="65000"/>
                    <a:lumOff val="35000"/>
                  </a:srgbClr>
                </a:solidFill>
                <a:latin typeface="Calibri" panose="020F0502020204030204" pitchFamily="34" charset="0"/>
                <a:ea typeface="+mn-ea"/>
                <a:cs typeface="Calibri" panose="020F0502020204030204" pitchFamily="34" charset="0"/>
              </a:rPr>
              <a:t>befragung</a:t>
            </a:r>
            <a:r>
              <a:rPr lang="de-DE" sz="22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 teilgenommen haben:</a:t>
            </a:r>
          </a:p>
        </p:txBody>
      </p:sp>
      <p:sp>
        <p:nvSpPr>
          <p:cNvPr id="5" name="Inhaltsplatzhalter 4">
            <a:extLst>
              <a:ext uri="{FF2B5EF4-FFF2-40B4-BE49-F238E27FC236}">
                <a16:creationId xmlns:a16="http://schemas.microsoft.com/office/drawing/2014/main" id="{98B0E601-2FC6-A2E1-8D91-7FCCEEEDFF2C}"/>
              </a:ext>
            </a:extLst>
          </p:cNvPr>
          <p:cNvSpPr>
            <a:spLocks noGrp="1"/>
          </p:cNvSpPr>
          <p:nvPr>
            <p:ph idx="1"/>
          </p:nvPr>
        </p:nvSpPr>
        <p:spPr>
          <a:xfrm>
            <a:off x="870572" y="1772816"/>
            <a:ext cx="10077450" cy="4536504"/>
          </a:xfrm>
        </p:spPr>
        <p:txBody>
          <a:bodyPr numCol="2"/>
          <a:lstStyle/>
          <a:p>
            <a:pPr marL="342900" lvl="0" indent="-342900">
              <a:buFont typeface="Symbol" panose="05050102010706020507" pitchFamily="18" charset="2"/>
              <a:buChar char=""/>
            </a:pPr>
            <a:r>
              <a:rPr lang="de-DE" sz="180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Berufsbildungswerk (BBW) Waiblingen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CJD Altensteig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CJD </a:t>
            </a:r>
            <a:r>
              <a:rPr lang="de-DE" sz="1800" dirty="0" err="1">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Bläsiberg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CJD Creglingen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CJD Feuerbach</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CJD Bodensee-Oberschwaben</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CJD Vaihingen Enz</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Haus Aichele Beuren </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Martinshaus </a:t>
            </a:r>
            <a:r>
              <a:rPr lang="de-DE" sz="1800" dirty="0" err="1">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Kleintobel</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Nikolauspflege Stuttgart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Oberlinhaus Freudenstadt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Philadelphia Kinderheim Murrhardt</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Seehaus Leonberg</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Sprachheilzentrum Calw-Stammheim</a:t>
            </a:r>
            <a:endParaRPr lang="de-DE"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Symbol" panose="05050102010706020507" pitchFamily="18" charset="2"/>
              <a:buChar char=""/>
            </a:pPr>
            <a:r>
              <a:rPr lang="de-DE" sz="1800" dirty="0">
                <a:solidFill>
                  <a:srgbClr val="1F3864"/>
                </a:solidFill>
                <a:latin typeface="Calibri" panose="020F0502020204030204" pitchFamily="34" charset="0"/>
                <a:cs typeface="Times New Roman" panose="02020603050405020304" pitchFamily="18" charset="0"/>
              </a:rPr>
              <a:t>Verein Jugendhilfe Backnang</a:t>
            </a:r>
          </a:p>
          <a:p>
            <a:pPr marL="342900" indent="-342900">
              <a:buFont typeface="Symbol" panose="05050102010706020507" pitchFamily="18" charset="2"/>
              <a:buChar char=""/>
            </a:pPr>
            <a:r>
              <a:rPr lang="de-DE" sz="1800" dirty="0">
                <a:solidFill>
                  <a:srgbClr val="1F3864"/>
                </a:solidFill>
                <a:latin typeface="Calibri" panose="020F0502020204030204" pitchFamily="34" charset="0"/>
                <a:cs typeface="Times New Roman" panose="02020603050405020304" pitchFamily="18" charset="0"/>
              </a:rPr>
              <a:t>Verein Jugendhilfe Böblingen</a:t>
            </a:r>
          </a:p>
          <a:p>
            <a:pPr marL="342900" indent="-342900">
              <a:buFont typeface="Symbol" panose="05050102010706020507" pitchFamily="18" charset="2"/>
              <a:buChar char=""/>
            </a:pPr>
            <a:r>
              <a:rPr lang="de-DE" sz="1800" dirty="0" err="1">
                <a:solidFill>
                  <a:srgbClr val="1F3864"/>
                </a:solidFill>
                <a:latin typeface="Calibri" panose="020F0502020204030204" pitchFamily="34" charset="0"/>
                <a:cs typeface="Times New Roman" panose="02020603050405020304" pitchFamily="18" charset="0"/>
              </a:rPr>
              <a:t>Weraheim</a:t>
            </a:r>
            <a:r>
              <a:rPr lang="de-DE" sz="1800" dirty="0">
                <a:solidFill>
                  <a:srgbClr val="1F3864"/>
                </a:solidFill>
                <a:latin typeface="Calibri" panose="020F0502020204030204" pitchFamily="34" charset="0"/>
                <a:cs typeface="Times New Roman" panose="02020603050405020304" pitchFamily="18" charset="0"/>
              </a:rPr>
              <a:t> Stuttgart</a:t>
            </a:r>
          </a:p>
        </p:txBody>
      </p:sp>
      <p:sp>
        <p:nvSpPr>
          <p:cNvPr id="2" name="Datumsplatzhalter 3">
            <a:extLst>
              <a:ext uri="{FF2B5EF4-FFF2-40B4-BE49-F238E27FC236}">
                <a16:creationId xmlns:a16="http://schemas.microsoft.com/office/drawing/2014/main" id="{3EEEA562-6F19-8A4F-7B62-D9FD3863CAA7}"/>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3" name="Rectangle 5">
            <a:extLst>
              <a:ext uri="{FF2B5EF4-FFF2-40B4-BE49-F238E27FC236}">
                <a16:creationId xmlns:a16="http://schemas.microsoft.com/office/drawing/2014/main" id="{EB31B34B-639D-06DF-3FC5-B5FFF4AD40F6}"/>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784355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093CB0D-E8C5-1BCC-2817-7EF3EE06A7D2}"/>
              </a:ext>
            </a:extLst>
          </p:cNvPr>
          <p:cNvSpPr>
            <a:spLocks noGrp="1"/>
          </p:cNvSpPr>
          <p:nvPr>
            <p:ph type="title"/>
          </p:nvPr>
        </p:nvSpPr>
        <p:spPr>
          <a:xfrm>
            <a:off x="859113" y="908720"/>
            <a:ext cx="10065991" cy="677108"/>
          </a:xfrm>
        </p:spPr>
        <p:txBody>
          <a:bodyPr/>
          <a:lstStyle/>
          <a:p>
            <a:pPr>
              <a:defRPr sz="2200" b="1" i="0" u="none" strike="noStrike" kern="1200" cap="all" spc="50" baseline="0">
                <a:solidFill>
                  <a:srgbClr val="000000">
                    <a:lumMod val="65000"/>
                    <a:lumOff val="35000"/>
                  </a:srgbClr>
                </a:solidFill>
                <a:latin typeface="+mn-lt"/>
                <a:ea typeface="+mn-ea"/>
                <a:cs typeface="+mn-cs"/>
              </a:defRPr>
            </a:pPr>
            <a:r>
              <a:rPr lang="de-DE" sz="2200" kern="1200" cap="all" spc="50" dirty="0">
                <a:solidFill>
                  <a:srgbClr val="000000">
                    <a:lumMod val="65000"/>
                    <a:lumOff val="35000"/>
                  </a:srgbClr>
                </a:solidFill>
                <a:latin typeface="Calibri" panose="020F0502020204030204" pitchFamily="34" charset="0"/>
                <a:ea typeface="+mn-ea"/>
                <a:cs typeface="Calibri" panose="020F0502020204030204" pitchFamily="34" charset="0"/>
              </a:rPr>
              <a:t>Einrichtungen, die an Befragung teilgenommen haben, aber für die der Strukturfragebogen noch aussteht:</a:t>
            </a:r>
          </a:p>
        </p:txBody>
      </p:sp>
      <p:sp>
        <p:nvSpPr>
          <p:cNvPr id="5" name="Inhaltsplatzhalter 4">
            <a:extLst>
              <a:ext uri="{FF2B5EF4-FFF2-40B4-BE49-F238E27FC236}">
                <a16:creationId xmlns:a16="http://schemas.microsoft.com/office/drawing/2014/main" id="{98B0E601-2FC6-A2E1-8D91-7FCCEEEDFF2C}"/>
              </a:ext>
            </a:extLst>
          </p:cNvPr>
          <p:cNvSpPr>
            <a:spLocks noGrp="1"/>
          </p:cNvSpPr>
          <p:nvPr>
            <p:ph idx="1"/>
          </p:nvPr>
        </p:nvSpPr>
        <p:spPr>
          <a:xfrm>
            <a:off x="859113" y="2122073"/>
            <a:ext cx="10077450" cy="3803990"/>
          </a:xfrm>
        </p:spPr>
        <p:txBody>
          <a:bodyPr numCol="2"/>
          <a:lstStyle/>
          <a:p>
            <a:pPr marL="342900" lvl="0" indent="-342900">
              <a:buFont typeface="Symbol" panose="05050102010706020507" pitchFamily="18" charset="2"/>
              <a:buChar char=""/>
            </a:pPr>
            <a:r>
              <a:rPr lang="de-DE" sz="1800" kern="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Diakonische Jugendhilfe Heilbronn (DJHN)</a:t>
            </a:r>
          </a:p>
          <a:p>
            <a:pPr marL="342900" lvl="0" indent="-342900">
              <a:buFont typeface="Symbol" panose="05050102010706020507" pitchFamily="18" charset="2"/>
              <a:buChar char=""/>
            </a:pPr>
            <a:r>
              <a:rPr lang="de-DE" sz="1800" kern="0" dirty="0" err="1">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eva</a:t>
            </a:r>
            <a:r>
              <a:rPr lang="de-DE" sz="1800" kern="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 Heidenheim</a:t>
            </a:r>
            <a:endParaRPr lang="de-DE" sz="1800" dirty="0">
              <a:solidFill>
                <a:srgbClr val="1F3864"/>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kern="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Johannes-Falk-Haus Stuttgart</a:t>
            </a:r>
          </a:p>
          <a:p>
            <a:pPr marL="342900" lvl="0" indent="-342900">
              <a:buFont typeface="Symbol" panose="05050102010706020507" pitchFamily="18" charset="2"/>
              <a:buChar char=""/>
            </a:pPr>
            <a:r>
              <a:rPr lang="de-DE" sz="1800" kern="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Jugendhilfe Hochdorf</a:t>
            </a:r>
            <a:endParaRPr lang="de-DE" sz="1800" dirty="0">
              <a:solidFill>
                <a:srgbClr val="1F3864"/>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kern="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Jugendhilfe Korntal</a:t>
            </a:r>
          </a:p>
          <a:p>
            <a:pPr marL="342900" lvl="0" indent="-342900">
              <a:buFont typeface="Symbol" panose="05050102010706020507" pitchFamily="18" charset="2"/>
              <a:buChar char=""/>
            </a:pPr>
            <a:r>
              <a:rPr lang="de-DE" sz="1800" kern="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Jugendhilfeverbund Kinderheim Rodt</a:t>
            </a:r>
            <a:endParaRPr lang="de-DE" sz="1800" dirty="0">
              <a:solidFill>
                <a:srgbClr val="1F3864"/>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kern="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Jugendhilfeverbund Paulinenpflege Winnenden</a:t>
            </a:r>
          </a:p>
          <a:p>
            <a:pPr marL="342900" lvl="0" indent="-342900">
              <a:buFont typeface="Symbol" panose="05050102010706020507" pitchFamily="18" charset="2"/>
              <a:buChar char=""/>
            </a:pPr>
            <a:r>
              <a:rPr lang="de-DE" sz="1800" kern="0" dirty="0" err="1">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Mariaberger</a:t>
            </a:r>
            <a:r>
              <a:rPr lang="de-DE" sz="1800" kern="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 Heime Gammertingen</a:t>
            </a:r>
            <a:endParaRPr lang="de-DE" sz="1800" dirty="0">
              <a:solidFill>
                <a:srgbClr val="1F3864"/>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kern="0" dirty="0" err="1">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Mutpol</a:t>
            </a:r>
            <a:r>
              <a:rPr lang="de-DE" sz="1800" kern="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 Tuttlingen</a:t>
            </a:r>
          </a:p>
          <a:p>
            <a:pPr marL="342900" lvl="0" indent="-342900">
              <a:buFont typeface="Symbol" panose="05050102010706020507" pitchFamily="18" charset="2"/>
              <a:buChar char=""/>
            </a:pPr>
            <a:r>
              <a:rPr lang="de-DE" sz="1800" kern="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Oberlin Ulm</a:t>
            </a:r>
            <a:endParaRPr lang="de-DE" sz="1800" dirty="0">
              <a:solidFill>
                <a:srgbClr val="1F3864"/>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kern="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Scout am Löwentor Stuttgart</a:t>
            </a:r>
          </a:p>
          <a:p>
            <a:pPr marL="342900" lvl="0" indent="-342900">
              <a:buFont typeface="Symbol" panose="05050102010706020507" pitchFamily="18" charset="2"/>
              <a:buChar char=""/>
            </a:pPr>
            <a:r>
              <a:rPr lang="de-DE" sz="1800" kern="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Sophienpflege Tübingen</a:t>
            </a:r>
          </a:p>
          <a:p>
            <a:pPr marL="342900" lvl="0" indent="-342900">
              <a:buFont typeface="Symbol" panose="05050102010706020507" pitchFamily="18" charset="2"/>
              <a:buChar char=""/>
            </a:pPr>
            <a:r>
              <a:rPr lang="de-DE" sz="1800" kern="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Stiftung Jugendhilfe aktiv Region Böblingen</a:t>
            </a:r>
            <a:endParaRPr lang="de-DE" sz="1800" dirty="0">
              <a:solidFill>
                <a:srgbClr val="1F3864"/>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de-DE" sz="1800" kern="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Stiftung Jugendhilfe aktiv Region Esslingen</a:t>
            </a:r>
          </a:p>
          <a:p>
            <a:pPr marL="342900" lvl="0" indent="-342900">
              <a:buFont typeface="Symbol" panose="05050102010706020507" pitchFamily="18" charset="2"/>
              <a:buChar char=""/>
            </a:pPr>
            <a:r>
              <a:rPr lang="de-DE" sz="1800" kern="0" dirty="0">
                <a:solidFill>
                  <a:srgbClr val="1F3864"/>
                </a:solidFill>
                <a:effectLst/>
                <a:latin typeface="Calibri" panose="020F0502020204030204" pitchFamily="34" charset="0"/>
                <a:ea typeface="Calibri" panose="020F0502020204030204" pitchFamily="34" charset="0"/>
                <a:cs typeface="Times New Roman" panose="02020603050405020304" pitchFamily="18" charset="0"/>
              </a:rPr>
              <a:t>Stiftung Jugendhilfe aktiv Region Stuttgart</a:t>
            </a:r>
            <a:endParaRPr lang="de-DE" sz="1800" dirty="0">
              <a:solidFill>
                <a:srgbClr val="1F3864"/>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endParaRPr lang="de-DE" sz="1800" dirty="0">
              <a:solidFill>
                <a:srgbClr val="1F3864"/>
              </a:solidFill>
              <a:latin typeface="Calibri" panose="020F0502020204030204" pitchFamily="34" charset="0"/>
              <a:cs typeface="Times New Roman" panose="02020603050405020304" pitchFamily="18" charset="0"/>
            </a:endParaRPr>
          </a:p>
        </p:txBody>
      </p:sp>
      <p:sp>
        <p:nvSpPr>
          <p:cNvPr id="2" name="Datumsplatzhalter 3">
            <a:extLst>
              <a:ext uri="{FF2B5EF4-FFF2-40B4-BE49-F238E27FC236}">
                <a16:creationId xmlns:a16="http://schemas.microsoft.com/office/drawing/2014/main" id="{5720658C-76D4-134E-D373-500243D05B79}"/>
              </a:ext>
            </a:extLst>
          </p:cNvPr>
          <p:cNvSpPr>
            <a:spLocks noGrp="1"/>
          </p:cNvSpPr>
          <p:nvPr>
            <p:ph type="dt" sz="half" idx="2"/>
          </p:nvPr>
        </p:nvSpPr>
        <p:spPr>
          <a:xfrm>
            <a:off x="8472264" y="6556161"/>
            <a:ext cx="1625600" cy="301839"/>
          </a:xfrm>
        </p:spPr>
        <p:txBody>
          <a:bodyPr/>
          <a:lstStyle/>
          <a:p>
            <a:r>
              <a:rPr lang="de-DE" dirty="0"/>
              <a:t>05.10.2023</a:t>
            </a:r>
            <a:endParaRPr lang="en-US" dirty="0"/>
          </a:p>
        </p:txBody>
      </p:sp>
      <p:sp>
        <p:nvSpPr>
          <p:cNvPr id="3" name="Rectangle 5">
            <a:extLst>
              <a:ext uri="{FF2B5EF4-FFF2-40B4-BE49-F238E27FC236}">
                <a16:creationId xmlns:a16="http://schemas.microsoft.com/office/drawing/2014/main" id="{4BC1B0E9-755F-86BB-1A0C-3EBA662191E3}"/>
              </a:ext>
            </a:extLst>
          </p:cNvPr>
          <p:cNvSpPr>
            <a:spLocks noGrp="1" noChangeArrowheads="1"/>
          </p:cNvSpPr>
          <p:nvPr>
            <p:ph type="ftr" sz="quarter" idx="3"/>
          </p:nvPr>
        </p:nvSpPr>
        <p:spPr bwMode="auto">
          <a:xfrm>
            <a:off x="914401" y="6553200"/>
            <a:ext cx="5964767" cy="301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45720" rIns="91440" bIns="100800" numCol="1" anchor="t" anchorCtr="0" compatLnSpc="1">
            <a:prstTxWarp prst="textNoShape">
              <a:avLst/>
            </a:prstTxWarp>
            <a:spAutoFit/>
          </a:bodyPr>
          <a:lstStyle>
            <a:lvl1pPr>
              <a:defRPr sz="1000">
                <a:solidFill>
                  <a:schemeClr val="bg2"/>
                </a:solidFill>
                <a:latin typeface="+mn-lt"/>
              </a:defRPr>
            </a:lvl1pPr>
          </a:lstStyle>
          <a:p>
            <a:r>
              <a:rPr lang="de-DE" dirty="0"/>
              <a:t>Steuerungsgruppentreffen</a:t>
            </a:r>
            <a:endParaRPr lang="en-US" dirty="0"/>
          </a:p>
        </p:txBody>
      </p:sp>
    </p:spTree>
    <p:extLst>
      <p:ext uri="{BB962C8B-B14F-4D97-AF65-F5344CB8AC3E}">
        <p14:creationId xmlns:p14="http://schemas.microsoft.com/office/powerpoint/2010/main" val="2746334681"/>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Leere Präsentation">
  <a:themeElements>
    <a:clrScheme name="Leere Präsentation 8">
      <a:dk1>
        <a:srgbClr val="000000"/>
      </a:dk1>
      <a:lt1>
        <a:srgbClr val="FFFFFF"/>
      </a:lt1>
      <a:dk2>
        <a:srgbClr val="8970B4"/>
      </a:dk2>
      <a:lt2>
        <a:srgbClr val="551285"/>
      </a:lt2>
      <a:accent1>
        <a:srgbClr val="D7CFE6"/>
      </a:accent1>
      <a:accent2>
        <a:srgbClr val="0192DE"/>
      </a:accent2>
      <a:accent3>
        <a:srgbClr val="FFFFFF"/>
      </a:accent3>
      <a:accent4>
        <a:srgbClr val="000000"/>
      </a:accent4>
      <a:accent5>
        <a:srgbClr val="E8E4F0"/>
      </a:accent5>
      <a:accent6>
        <a:srgbClr val="0184C9"/>
      </a:accent6>
      <a:hlink>
        <a:srgbClr val="4FB5E9"/>
      </a:hlink>
      <a:folHlink>
        <a:srgbClr val="C1E4F7"/>
      </a:folHlink>
    </a:clrScheme>
    <a:fontScheme name="Benutzerdefiniert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Leere Prä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ere Prä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ere Prä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ere Prä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ere Prä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ere Prä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Leere Präsentation 8">
        <a:dk1>
          <a:srgbClr val="000000"/>
        </a:dk1>
        <a:lt1>
          <a:srgbClr val="FFFFFF"/>
        </a:lt1>
        <a:dk2>
          <a:srgbClr val="8970B4"/>
        </a:dk2>
        <a:lt2>
          <a:srgbClr val="551285"/>
        </a:lt2>
        <a:accent1>
          <a:srgbClr val="D7CFE6"/>
        </a:accent1>
        <a:accent2>
          <a:srgbClr val="0192DE"/>
        </a:accent2>
        <a:accent3>
          <a:srgbClr val="FFFFFF"/>
        </a:accent3>
        <a:accent4>
          <a:srgbClr val="000000"/>
        </a:accent4>
        <a:accent5>
          <a:srgbClr val="E8E4F0"/>
        </a:accent5>
        <a:accent6>
          <a:srgbClr val="0184C9"/>
        </a:accent6>
        <a:hlink>
          <a:srgbClr val="4FB5E9"/>
        </a:hlink>
        <a:folHlink>
          <a:srgbClr val="C1E4F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Integral">
  <a:themeElements>
    <a:clrScheme name="Warmes Blau">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313E9F970B4FD24DB1A98D543C4EBED9" ma:contentTypeVersion="3" ma:contentTypeDescription="Ein neues Dokument erstellen." ma:contentTypeScope="" ma:versionID="4b965d2c1290c64c9af0894577b44d39">
  <xsd:schema xmlns:xsd="http://www.w3.org/2001/XMLSchema" xmlns:xs="http://www.w3.org/2001/XMLSchema" xmlns:p="http://schemas.microsoft.com/office/2006/metadata/properties" xmlns:ns3="9afe1724-85cb-45a5-bba7-9e4bf4477354" targetNamespace="http://schemas.microsoft.com/office/2006/metadata/properties" ma:root="true" ma:fieldsID="6f5d154742b5161a889273fdbf65e5fb" ns3:_="">
    <xsd:import namespace="9afe1724-85cb-45a5-bba7-9e4bf4477354"/>
    <xsd:element name="properties">
      <xsd:complexType>
        <xsd:sequence>
          <xsd:element name="documentManagement">
            <xsd:complexType>
              <xsd:all>
                <xsd:element ref="ns3:MediaServiceMetadata" minOccurs="0"/>
                <xsd:element ref="ns3:MediaServiceFastMetadata"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fe1724-85cb-45a5-bba7-9e4bf44773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afe1724-85cb-45a5-bba7-9e4bf4477354" xsi:nil="true"/>
  </documentManagement>
</p:properties>
</file>

<file path=customXml/itemProps1.xml><?xml version="1.0" encoding="utf-8"?>
<ds:datastoreItem xmlns:ds="http://schemas.openxmlformats.org/officeDocument/2006/customXml" ds:itemID="{DAAD9809-109C-403D-A041-F91CC6BF2A70}">
  <ds:schemaRefs>
    <ds:schemaRef ds:uri="http://schemas.microsoft.com/sharepoint/v3/contenttype/forms"/>
  </ds:schemaRefs>
</ds:datastoreItem>
</file>

<file path=customXml/itemProps2.xml><?xml version="1.0" encoding="utf-8"?>
<ds:datastoreItem xmlns:ds="http://schemas.openxmlformats.org/officeDocument/2006/customXml" ds:itemID="{AC2A4DFD-D524-45F4-BF6C-CEF13D83F6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fe1724-85cb-45a5-bba7-9e4bf44773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083FC8-B7EA-40B8-B8B5-90536051C634}">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9afe1724-85cb-45a5-bba7-9e4bf4477354"/>
    <ds:schemaRef ds:uri="http://purl.org/dc/term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PP_Diakonie_2012_11_13</Template>
  <TotalTime>0</TotalTime>
  <Words>2664</Words>
  <Application>Microsoft Office PowerPoint</Application>
  <PresentationFormat>Breitbild</PresentationFormat>
  <Paragraphs>621</Paragraphs>
  <Slides>50</Slides>
  <Notes>19</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50</vt:i4>
      </vt:variant>
    </vt:vector>
  </HeadingPairs>
  <TitlesOfParts>
    <vt:vector size="61" baseType="lpstr">
      <vt:lpstr>Abadi</vt:lpstr>
      <vt:lpstr>Arial</vt:lpstr>
      <vt:lpstr>Calibri</vt:lpstr>
      <vt:lpstr>Calibri Light</vt:lpstr>
      <vt:lpstr>Symbol</vt:lpstr>
      <vt:lpstr>Times New Roman</vt:lpstr>
      <vt:lpstr>Tw Cen MT</vt:lpstr>
      <vt:lpstr>Wingdings</vt:lpstr>
      <vt:lpstr>Wingdings 3</vt:lpstr>
      <vt:lpstr>Leere Präsentation</vt:lpstr>
      <vt:lpstr>1_Integral</vt:lpstr>
      <vt:lpstr>Projekt HerOEs  Herausforderungen in der Offensiven Arbeit diakonischer Einrichtungen mit system-herausfordernden jungen Menschen</vt:lpstr>
      <vt:lpstr>PowerPoint-Präsentation</vt:lpstr>
      <vt:lpstr>PowerPoint-Präsentation</vt:lpstr>
      <vt:lpstr>Gesamtbefragung – Einrichtungsbezogene Befragung</vt:lpstr>
      <vt:lpstr>PowerPoint-Präsentation</vt:lpstr>
      <vt:lpstr>Stand 05.10.2023</vt:lpstr>
      <vt:lpstr>PowerPoint-Präsentation</vt:lpstr>
      <vt:lpstr>Einrichtungen, die nicht an befragung teilgenommen haben:</vt:lpstr>
      <vt:lpstr>Einrichtungen, die an Befragung teilgenommen haben, aber für die der Strukturfragebogen noch aussteht:</vt:lpstr>
      <vt:lpstr>PowerPoint-Präsentation</vt:lpstr>
      <vt:lpstr>Demographische Daten</vt:lpstr>
      <vt:lpstr>PowerPoint-Präsentation</vt:lpstr>
      <vt:lpstr>PowerPoint-Präsentation</vt:lpstr>
      <vt:lpstr>Begrifflichkeiten</vt:lpstr>
      <vt:lpstr>Statistische Grundlagen: Median</vt:lpstr>
      <vt:lpstr>Statistische Grundlagen: Median</vt:lpstr>
      <vt:lpstr>Statistische Grundlagen: Boxplot</vt:lpstr>
      <vt:lpstr>PowerPoint-Präsentation</vt:lpstr>
      <vt:lpstr>PowerPoint-Präsentation</vt:lpstr>
      <vt:lpstr>PowerPoint-Präsentation</vt:lpstr>
      <vt:lpstr>Ausgewählte potenzielle Haltekräfte</vt:lpstr>
      <vt:lpstr>PowerPoint-Präsentation</vt:lpstr>
      <vt:lpstr>PowerPoint-Präsentation</vt:lpstr>
      <vt:lpstr>PowerPoint-Präsentation</vt:lpstr>
      <vt:lpstr>Potenzielle Haltekraft: Beziehungen zu j.M. </vt:lpstr>
      <vt:lpstr>PowerPoint-Präsentation</vt:lpstr>
      <vt:lpstr>Potenzielle Haltekraft: Krisenverhinderung</vt:lpstr>
      <vt:lpstr>Potenzielle Haltekraft: Krisenverhinderung</vt:lpstr>
      <vt:lpstr>Potenzielle Haltekraft:  Krisenbewältigung</vt:lpstr>
      <vt:lpstr>Potenzielle Haltekraft:  Krisenbewältigung</vt:lpstr>
      <vt:lpstr>PowerPoint-Präsentation</vt:lpstr>
      <vt:lpstr>Potenzielle Haltekraft: Krisenaufarbeitung</vt:lpstr>
      <vt:lpstr>Potenzielle Haltekraft: Krisenaufarbeitung</vt:lpstr>
      <vt:lpstr>Potenzielle Haltekraft:  Krisen ALLGEMEIN</vt:lpstr>
      <vt:lpstr>PowerPoint-Präsentation</vt:lpstr>
      <vt:lpstr>Potenzielle Haltekraft: Team</vt:lpstr>
      <vt:lpstr>Potenzielle Haltekraft: Team</vt:lpstr>
      <vt:lpstr>Haltekräfte – Ergebnisse </vt:lpstr>
      <vt:lpstr>Haltekräfte – Ergebnisse </vt:lpstr>
      <vt:lpstr>Gewünschte Fortbildungen</vt:lpstr>
      <vt:lpstr>PowerPoint-Präsentation</vt:lpstr>
      <vt:lpstr>PowerPoint-Präsentation</vt:lpstr>
      <vt:lpstr>PowerPoint-Präsentation</vt:lpstr>
      <vt:lpstr>PowerPoint-Präsentation</vt:lpstr>
      <vt:lpstr>Weitere Berechnungen?</vt:lpstr>
      <vt:lpstr>Einzelauswertungen von items?</vt:lpstr>
      <vt:lpstr>Potenzielle Gruppenvergleiche?</vt:lpstr>
      <vt:lpstr>Potenzielle Gruppenvergleiche?</vt:lpstr>
      <vt:lpstr>Herzlichen Dank für eure Aufmerksamkeit! </vt:lpstr>
      <vt:lpstr>Literatur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 HerOEs  Herausforderungen in der Offensiven Arbeit diakonischer Einrichtungen mit system-herausfordernden jungen Menschen</dc:title>
  <dc:creator>Selina Ronja Keppeler</dc:creator>
  <cp:lastModifiedBy>Keppeler, Selina Ronja</cp:lastModifiedBy>
  <cp:revision>81</cp:revision>
  <cp:lastPrinted>2012-03-22T11:20:43Z</cp:lastPrinted>
  <dcterms:created xsi:type="dcterms:W3CDTF">2022-06-17T10:47:53Z</dcterms:created>
  <dcterms:modified xsi:type="dcterms:W3CDTF">2023-10-03T18:21:39Z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0x010100313E9F970B4FD24DB1A98D543C4EBED9</vt:lpwstr>
  </property>
</Properties>
</file>