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4" r:id="rId10"/>
    <p:sldId id="273" r:id="rId11"/>
    <p:sldId id="274" r:id="rId12"/>
    <p:sldId id="258" r:id="rId13"/>
    <p:sldId id="260" r:id="rId14"/>
    <p:sldId id="276" r:id="rId15"/>
    <p:sldId id="275" r:id="rId16"/>
    <p:sldId id="277" r:id="rId17"/>
    <p:sldId id="261" r:id="rId18"/>
    <p:sldId id="278" r:id="rId19"/>
    <p:sldId id="279" r:id="rId20"/>
    <p:sldId id="269" r:id="rId21"/>
    <p:sldId id="283" r:id="rId22"/>
    <p:sldId id="280" r:id="rId23"/>
    <p:sldId id="282" r:id="rId24"/>
    <p:sldId id="262" r:id="rId25"/>
    <p:sldId id="284" r:id="rId26"/>
    <p:sldId id="281" r:id="rId27"/>
    <p:sldId id="285" r:id="rId28"/>
    <p:sldId id="263" r:id="rId29"/>
    <p:sldId id="287" r:id="rId30"/>
    <p:sldId id="288" r:id="rId31"/>
    <p:sldId id="289" r:id="rId32"/>
    <p:sldId id="291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start-simple/word-cloud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posit.co/r/gallery/life-sciences/biodiversity-national-par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Operatoren und Variablen</a:t>
            </a:r>
          </a:p>
        </p:txBody>
      </p:sp>
    </p:spTree>
    <p:extLst>
      <p:ext uri="{BB962C8B-B14F-4D97-AF65-F5344CB8AC3E}">
        <p14:creationId xmlns:p14="http://schemas.microsoft.com/office/powerpoint/2010/main" val="22164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7550-881F-4977-9D92-B620BA6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2" y="223934"/>
            <a:ext cx="10772775" cy="1112702"/>
          </a:xfrm>
        </p:spPr>
        <p:txBody>
          <a:bodyPr/>
          <a:lstStyle/>
          <a:p>
            <a:r>
              <a:rPr lang="de-DE" dirty="0"/>
              <a:t>Übung: Operatoren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8A6A-7541-431D-8589-09F48760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0931"/>
            <a:ext cx="11142120" cy="4802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Öffnen Sie </a:t>
            </a:r>
            <a:r>
              <a:rPr lang="de-DE" sz="2800" dirty="0" err="1"/>
              <a:t>RStudio</a:t>
            </a:r>
            <a:r>
              <a:rPr lang="de-DE" sz="2800" dirty="0"/>
              <a:t> und erstellen Sie ein neues R Skript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die Variablen </a:t>
            </a:r>
            <a:r>
              <a:rPr lang="de-DE" sz="2800" b="1" dirty="0"/>
              <a:t>X</a:t>
            </a:r>
            <a:r>
              <a:rPr lang="de-DE" sz="2800" dirty="0"/>
              <a:t> = 3 und </a:t>
            </a:r>
            <a:r>
              <a:rPr lang="de-DE" sz="2800" b="1" dirty="0"/>
              <a:t>Y</a:t>
            </a:r>
            <a:r>
              <a:rPr lang="de-DE" sz="2800" dirty="0"/>
              <a:t> = 19 und speichern sie die Potenz von </a:t>
            </a:r>
            <a:r>
              <a:rPr lang="de-DE" sz="2800" b="1" dirty="0"/>
              <a:t>X</a:t>
            </a:r>
            <a:r>
              <a:rPr lang="de-DE" sz="2800" dirty="0"/>
              <a:t> hoch </a:t>
            </a:r>
            <a:r>
              <a:rPr lang="de-DE" sz="2800" b="1" dirty="0"/>
              <a:t>Y</a:t>
            </a:r>
            <a:r>
              <a:rPr lang="de-DE" sz="2800" dirty="0"/>
              <a:t> in einer dritten Variablen </a:t>
            </a:r>
            <a:r>
              <a:rPr lang="de-DE" sz="2800" b="1" dirty="0"/>
              <a:t>Z</a:t>
            </a:r>
            <a:r>
              <a:rPr lang="de-DE" sz="2800" dirty="0"/>
              <a:t>. Denken Sie daran, die Zeilen mit STRG+ENTER auszuführen.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Ziehen Sie jetzt von </a:t>
            </a:r>
            <a:r>
              <a:rPr lang="de-DE" sz="2800" b="1" dirty="0"/>
              <a:t>Z</a:t>
            </a:r>
            <a:r>
              <a:rPr lang="de-DE" sz="2800" dirty="0"/>
              <a:t> die Variable </a:t>
            </a:r>
            <a:r>
              <a:rPr lang="de-DE" sz="2800" b="1" dirty="0"/>
              <a:t>X</a:t>
            </a:r>
            <a:r>
              <a:rPr lang="de-DE" sz="2800" dirty="0"/>
              <a:t> ab und schreiben Sie das Ergebnis in Variable </a:t>
            </a:r>
            <a:r>
              <a:rPr lang="de-DE" sz="2800" b="1" dirty="0"/>
              <a:t>Z</a:t>
            </a:r>
            <a:r>
              <a:rPr lang="de-DE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einen logischen Operator um herauszufinden ob Variable </a:t>
            </a:r>
            <a:r>
              <a:rPr lang="de-DE" sz="2800" b="1" dirty="0"/>
              <a:t>Z</a:t>
            </a:r>
            <a:r>
              <a:rPr lang="de-DE" sz="2800" dirty="0"/>
              <a:t> größer ist als 1000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den Modulo Operator und den Gleichheitsoperator um eine logische Abfrage zu erstellen die TRUE ausgibt wenn </a:t>
            </a:r>
            <a:r>
              <a:rPr lang="de-DE" sz="2800" b="1" dirty="0"/>
              <a:t>Z</a:t>
            </a:r>
            <a:r>
              <a:rPr lang="de-DE" sz="2800" dirty="0"/>
              <a:t> eine gerade Zahl ist, und FALSE wenn </a:t>
            </a:r>
            <a:r>
              <a:rPr lang="de-DE" sz="2800" b="1" dirty="0"/>
              <a:t>Z</a:t>
            </a:r>
            <a:r>
              <a:rPr lang="de-DE" sz="2800" dirty="0"/>
              <a:t> eine ungerade Zahl ist (Tipp: eine gerade Zahl hat keinen Rest wenn sie durch 2 geteilt wird)</a:t>
            </a:r>
          </a:p>
        </p:txBody>
      </p:sp>
    </p:spTree>
    <p:extLst>
      <p:ext uri="{BB962C8B-B14F-4D97-AF65-F5344CB8AC3E}">
        <p14:creationId xmlns:p14="http://schemas.microsoft.com/office/powerpoint/2010/main" val="12081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34729"/>
            <a:ext cx="10772775" cy="1042188"/>
          </a:xfrm>
        </p:spPr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00200"/>
            <a:ext cx="10753725" cy="441251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Mathematische Operatoren</a:t>
            </a:r>
          </a:p>
          <a:p>
            <a:pPr marL="4572" lvl="1" indent="0">
              <a:buNone/>
            </a:pPr>
            <a:r>
              <a:rPr lang="de-DE" sz="2600" dirty="0"/>
              <a:t>	+     -     *     /     ^     %%</a:t>
            </a:r>
          </a:p>
          <a:p>
            <a:pPr marL="4572" lvl="1" indent="0">
              <a:buNone/>
            </a:pPr>
            <a:r>
              <a:rPr lang="de-DE" sz="2600" dirty="0"/>
              <a:t>	führen mathematische Operationen aus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Logische Operatoren</a:t>
            </a:r>
          </a:p>
          <a:p>
            <a:pPr marL="4572" lvl="1" indent="0">
              <a:buNone/>
            </a:pPr>
            <a:r>
              <a:rPr lang="de-DE" sz="2600" dirty="0"/>
              <a:t>	&gt;     &lt;     &gt;=     &lt;=     ==    !=</a:t>
            </a:r>
          </a:p>
          <a:p>
            <a:pPr marL="4572" lvl="1" indent="0">
              <a:buNone/>
            </a:pPr>
            <a:r>
              <a:rPr lang="de-DE" sz="2600" dirty="0"/>
              <a:t>	geben TRUE oder FALSE zurück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b="1" dirty="0"/>
              <a:t>Zuweisungsoperatoren</a:t>
            </a:r>
          </a:p>
          <a:p>
            <a:pPr marL="4572" lvl="1" indent="0">
              <a:buNone/>
            </a:pPr>
            <a:r>
              <a:rPr lang="de-DE" sz="2800" dirty="0"/>
              <a:t>	&lt;-     =</a:t>
            </a:r>
          </a:p>
          <a:p>
            <a:pPr marL="4572" lvl="1" indent="0">
              <a:buNone/>
            </a:pPr>
            <a:r>
              <a:rPr lang="de-DE" sz="2800" dirty="0"/>
              <a:t>	Speichern Werte oder Wörter in einer Variablen</a:t>
            </a:r>
          </a:p>
          <a:p>
            <a:pPr marL="457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Speichern Werte wie Zahlen oder Wörter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Erst als Variable ist ein Wert vom Rechner auffindbar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Vektoren</a:t>
            </a:r>
          </a:p>
        </p:txBody>
      </p:sp>
    </p:spTree>
    <p:extLst>
      <p:ext uri="{BB962C8B-B14F-4D97-AF65-F5344CB8AC3E}">
        <p14:creationId xmlns:p14="http://schemas.microsoft.com/office/powerpoint/2010/main" val="33869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CD711-149C-4D10-B9CF-E4A5E969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59041"/>
            <a:ext cx="10772775" cy="1077596"/>
          </a:xfrm>
        </p:spPr>
        <p:txBody>
          <a:bodyPr/>
          <a:lstStyle/>
          <a:p>
            <a:r>
              <a:rPr lang="de-DE" dirty="0"/>
              <a:t>Übung: 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981BD-E5E2-4F40-B1EA-B352133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12980"/>
            <a:ext cx="10753725" cy="526246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einen Vektor </a:t>
            </a:r>
            <a:r>
              <a:rPr lang="de-DE" sz="2800" b="1" dirty="0" err="1"/>
              <a:t>vec</a:t>
            </a:r>
            <a:r>
              <a:rPr lang="de-DE" sz="2800" dirty="0"/>
              <a:t> mit den Zahlen 2, 23, 42, 256, 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Hängen Sie an den Vektor die Zahl 800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Fügen Sie vor der ersten Zahl eine 0 dem Vektor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Löschen Sie die Stelle mit Zahl 256 aus dem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Überschreiben Sie die Zahl 800 mit der Zahl 799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ersten 3 Stellen des Vektors aus und speichern diese in einen neuen Vektor. Den Namen für den neuen Vektor können Sie beliebig wählen.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alle Stellen aus dem Vektor aus die größer sind als 20 und speichern Sie diese ebenfalls in einem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Stellen des Vektors so aus, dass die gewählten Zahlen den Vektor in sortierter Reihenfolge darstellen</a:t>
            </a:r>
          </a:p>
        </p:txBody>
      </p:sp>
    </p:spTree>
    <p:extLst>
      <p:ext uri="{BB962C8B-B14F-4D97-AF65-F5344CB8AC3E}">
        <p14:creationId xmlns:p14="http://schemas.microsoft.com/office/powerpoint/2010/main" val="354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" y="398720"/>
            <a:ext cx="10772775" cy="1179536"/>
          </a:xfrm>
        </p:spPr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64"/>
            <a:ext cx="10515600" cy="4683089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Verbinden mehrere Werte mit c( ) (</a:t>
            </a:r>
            <a:r>
              <a:rPr lang="de-DE" sz="2800" dirty="0" err="1"/>
              <a:t>combine</a:t>
            </a:r>
            <a:r>
              <a:rPr lang="de-DE" sz="28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Operatoren werden auf alle Elemente eines Vektors ausgeführt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effizientes Editieren und Durchführen von Abfragen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 bestehende Vektoren lassen sich weitere Elemente anhängen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[ ] ermöglicht Elemente aus Vektor abzufragen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negativem Index wählt alle Elemente außer dem Index aus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Funktionen</a:t>
            </a:r>
          </a:p>
        </p:txBody>
      </p:sp>
    </p:spTree>
    <p:extLst>
      <p:ext uri="{BB962C8B-B14F-4D97-AF65-F5344CB8AC3E}">
        <p14:creationId xmlns:p14="http://schemas.microsoft.com/office/powerpoint/2010/main" val="144728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E842-E32F-4EDF-A139-97BB7553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6826"/>
          </a:xfrm>
        </p:spPr>
        <p:txBody>
          <a:bodyPr/>
          <a:lstStyle/>
          <a:p>
            <a:r>
              <a:rPr lang="de-DE" dirty="0"/>
              <a:t>Übung: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BEB4D-8E11-490E-A671-CBE1AE5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mit der Funktion sample() einen Vektor bestehend aus 100 zufälligen Zahlen zwischen 1 und 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Berechnen Sie die Summe, den Mittelwert und Median des Vektors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Sortieren Sie den Vektor von großen nach kleinen Zahlen (Schauen sie sich dafür die Argumente der </a:t>
            </a:r>
            <a:r>
              <a:rPr lang="de-DE" sz="2800" dirty="0" err="1"/>
              <a:t>sort</a:t>
            </a:r>
            <a:r>
              <a:rPr lang="de-DE" sz="2800" dirty="0"/>
              <a:t>() Funktion 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Finden Sie mittels R-Hilfe und Google eine Funktion, die ausgibt wie oft eine Zahl im Vektor vorkommt</a:t>
            </a:r>
          </a:p>
        </p:txBody>
      </p:sp>
    </p:spTree>
    <p:extLst>
      <p:ext uri="{BB962C8B-B14F-4D97-AF65-F5344CB8AC3E}">
        <p14:creationId xmlns:p14="http://schemas.microsoft.com/office/powerpoint/2010/main" val="40172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624469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18185" cy="4109202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Gekennzeichnet durch ( 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Mit F1 Taste lässt sich die Hilfe Seite der Funktion öffnen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Unbekannte Funktionen lassen sich per Hilfe-&gt;Suche finden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Viele Funktionen sind in zusätzlichen Paketen enthalten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de-DE" sz="2800" dirty="0"/>
              <a:t>	-&gt; Google!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install.packages</a:t>
            </a:r>
            <a:r>
              <a:rPr lang="de-DE" sz="2800" dirty="0"/>
              <a:t>(„Paketname“) installiert das Paket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library</a:t>
            </a:r>
            <a:r>
              <a:rPr lang="de-DE" sz="2800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Matrizen</a:t>
            </a:r>
          </a:p>
        </p:txBody>
      </p:sp>
    </p:spTree>
    <p:extLst>
      <p:ext uri="{BB962C8B-B14F-4D97-AF65-F5344CB8AC3E}">
        <p14:creationId xmlns:p14="http://schemas.microsoft.com/office/powerpoint/2010/main" val="401500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5445-EAC6-4597-B652-BE08B74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893B-9CA7-49BE-AD7E-22008EB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Erzeugen Sie eine Matrix mit 0 mit den Dimensionen 5 Zeilen und 5 Spalten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Füllen Sie Zellen der Matrix </a:t>
            </a:r>
            <a:r>
              <a:rPr lang="de-DE"/>
              <a:t>wie dargestellt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Löschen Sie alle Zellen mit den Werten 5 aus der</a:t>
            </a:r>
          </a:p>
          <a:p>
            <a:pPr marL="0" indent="0">
              <a:buNone/>
            </a:pPr>
            <a:r>
              <a:rPr lang="de-DE" dirty="0"/>
              <a:t>	Matrix. Die Matrix soll danach nur noch</a:t>
            </a:r>
          </a:p>
          <a:p>
            <a:pPr marL="0" indent="0">
              <a:buNone/>
            </a:pPr>
            <a:r>
              <a:rPr lang="de-DE" dirty="0"/>
              <a:t>	3 Zeilen und 3 Spalten besitzen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57750-FEE5-407E-9EEA-71F34CEE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1" y="2484006"/>
            <a:ext cx="3289247" cy="2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Matrizen sind 2 dimensionale Vektoren</a:t>
            </a:r>
          </a:p>
          <a:p>
            <a:pPr marL="4572" lvl="1" indent="0">
              <a:buNone/>
            </a:pPr>
            <a:endParaRPr lang="de-D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Bei Indizierung mit [] muss jetzt Zeile und Spalte angegeben werden</a:t>
            </a:r>
          </a:p>
          <a:p>
            <a:pPr marL="4572" lvl="1" indent="0">
              <a:buNone/>
            </a:pPr>
            <a:r>
              <a:rPr lang="de-DE" sz="2800" dirty="0"/>
              <a:t>	Erste Zahl: Zeile</a:t>
            </a:r>
          </a:p>
          <a:p>
            <a:pPr marL="0" indent="0">
              <a:buNone/>
            </a:pPr>
            <a:r>
              <a:rPr lang="de-DE" sz="2800" dirty="0"/>
              <a:t>	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Dataframes</a:t>
            </a:r>
          </a:p>
        </p:txBody>
      </p:sp>
    </p:spTree>
    <p:extLst>
      <p:ext uri="{BB962C8B-B14F-4D97-AF65-F5344CB8AC3E}">
        <p14:creationId xmlns:p14="http://schemas.microsoft.com/office/powerpoint/2010/main" val="242705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2B50-311C-4FC9-9B3E-E7F32C2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75339"/>
            <a:ext cx="10772775" cy="861434"/>
          </a:xfrm>
        </p:spPr>
        <p:txBody>
          <a:bodyPr/>
          <a:lstStyle/>
          <a:p>
            <a:r>
              <a:rPr lang="de-DE" dirty="0"/>
              <a:t>Übung: 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D5F8B-2B79-4023-9636-42E270F5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36773"/>
            <a:ext cx="10902200" cy="54809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Lesen sie den Datensatz pirates.csv in R mittels Funktion read.csv() ein oder über ‚</a:t>
            </a:r>
            <a:r>
              <a:rPr lang="de-DE" sz="2800" dirty="0" err="1"/>
              <a:t>import</a:t>
            </a:r>
            <a:r>
              <a:rPr lang="de-DE" sz="2800" dirty="0"/>
              <a:t> Dataset‘ in der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Berechnen Sie die mittlere Anzahl an Tattoos pro </a:t>
            </a:r>
            <a:r>
              <a:rPr lang="de-DE" sz="2800" dirty="0" err="1"/>
              <a:t>Pirat:in</a:t>
            </a:r>
            <a:endParaRPr lang="de-DE" sz="2800" dirty="0"/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Papageien gibt es insgesamt im Datensatz?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</a:t>
            </a:r>
            <a:r>
              <a:rPr lang="de-DE" sz="2800" dirty="0" err="1"/>
              <a:t>Pirat:innen</a:t>
            </a:r>
            <a:r>
              <a:rPr lang="de-DE" sz="2800" dirty="0"/>
              <a:t> tragen eine Augenklappe?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Welche Lieblingspiraten gibt es? Finden Sie hierfür eine geeignete Funktion die eindeutige Werte in einem Vektor auflistet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Legen Sie eine neue Spalte mit Namen </a:t>
            </a:r>
            <a:r>
              <a:rPr lang="de-DE" sz="2800" b="1" dirty="0"/>
              <a:t>BMI</a:t>
            </a:r>
            <a:r>
              <a:rPr lang="de-DE" sz="2800" dirty="0"/>
              <a:t> an (Body </a:t>
            </a:r>
            <a:r>
              <a:rPr lang="de-DE" sz="2800" dirty="0" err="1"/>
              <a:t>Mass</a:t>
            </a:r>
            <a:r>
              <a:rPr lang="de-DE" sz="2800" dirty="0"/>
              <a:t> Index) und speichern Sie in diese Spalte das jeweilige Ergebnis von Gewicht geteilt durch Höhe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Welche </a:t>
            </a:r>
            <a:r>
              <a:rPr lang="de-DE" sz="2800" dirty="0" err="1"/>
              <a:t>Pirat:in</a:t>
            </a:r>
            <a:r>
              <a:rPr lang="de-DE" sz="2800" dirty="0"/>
              <a:t> hat den größten BMI? Welche den Kleinsten?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Gibt es signifikante Unterschiede der mittleren BMI zwischen weiblichen und männlichen </a:t>
            </a:r>
            <a:r>
              <a:rPr lang="de-DE" sz="2800" dirty="0" err="1"/>
              <a:t>Pirat:innen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4415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9658"/>
          </a:xfrm>
        </p:spPr>
        <p:txBody>
          <a:bodyPr/>
          <a:lstStyle/>
          <a:p>
            <a:r>
              <a:rPr lang="de-DE" dirty="0"/>
              <a:t>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45019"/>
            <a:ext cx="10753725" cy="5013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Das Kernstück von 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Analog der Excel Tabelle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Erweiterung der Matrix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können aus unterschiedlichen Datentypen bestehen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haben Namen!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Auswahl einzelner Spalten durch $ und Spaltennamen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Einlesen von Dataframes über ‚Import Dataset‘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7258-F287-4CBC-8412-C532B261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67" y="2021356"/>
            <a:ext cx="10772775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Fertig mit den Datenstrukturen!!!</a:t>
            </a:r>
          </a:p>
        </p:txBody>
      </p:sp>
    </p:spTree>
    <p:extLst>
      <p:ext uri="{BB962C8B-B14F-4D97-AF65-F5344CB8AC3E}">
        <p14:creationId xmlns:p14="http://schemas.microsoft.com/office/powerpoint/2010/main" val="23935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88098"/>
            <a:ext cx="10753725" cy="51703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Vielseitige und mächtige Software</a:t>
            </a:r>
          </a:p>
          <a:p>
            <a:pPr marL="4572" lvl="1" indent="0">
              <a:buNone/>
            </a:pPr>
            <a:r>
              <a:rPr lang="de-DE" sz="2200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sz="2200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sz="2200" dirty="0"/>
              <a:t>		</a:t>
            </a:r>
            <a:r>
              <a:rPr lang="de-DE" sz="2200" dirty="0" err="1"/>
              <a:t>Bsp</a:t>
            </a:r>
            <a:r>
              <a:rPr lang="de-DE" sz="2200" dirty="0"/>
              <a:t>: Klassifizierung von Satellitenbildern mit </a:t>
            </a:r>
            <a:r>
              <a:rPr lang="de-DE" sz="2200" dirty="0" err="1"/>
              <a:t>Machine</a:t>
            </a:r>
            <a:r>
              <a:rPr lang="de-DE" sz="2200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</a:t>
            </a:r>
            <a:r>
              <a:rPr lang="de-DE" sz="2200" dirty="0"/>
              <a:t>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sz="2200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200" dirty="0"/>
              <a:t>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sz="2200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930B5-825A-4182-B473-4F834C77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64795"/>
            <a:ext cx="10772775" cy="1030680"/>
          </a:xfrm>
        </p:spPr>
        <p:txBody>
          <a:bodyPr/>
          <a:lstStyle/>
          <a:p>
            <a:r>
              <a:rPr lang="de-DE" dirty="0"/>
              <a:t>Übung Histogramm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01630-4D3C-4E88-AC29-25204C1F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Erstellen Sie ein Histogramm, das die Verteilung von BMI darstellt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Fügen Sie einen Titel und Achsenbeschriftungen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Zeichnen Sie den Mittelwert von BMI mittels </a:t>
            </a:r>
            <a:r>
              <a:rPr lang="de-DE" dirty="0" err="1"/>
              <a:t>abline</a:t>
            </a:r>
            <a:r>
              <a:rPr lang="de-DE" dirty="0"/>
              <a:t>() ins Histogramm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Toben Sie sich aus mit den Farben! (</a:t>
            </a:r>
            <a:r>
              <a:rPr lang="de-DE" dirty="0" err="1"/>
              <a:t>colors</a:t>
            </a:r>
            <a:r>
              <a:rPr lang="de-DE" dirty="0"/>
              <a:t>() für einen Überblick)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Fügen Sie ebenfalls mit </a:t>
            </a:r>
            <a:r>
              <a:rPr lang="de-DE" dirty="0" err="1"/>
              <a:t>abline</a:t>
            </a:r>
            <a:r>
              <a:rPr lang="de-DE" dirty="0"/>
              <a:t>() horizontale Linien im Abstand von 50 dem Diagramm in der Farbe „grey90“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Exportieren Sie das Histogramm als </a:t>
            </a:r>
            <a:r>
              <a:rPr lang="de-DE" dirty="0" err="1"/>
              <a:t>png</a:t>
            </a:r>
            <a:r>
              <a:rPr lang="de-DE" dirty="0"/>
              <a:t> Datei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9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D5EAD-7FF6-4D46-A636-A2300BFF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2444"/>
          </a:xfrm>
        </p:spPr>
        <p:txBody>
          <a:bodyPr/>
          <a:lstStyle/>
          <a:p>
            <a:r>
              <a:rPr lang="de-DE" dirty="0"/>
              <a:t>Übung Dichtediagramm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3CCCD-2653-4D70-84E4-4FF62208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53" y="1371600"/>
            <a:ext cx="10753725" cy="477933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Erstellen Sie ein Dichtediagramm mit dem BMI der männlichen Piraten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Fügen Sie mit </a:t>
            </a:r>
            <a:r>
              <a:rPr lang="de-DE" sz="2800" dirty="0" err="1"/>
              <a:t>lines</a:t>
            </a:r>
            <a:r>
              <a:rPr lang="de-DE" sz="2800" dirty="0"/>
              <a:t>() eine Dichtekurve des BMI der weiblichen Piratinnen hinzu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Passen Sie Farbe, Titel, Achsenbeschriftung und ggf. die Achsenlimitierung an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Zeichnen Sie die jeweiligen BMI Mittelwerte der Piratinnen und Piraten ein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Fügen Sie eine passende Legende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den Plot als </a:t>
            </a:r>
            <a:r>
              <a:rPr lang="de-DE" sz="2800" dirty="0" err="1"/>
              <a:t>png</a:t>
            </a:r>
            <a:r>
              <a:rPr lang="de-DE" sz="2800" dirty="0"/>
              <a:t> Datei</a:t>
            </a:r>
          </a:p>
        </p:txBody>
      </p:sp>
    </p:spTree>
    <p:extLst>
      <p:ext uri="{BB962C8B-B14F-4D97-AF65-F5344CB8AC3E}">
        <p14:creationId xmlns:p14="http://schemas.microsoft.com/office/powerpoint/2010/main" val="62947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125F-4F09-4130-9999-82212092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78393"/>
          </a:xfrm>
        </p:spPr>
        <p:txBody>
          <a:bodyPr/>
          <a:lstStyle/>
          <a:p>
            <a:r>
              <a:rPr lang="de-DE" dirty="0"/>
              <a:t>Übung Boxplot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C5726-98EE-4E55-ACF4-D2405C5D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84252"/>
            <a:ext cx="10753725" cy="41936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Lesen Sie den MM.txt Datensatz ein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Erstellen Sie einen Boxplot der ausschließlich die Verteilung der M&amp;Ms nach Farbe darstellt. Passen Sie eventuell das </a:t>
            </a:r>
            <a:r>
              <a:rPr lang="de-DE" sz="2800" i="1" dirty="0" err="1"/>
              <a:t>outline</a:t>
            </a:r>
            <a:r>
              <a:rPr lang="de-DE" sz="2800" dirty="0"/>
              <a:t> Argument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Färben Sie die Boxen entsprechend der M&amp;M Farben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die Grafik</a:t>
            </a:r>
          </a:p>
        </p:txBody>
      </p:sp>
    </p:spTree>
    <p:extLst>
      <p:ext uri="{BB962C8B-B14F-4D97-AF65-F5344CB8AC3E}">
        <p14:creationId xmlns:p14="http://schemas.microsoft.com/office/powerpoint/2010/main" val="4016134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2BF70-F744-49F7-ABC6-4C7ADFFD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4341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 dirty="0" err="1"/>
              <a:t>Barplot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420BA-BAEC-4AB1-87D8-BF813BC3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42730"/>
            <a:ext cx="10753725" cy="48643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Lesen Sie den MM.txt Datensatz ein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Erstellen Sie einen </a:t>
            </a:r>
            <a:r>
              <a:rPr lang="de-DE" dirty="0" err="1"/>
              <a:t>Barplot</a:t>
            </a:r>
            <a:r>
              <a:rPr lang="de-DE" dirty="0"/>
              <a:t> der die Gesamtzahl M&amp;Ms pro Farbe zeigt. (Tipp: Finden Sie im Vorfeld eine geeignete Funktion, die die Summe pro Spalte berechnet)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de-DE" dirty="0"/>
              <a:t>Passen Sie gegebenenfalls die Ränder des Plot-Fensters und drehen Sie ggf. die Achsenbeschriftung um 90°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Färben Sie die Balken entsprechend der M&amp;M Farbe ein und fügen Sie einen Titel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Exportieren Sie die Grafik als </a:t>
            </a:r>
            <a:r>
              <a:rPr lang="de-DE" dirty="0" err="1"/>
              <a:t>png</a:t>
            </a:r>
            <a:r>
              <a:rPr lang="de-DE" dirty="0"/>
              <a:t> Datei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418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FD4C-F113-468D-929C-88B36AAD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22078"/>
            <a:ext cx="10772775" cy="1105983"/>
          </a:xfrm>
        </p:spPr>
        <p:txBody>
          <a:bodyPr/>
          <a:lstStyle/>
          <a:p>
            <a:r>
              <a:rPr lang="de-DE" dirty="0"/>
              <a:t>Übung Scatterplot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E5D9-AA34-4D6A-B607-A97AF39B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64266"/>
            <a:ext cx="10981944" cy="542792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800" dirty="0"/>
              <a:t>Fügen Sie dem M&amp;M Datensatz eine Spalte hinzu in der die Gesamtanzahl M&amp;Ms pro Tüte gespeichert ist (Tipp: Es gibt eine Funktion die Summen pro Zeilen berechnet)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800" dirty="0"/>
              <a:t>Erstellen Sie einen Scatterplot bei dem das Gewicht der Tüte im Verhältnis zu der Gesamtanzahl M&amp;Ms dargestellt 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Passen Sie Titel, Achsenbeschriftung und ggf. das Punkt-Symbol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Fügen Sie eine Trendlinie mittels </a:t>
            </a:r>
            <a:r>
              <a:rPr lang="de-DE" sz="2800" dirty="0" err="1"/>
              <a:t>line</a:t>
            </a:r>
            <a:r>
              <a:rPr lang="de-DE" sz="2800" dirty="0"/>
              <a:t>() und </a:t>
            </a:r>
            <a:r>
              <a:rPr lang="de-DE" sz="2800" dirty="0" err="1"/>
              <a:t>smooth.spline</a:t>
            </a:r>
            <a:r>
              <a:rPr lang="de-DE" sz="2800" dirty="0"/>
              <a:t>()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Berechnen Sie den Korrelationskoeffizienten nach Spearman und fügen Sie das Ergebnis dem Plot mittels </a:t>
            </a:r>
            <a:r>
              <a:rPr lang="de-DE" sz="2800" dirty="0" err="1"/>
              <a:t>text</a:t>
            </a:r>
            <a:r>
              <a:rPr lang="de-DE" sz="2800" dirty="0"/>
              <a:t>()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die Grafik</a:t>
            </a:r>
          </a:p>
        </p:txBody>
      </p:sp>
    </p:spTree>
    <p:extLst>
      <p:ext uri="{BB962C8B-B14F-4D97-AF65-F5344CB8AC3E}">
        <p14:creationId xmlns:p14="http://schemas.microsoft.com/office/powerpoint/2010/main" val="407936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https://shiny.posit.co/r/gallery/start-simple/word-cloud/</a:t>
            </a:r>
            <a:endParaRPr lang="de-DE" dirty="0"/>
          </a:p>
          <a:p>
            <a:r>
              <a:rPr lang="de-DE" dirty="0">
                <a:hlinkClick r:id="rId4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</a:t>
            </a:r>
            <a:r>
              <a:rPr lang="de-DE" sz="2800" dirty="0"/>
              <a:t>, D</a:t>
            </a:r>
            <a:r>
              <a:rPr lang="de-DE" sz="2800" i="0" dirty="0"/>
              <a:t>ataframes</a:t>
            </a:r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1492</Words>
  <Application>Microsoft Office PowerPoint</Application>
  <PresentationFormat>Breitbild</PresentationFormat>
  <Paragraphs>191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Datenstrukturen in R</vt:lpstr>
      <vt:lpstr>Live Coding: Operatoren und Variablen</vt:lpstr>
      <vt:lpstr>Übung: Operatoren und Variablen</vt:lpstr>
      <vt:lpstr>Operatoren</vt:lpstr>
      <vt:lpstr>Variablen</vt:lpstr>
      <vt:lpstr>Datenstrukturen in R</vt:lpstr>
      <vt:lpstr>Live Coding: Vektoren</vt:lpstr>
      <vt:lpstr>Übung: Vektoren</vt:lpstr>
      <vt:lpstr>Vektoren</vt:lpstr>
      <vt:lpstr>Live Coding: Funktionen</vt:lpstr>
      <vt:lpstr>Übung: Funktionen</vt:lpstr>
      <vt:lpstr>Funktionen</vt:lpstr>
      <vt:lpstr>Datenstrukturen in R</vt:lpstr>
      <vt:lpstr>Live Coding: Matrizen</vt:lpstr>
      <vt:lpstr>Übung: Matrizen</vt:lpstr>
      <vt:lpstr>Matrizen</vt:lpstr>
      <vt:lpstr>Datenstrukturen in R</vt:lpstr>
      <vt:lpstr>Live Coding: Dataframes</vt:lpstr>
      <vt:lpstr>Übung: Dataframes</vt:lpstr>
      <vt:lpstr>Dataframes</vt:lpstr>
      <vt:lpstr>Fertig mit den Datenstrukturen!!!</vt:lpstr>
      <vt:lpstr>Übung Histogramm</vt:lpstr>
      <vt:lpstr>Übung Dichtediagramm</vt:lpstr>
      <vt:lpstr>Übung Boxplot</vt:lpstr>
      <vt:lpstr>Übung Barplot</vt:lpstr>
      <vt:lpstr>Übung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71</cp:revision>
  <dcterms:created xsi:type="dcterms:W3CDTF">2024-08-16T08:03:14Z</dcterms:created>
  <dcterms:modified xsi:type="dcterms:W3CDTF">2024-09-30T21:31:57Z</dcterms:modified>
</cp:coreProperties>
</file>