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7" r:id="rId3"/>
    <p:sldId id="257" r:id="rId4"/>
    <p:sldId id="270" r:id="rId5"/>
    <p:sldId id="271" r:id="rId6"/>
    <p:sldId id="272" r:id="rId7"/>
    <p:sldId id="268" r:id="rId8"/>
    <p:sldId id="259" r:id="rId9"/>
    <p:sldId id="264" r:id="rId10"/>
    <p:sldId id="273" r:id="rId11"/>
    <p:sldId id="274" r:id="rId12"/>
    <p:sldId id="258" r:id="rId13"/>
    <p:sldId id="260" r:id="rId14"/>
    <p:sldId id="276" r:id="rId15"/>
    <p:sldId id="275" r:id="rId16"/>
    <p:sldId id="277" r:id="rId17"/>
    <p:sldId id="261" r:id="rId18"/>
    <p:sldId id="278" r:id="rId19"/>
    <p:sldId id="279" r:id="rId20"/>
    <p:sldId id="269" r:id="rId21"/>
    <p:sldId id="280" r:id="rId22"/>
    <p:sldId id="282" r:id="rId23"/>
    <p:sldId id="262" r:id="rId24"/>
    <p:sldId id="281" r:id="rId25"/>
    <p:sldId id="263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13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8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0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11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63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53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72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62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2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9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924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55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posit.co/r/gallery/start-simple/word-cloud/" TargetMode="External"/><Relationship Id="rId2" Type="http://schemas.openxmlformats.org/officeDocument/2006/relationships/hyperlink" Target="https://shiny.posit.co/r/galle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posit.co/r/gallery/life-sciences/biodiversity-national-park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3E67B-695B-4898-B632-95F9090D5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000" dirty="0"/>
              <a:t>Einführung in die </a:t>
            </a:r>
            <a:r>
              <a:rPr lang="de-DE" sz="8000" dirty="0" err="1"/>
              <a:t>OpenSource</a:t>
            </a:r>
            <a:r>
              <a:rPr lang="de-DE" sz="8000" dirty="0"/>
              <a:t> Programmiersprache 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36549-B446-4BF2-B2A8-3076ABED0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4765085"/>
            <a:ext cx="9228201" cy="1645920"/>
          </a:xfrm>
        </p:spPr>
        <p:txBody>
          <a:bodyPr/>
          <a:lstStyle/>
          <a:p>
            <a:r>
              <a:rPr lang="de-DE" dirty="0"/>
              <a:t>WS 24/25</a:t>
            </a:r>
          </a:p>
        </p:txBody>
      </p:sp>
    </p:spTree>
    <p:extLst>
      <p:ext uri="{BB962C8B-B14F-4D97-AF65-F5344CB8AC3E}">
        <p14:creationId xmlns:p14="http://schemas.microsoft.com/office/powerpoint/2010/main" val="351624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/>
              <a:t>Live Coding: Operatoren und Variablen</a:t>
            </a:r>
          </a:p>
        </p:txBody>
      </p:sp>
    </p:spTree>
    <p:extLst>
      <p:ext uri="{BB962C8B-B14F-4D97-AF65-F5344CB8AC3E}">
        <p14:creationId xmlns:p14="http://schemas.microsoft.com/office/powerpoint/2010/main" val="221642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E7550-881F-4977-9D92-B620BA6C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02" y="223934"/>
            <a:ext cx="10772775" cy="1112702"/>
          </a:xfrm>
        </p:spPr>
        <p:txBody>
          <a:bodyPr/>
          <a:lstStyle/>
          <a:p>
            <a:r>
              <a:rPr lang="de-DE" dirty="0"/>
              <a:t>Übung: Operatoren und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888A6A-7541-431D-8589-09F48760B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80931"/>
            <a:ext cx="11142120" cy="480215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Öffnen Sie </a:t>
            </a:r>
            <a:r>
              <a:rPr lang="de-DE" sz="2800" dirty="0" err="1"/>
              <a:t>RStudio</a:t>
            </a:r>
            <a:r>
              <a:rPr lang="de-DE" sz="2800" dirty="0"/>
              <a:t> und erstellen Sie ein neues R Skript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Erzeugen Sie die Variablen </a:t>
            </a:r>
            <a:r>
              <a:rPr lang="de-DE" sz="2800" b="1" dirty="0"/>
              <a:t>X</a:t>
            </a:r>
            <a:r>
              <a:rPr lang="de-DE" sz="2800" dirty="0"/>
              <a:t> = 3 und </a:t>
            </a:r>
            <a:r>
              <a:rPr lang="de-DE" sz="2800" b="1" dirty="0"/>
              <a:t>Y</a:t>
            </a:r>
            <a:r>
              <a:rPr lang="de-DE" sz="2800" dirty="0"/>
              <a:t> = 19 und speichern sie die Potenz von </a:t>
            </a:r>
            <a:r>
              <a:rPr lang="de-DE" sz="2800" b="1" dirty="0"/>
              <a:t>X</a:t>
            </a:r>
            <a:r>
              <a:rPr lang="de-DE" sz="2800" dirty="0"/>
              <a:t> hoch </a:t>
            </a:r>
            <a:r>
              <a:rPr lang="de-DE" sz="2800" b="1" dirty="0"/>
              <a:t>Y</a:t>
            </a:r>
            <a:r>
              <a:rPr lang="de-DE" sz="2800" dirty="0"/>
              <a:t> in einer dritten Variablen </a:t>
            </a:r>
            <a:r>
              <a:rPr lang="de-DE" sz="2800" b="1" dirty="0"/>
              <a:t>Z</a:t>
            </a:r>
            <a:r>
              <a:rPr lang="de-DE" sz="2800" dirty="0"/>
              <a:t>. Denken Sie daran, die Zeilen mit STRG+ENTER auszuführen.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Ziehen Sie jetzt von </a:t>
            </a:r>
            <a:r>
              <a:rPr lang="de-DE" sz="2800" b="1" dirty="0"/>
              <a:t>Z</a:t>
            </a:r>
            <a:r>
              <a:rPr lang="de-DE" sz="2800" dirty="0"/>
              <a:t> die Variable </a:t>
            </a:r>
            <a:r>
              <a:rPr lang="de-DE" sz="2800" b="1" dirty="0"/>
              <a:t>X</a:t>
            </a:r>
            <a:r>
              <a:rPr lang="de-DE" sz="2800" dirty="0"/>
              <a:t> ab und schreiben Sie das Ergebnis in Variable </a:t>
            </a:r>
            <a:r>
              <a:rPr lang="de-DE" sz="2800" b="1" dirty="0"/>
              <a:t>Z</a:t>
            </a:r>
            <a:r>
              <a:rPr lang="de-DE" sz="2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Nutzen Sie einen logische Operator um herauszufinden ob Variable </a:t>
            </a:r>
            <a:r>
              <a:rPr lang="de-DE" sz="2800" b="1" dirty="0"/>
              <a:t>Z</a:t>
            </a:r>
            <a:r>
              <a:rPr lang="de-DE" sz="2800" dirty="0"/>
              <a:t> größer ist als 1000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Nutzen Sie den Modulo Operator und den Gleichheitsoperator um eine logische Abfrage zu erstellen die TRUE ausgibt wenn </a:t>
            </a:r>
            <a:r>
              <a:rPr lang="de-DE" sz="2800" b="1" dirty="0"/>
              <a:t>Z</a:t>
            </a:r>
            <a:r>
              <a:rPr lang="de-DE" sz="2800" dirty="0"/>
              <a:t> eine gerade Zahl ist, und FALSE wenn </a:t>
            </a:r>
            <a:r>
              <a:rPr lang="de-DE" sz="2800" b="1" dirty="0"/>
              <a:t>Z</a:t>
            </a:r>
            <a:r>
              <a:rPr lang="de-DE" sz="2800" dirty="0"/>
              <a:t> eine ungerade Zahl ist (Tipp: eine gerade Zahl hat keinen Rest wenn sie durch 2 geteilt wird)</a:t>
            </a:r>
          </a:p>
        </p:txBody>
      </p:sp>
    </p:spTree>
    <p:extLst>
      <p:ext uri="{BB962C8B-B14F-4D97-AF65-F5344CB8AC3E}">
        <p14:creationId xmlns:p14="http://schemas.microsoft.com/office/powerpoint/2010/main" val="120811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07509-513C-47CC-8009-8AD3E405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334729"/>
            <a:ext cx="10772775" cy="1042188"/>
          </a:xfrm>
        </p:spPr>
        <p:txBody>
          <a:bodyPr/>
          <a:lstStyle/>
          <a:p>
            <a:r>
              <a:rPr lang="de-DE" dirty="0"/>
              <a:t>Operatoren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163AC-D70A-4FCA-9081-8094260F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600200"/>
            <a:ext cx="10753725" cy="4412511"/>
          </a:xfrm>
        </p:spPr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2600" b="1" dirty="0"/>
              <a:t>Mathematische Operatoren</a:t>
            </a:r>
          </a:p>
          <a:p>
            <a:pPr marL="4572" lvl="1" indent="0">
              <a:buNone/>
            </a:pPr>
            <a:r>
              <a:rPr lang="de-DE" sz="2600" dirty="0"/>
              <a:t>	+     -     *     /     ^     %%</a:t>
            </a:r>
          </a:p>
          <a:p>
            <a:pPr marL="4572" lvl="1" indent="0">
              <a:buNone/>
            </a:pPr>
            <a:r>
              <a:rPr lang="de-DE" sz="2600" dirty="0"/>
              <a:t>	führen mathematische Operationen aus</a:t>
            </a:r>
          </a:p>
          <a:p>
            <a:pPr marL="4572" lvl="1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600" b="1" dirty="0"/>
              <a:t>Logische Operatoren</a:t>
            </a:r>
          </a:p>
          <a:p>
            <a:pPr marL="4572" lvl="1" indent="0">
              <a:buNone/>
            </a:pPr>
            <a:r>
              <a:rPr lang="de-DE" sz="2600" dirty="0"/>
              <a:t>	&gt;     &lt;     &gt;=     &lt;=     ==    !=</a:t>
            </a:r>
          </a:p>
          <a:p>
            <a:pPr marL="4572" lvl="1" indent="0">
              <a:buNone/>
            </a:pPr>
            <a:r>
              <a:rPr lang="de-DE" sz="2600" dirty="0"/>
              <a:t>	geben TRUE oder FALSE zurück</a:t>
            </a:r>
          </a:p>
          <a:p>
            <a:pPr marL="4572" lvl="1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b="1" dirty="0"/>
              <a:t>Zuweisungsoperatoren</a:t>
            </a:r>
          </a:p>
          <a:p>
            <a:pPr marL="4572" lvl="1" indent="0">
              <a:buNone/>
            </a:pPr>
            <a:r>
              <a:rPr lang="de-DE" sz="2800" dirty="0"/>
              <a:t>	&lt;-     =</a:t>
            </a:r>
          </a:p>
          <a:p>
            <a:pPr marL="4572" lvl="1" indent="0">
              <a:buNone/>
            </a:pPr>
            <a:r>
              <a:rPr lang="de-DE" sz="2800" dirty="0"/>
              <a:t>	Speichern Werte oder Wörter in einer Variablen</a:t>
            </a:r>
          </a:p>
          <a:p>
            <a:pPr marL="4572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35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96637-3F36-4C1D-801B-B0EDFA6C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354EA2-205F-4306-ACBB-57BA8104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Speichern Werte wie Zahlen oder Wörter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Erst als Variable ist ein Wert vom Rechner auffindbar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Lassen sich wieder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97106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4944-9C58-48B1-86DB-DABE5BE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1310"/>
            <a:ext cx="10772775" cy="909281"/>
          </a:xfrm>
        </p:spPr>
        <p:txBody>
          <a:bodyPr>
            <a:normAutofit/>
          </a:bodyPr>
          <a:lstStyle/>
          <a:p>
            <a:r>
              <a:rPr lang="de-DE" dirty="0"/>
              <a:t>Datenstrukturen in 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C09AA-82E2-4552-A370-6942889D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540559"/>
            <a:ext cx="9145143" cy="40667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D2BD8B2-9E2D-4488-A8A5-B9BFAC0A7F8D}"/>
              </a:ext>
            </a:extLst>
          </p:cNvPr>
          <p:cNvSpPr/>
          <p:nvPr/>
        </p:nvSpPr>
        <p:spPr>
          <a:xfrm>
            <a:off x="696432" y="2488019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F6FC60-1F8A-4E76-9AD3-07BFBF2FB43A}"/>
              </a:ext>
            </a:extLst>
          </p:cNvPr>
          <p:cNvSpPr/>
          <p:nvPr/>
        </p:nvSpPr>
        <p:spPr>
          <a:xfrm>
            <a:off x="2310809" y="3273056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71A2B7-08AE-4301-8860-BF9F5BC61FD3}"/>
              </a:ext>
            </a:extLst>
          </p:cNvPr>
          <p:cNvSpPr/>
          <p:nvPr/>
        </p:nvSpPr>
        <p:spPr>
          <a:xfrm>
            <a:off x="9790814" y="1880191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2088F5-E923-4623-9ECE-9992D3C610B0}"/>
              </a:ext>
            </a:extLst>
          </p:cNvPr>
          <p:cNvSpPr txBox="1"/>
          <p:nvPr/>
        </p:nvSpPr>
        <p:spPr>
          <a:xfrm>
            <a:off x="10579396" y="1801850"/>
            <a:ext cx="116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Variable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348797C-BC9C-4427-92F0-E1AF33E0F2B6}"/>
              </a:ext>
            </a:extLst>
          </p:cNvPr>
          <p:cNvSpPr/>
          <p:nvPr/>
        </p:nvSpPr>
        <p:spPr>
          <a:xfrm>
            <a:off x="6360042" y="1895579"/>
            <a:ext cx="595423" cy="36918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04BDEA-CA82-415A-B42D-A3BF482014A8}"/>
              </a:ext>
            </a:extLst>
          </p:cNvPr>
          <p:cNvSpPr/>
          <p:nvPr/>
        </p:nvSpPr>
        <p:spPr>
          <a:xfrm>
            <a:off x="668078" y="3842784"/>
            <a:ext cx="8677090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E7BFDF-F12D-4DE3-A1C2-A0127032DD8C}"/>
              </a:ext>
            </a:extLst>
          </p:cNvPr>
          <p:cNvSpPr/>
          <p:nvPr/>
        </p:nvSpPr>
        <p:spPr>
          <a:xfrm>
            <a:off x="9815623" y="2489791"/>
            <a:ext cx="595423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8A1429-B198-40FF-B3CD-9517C32D21AE}"/>
              </a:ext>
            </a:extLst>
          </p:cNvPr>
          <p:cNvSpPr txBox="1"/>
          <p:nvPr/>
        </p:nvSpPr>
        <p:spPr>
          <a:xfrm>
            <a:off x="10637897" y="2394289"/>
            <a:ext cx="97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Vektor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23C9472-24E9-44F4-BB57-A512D68AC2B6}"/>
              </a:ext>
            </a:extLst>
          </p:cNvPr>
          <p:cNvSpPr/>
          <p:nvPr/>
        </p:nvSpPr>
        <p:spPr>
          <a:xfrm>
            <a:off x="3101163" y="1919127"/>
            <a:ext cx="2247014" cy="36918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2D6678-9790-40B8-8D69-A6C10AD37FBE}"/>
              </a:ext>
            </a:extLst>
          </p:cNvPr>
          <p:cNvSpPr/>
          <p:nvPr/>
        </p:nvSpPr>
        <p:spPr>
          <a:xfrm>
            <a:off x="531155" y="4412512"/>
            <a:ext cx="2422923" cy="102300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16735A-2B34-483B-9C46-3E95A0DE9088}"/>
              </a:ext>
            </a:extLst>
          </p:cNvPr>
          <p:cNvSpPr/>
          <p:nvPr/>
        </p:nvSpPr>
        <p:spPr>
          <a:xfrm>
            <a:off x="9815623" y="3060405"/>
            <a:ext cx="595423" cy="2126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4AEC68-F108-4C0B-8864-DC2CB484E02A}"/>
              </a:ext>
            </a:extLst>
          </p:cNvPr>
          <p:cNvSpPr txBox="1"/>
          <p:nvPr/>
        </p:nvSpPr>
        <p:spPr>
          <a:xfrm>
            <a:off x="10579396" y="2935897"/>
            <a:ext cx="97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C000"/>
                </a:solidFill>
              </a:rPr>
              <a:t>Matrix</a:t>
            </a:r>
            <a:endParaRPr lang="de-DE" b="1" dirty="0">
              <a:solidFill>
                <a:srgbClr val="FFC00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B32807F-1AC5-439E-9458-4AB983E5DBA2}"/>
              </a:ext>
            </a:extLst>
          </p:cNvPr>
          <p:cNvSpPr/>
          <p:nvPr/>
        </p:nvSpPr>
        <p:spPr>
          <a:xfrm>
            <a:off x="159488" y="1540559"/>
            <a:ext cx="9223745" cy="411064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2DBDE9-61C3-4EF2-BCE2-5BF33C8E27A7}"/>
              </a:ext>
            </a:extLst>
          </p:cNvPr>
          <p:cNvSpPr/>
          <p:nvPr/>
        </p:nvSpPr>
        <p:spPr>
          <a:xfrm>
            <a:off x="9851286" y="3658716"/>
            <a:ext cx="595423" cy="21265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4F4B21E-7278-44B6-8CA5-BB87D3EC5653}"/>
              </a:ext>
            </a:extLst>
          </p:cNvPr>
          <p:cNvSpPr txBox="1"/>
          <p:nvPr/>
        </p:nvSpPr>
        <p:spPr>
          <a:xfrm>
            <a:off x="10517854" y="3516718"/>
            <a:ext cx="148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030A0"/>
                </a:solidFill>
              </a:rPr>
              <a:t>Dataframe</a:t>
            </a:r>
            <a:endParaRPr lang="de-D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3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/>
              <a:t>Live Coding: Vektoren</a:t>
            </a:r>
          </a:p>
        </p:txBody>
      </p:sp>
    </p:spTree>
    <p:extLst>
      <p:ext uri="{BB962C8B-B14F-4D97-AF65-F5344CB8AC3E}">
        <p14:creationId xmlns:p14="http://schemas.microsoft.com/office/powerpoint/2010/main" val="3386907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CD711-149C-4D10-B9CF-E4A5E969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4" y="259041"/>
            <a:ext cx="10772775" cy="1077596"/>
          </a:xfrm>
        </p:spPr>
        <p:txBody>
          <a:bodyPr/>
          <a:lstStyle/>
          <a:p>
            <a:r>
              <a:rPr lang="de-DE" dirty="0"/>
              <a:t>Übung: Vektoren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981BD-E5E2-4F40-B1EA-B3521336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212980"/>
            <a:ext cx="10753725" cy="526246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Erzeugen Sie einen Vektor </a:t>
            </a:r>
            <a:r>
              <a:rPr lang="de-DE" sz="2800" b="1" dirty="0" err="1"/>
              <a:t>vec</a:t>
            </a:r>
            <a:r>
              <a:rPr lang="de-DE" sz="2800" dirty="0"/>
              <a:t> mit den Zahlen 2, 23, 42, 256, 13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Hängen Sie an den Vektor die Zahl 800 an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Fügen Sie vor der ersten Zahl eine 0 dem Vektor hinzu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Löschen Sie die Stelle mit Zahl 256 aus dem Vektor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Überschreiben Sie die Zahl 800 mit der Zahl 799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Wählen sie die ersten 3 Stellen des Vektors aus und speichern diese in einen neuen Vektor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Wählen sie alle Stellen aus dem Vektor aus die größer sind als 20 und speichern Sie diese ebenfalls in einem neuen Vektor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Bonus: Wählen Sie die Zahlen des Vektors so aus, dass die gewählten Zahlen den Vektor in sortierter Reihenfolge darstellen</a:t>
            </a:r>
          </a:p>
        </p:txBody>
      </p:sp>
    </p:spTree>
    <p:extLst>
      <p:ext uri="{BB962C8B-B14F-4D97-AF65-F5344CB8AC3E}">
        <p14:creationId xmlns:p14="http://schemas.microsoft.com/office/powerpoint/2010/main" val="35411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D52D2-BC55-4FD1-AC05-C91977ED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26" y="398720"/>
            <a:ext cx="10772775" cy="1179536"/>
          </a:xfrm>
        </p:spPr>
        <p:txBody>
          <a:bodyPr/>
          <a:lstStyle/>
          <a:p>
            <a:r>
              <a:rPr lang="de-DE" dirty="0"/>
              <a:t>Vektoren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FC6F6-D4B2-44EA-8BD7-20724DCA6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364"/>
            <a:ext cx="10515600" cy="4683089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Verbinden mehrere Werte mit c( ) (</a:t>
            </a:r>
            <a:r>
              <a:rPr lang="de-DE" sz="2800" dirty="0" err="1"/>
              <a:t>combine</a:t>
            </a:r>
            <a:r>
              <a:rPr lang="de-DE" sz="2800" dirty="0"/>
              <a:t>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Operatoren werden auf alle Elemente eines Vektors ausgeführt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800" dirty="0"/>
              <a:t>-&gt; ermöglicht effizientes Editieren und durchführen von Abfragen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An bestehende Vektoren lassen sich weitere Elemente anhängen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Indizierung mit [ ] ermöglicht Elemente aus Vektor abzufragen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Indizierung mit negativem Index wählt alle Elemente außer dem Index aus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800" dirty="0"/>
              <a:t>-&gt; ermöglicht das löschen von Elementen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97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/>
              <a:t>Live Coding: Funktionen</a:t>
            </a:r>
          </a:p>
        </p:txBody>
      </p:sp>
    </p:spTree>
    <p:extLst>
      <p:ext uri="{BB962C8B-B14F-4D97-AF65-F5344CB8AC3E}">
        <p14:creationId xmlns:p14="http://schemas.microsoft.com/office/powerpoint/2010/main" val="144728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1E842-E32F-4EDF-A139-97BB7553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16826"/>
          </a:xfrm>
        </p:spPr>
        <p:txBody>
          <a:bodyPr/>
          <a:lstStyle/>
          <a:p>
            <a:r>
              <a:rPr lang="de-DE" dirty="0"/>
              <a:t>Übung: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BEB4D-8E11-490E-A671-CBE1AE52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Erzeugen Sie mit der Funktion sample() einen Vektor bestehend aus 100 zufälligen Zahlen zwischen 1 und 5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 Berechnen Sie die Summe, den Mittelwert und Median des Vektors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 Sortieren Sie den Vektor von großen nach kleinen Zahlen (Schauen sie sich dafür die Argumente der </a:t>
            </a:r>
            <a:r>
              <a:rPr lang="de-DE" sz="2800" dirty="0" err="1"/>
              <a:t>sort</a:t>
            </a:r>
            <a:r>
              <a:rPr lang="de-DE" sz="2800" dirty="0"/>
              <a:t>() Funktion an)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Finden Sie mittels R Hilfe und Google eine Funktion die ausgibt, wie oft eine Zahl im Vektor vorkommt</a:t>
            </a:r>
          </a:p>
        </p:txBody>
      </p:sp>
    </p:spTree>
    <p:extLst>
      <p:ext uri="{BB962C8B-B14F-4D97-AF65-F5344CB8AC3E}">
        <p14:creationId xmlns:p14="http://schemas.microsoft.com/office/powerpoint/2010/main" val="401722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B87A6-D61E-40FE-BB2B-BC109C6B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64" y="102037"/>
            <a:ext cx="8309343" cy="1154003"/>
          </a:xfrm>
        </p:spPr>
        <p:txBody>
          <a:bodyPr/>
          <a:lstStyle/>
          <a:p>
            <a:r>
              <a:rPr lang="de-DE" dirty="0"/>
              <a:t>Ziele des Kurses</a:t>
            </a:r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D5A8D03E-9023-4284-AF7C-4E7CA03DD535}"/>
              </a:ext>
            </a:extLst>
          </p:cNvPr>
          <p:cNvSpPr/>
          <p:nvPr/>
        </p:nvSpPr>
        <p:spPr>
          <a:xfrm>
            <a:off x="4035055" y="1160294"/>
            <a:ext cx="7759110" cy="51948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345A024-8FF3-40B7-BEC1-03D335774080}"/>
              </a:ext>
            </a:extLst>
          </p:cNvPr>
          <p:cNvSpPr/>
          <p:nvPr/>
        </p:nvSpPr>
        <p:spPr>
          <a:xfrm>
            <a:off x="2078222" y="1398412"/>
            <a:ext cx="5836388" cy="9613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2400" dirty="0">
                <a:solidFill>
                  <a:schemeClr val="tx1"/>
                </a:solidFill>
              </a:rPr>
              <a:t>Daten einlesen, analysieren und visualisieren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FD3B1CA-2E98-4C9D-9FF8-A2CE2E95C9EF}"/>
              </a:ext>
            </a:extLst>
          </p:cNvPr>
          <p:cNvSpPr/>
          <p:nvPr/>
        </p:nvSpPr>
        <p:spPr>
          <a:xfrm>
            <a:off x="2037907" y="3009408"/>
            <a:ext cx="6000307" cy="10154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/>
            <a:r>
              <a:rPr lang="de-DE" sz="2400" kern="0" dirty="0">
                <a:solidFill>
                  <a:sysClr val="windowText" lastClr="000000"/>
                </a:solidFill>
              </a:rPr>
              <a:t>Vermittlung der Grundlagen für eigenständige Weiterbildung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2CD539F-5E76-49E0-9D3F-6C0AF89D4520}"/>
              </a:ext>
            </a:extLst>
          </p:cNvPr>
          <p:cNvSpPr/>
          <p:nvPr/>
        </p:nvSpPr>
        <p:spPr>
          <a:xfrm>
            <a:off x="2037907" y="4682297"/>
            <a:ext cx="5915246" cy="12081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/>
            <a:r>
              <a:rPr lang="de-DE" sz="2400" kern="0" dirty="0">
                <a:solidFill>
                  <a:sysClr val="windowText" lastClr="000000"/>
                </a:solidFill>
              </a:rPr>
              <a:t>Aufbau von Frustrationstoleranz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34A5640-56B7-435D-A8DC-15B2FF236DA3}"/>
              </a:ext>
            </a:extLst>
          </p:cNvPr>
          <p:cNvSpPr txBox="1"/>
          <p:nvPr/>
        </p:nvSpPr>
        <p:spPr>
          <a:xfrm>
            <a:off x="2078222" y="5459588"/>
            <a:ext cx="474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C00000"/>
                </a:solidFill>
              </a:rPr>
              <a:t>Wichtigste Kompetenz beim Programmieren!</a:t>
            </a:r>
          </a:p>
        </p:txBody>
      </p:sp>
    </p:spTree>
    <p:extLst>
      <p:ext uri="{BB962C8B-B14F-4D97-AF65-F5344CB8AC3E}">
        <p14:creationId xmlns:p14="http://schemas.microsoft.com/office/powerpoint/2010/main" val="218096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50637-28B9-41D3-8696-7FEB4DFA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E3F8C-ED94-4360-876E-DB66036C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918185" cy="4109202"/>
          </a:xfrm>
        </p:spPr>
        <p:txBody>
          <a:bodyPr/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Gekennzeichnet durch ( 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Mit F1 Taste lässt sich die Hilfe Seite der Funktion öffnen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Unbekannte Funktionen lassen sich per Hilfe-&gt;Suche finden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Viele Funktionen sind nur in zusätzlichen Paketen enthalten</a:t>
            </a:r>
          </a:p>
          <a:p>
            <a:pPr marL="4572" lvl="1" indent="0">
              <a:lnSpc>
                <a:spcPct val="100000"/>
              </a:lnSpc>
              <a:buNone/>
            </a:pPr>
            <a:r>
              <a:rPr lang="de-DE" sz="2800" dirty="0"/>
              <a:t>	-&gt; Google!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install.packages</a:t>
            </a:r>
            <a:r>
              <a:rPr lang="de-DE" sz="2800" dirty="0"/>
              <a:t>(„Paketname“) installiert das Paket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library</a:t>
            </a:r>
            <a:r>
              <a:rPr lang="de-DE" sz="2800" dirty="0"/>
              <a:t>(Paketname) oder Paketname:: machen Funktionen zugreifbar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27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/>
              <a:t>Live Coding: Matrizen</a:t>
            </a:r>
          </a:p>
        </p:txBody>
      </p:sp>
    </p:spTree>
    <p:extLst>
      <p:ext uri="{BB962C8B-B14F-4D97-AF65-F5344CB8AC3E}">
        <p14:creationId xmlns:p14="http://schemas.microsoft.com/office/powerpoint/2010/main" val="4015005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35445-EAC6-4597-B652-BE08B747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Matrizen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7893B-9CA7-49BE-AD7E-22008EBF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Erzeugen Sie eine Matrix mit 0 mit den Dimensionen 5 Zeilen und 5 Spalten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Füllen Sie Zellen der Matrix </a:t>
            </a:r>
            <a:r>
              <a:rPr lang="de-DE"/>
              <a:t>wie dargestellt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Löschen Sie alle Zellen mit den Werten 5 aus der</a:t>
            </a:r>
          </a:p>
          <a:p>
            <a:pPr marL="0" indent="0">
              <a:buNone/>
            </a:pPr>
            <a:r>
              <a:rPr lang="de-DE" dirty="0"/>
              <a:t>	Matrix. Die Matrix soll danach nur noch</a:t>
            </a:r>
          </a:p>
          <a:p>
            <a:pPr marL="0" indent="0">
              <a:buNone/>
            </a:pPr>
            <a:r>
              <a:rPr lang="de-DE" dirty="0"/>
              <a:t>	3 Zeilen und 3 Spalten besitzen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057750-FEE5-407E-9EEA-71F34CEE4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11" y="2484006"/>
            <a:ext cx="3289247" cy="242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8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27F97-6EC1-4A37-B082-BDDE5E5B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0AA3E-74DA-400E-A9AE-32DE27C7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Matrizen sind 2 dimensionale Vektoren</a:t>
            </a:r>
          </a:p>
          <a:p>
            <a:pPr marL="4572" lvl="1" indent="0">
              <a:buNone/>
            </a:pPr>
            <a:endParaRPr lang="de-DE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Bei Indizierung mit [] muss jetzt Zeile und Spalte angegeben werden</a:t>
            </a:r>
          </a:p>
          <a:p>
            <a:pPr marL="4572" lvl="1" indent="0">
              <a:buNone/>
            </a:pPr>
            <a:r>
              <a:rPr lang="de-DE" sz="2800" dirty="0"/>
              <a:t>	Erste Zahl: Zeile</a:t>
            </a:r>
          </a:p>
          <a:p>
            <a:pPr marL="0" indent="0">
              <a:buNone/>
            </a:pPr>
            <a:r>
              <a:rPr lang="de-DE" sz="2800" dirty="0"/>
              <a:t>	Zweite Zahl: Spalte</a:t>
            </a:r>
          </a:p>
        </p:txBody>
      </p:sp>
    </p:spTree>
    <p:extLst>
      <p:ext uri="{BB962C8B-B14F-4D97-AF65-F5344CB8AC3E}">
        <p14:creationId xmlns:p14="http://schemas.microsoft.com/office/powerpoint/2010/main" val="289785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/>
              <a:t>Live Coding: Dataframes</a:t>
            </a:r>
          </a:p>
        </p:txBody>
      </p:sp>
    </p:spTree>
    <p:extLst>
      <p:ext uri="{BB962C8B-B14F-4D97-AF65-F5344CB8AC3E}">
        <p14:creationId xmlns:p14="http://schemas.microsoft.com/office/powerpoint/2010/main" val="2427056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3FD5D-0C57-4C4A-9C16-0AFCA3AC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Dataframes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CF738-AB74-4918-8C3B-C479D336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Kernstück von R</a:t>
            </a:r>
          </a:p>
          <a:p>
            <a:r>
              <a:rPr lang="de-DE" dirty="0"/>
              <a:t>Analog der Excel Tabelle</a:t>
            </a:r>
          </a:p>
          <a:p>
            <a:r>
              <a:rPr lang="de-DE" dirty="0"/>
              <a:t>Erweiterung der Matrix</a:t>
            </a:r>
          </a:p>
          <a:p>
            <a:r>
              <a:rPr lang="de-DE" dirty="0"/>
              <a:t>Spalten können aus unterschiedlichen Datentypen bestehen</a:t>
            </a:r>
          </a:p>
          <a:p>
            <a:r>
              <a:rPr lang="de-DE" dirty="0"/>
              <a:t>Spalten haben Namen!</a:t>
            </a:r>
          </a:p>
          <a:p>
            <a:r>
              <a:rPr lang="de-DE" dirty="0"/>
              <a:t>Auswahl einzelner Spalten durch $ und Spaltennamen</a:t>
            </a:r>
          </a:p>
        </p:txBody>
      </p:sp>
    </p:spTree>
    <p:extLst>
      <p:ext uri="{BB962C8B-B14F-4D97-AF65-F5344CB8AC3E}">
        <p14:creationId xmlns:p14="http://schemas.microsoft.com/office/powerpoint/2010/main" val="3420363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A2DE6-FB1F-4FFB-A511-02C68EDE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und Packages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C6524-4F25-4949-BD80-6E6852C5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genau eine Funktion macht, oder welche Argumente die Funktion besitzt lässt sich über die Dokumentation in der internen  </a:t>
            </a:r>
            <a:r>
              <a:rPr lang="de-DE"/>
              <a:t>Hilfe nachlesen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283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C6933-6D3D-4D1D-A3F6-D1B68111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10" y="228403"/>
            <a:ext cx="10772775" cy="1052820"/>
          </a:xfrm>
        </p:spPr>
        <p:txBody>
          <a:bodyPr/>
          <a:lstStyle/>
          <a:p>
            <a:r>
              <a:rPr lang="de-DE" dirty="0"/>
              <a:t>Warum R? – 4 Gründe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B8A9B-6500-4485-AEDC-806CD651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39702"/>
            <a:ext cx="10753725" cy="501876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de-DE" sz="2600" dirty="0"/>
              <a:t>Kostenlos!!!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600" dirty="0"/>
              <a:t>Vielseitige Software</a:t>
            </a:r>
          </a:p>
          <a:p>
            <a:pPr marL="4572" lvl="1" indent="0">
              <a:buNone/>
            </a:pPr>
            <a:r>
              <a:rPr lang="de-DE" dirty="0"/>
              <a:t>	- ständige Weiterentwicklung durch Community (R Pakete)</a:t>
            </a:r>
          </a:p>
          <a:p>
            <a:pPr marL="4572" lvl="1" indent="0">
              <a:buNone/>
            </a:pPr>
            <a:r>
              <a:rPr lang="de-DE" dirty="0"/>
              <a:t>	- ermöglicht Auswertung von komplexen Fragestellungen </a:t>
            </a:r>
          </a:p>
          <a:p>
            <a:pPr marL="4572" lvl="1" indent="0">
              <a:buNone/>
            </a:pPr>
            <a:r>
              <a:rPr lang="de-DE" dirty="0"/>
              <a:t>		</a:t>
            </a:r>
            <a:r>
              <a:rPr lang="de-DE" dirty="0" err="1"/>
              <a:t>Bsp</a:t>
            </a:r>
            <a:r>
              <a:rPr lang="de-DE" dirty="0"/>
              <a:t>: Klassifizierung von Satellitenbildern mit </a:t>
            </a:r>
            <a:r>
              <a:rPr lang="de-DE" dirty="0" err="1"/>
              <a:t>Machine</a:t>
            </a:r>
            <a:r>
              <a:rPr lang="de-DE" dirty="0"/>
              <a:t> Learning Algorithmen  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600" dirty="0"/>
              <a:t>Standard in Umwelt- und Forstwissenschaften</a:t>
            </a:r>
          </a:p>
          <a:p>
            <a:pPr marL="4572" lvl="1" indent="0">
              <a:buNone/>
            </a:pPr>
            <a:r>
              <a:rPr lang="de-DE" dirty="0"/>
              <a:t>	- vereinfacht Austausch von Forschungsergebnissen und Modellen zwischen 			Einrichtungen</a:t>
            </a:r>
          </a:p>
          <a:p>
            <a:pPr marL="4572" lvl="1" indent="0">
              <a:buNone/>
            </a:pPr>
            <a:r>
              <a:rPr lang="de-DE" dirty="0"/>
              <a:t>	- R Skills können Einstellungskriterium sein (zumindest an FVA BW)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600" dirty="0"/>
              <a:t>R ist eine Programmiersprache</a:t>
            </a:r>
          </a:p>
          <a:p>
            <a:pPr marL="0" indent="0">
              <a:buNone/>
            </a:pPr>
            <a:r>
              <a:rPr lang="de-DE" dirty="0"/>
              <a:t>	- Programmier-Skills lassen sich auf andere Programmiersprachen wie Python, C++, 		Java etc. übertragen</a:t>
            </a:r>
          </a:p>
          <a:p>
            <a:pPr marL="0" indent="0">
              <a:buNone/>
            </a:pPr>
            <a:r>
              <a:rPr lang="de-DE" dirty="0"/>
              <a:t>	- Datenauswertung wird automatisch dokumentiert -&gt; Fehler lassen sich 				nachvollziehen </a:t>
            </a:r>
          </a:p>
        </p:txBody>
      </p:sp>
    </p:spTree>
    <p:extLst>
      <p:ext uri="{BB962C8B-B14F-4D97-AF65-F5344CB8AC3E}">
        <p14:creationId xmlns:p14="http://schemas.microsoft.com/office/powerpoint/2010/main" val="356203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104F6-3FE4-4C40-BF8A-F4BDCE49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Ausblick: </a:t>
            </a:r>
            <a:r>
              <a:rPr lang="de-DE" dirty="0" err="1"/>
              <a:t>ShinyApps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1ED57-2C43-41D3-BD74-1EAAD8B6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592282"/>
            <a:ext cx="10753725" cy="3766185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https://shiny.posit.co/r/gallery/</a:t>
            </a:r>
            <a:endParaRPr lang="de-DE" dirty="0"/>
          </a:p>
          <a:p>
            <a:r>
              <a:rPr lang="de-DE" dirty="0">
                <a:hlinkClick r:id="rId3"/>
              </a:rPr>
              <a:t>https://shiny.posit.co/r/gallery/start-simple/word-cloud/</a:t>
            </a:r>
            <a:endParaRPr lang="de-DE" dirty="0"/>
          </a:p>
          <a:p>
            <a:r>
              <a:rPr lang="de-DE" dirty="0">
                <a:hlinkClick r:id="rId4"/>
              </a:rPr>
              <a:t>https://shiny.posit.co/r/gallery/life-sciences/biodiversity-national-parks/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60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26A2C-6314-4DF8-AEAF-1598B888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12" y="223087"/>
            <a:ext cx="10772775" cy="981449"/>
          </a:xfrm>
        </p:spPr>
        <p:txBody>
          <a:bodyPr/>
          <a:lstStyle/>
          <a:p>
            <a:r>
              <a:rPr lang="de-DE" dirty="0"/>
              <a:t>Themen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13942C-EB21-4684-817C-05E846B50E1B}"/>
              </a:ext>
            </a:extLst>
          </p:cNvPr>
          <p:cNvSpPr txBox="1"/>
          <p:nvPr/>
        </p:nvSpPr>
        <p:spPr>
          <a:xfrm>
            <a:off x="1020726" y="1480982"/>
            <a:ext cx="9128051" cy="209288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4572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Grundlagen Datenauswertung:</a:t>
            </a:r>
          </a:p>
          <a:p>
            <a:pPr marL="4572" lvl="1" indent="0">
              <a:buNone/>
            </a:pPr>
            <a:r>
              <a:rPr lang="de-DE" sz="2800" dirty="0"/>
              <a:t>Datenstrukturen - </a:t>
            </a:r>
            <a:r>
              <a:rPr lang="de-DE" sz="2800" i="0" dirty="0"/>
              <a:t>Variablen, Vektoren, Matrizen/</a:t>
            </a:r>
            <a:r>
              <a:rPr lang="de-DE" sz="2800" i="0" dirty="0" err="1"/>
              <a:t>data.frames</a:t>
            </a:r>
            <a:endParaRPr lang="de-DE" sz="2800" i="0" dirty="0"/>
          </a:p>
          <a:p>
            <a:pPr marL="0" lvl="2" indent="0">
              <a:buNone/>
            </a:pPr>
            <a:r>
              <a:rPr lang="de-DE" sz="2800" i="0" dirty="0"/>
              <a:t>Funktionen</a:t>
            </a:r>
          </a:p>
          <a:p>
            <a:pPr marL="0" lvl="2" indent="0">
              <a:buNone/>
            </a:pPr>
            <a:r>
              <a:rPr lang="de-DE" sz="2800" i="0" dirty="0"/>
              <a:t>Visualisierungen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E534967-124A-4813-A4AC-86171E65A7CE}"/>
              </a:ext>
            </a:extLst>
          </p:cNvPr>
          <p:cNvSpPr txBox="1"/>
          <p:nvPr/>
        </p:nvSpPr>
        <p:spPr>
          <a:xfrm>
            <a:off x="1020726" y="3917970"/>
            <a:ext cx="9146658" cy="209288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lvl="2" indent="0">
              <a:buNone/>
            </a:pPr>
            <a:r>
              <a:rPr lang="de-DE" sz="2800" b="1" i="0" dirty="0">
                <a:solidFill>
                  <a:schemeClr val="bg1"/>
                </a:solidFill>
              </a:rPr>
              <a:t>Grundlagen Programmieren:</a:t>
            </a:r>
          </a:p>
          <a:p>
            <a:pPr marL="0" lvl="2" indent="0">
              <a:buNone/>
            </a:pPr>
            <a:r>
              <a:rPr lang="de-DE" sz="2800" i="0" dirty="0"/>
              <a:t>Eigene Funktionen schreiben</a:t>
            </a:r>
          </a:p>
          <a:p>
            <a:pPr marL="0" lvl="2" indent="0">
              <a:buNone/>
            </a:pPr>
            <a:r>
              <a:rPr lang="de-DE" sz="2800" i="0" dirty="0"/>
              <a:t>Konditionen (</a:t>
            </a:r>
            <a:r>
              <a:rPr lang="de-DE" sz="2800" i="0" dirty="0" err="1"/>
              <a:t>if-else</a:t>
            </a:r>
            <a:r>
              <a:rPr lang="de-DE" sz="2800" i="0" dirty="0"/>
              <a:t>)</a:t>
            </a:r>
          </a:p>
          <a:p>
            <a:pPr marL="0" lvl="2" indent="0">
              <a:buNone/>
            </a:pPr>
            <a:r>
              <a:rPr lang="de-DE" sz="2800" i="0" dirty="0"/>
              <a:t>Automatisierung mit Schleifen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38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4AD58-EE10-4922-A7BC-9E9EB83C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1BCA6-6D1F-4073-9450-F3C84BBE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 9:45 – 13:00 mit kleineren Pausen</a:t>
            </a:r>
          </a:p>
          <a:p>
            <a:r>
              <a:rPr lang="de-DE" sz="3200" dirty="0"/>
              <a:t>Pause</a:t>
            </a:r>
          </a:p>
          <a:p>
            <a:r>
              <a:rPr lang="de-DE" sz="3200" dirty="0"/>
              <a:t>14:00</a:t>
            </a:r>
          </a:p>
          <a:p>
            <a:endParaRPr lang="de-DE" sz="3200" dirty="0"/>
          </a:p>
          <a:p>
            <a:r>
              <a:rPr lang="de-DE" sz="3200" dirty="0"/>
              <a:t>Mischung aus PowerPoint Folien, Live Coding und Übungen</a:t>
            </a:r>
          </a:p>
          <a:p>
            <a:endParaRPr lang="de-DE" dirty="0"/>
          </a:p>
          <a:p>
            <a:r>
              <a:rPr lang="de-DE" sz="2800" dirty="0"/>
              <a:t>Regelmäßige Teilnahme ist Voraussetzung für das Bestehen des Kurses!</a:t>
            </a:r>
          </a:p>
        </p:txBody>
      </p:sp>
    </p:spTree>
    <p:extLst>
      <p:ext uri="{BB962C8B-B14F-4D97-AF65-F5344CB8AC3E}">
        <p14:creationId xmlns:p14="http://schemas.microsoft.com/office/powerpoint/2010/main" val="134084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3CB14-631E-4C5C-9540-2B486A05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138026"/>
            <a:ext cx="10772775" cy="1658198"/>
          </a:xfrm>
        </p:spPr>
        <p:txBody>
          <a:bodyPr/>
          <a:lstStyle/>
          <a:p>
            <a:r>
              <a:rPr lang="de-DE" dirty="0"/>
              <a:t>Wie? Warum? Was?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3C6564-70C3-4D65-94C3-483418EA0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54194"/>
          </a:xfrm>
        </p:spPr>
        <p:txBody>
          <a:bodyPr>
            <a:normAutofit/>
          </a:bodyPr>
          <a:lstStyle/>
          <a:p>
            <a:r>
              <a:rPr lang="de-DE" sz="3200" dirty="0"/>
              <a:t>In Programmiervorlesungen meist Fokus auf das </a:t>
            </a:r>
            <a:r>
              <a:rPr lang="de-DE" sz="3200" b="1" dirty="0"/>
              <a:t>Wie</a:t>
            </a:r>
          </a:p>
          <a:p>
            <a:endParaRPr lang="de-DE" sz="3200" b="1" dirty="0"/>
          </a:p>
          <a:p>
            <a:r>
              <a:rPr lang="de-DE" sz="3200" b="1" dirty="0"/>
              <a:t>Warum</a:t>
            </a:r>
            <a:r>
              <a:rPr lang="de-DE" sz="3200" dirty="0"/>
              <a:t> bleibt oft auf der Strecke</a:t>
            </a:r>
          </a:p>
          <a:p>
            <a:pPr lvl="1"/>
            <a:r>
              <a:rPr lang="de-DE" b="1" dirty="0">
                <a:solidFill>
                  <a:srgbClr val="FF0000"/>
                </a:solidFill>
              </a:rPr>
              <a:t>-&gt; sobald die Warum Frage für Sie nicht geklärt ist, bitte sofort fragen</a:t>
            </a:r>
          </a:p>
          <a:p>
            <a:pPr lvl="1"/>
            <a:endParaRPr lang="de-DE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de-DE" sz="2800" b="1" dirty="0">
                <a:sym typeface="Wingdings" panose="05000000000000000000" pitchFamily="2" charset="2"/>
              </a:rPr>
              <a:t>Was</a:t>
            </a:r>
            <a:r>
              <a:rPr lang="de-DE" sz="2800" dirty="0">
                <a:sym typeface="Wingdings" panose="05000000000000000000" pitchFamily="2" charset="2"/>
              </a:rPr>
              <a:t> zur Hölle machen wir gerade?!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Nicht abhängen lassen. Geben Sie mir die Chance Sie wieder abzuholen 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155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FC3E5-C14C-45D2-BD61-4046892D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R und R Studio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E7174-84C9-457F-84EE-9C94D38A3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https://posit.co/download/rstudio-desktop/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229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4944-9C58-48B1-86DB-DABE5BE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1310"/>
            <a:ext cx="10772775" cy="909281"/>
          </a:xfrm>
        </p:spPr>
        <p:txBody>
          <a:bodyPr>
            <a:normAutofit/>
          </a:bodyPr>
          <a:lstStyle/>
          <a:p>
            <a:r>
              <a:rPr lang="de-DE" dirty="0"/>
              <a:t>Datenstrukturen in 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C09AA-82E2-4552-A370-6942889D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540559"/>
            <a:ext cx="9145143" cy="40667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D2BD8B2-9E2D-4488-A8A5-B9BFAC0A7F8D}"/>
              </a:ext>
            </a:extLst>
          </p:cNvPr>
          <p:cNvSpPr/>
          <p:nvPr/>
        </p:nvSpPr>
        <p:spPr>
          <a:xfrm>
            <a:off x="696432" y="2488019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F6FC60-1F8A-4E76-9AD3-07BFBF2FB43A}"/>
              </a:ext>
            </a:extLst>
          </p:cNvPr>
          <p:cNvSpPr/>
          <p:nvPr/>
        </p:nvSpPr>
        <p:spPr>
          <a:xfrm>
            <a:off x="2310809" y="3273056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71A2B7-08AE-4301-8860-BF9F5BC61FD3}"/>
              </a:ext>
            </a:extLst>
          </p:cNvPr>
          <p:cNvSpPr/>
          <p:nvPr/>
        </p:nvSpPr>
        <p:spPr>
          <a:xfrm>
            <a:off x="9790814" y="1880191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2088F5-E923-4623-9ECE-9992D3C610B0}"/>
              </a:ext>
            </a:extLst>
          </p:cNvPr>
          <p:cNvSpPr txBox="1"/>
          <p:nvPr/>
        </p:nvSpPr>
        <p:spPr>
          <a:xfrm>
            <a:off x="10579396" y="1801850"/>
            <a:ext cx="116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Variable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348797C-BC9C-4427-92F0-E1AF33E0F2B6}"/>
              </a:ext>
            </a:extLst>
          </p:cNvPr>
          <p:cNvSpPr/>
          <p:nvPr/>
        </p:nvSpPr>
        <p:spPr>
          <a:xfrm>
            <a:off x="6360042" y="1895579"/>
            <a:ext cx="595423" cy="36918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04BDEA-CA82-415A-B42D-A3BF482014A8}"/>
              </a:ext>
            </a:extLst>
          </p:cNvPr>
          <p:cNvSpPr/>
          <p:nvPr/>
        </p:nvSpPr>
        <p:spPr>
          <a:xfrm>
            <a:off x="668078" y="3842784"/>
            <a:ext cx="8677090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E7BFDF-F12D-4DE3-A1C2-A0127032DD8C}"/>
              </a:ext>
            </a:extLst>
          </p:cNvPr>
          <p:cNvSpPr/>
          <p:nvPr/>
        </p:nvSpPr>
        <p:spPr>
          <a:xfrm>
            <a:off x="9815623" y="2489791"/>
            <a:ext cx="595423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8A1429-B198-40FF-B3CD-9517C32D21AE}"/>
              </a:ext>
            </a:extLst>
          </p:cNvPr>
          <p:cNvSpPr txBox="1"/>
          <p:nvPr/>
        </p:nvSpPr>
        <p:spPr>
          <a:xfrm>
            <a:off x="10637897" y="2394289"/>
            <a:ext cx="97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Vektor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23C9472-24E9-44F4-BB57-A512D68AC2B6}"/>
              </a:ext>
            </a:extLst>
          </p:cNvPr>
          <p:cNvSpPr/>
          <p:nvPr/>
        </p:nvSpPr>
        <p:spPr>
          <a:xfrm>
            <a:off x="3101163" y="1919127"/>
            <a:ext cx="2247014" cy="36918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2D6678-9790-40B8-8D69-A6C10AD37FBE}"/>
              </a:ext>
            </a:extLst>
          </p:cNvPr>
          <p:cNvSpPr/>
          <p:nvPr/>
        </p:nvSpPr>
        <p:spPr>
          <a:xfrm>
            <a:off x="531155" y="4412512"/>
            <a:ext cx="2422923" cy="102300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16735A-2B34-483B-9C46-3E95A0DE9088}"/>
              </a:ext>
            </a:extLst>
          </p:cNvPr>
          <p:cNvSpPr/>
          <p:nvPr/>
        </p:nvSpPr>
        <p:spPr>
          <a:xfrm>
            <a:off x="9815623" y="3060405"/>
            <a:ext cx="595423" cy="2126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4AEC68-F108-4C0B-8864-DC2CB484E02A}"/>
              </a:ext>
            </a:extLst>
          </p:cNvPr>
          <p:cNvSpPr txBox="1"/>
          <p:nvPr/>
        </p:nvSpPr>
        <p:spPr>
          <a:xfrm>
            <a:off x="10579396" y="2935897"/>
            <a:ext cx="97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C000"/>
                </a:solidFill>
              </a:rPr>
              <a:t>Matrix</a:t>
            </a:r>
            <a:endParaRPr lang="de-DE" b="1" dirty="0">
              <a:solidFill>
                <a:srgbClr val="FFC00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B32807F-1AC5-439E-9458-4AB983E5DBA2}"/>
              </a:ext>
            </a:extLst>
          </p:cNvPr>
          <p:cNvSpPr/>
          <p:nvPr/>
        </p:nvSpPr>
        <p:spPr>
          <a:xfrm>
            <a:off x="159488" y="1540559"/>
            <a:ext cx="9223745" cy="411064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2DBDE9-61C3-4EF2-BCE2-5BF33C8E27A7}"/>
              </a:ext>
            </a:extLst>
          </p:cNvPr>
          <p:cNvSpPr/>
          <p:nvPr/>
        </p:nvSpPr>
        <p:spPr>
          <a:xfrm>
            <a:off x="9851286" y="3658716"/>
            <a:ext cx="595423" cy="21265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4F4B21E-7278-44B6-8CA5-BB87D3EC5653}"/>
              </a:ext>
            </a:extLst>
          </p:cNvPr>
          <p:cNvSpPr txBox="1"/>
          <p:nvPr/>
        </p:nvSpPr>
        <p:spPr>
          <a:xfrm>
            <a:off x="10517854" y="3516718"/>
            <a:ext cx="148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030A0"/>
                </a:solidFill>
              </a:rPr>
              <a:t>Dataframe</a:t>
            </a:r>
            <a:endParaRPr lang="de-D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Metropolita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984</Words>
  <Application>Microsoft Office PowerPoint</Application>
  <PresentationFormat>Breitbild</PresentationFormat>
  <Paragraphs>140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9" baseType="lpstr">
      <vt:lpstr>Arial</vt:lpstr>
      <vt:lpstr>Calibri Light</vt:lpstr>
      <vt:lpstr>Metropolitan</vt:lpstr>
      <vt:lpstr>Einführung in die OpenSource Programmiersprache R</vt:lpstr>
      <vt:lpstr>Ziele des Kurses</vt:lpstr>
      <vt:lpstr>Warum R? – 4 Gründe</vt:lpstr>
      <vt:lpstr>Ausblick: ShinyApps</vt:lpstr>
      <vt:lpstr>Themen</vt:lpstr>
      <vt:lpstr>Ablauf</vt:lpstr>
      <vt:lpstr>Wie? Warum? Was?</vt:lpstr>
      <vt:lpstr>Installation R und R Studio</vt:lpstr>
      <vt:lpstr>Datenstrukturen in R</vt:lpstr>
      <vt:lpstr>Live Coding: Operatoren und Variablen</vt:lpstr>
      <vt:lpstr>Übung: Operatoren und Variablen</vt:lpstr>
      <vt:lpstr>Operatoren</vt:lpstr>
      <vt:lpstr>Variablen</vt:lpstr>
      <vt:lpstr>Datenstrukturen in R</vt:lpstr>
      <vt:lpstr>Live Coding: Vektoren</vt:lpstr>
      <vt:lpstr>Übung: Vektoren</vt:lpstr>
      <vt:lpstr>Vektoren</vt:lpstr>
      <vt:lpstr>Live Coding: Funktionen</vt:lpstr>
      <vt:lpstr>Übung: Funktionen</vt:lpstr>
      <vt:lpstr>Funktionen</vt:lpstr>
      <vt:lpstr>Live Coding: Matrizen</vt:lpstr>
      <vt:lpstr>Übung: Matrizen</vt:lpstr>
      <vt:lpstr>Matrizen</vt:lpstr>
      <vt:lpstr>Live Coding: Dataframes</vt:lpstr>
      <vt:lpstr>Dataframes</vt:lpstr>
      <vt:lpstr>Funktionen und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R</dc:title>
  <dc:creator>Florian</dc:creator>
  <cp:lastModifiedBy>Florian</cp:lastModifiedBy>
  <cp:revision>49</cp:revision>
  <dcterms:created xsi:type="dcterms:W3CDTF">2024-08-16T08:03:14Z</dcterms:created>
  <dcterms:modified xsi:type="dcterms:W3CDTF">2024-09-29T20:08:14Z</dcterms:modified>
</cp:coreProperties>
</file>