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7" r:id="rId3"/>
    <p:sldId id="257" r:id="rId4"/>
    <p:sldId id="270" r:id="rId5"/>
    <p:sldId id="271" r:id="rId6"/>
    <p:sldId id="272" r:id="rId7"/>
    <p:sldId id="268" r:id="rId8"/>
    <p:sldId id="259" r:id="rId9"/>
    <p:sldId id="264" r:id="rId10"/>
    <p:sldId id="273" r:id="rId11"/>
    <p:sldId id="274" r:id="rId12"/>
    <p:sldId id="258" r:id="rId13"/>
    <p:sldId id="260" r:id="rId14"/>
    <p:sldId id="276" r:id="rId15"/>
    <p:sldId id="275" r:id="rId16"/>
    <p:sldId id="277" r:id="rId17"/>
    <p:sldId id="261" r:id="rId18"/>
    <p:sldId id="278" r:id="rId19"/>
    <p:sldId id="279" r:id="rId20"/>
    <p:sldId id="269" r:id="rId21"/>
    <p:sldId id="283" r:id="rId22"/>
    <p:sldId id="280" r:id="rId23"/>
    <p:sldId id="282" r:id="rId24"/>
    <p:sldId id="262" r:id="rId25"/>
    <p:sldId id="284" r:id="rId26"/>
    <p:sldId id="281" r:id="rId27"/>
    <p:sldId id="285" r:id="rId28"/>
    <p:sldId id="263" r:id="rId29"/>
    <p:sldId id="287" r:id="rId30"/>
    <p:sldId id="28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77" d="100"/>
          <a:sy n="77" d="100"/>
        </p:scale>
        <p:origin x="75" y="3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F46AE61-50B3-4440-BB01-1FF85E3E82A7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13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88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901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11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6636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53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723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762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428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9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F46AE61-50B3-4440-BB01-1FF85E3E82A7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8924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F46AE61-50B3-4440-BB01-1FF85E3E82A7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55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.posit.co/r/gallery/start-simple/word-cloud/" TargetMode="External"/><Relationship Id="rId2" Type="http://schemas.openxmlformats.org/officeDocument/2006/relationships/hyperlink" Target="https://shiny.posit.co/r/galler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iny.posit.co/r/gallery/life-sciences/biodiversity-national-park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osit.co/download/rstudio-desktop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1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B3E67B-695B-4898-B632-95F9090D53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8000" dirty="0"/>
              <a:t>Einführung in die </a:t>
            </a:r>
            <a:r>
              <a:rPr lang="de-DE" sz="8000" dirty="0" err="1"/>
              <a:t>OpenSource</a:t>
            </a:r>
            <a:r>
              <a:rPr lang="de-DE" sz="8000" dirty="0"/>
              <a:t> Programmiersprache 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036549-B446-4BF2-B2A8-3076ABED0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504" y="4765085"/>
            <a:ext cx="9228201" cy="1645920"/>
          </a:xfrm>
        </p:spPr>
        <p:txBody>
          <a:bodyPr/>
          <a:lstStyle/>
          <a:p>
            <a:r>
              <a:rPr lang="de-DE" dirty="0"/>
              <a:t>WS 24/25</a:t>
            </a:r>
          </a:p>
        </p:txBody>
      </p:sp>
    </p:spTree>
    <p:extLst>
      <p:ext uri="{BB962C8B-B14F-4D97-AF65-F5344CB8AC3E}">
        <p14:creationId xmlns:p14="http://schemas.microsoft.com/office/powerpoint/2010/main" val="3516245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1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82C04D-C07E-4106-B772-CE20CFE0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02" y="2328333"/>
            <a:ext cx="11153553" cy="1658198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Live Coding: Operatoren und Variablen</a:t>
            </a:r>
          </a:p>
        </p:txBody>
      </p:sp>
    </p:spTree>
    <p:extLst>
      <p:ext uri="{BB962C8B-B14F-4D97-AF65-F5344CB8AC3E}">
        <p14:creationId xmlns:p14="http://schemas.microsoft.com/office/powerpoint/2010/main" val="2216421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E7550-881F-4977-9D92-B620BA6CA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902" y="223934"/>
            <a:ext cx="10772775" cy="1112702"/>
          </a:xfrm>
        </p:spPr>
        <p:txBody>
          <a:bodyPr/>
          <a:lstStyle/>
          <a:p>
            <a:r>
              <a:rPr lang="de-DE" dirty="0"/>
              <a:t>Übung: Operatoren und Variablen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888A6A-7541-431D-8589-09F48760B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80931"/>
            <a:ext cx="11142120" cy="4802155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800" dirty="0"/>
              <a:t>Öffnen Sie </a:t>
            </a:r>
            <a:r>
              <a:rPr lang="de-DE" sz="2800" dirty="0" err="1"/>
              <a:t>RStudio</a:t>
            </a:r>
            <a:r>
              <a:rPr lang="de-DE" sz="2800" dirty="0"/>
              <a:t> und erstellen Sie ein neues R Skript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Erzeugen Sie die Variablen </a:t>
            </a:r>
            <a:r>
              <a:rPr lang="de-DE" sz="2800" b="1" dirty="0"/>
              <a:t>X</a:t>
            </a:r>
            <a:r>
              <a:rPr lang="de-DE" sz="2800" dirty="0"/>
              <a:t> = 3 und </a:t>
            </a:r>
            <a:r>
              <a:rPr lang="de-DE" sz="2800" b="1" dirty="0"/>
              <a:t>Y</a:t>
            </a:r>
            <a:r>
              <a:rPr lang="de-DE" sz="2800" dirty="0"/>
              <a:t> = 19 und speichern sie die Potenz von </a:t>
            </a:r>
            <a:r>
              <a:rPr lang="de-DE" sz="2800" b="1" dirty="0"/>
              <a:t>X</a:t>
            </a:r>
            <a:r>
              <a:rPr lang="de-DE" sz="2800" dirty="0"/>
              <a:t> hoch </a:t>
            </a:r>
            <a:r>
              <a:rPr lang="de-DE" sz="2800" b="1" dirty="0"/>
              <a:t>Y</a:t>
            </a:r>
            <a:r>
              <a:rPr lang="de-DE" sz="2800" dirty="0"/>
              <a:t> in einer dritten Variablen </a:t>
            </a:r>
            <a:r>
              <a:rPr lang="de-DE" sz="2800" b="1" dirty="0"/>
              <a:t>Z</a:t>
            </a:r>
            <a:r>
              <a:rPr lang="de-DE" sz="2800" dirty="0"/>
              <a:t>. Denken Sie daran, die Zeilen mit STRG+ENTER auszuführen. 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Ziehen Sie jetzt von </a:t>
            </a:r>
            <a:r>
              <a:rPr lang="de-DE" sz="2800" b="1" dirty="0"/>
              <a:t>Z</a:t>
            </a:r>
            <a:r>
              <a:rPr lang="de-DE" sz="2800" dirty="0"/>
              <a:t> die Variable </a:t>
            </a:r>
            <a:r>
              <a:rPr lang="de-DE" sz="2800" b="1" dirty="0"/>
              <a:t>X</a:t>
            </a:r>
            <a:r>
              <a:rPr lang="de-DE" sz="2800" dirty="0"/>
              <a:t> ab und schreiben Sie das Ergebnis in Variable </a:t>
            </a:r>
            <a:r>
              <a:rPr lang="de-DE" sz="2800" b="1" dirty="0"/>
              <a:t>Z</a:t>
            </a:r>
            <a:r>
              <a:rPr lang="de-DE" sz="28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Nutzen Sie einen logischen Operator um herauszufinden ob Variable </a:t>
            </a:r>
            <a:r>
              <a:rPr lang="de-DE" sz="2800" b="1" dirty="0"/>
              <a:t>Z</a:t>
            </a:r>
            <a:r>
              <a:rPr lang="de-DE" sz="2800" dirty="0"/>
              <a:t> größer ist als 1000 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Nutzen Sie den Modulo Operator und den Gleichheitsoperator um eine logische Abfrage zu erstellen die TRUE ausgibt wenn </a:t>
            </a:r>
            <a:r>
              <a:rPr lang="de-DE" sz="2800" b="1" dirty="0"/>
              <a:t>Z</a:t>
            </a:r>
            <a:r>
              <a:rPr lang="de-DE" sz="2800" dirty="0"/>
              <a:t> eine gerade Zahl ist, und FALSE wenn </a:t>
            </a:r>
            <a:r>
              <a:rPr lang="de-DE" sz="2800" b="1" dirty="0"/>
              <a:t>Z</a:t>
            </a:r>
            <a:r>
              <a:rPr lang="de-DE" sz="2800" dirty="0"/>
              <a:t> eine ungerade Zahl ist (Tipp: eine gerade Zahl hat keinen Rest wenn sie durch 2 geteilt wird)</a:t>
            </a:r>
          </a:p>
        </p:txBody>
      </p:sp>
    </p:spTree>
    <p:extLst>
      <p:ext uri="{BB962C8B-B14F-4D97-AF65-F5344CB8AC3E}">
        <p14:creationId xmlns:p14="http://schemas.microsoft.com/office/powerpoint/2010/main" val="1208113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407509-513C-47CC-8009-8AD3E405F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4" y="334729"/>
            <a:ext cx="10772775" cy="1042188"/>
          </a:xfrm>
        </p:spPr>
        <p:txBody>
          <a:bodyPr/>
          <a:lstStyle/>
          <a:p>
            <a:r>
              <a:rPr lang="de-DE" dirty="0"/>
              <a:t>Operatoren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6163AC-D70A-4FCA-9081-8094260F0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1600200"/>
            <a:ext cx="10753725" cy="4412511"/>
          </a:xfrm>
        </p:spPr>
        <p:txBody>
          <a:bodyPr>
            <a:normAutofit fontScale="925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de-DE" sz="2600" b="1" dirty="0"/>
              <a:t>Mathematische Operatoren</a:t>
            </a:r>
          </a:p>
          <a:p>
            <a:pPr marL="4572" lvl="1" indent="0">
              <a:buNone/>
            </a:pPr>
            <a:r>
              <a:rPr lang="de-DE" sz="2600" dirty="0"/>
              <a:t>	+     -     *     /     ^     %%</a:t>
            </a:r>
          </a:p>
          <a:p>
            <a:pPr marL="4572" lvl="1" indent="0">
              <a:buNone/>
            </a:pPr>
            <a:r>
              <a:rPr lang="de-DE" sz="2600" dirty="0"/>
              <a:t>	führen mathematische Operationen aus</a:t>
            </a:r>
          </a:p>
          <a:p>
            <a:pPr marL="4572" lvl="1" indent="0">
              <a:buNone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600" b="1" dirty="0"/>
              <a:t>Logische Operatoren</a:t>
            </a:r>
          </a:p>
          <a:p>
            <a:pPr marL="4572" lvl="1" indent="0">
              <a:buNone/>
            </a:pPr>
            <a:r>
              <a:rPr lang="de-DE" sz="2600" dirty="0"/>
              <a:t>	&gt;     &lt;     &gt;=     &lt;=     ==    !=</a:t>
            </a:r>
          </a:p>
          <a:p>
            <a:pPr marL="4572" lvl="1" indent="0">
              <a:buNone/>
            </a:pPr>
            <a:r>
              <a:rPr lang="de-DE" sz="2600" dirty="0"/>
              <a:t>	geben TRUE oder FALSE zurück</a:t>
            </a:r>
          </a:p>
          <a:p>
            <a:pPr marL="4572" lvl="1" indent="0">
              <a:buNone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b="1" dirty="0"/>
              <a:t>Zuweisungsoperatoren</a:t>
            </a:r>
          </a:p>
          <a:p>
            <a:pPr marL="4572" lvl="1" indent="0">
              <a:buNone/>
            </a:pPr>
            <a:r>
              <a:rPr lang="de-DE" sz="2800" dirty="0"/>
              <a:t>	&lt;-     =</a:t>
            </a:r>
          </a:p>
          <a:p>
            <a:pPr marL="4572" lvl="1" indent="0">
              <a:buNone/>
            </a:pPr>
            <a:r>
              <a:rPr lang="de-DE" sz="2800" dirty="0"/>
              <a:t>	Speichern Werte oder Wörter in einer Variablen</a:t>
            </a:r>
          </a:p>
          <a:p>
            <a:pPr marL="4572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350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D96637-3F36-4C1D-801B-B0EDFA6C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354EA2-205F-4306-ACBB-57BA8104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Speichern Werte wie Zahlen oder Wörter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Erst als Variable ist ein Wert vom Rechner auffindbar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Lassen sich wieder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397106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344944-9C58-48B1-86DB-DABE5BE9D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361310"/>
            <a:ext cx="10772775" cy="909281"/>
          </a:xfrm>
        </p:spPr>
        <p:txBody>
          <a:bodyPr>
            <a:normAutofit/>
          </a:bodyPr>
          <a:lstStyle/>
          <a:p>
            <a:r>
              <a:rPr lang="de-DE" dirty="0"/>
              <a:t>Datenstrukturen in 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66C09AA-82E2-4552-A370-6942889DF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1540559"/>
            <a:ext cx="9145143" cy="4066756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1D2BD8B2-9E2D-4488-A8A5-B9BFAC0A7F8D}"/>
              </a:ext>
            </a:extLst>
          </p:cNvPr>
          <p:cNvSpPr/>
          <p:nvPr/>
        </p:nvSpPr>
        <p:spPr>
          <a:xfrm>
            <a:off x="696432" y="2488019"/>
            <a:ext cx="595423" cy="212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BF6FC60-1F8A-4E76-9AD3-07BFBF2FB43A}"/>
              </a:ext>
            </a:extLst>
          </p:cNvPr>
          <p:cNvSpPr/>
          <p:nvPr/>
        </p:nvSpPr>
        <p:spPr>
          <a:xfrm>
            <a:off x="2310809" y="3273056"/>
            <a:ext cx="595423" cy="212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D71A2B7-08AE-4301-8860-BF9F5BC61FD3}"/>
              </a:ext>
            </a:extLst>
          </p:cNvPr>
          <p:cNvSpPr/>
          <p:nvPr/>
        </p:nvSpPr>
        <p:spPr>
          <a:xfrm>
            <a:off x="9790814" y="1880191"/>
            <a:ext cx="595423" cy="212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D2088F5-E923-4623-9ECE-9992D3C610B0}"/>
              </a:ext>
            </a:extLst>
          </p:cNvPr>
          <p:cNvSpPr txBox="1"/>
          <p:nvPr/>
        </p:nvSpPr>
        <p:spPr>
          <a:xfrm>
            <a:off x="10579396" y="1801850"/>
            <a:ext cx="116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FF0000"/>
                </a:solidFill>
              </a:rPr>
              <a:t>Variable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348797C-BC9C-4427-92F0-E1AF33E0F2B6}"/>
              </a:ext>
            </a:extLst>
          </p:cNvPr>
          <p:cNvSpPr/>
          <p:nvPr/>
        </p:nvSpPr>
        <p:spPr>
          <a:xfrm>
            <a:off x="6360042" y="1895579"/>
            <a:ext cx="595423" cy="369183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F04BDEA-CA82-415A-B42D-A3BF482014A8}"/>
              </a:ext>
            </a:extLst>
          </p:cNvPr>
          <p:cNvSpPr/>
          <p:nvPr/>
        </p:nvSpPr>
        <p:spPr>
          <a:xfrm>
            <a:off x="668078" y="3842784"/>
            <a:ext cx="8677090" cy="21265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4E7BFDF-F12D-4DE3-A1C2-A0127032DD8C}"/>
              </a:ext>
            </a:extLst>
          </p:cNvPr>
          <p:cNvSpPr/>
          <p:nvPr/>
        </p:nvSpPr>
        <p:spPr>
          <a:xfrm>
            <a:off x="9815623" y="2489791"/>
            <a:ext cx="595423" cy="21265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E8A1429-B198-40FF-B3CD-9517C32D21AE}"/>
              </a:ext>
            </a:extLst>
          </p:cNvPr>
          <p:cNvSpPr txBox="1"/>
          <p:nvPr/>
        </p:nvSpPr>
        <p:spPr>
          <a:xfrm>
            <a:off x="10637897" y="2394289"/>
            <a:ext cx="974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0070C0"/>
                </a:solidFill>
              </a:rPr>
              <a:t>Vektor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23C9472-24E9-44F4-BB57-A512D68AC2B6}"/>
              </a:ext>
            </a:extLst>
          </p:cNvPr>
          <p:cNvSpPr/>
          <p:nvPr/>
        </p:nvSpPr>
        <p:spPr>
          <a:xfrm>
            <a:off x="3101163" y="1919127"/>
            <a:ext cx="2247014" cy="369183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92D6678-9790-40B8-8D69-A6C10AD37FBE}"/>
              </a:ext>
            </a:extLst>
          </p:cNvPr>
          <p:cNvSpPr/>
          <p:nvPr/>
        </p:nvSpPr>
        <p:spPr>
          <a:xfrm>
            <a:off x="531155" y="4412512"/>
            <a:ext cx="2422923" cy="102300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616735A-2B34-483B-9C46-3E95A0DE9088}"/>
              </a:ext>
            </a:extLst>
          </p:cNvPr>
          <p:cNvSpPr/>
          <p:nvPr/>
        </p:nvSpPr>
        <p:spPr>
          <a:xfrm>
            <a:off x="9815623" y="3060405"/>
            <a:ext cx="595423" cy="21265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A4AEC68-F108-4C0B-8864-DC2CB484E02A}"/>
              </a:ext>
            </a:extLst>
          </p:cNvPr>
          <p:cNvSpPr txBox="1"/>
          <p:nvPr/>
        </p:nvSpPr>
        <p:spPr>
          <a:xfrm>
            <a:off x="10579396" y="2935897"/>
            <a:ext cx="97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FFC000"/>
                </a:solidFill>
              </a:rPr>
              <a:t>Matrix</a:t>
            </a:r>
            <a:endParaRPr lang="de-DE" b="1" dirty="0">
              <a:solidFill>
                <a:srgbClr val="FFC000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B32807F-1AC5-439E-9458-4AB983E5DBA2}"/>
              </a:ext>
            </a:extLst>
          </p:cNvPr>
          <p:cNvSpPr/>
          <p:nvPr/>
        </p:nvSpPr>
        <p:spPr>
          <a:xfrm>
            <a:off x="159488" y="1540559"/>
            <a:ext cx="9223745" cy="411064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32DBDE9-61C3-4EF2-BCE2-5BF33C8E27A7}"/>
              </a:ext>
            </a:extLst>
          </p:cNvPr>
          <p:cNvSpPr/>
          <p:nvPr/>
        </p:nvSpPr>
        <p:spPr>
          <a:xfrm>
            <a:off x="9851286" y="3658716"/>
            <a:ext cx="595423" cy="212651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4F4B21E-7278-44B6-8CA5-BB87D3EC5653}"/>
              </a:ext>
            </a:extLst>
          </p:cNvPr>
          <p:cNvSpPr txBox="1"/>
          <p:nvPr/>
        </p:nvSpPr>
        <p:spPr>
          <a:xfrm>
            <a:off x="10517854" y="3516718"/>
            <a:ext cx="1484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7030A0"/>
                </a:solidFill>
              </a:rPr>
              <a:t>Dataframe</a:t>
            </a:r>
            <a:endParaRPr lang="de-DE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136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1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82C04D-C07E-4106-B772-CE20CFE0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02" y="2328333"/>
            <a:ext cx="11153553" cy="1658198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Live Coding: Vektoren</a:t>
            </a:r>
          </a:p>
        </p:txBody>
      </p:sp>
    </p:spTree>
    <p:extLst>
      <p:ext uri="{BB962C8B-B14F-4D97-AF65-F5344CB8AC3E}">
        <p14:creationId xmlns:p14="http://schemas.microsoft.com/office/powerpoint/2010/main" val="3386907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CD711-149C-4D10-B9CF-E4A5E9695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4" y="259041"/>
            <a:ext cx="10772775" cy="1077596"/>
          </a:xfrm>
        </p:spPr>
        <p:txBody>
          <a:bodyPr/>
          <a:lstStyle/>
          <a:p>
            <a:r>
              <a:rPr lang="de-DE" dirty="0"/>
              <a:t>Übung: Vektoren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F981BD-E5E2-4F40-B1EA-B35213368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1212980"/>
            <a:ext cx="10753725" cy="5262465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800" dirty="0"/>
              <a:t>Erzeugen Sie einen Vektor </a:t>
            </a:r>
            <a:r>
              <a:rPr lang="de-DE" sz="2800" b="1" dirty="0" err="1"/>
              <a:t>vec</a:t>
            </a:r>
            <a:r>
              <a:rPr lang="de-DE" sz="2800" dirty="0"/>
              <a:t> mit den Zahlen 2, 23, 42, 256, 13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Hängen Sie an den Vektor die Zahl 800 an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Fügen Sie vor der ersten Zahl eine 0 dem Vektor hinzu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Löschen Sie die Stelle mit Zahl 256 aus dem Vektor 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Überschreiben Sie die Zahl 800 mit der Zahl 799 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Wählen sie die ersten 3 Stellen des Vektors aus und speichern diese in einen neuen Vektor. Den Namen für den neuen Vektor können Sie beliebig wählen.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Wählen sie alle Stellen aus dem Vektor aus die größer sind als 20 und speichern Sie diese ebenfalls in einem neuen Vektor 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Wählen Sie die Stellen des Vektors so aus, dass die gewählten Zahlen den Vektor in sortierter Reihenfolge darstellen</a:t>
            </a:r>
          </a:p>
        </p:txBody>
      </p:sp>
    </p:spTree>
    <p:extLst>
      <p:ext uri="{BB962C8B-B14F-4D97-AF65-F5344CB8AC3E}">
        <p14:creationId xmlns:p14="http://schemas.microsoft.com/office/powerpoint/2010/main" val="354115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D52D2-BC55-4FD1-AC05-C91977EDF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326" y="398720"/>
            <a:ext cx="10772775" cy="1179536"/>
          </a:xfrm>
        </p:spPr>
        <p:txBody>
          <a:bodyPr/>
          <a:lstStyle/>
          <a:p>
            <a:r>
              <a:rPr lang="de-DE" dirty="0"/>
              <a:t>Vektoren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6FC6F6-D4B2-44EA-8BD7-20724DCA6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364"/>
            <a:ext cx="10515600" cy="4683089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Verbinden mehrere Werte mit c( ) (</a:t>
            </a:r>
            <a:r>
              <a:rPr lang="de-DE" sz="2800" dirty="0" err="1"/>
              <a:t>combine</a:t>
            </a:r>
            <a:r>
              <a:rPr lang="de-DE" sz="2800" dirty="0"/>
              <a:t>)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Operatoren werden auf alle Elemente eines Vektors ausgeführt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de-DE" sz="2800" dirty="0"/>
              <a:t>-&gt; ermöglicht effizientes Editieren und Durchführen von Abfragen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An bestehende Vektoren lassen sich weitere Elemente anhängen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Indizierung mit [ ] ermöglicht Elemente aus Vektor abzufragen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Indizierung mit negativem Index wählt alle Elemente außer dem Index aus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de-DE" sz="2800" dirty="0"/>
              <a:t>-&gt; ermöglicht das Löschen von Elementen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197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1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82C04D-C07E-4106-B772-CE20CFE0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02" y="2328333"/>
            <a:ext cx="11153553" cy="1658198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Live Coding: Funktionen</a:t>
            </a:r>
          </a:p>
        </p:txBody>
      </p:sp>
    </p:spTree>
    <p:extLst>
      <p:ext uri="{BB962C8B-B14F-4D97-AF65-F5344CB8AC3E}">
        <p14:creationId xmlns:p14="http://schemas.microsoft.com/office/powerpoint/2010/main" val="1447280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31E842-E32F-4EDF-A139-97BB75539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16826"/>
          </a:xfrm>
        </p:spPr>
        <p:txBody>
          <a:bodyPr/>
          <a:lstStyle/>
          <a:p>
            <a:r>
              <a:rPr lang="de-DE" dirty="0"/>
              <a:t>Übung: 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0BEB4D-8E11-490E-A671-CBE1AE527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800" dirty="0"/>
              <a:t>Erzeugen Sie mit der Funktion sample() einen Vektor bestehend aus 100 zufälligen Zahlen zwischen 1 und 5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 Berechnen Sie die Summe, den Mittelwert und Median des Vektors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 Sortieren Sie den Vektor von großen nach kleinen Zahlen (Schauen sie sich dafür die Argumente der </a:t>
            </a:r>
            <a:r>
              <a:rPr lang="de-DE" sz="2800" dirty="0" err="1"/>
              <a:t>sort</a:t>
            </a:r>
            <a:r>
              <a:rPr lang="de-DE" sz="2800" dirty="0"/>
              <a:t>() Funktion an)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Finden Sie mittels R-Hilfe und Google eine Funktion, die ausgibt wie oft eine Zahl im Vektor vorkommt</a:t>
            </a:r>
          </a:p>
        </p:txBody>
      </p:sp>
    </p:spTree>
    <p:extLst>
      <p:ext uri="{BB962C8B-B14F-4D97-AF65-F5344CB8AC3E}">
        <p14:creationId xmlns:p14="http://schemas.microsoft.com/office/powerpoint/2010/main" val="4017221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BB87A6-D61E-40FE-BB2B-BC109C6B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64" y="102037"/>
            <a:ext cx="8309343" cy="1154003"/>
          </a:xfrm>
        </p:spPr>
        <p:txBody>
          <a:bodyPr/>
          <a:lstStyle/>
          <a:p>
            <a:r>
              <a:rPr lang="de-DE" dirty="0"/>
              <a:t>Ziele des Kurses</a:t>
            </a:r>
          </a:p>
        </p:txBody>
      </p:sp>
      <p:sp>
        <p:nvSpPr>
          <p:cNvPr id="8" name="Gleichschenkliges Dreieck 7">
            <a:extLst>
              <a:ext uri="{FF2B5EF4-FFF2-40B4-BE49-F238E27FC236}">
                <a16:creationId xmlns:a16="http://schemas.microsoft.com/office/drawing/2014/main" id="{D5A8D03E-9023-4284-AF7C-4E7CA03DD535}"/>
              </a:ext>
            </a:extLst>
          </p:cNvPr>
          <p:cNvSpPr/>
          <p:nvPr/>
        </p:nvSpPr>
        <p:spPr>
          <a:xfrm>
            <a:off x="4035055" y="1160294"/>
            <a:ext cx="7759110" cy="5194892"/>
          </a:xfrm>
          <a:prstGeom prst="triangle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3345A024-8FF3-40B7-BEC1-03D335774080}"/>
              </a:ext>
            </a:extLst>
          </p:cNvPr>
          <p:cNvSpPr/>
          <p:nvPr/>
        </p:nvSpPr>
        <p:spPr>
          <a:xfrm>
            <a:off x="2078222" y="1398412"/>
            <a:ext cx="5836388" cy="9613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de-DE" sz="2400" dirty="0">
                <a:solidFill>
                  <a:schemeClr val="tx1"/>
                </a:solidFill>
              </a:rPr>
              <a:t>Daten einlesen, analysieren und visualisieren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3FD3B1CA-2E98-4C9D-9FF8-A2CE2E95C9EF}"/>
              </a:ext>
            </a:extLst>
          </p:cNvPr>
          <p:cNvSpPr/>
          <p:nvPr/>
        </p:nvSpPr>
        <p:spPr>
          <a:xfrm>
            <a:off x="2037907" y="3009408"/>
            <a:ext cx="6000307" cy="10154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/>
            <a:r>
              <a:rPr lang="de-DE" sz="2400" kern="0" dirty="0">
                <a:solidFill>
                  <a:sysClr val="windowText" lastClr="000000"/>
                </a:solidFill>
              </a:rPr>
              <a:t>Vermittlung der Grundlagen für eigenständige Weiterbildung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2CD539F-5E76-49E0-9D3F-6C0AF89D4520}"/>
              </a:ext>
            </a:extLst>
          </p:cNvPr>
          <p:cNvSpPr/>
          <p:nvPr/>
        </p:nvSpPr>
        <p:spPr>
          <a:xfrm>
            <a:off x="2037907" y="4682297"/>
            <a:ext cx="5915246" cy="12081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r>
              <a:rPr lang="de-DE" sz="2400" kern="0" dirty="0">
                <a:solidFill>
                  <a:sysClr val="windowText" lastClr="000000"/>
                </a:solidFill>
              </a:rPr>
              <a:t>Aufbau von Frustrationstoleranz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34A5640-56B7-435D-A8DC-15B2FF236DA3}"/>
              </a:ext>
            </a:extLst>
          </p:cNvPr>
          <p:cNvSpPr txBox="1"/>
          <p:nvPr/>
        </p:nvSpPr>
        <p:spPr>
          <a:xfrm>
            <a:off x="2624469" y="5459588"/>
            <a:ext cx="474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C00000"/>
                </a:solidFill>
              </a:rPr>
              <a:t>Wichtigste Kompetenz beim Programmieren!</a:t>
            </a:r>
          </a:p>
        </p:txBody>
      </p:sp>
    </p:spTree>
    <p:extLst>
      <p:ext uri="{BB962C8B-B14F-4D97-AF65-F5344CB8AC3E}">
        <p14:creationId xmlns:p14="http://schemas.microsoft.com/office/powerpoint/2010/main" val="218096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6" grpId="0" animBg="1"/>
      <p:bldP spid="7" grpId="0" animBg="1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150637-28B9-41D3-8696-7FEB4DFA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8E3F8C-ED94-4360-876E-DB66036C0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918185" cy="4109202"/>
          </a:xfrm>
        </p:spPr>
        <p:txBody>
          <a:bodyPr/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Gekennzeichnet durch ( )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Mit F1 Taste lässt sich die Hilfe Seite der Funktion öffnen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Unbekannte Funktionen lassen sich per Hilfe-&gt;Suche finden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Viele Funktionen sind in zusätzlichen Paketen enthalten</a:t>
            </a:r>
          </a:p>
          <a:p>
            <a:pPr marL="4572" lvl="1" indent="0">
              <a:lnSpc>
                <a:spcPct val="100000"/>
              </a:lnSpc>
              <a:buNone/>
            </a:pPr>
            <a:r>
              <a:rPr lang="de-DE" sz="2800" dirty="0"/>
              <a:t>	-&gt; Google!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800" dirty="0" err="1"/>
              <a:t>install.packages</a:t>
            </a:r>
            <a:r>
              <a:rPr lang="de-DE" sz="2800" dirty="0"/>
              <a:t>(„Paketname“) installiert das Paket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800" dirty="0" err="1"/>
              <a:t>library</a:t>
            </a:r>
            <a:r>
              <a:rPr lang="de-DE" sz="2800" dirty="0"/>
              <a:t>(Paketname) oder Paketname:: machen Funktionen zugreifbar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927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344944-9C58-48B1-86DB-DABE5BE9D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361310"/>
            <a:ext cx="10772775" cy="909281"/>
          </a:xfrm>
        </p:spPr>
        <p:txBody>
          <a:bodyPr>
            <a:normAutofit/>
          </a:bodyPr>
          <a:lstStyle/>
          <a:p>
            <a:r>
              <a:rPr lang="de-DE" dirty="0"/>
              <a:t>Datenstrukturen in 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66C09AA-82E2-4552-A370-6942889DF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1540559"/>
            <a:ext cx="9145143" cy="4066756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1D2BD8B2-9E2D-4488-A8A5-B9BFAC0A7F8D}"/>
              </a:ext>
            </a:extLst>
          </p:cNvPr>
          <p:cNvSpPr/>
          <p:nvPr/>
        </p:nvSpPr>
        <p:spPr>
          <a:xfrm>
            <a:off x="696432" y="2488019"/>
            <a:ext cx="595423" cy="212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BF6FC60-1F8A-4E76-9AD3-07BFBF2FB43A}"/>
              </a:ext>
            </a:extLst>
          </p:cNvPr>
          <p:cNvSpPr/>
          <p:nvPr/>
        </p:nvSpPr>
        <p:spPr>
          <a:xfrm>
            <a:off x="2310809" y="3273056"/>
            <a:ext cx="595423" cy="212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D71A2B7-08AE-4301-8860-BF9F5BC61FD3}"/>
              </a:ext>
            </a:extLst>
          </p:cNvPr>
          <p:cNvSpPr/>
          <p:nvPr/>
        </p:nvSpPr>
        <p:spPr>
          <a:xfrm>
            <a:off x="9790814" y="1880191"/>
            <a:ext cx="595423" cy="212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D2088F5-E923-4623-9ECE-9992D3C610B0}"/>
              </a:ext>
            </a:extLst>
          </p:cNvPr>
          <p:cNvSpPr txBox="1"/>
          <p:nvPr/>
        </p:nvSpPr>
        <p:spPr>
          <a:xfrm>
            <a:off x="10579396" y="1801850"/>
            <a:ext cx="116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FF0000"/>
                </a:solidFill>
              </a:rPr>
              <a:t>Variable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348797C-BC9C-4427-92F0-E1AF33E0F2B6}"/>
              </a:ext>
            </a:extLst>
          </p:cNvPr>
          <p:cNvSpPr/>
          <p:nvPr/>
        </p:nvSpPr>
        <p:spPr>
          <a:xfrm>
            <a:off x="6360042" y="1895579"/>
            <a:ext cx="595423" cy="369183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F04BDEA-CA82-415A-B42D-A3BF482014A8}"/>
              </a:ext>
            </a:extLst>
          </p:cNvPr>
          <p:cNvSpPr/>
          <p:nvPr/>
        </p:nvSpPr>
        <p:spPr>
          <a:xfrm>
            <a:off x="668078" y="3842784"/>
            <a:ext cx="8677090" cy="21265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4E7BFDF-F12D-4DE3-A1C2-A0127032DD8C}"/>
              </a:ext>
            </a:extLst>
          </p:cNvPr>
          <p:cNvSpPr/>
          <p:nvPr/>
        </p:nvSpPr>
        <p:spPr>
          <a:xfrm>
            <a:off x="9815623" y="2489791"/>
            <a:ext cx="595423" cy="21265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E8A1429-B198-40FF-B3CD-9517C32D21AE}"/>
              </a:ext>
            </a:extLst>
          </p:cNvPr>
          <p:cNvSpPr txBox="1"/>
          <p:nvPr/>
        </p:nvSpPr>
        <p:spPr>
          <a:xfrm>
            <a:off x="10637897" y="2394289"/>
            <a:ext cx="974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0070C0"/>
                </a:solidFill>
              </a:rPr>
              <a:t>Vektor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23C9472-24E9-44F4-BB57-A512D68AC2B6}"/>
              </a:ext>
            </a:extLst>
          </p:cNvPr>
          <p:cNvSpPr/>
          <p:nvPr/>
        </p:nvSpPr>
        <p:spPr>
          <a:xfrm>
            <a:off x="3101163" y="1919127"/>
            <a:ext cx="2247014" cy="369183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92D6678-9790-40B8-8D69-A6C10AD37FBE}"/>
              </a:ext>
            </a:extLst>
          </p:cNvPr>
          <p:cNvSpPr/>
          <p:nvPr/>
        </p:nvSpPr>
        <p:spPr>
          <a:xfrm>
            <a:off x="531155" y="4412512"/>
            <a:ext cx="2422923" cy="102300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616735A-2B34-483B-9C46-3E95A0DE9088}"/>
              </a:ext>
            </a:extLst>
          </p:cNvPr>
          <p:cNvSpPr/>
          <p:nvPr/>
        </p:nvSpPr>
        <p:spPr>
          <a:xfrm>
            <a:off x="9815623" y="3060405"/>
            <a:ext cx="595423" cy="21265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A4AEC68-F108-4C0B-8864-DC2CB484E02A}"/>
              </a:ext>
            </a:extLst>
          </p:cNvPr>
          <p:cNvSpPr txBox="1"/>
          <p:nvPr/>
        </p:nvSpPr>
        <p:spPr>
          <a:xfrm>
            <a:off x="10579396" y="2935897"/>
            <a:ext cx="97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FFC000"/>
                </a:solidFill>
              </a:rPr>
              <a:t>Matrix</a:t>
            </a:r>
            <a:endParaRPr lang="de-DE" b="1" dirty="0">
              <a:solidFill>
                <a:srgbClr val="FFC000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B32807F-1AC5-439E-9458-4AB983E5DBA2}"/>
              </a:ext>
            </a:extLst>
          </p:cNvPr>
          <p:cNvSpPr/>
          <p:nvPr/>
        </p:nvSpPr>
        <p:spPr>
          <a:xfrm>
            <a:off x="159488" y="1540559"/>
            <a:ext cx="9223745" cy="411064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32DBDE9-61C3-4EF2-BCE2-5BF33C8E27A7}"/>
              </a:ext>
            </a:extLst>
          </p:cNvPr>
          <p:cNvSpPr/>
          <p:nvPr/>
        </p:nvSpPr>
        <p:spPr>
          <a:xfrm>
            <a:off x="9851286" y="3658716"/>
            <a:ext cx="595423" cy="212651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4F4B21E-7278-44B6-8CA5-BB87D3EC5653}"/>
              </a:ext>
            </a:extLst>
          </p:cNvPr>
          <p:cNvSpPr txBox="1"/>
          <p:nvPr/>
        </p:nvSpPr>
        <p:spPr>
          <a:xfrm>
            <a:off x="10517854" y="3516718"/>
            <a:ext cx="1484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7030A0"/>
                </a:solidFill>
              </a:rPr>
              <a:t>Dataframe</a:t>
            </a:r>
            <a:endParaRPr lang="de-DE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382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1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82C04D-C07E-4106-B772-CE20CFE0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02" y="2328333"/>
            <a:ext cx="11153553" cy="1658198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Live Coding: Matrizen</a:t>
            </a:r>
          </a:p>
        </p:txBody>
      </p:sp>
    </p:spTree>
    <p:extLst>
      <p:ext uri="{BB962C8B-B14F-4D97-AF65-F5344CB8AC3E}">
        <p14:creationId xmlns:p14="http://schemas.microsoft.com/office/powerpoint/2010/main" val="4015005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35445-EAC6-4597-B652-BE08B747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Matrizen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77893B-9CA7-49BE-AD7E-22008EBF7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Erzeugen Sie eine Matrix mit 0 mit den Dimensionen 5 Zeilen und 5 Spalten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Füllen Sie Zellen der Matrix </a:t>
            </a:r>
            <a:r>
              <a:rPr lang="de-DE"/>
              <a:t>wie dargestellt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Löschen Sie alle Zellen mit den Werten 5 aus der</a:t>
            </a:r>
          </a:p>
          <a:p>
            <a:pPr marL="0" indent="0">
              <a:buNone/>
            </a:pPr>
            <a:r>
              <a:rPr lang="de-DE" dirty="0"/>
              <a:t>	Matrix. Die Matrix soll danach nur noch</a:t>
            </a:r>
          </a:p>
          <a:p>
            <a:pPr marL="0" indent="0">
              <a:buNone/>
            </a:pPr>
            <a:r>
              <a:rPr lang="de-DE" dirty="0"/>
              <a:t>	3 Zeilen und 3 Spalten besitzen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C057750-FEE5-407E-9EEA-71F34CEE4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311" y="2484006"/>
            <a:ext cx="3289247" cy="242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88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027F97-6EC1-4A37-B082-BDDE5E5BA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Matrizen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50AA3E-74DA-400E-A9AE-32DE27C78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Matrizen sind 2 dimensionale Vektoren</a:t>
            </a:r>
          </a:p>
          <a:p>
            <a:pPr marL="4572" lvl="1" indent="0">
              <a:buNone/>
            </a:pPr>
            <a:endParaRPr lang="de-DE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Bei Indizierung mit [] muss jetzt Zeile und Spalte angegeben werden</a:t>
            </a:r>
          </a:p>
          <a:p>
            <a:pPr marL="4572" lvl="1" indent="0">
              <a:buNone/>
            </a:pPr>
            <a:r>
              <a:rPr lang="de-DE" sz="2800" dirty="0"/>
              <a:t>	Erste Zahl: Zeile</a:t>
            </a:r>
          </a:p>
          <a:p>
            <a:pPr marL="0" indent="0">
              <a:buNone/>
            </a:pPr>
            <a:r>
              <a:rPr lang="de-DE" sz="2800" dirty="0"/>
              <a:t>	Zweite Zahl: Spalte</a:t>
            </a:r>
          </a:p>
        </p:txBody>
      </p:sp>
    </p:spTree>
    <p:extLst>
      <p:ext uri="{BB962C8B-B14F-4D97-AF65-F5344CB8AC3E}">
        <p14:creationId xmlns:p14="http://schemas.microsoft.com/office/powerpoint/2010/main" val="289785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344944-9C58-48B1-86DB-DABE5BE9D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361310"/>
            <a:ext cx="10772775" cy="909281"/>
          </a:xfrm>
        </p:spPr>
        <p:txBody>
          <a:bodyPr>
            <a:normAutofit/>
          </a:bodyPr>
          <a:lstStyle/>
          <a:p>
            <a:r>
              <a:rPr lang="de-DE" dirty="0"/>
              <a:t>Datenstrukturen in 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66C09AA-82E2-4552-A370-6942889DF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1540559"/>
            <a:ext cx="9145143" cy="4066756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1D2BD8B2-9E2D-4488-A8A5-B9BFAC0A7F8D}"/>
              </a:ext>
            </a:extLst>
          </p:cNvPr>
          <p:cNvSpPr/>
          <p:nvPr/>
        </p:nvSpPr>
        <p:spPr>
          <a:xfrm>
            <a:off x="696432" y="2488019"/>
            <a:ext cx="595423" cy="212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BF6FC60-1F8A-4E76-9AD3-07BFBF2FB43A}"/>
              </a:ext>
            </a:extLst>
          </p:cNvPr>
          <p:cNvSpPr/>
          <p:nvPr/>
        </p:nvSpPr>
        <p:spPr>
          <a:xfrm>
            <a:off x="2310809" y="3273056"/>
            <a:ext cx="595423" cy="212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D71A2B7-08AE-4301-8860-BF9F5BC61FD3}"/>
              </a:ext>
            </a:extLst>
          </p:cNvPr>
          <p:cNvSpPr/>
          <p:nvPr/>
        </p:nvSpPr>
        <p:spPr>
          <a:xfrm>
            <a:off x="9790814" y="1880191"/>
            <a:ext cx="595423" cy="212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D2088F5-E923-4623-9ECE-9992D3C610B0}"/>
              </a:ext>
            </a:extLst>
          </p:cNvPr>
          <p:cNvSpPr txBox="1"/>
          <p:nvPr/>
        </p:nvSpPr>
        <p:spPr>
          <a:xfrm>
            <a:off x="10579396" y="1801850"/>
            <a:ext cx="116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FF0000"/>
                </a:solidFill>
              </a:rPr>
              <a:t>Variable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348797C-BC9C-4427-92F0-E1AF33E0F2B6}"/>
              </a:ext>
            </a:extLst>
          </p:cNvPr>
          <p:cNvSpPr/>
          <p:nvPr/>
        </p:nvSpPr>
        <p:spPr>
          <a:xfrm>
            <a:off x="6360042" y="1895579"/>
            <a:ext cx="595423" cy="369183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F04BDEA-CA82-415A-B42D-A3BF482014A8}"/>
              </a:ext>
            </a:extLst>
          </p:cNvPr>
          <p:cNvSpPr/>
          <p:nvPr/>
        </p:nvSpPr>
        <p:spPr>
          <a:xfrm>
            <a:off x="668078" y="3842784"/>
            <a:ext cx="8677090" cy="21265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4E7BFDF-F12D-4DE3-A1C2-A0127032DD8C}"/>
              </a:ext>
            </a:extLst>
          </p:cNvPr>
          <p:cNvSpPr/>
          <p:nvPr/>
        </p:nvSpPr>
        <p:spPr>
          <a:xfrm>
            <a:off x="9815623" y="2489791"/>
            <a:ext cx="595423" cy="21265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E8A1429-B198-40FF-B3CD-9517C32D21AE}"/>
              </a:ext>
            </a:extLst>
          </p:cNvPr>
          <p:cNvSpPr txBox="1"/>
          <p:nvPr/>
        </p:nvSpPr>
        <p:spPr>
          <a:xfrm>
            <a:off x="10637897" y="2394289"/>
            <a:ext cx="974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0070C0"/>
                </a:solidFill>
              </a:rPr>
              <a:t>Vektor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23C9472-24E9-44F4-BB57-A512D68AC2B6}"/>
              </a:ext>
            </a:extLst>
          </p:cNvPr>
          <p:cNvSpPr/>
          <p:nvPr/>
        </p:nvSpPr>
        <p:spPr>
          <a:xfrm>
            <a:off x="3101163" y="1919127"/>
            <a:ext cx="2247014" cy="369183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92D6678-9790-40B8-8D69-A6C10AD37FBE}"/>
              </a:ext>
            </a:extLst>
          </p:cNvPr>
          <p:cNvSpPr/>
          <p:nvPr/>
        </p:nvSpPr>
        <p:spPr>
          <a:xfrm>
            <a:off x="531155" y="4412512"/>
            <a:ext cx="2422923" cy="102300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616735A-2B34-483B-9C46-3E95A0DE9088}"/>
              </a:ext>
            </a:extLst>
          </p:cNvPr>
          <p:cNvSpPr/>
          <p:nvPr/>
        </p:nvSpPr>
        <p:spPr>
          <a:xfrm>
            <a:off x="9815623" y="3060405"/>
            <a:ext cx="595423" cy="21265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A4AEC68-F108-4C0B-8864-DC2CB484E02A}"/>
              </a:ext>
            </a:extLst>
          </p:cNvPr>
          <p:cNvSpPr txBox="1"/>
          <p:nvPr/>
        </p:nvSpPr>
        <p:spPr>
          <a:xfrm>
            <a:off x="10579396" y="2935897"/>
            <a:ext cx="97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FFC000"/>
                </a:solidFill>
              </a:rPr>
              <a:t>Matrix</a:t>
            </a:r>
            <a:endParaRPr lang="de-DE" b="1" dirty="0">
              <a:solidFill>
                <a:srgbClr val="FFC000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B32807F-1AC5-439E-9458-4AB983E5DBA2}"/>
              </a:ext>
            </a:extLst>
          </p:cNvPr>
          <p:cNvSpPr/>
          <p:nvPr/>
        </p:nvSpPr>
        <p:spPr>
          <a:xfrm>
            <a:off x="159488" y="1540559"/>
            <a:ext cx="9223745" cy="411064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32DBDE9-61C3-4EF2-BCE2-5BF33C8E27A7}"/>
              </a:ext>
            </a:extLst>
          </p:cNvPr>
          <p:cNvSpPr/>
          <p:nvPr/>
        </p:nvSpPr>
        <p:spPr>
          <a:xfrm>
            <a:off x="9851286" y="3658716"/>
            <a:ext cx="595423" cy="212651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4F4B21E-7278-44B6-8CA5-BB87D3EC5653}"/>
              </a:ext>
            </a:extLst>
          </p:cNvPr>
          <p:cNvSpPr txBox="1"/>
          <p:nvPr/>
        </p:nvSpPr>
        <p:spPr>
          <a:xfrm>
            <a:off x="10517854" y="3516718"/>
            <a:ext cx="1484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7030A0"/>
                </a:solidFill>
              </a:rPr>
              <a:t>Dataframe</a:t>
            </a:r>
            <a:endParaRPr lang="de-DE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248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1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82C04D-C07E-4106-B772-CE20CFE0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02" y="2328333"/>
            <a:ext cx="11153553" cy="1658198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Live Coding: Dataframes</a:t>
            </a:r>
          </a:p>
        </p:txBody>
      </p:sp>
    </p:spTree>
    <p:extLst>
      <p:ext uri="{BB962C8B-B14F-4D97-AF65-F5344CB8AC3E}">
        <p14:creationId xmlns:p14="http://schemas.microsoft.com/office/powerpoint/2010/main" val="2427056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752B50-311C-4FC9-9B3E-E7F32C2E1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56" y="377259"/>
            <a:ext cx="10772775" cy="861434"/>
          </a:xfrm>
        </p:spPr>
        <p:txBody>
          <a:bodyPr/>
          <a:lstStyle/>
          <a:p>
            <a:r>
              <a:rPr lang="de-DE" dirty="0"/>
              <a:t>Übung: Dataframes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8D5F8B-2B79-4023-9636-42E270F56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275907"/>
            <a:ext cx="10902200" cy="4976037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800" dirty="0"/>
              <a:t>Lesen sie den Datensatz pirates.csv in R mittels Funktion read.csv() ein oder über ‚</a:t>
            </a:r>
            <a:r>
              <a:rPr lang="de-DE" sz="2800" dirty="0" err="1"/>
              <a:t>import</a:t>
            </a:r>
            <a:r>
              <a:rPr lang="de-DE" sz="2800" dirty="0"/>
              <a:t> Dataset‘ in der Environment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Berechnen Sie die mittlere Anzahl an Tattoos pro </a:t>
            </a:r>
            <a:r>
              <a:rPr lang="de-DE" sz="2800" dirty="0" err="1"/>
              <a:t>Pirat:in</a:t>
            </a:r>
            <a:endParaRPr lang="de-DE" sz="2800" dirty="0"/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Wie viele Papageien gibt es insgesamt im Datensatz?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Wie viele </a:t>
            </a:r>
            <a:r>
              <a:rPr lang="de-DE" sz="2800" dirty="0" err="1"/>
              <a:t>Pirat:innen</a:t>
            </a:r>
            <a:r>
              <a:rPr lang="de-DE" sz="2800" dirty="0"/>
              <a:t> tragen eine Augenklappe?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Welche Lieblingspiraten gibt es? Finden Sie hierfür eine geeignete Funktion die eindeutige Werte in einem Vektor auflistet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Legen Sie eine neue Spalte mit BMI ein (Body </a:t>
            </a:r>
            <a:r>
              <a:rPr lang="de-DE" sz="2800" dirty="0" err="1"/>
              <a:t>Mass</a:t>
            </a:r>
            <a:r>
              <a:rPr lang="de-DE" sz="2800" dirty="0"/>
              <a:t> Index) und speichern Sie in diese Spalte das jeweilige Ergebnis von Gewicht geteilt durch Höhe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Wer hat den größten BMI? Wer den Kleinsten?</a:t>
            </a:r>
          </a:p>
        </p:txBody>
      </p:sp>
    </p:spTree>
    <p:extLst>
      <p:ext uri="{BB962C8B-B14F-4D97-AF65-F5344CB8AC3E}">
        <p14:creationId xmlns:p14="http://schemas.microsoft.com/office/powerpoint/2010/main" val="444158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03FD5D-0C57-4C4A-9C16-0AFCA3AC1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999658"/>
          </a:xfrm>
        </p:spPr>
        <p:txBody>
          <a:bodyPr/>
          <a:lstStyle/>
          <a:p>
            <a:r>
              <a:rPr lang="de-DE" dirty="0"/>
              <a:t>Dataframes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ACF738-AB74-4918-8C3B-C479D336D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45019"/>
            <a:ext cx="10753725" cy="5013447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Das Kernstück von R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Analog der Excel Tabelle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Erweiterung der Matrix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Spalten können aus unterschiedlichen Datentypen bestehen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Spalten haben Namen!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Auswahl einzelner Spalten durch $ und Spaltennamen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Einlesen von Dataframes über ‚Import Dataset‘</a:t>
            </a:r>
          </a:p>
        </p:txBody>
      </p:sp>
    </p:spTree>
    <p:extLst>
      <p:ext uri="{BB962C8B-B14F-4D97-AF65-F5344CB8AC3E}">
        <p14:creationId xmlns:p14="http://schemas.microsoft.com/office/powerpoint/2010/main" val="342036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1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B57258-F287-4CBC-8412-C532B2617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67" y="2021356"/>
            <a:ext cx="10772775" cy="1658198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Fertig mit den Datenstrukturen!!!</a:t>
            </a:r>
          </a:p>
        </p:txBody>
      </p:sp>
    </p:spTree>
    <p:extLst>
      <p:ext uri="{BB962C8B-B14F-4D97-AF65-F5344CB8AC3E}">
        <p14:creationId xmlns:p14="http://schemas.microsoft.com/office/powerpoint/2010/main" val="2393596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C6933-6D3D-4D1D-A3F6-D1B681117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10" y="228403"/>
            <a:ext cx="10772775" cy="1052820"/>
          </a:xfrm>
        </p:spPr>
        <p:txBody>
          <a:bodyPr/>
          <a:lstStyle/>
          <a:p>
            <a:r>
              <a:rPr lang="de-DE" dirty="0"/>
              <a:t>Warum R? – 4 Gründe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EB8A9B-6500-4485-AEDC-806CD651C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188098"/>
            <a:ext cx="10753725" cy="5170369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de-DE" dirty="0"/>
              <a:t>Vielseitige und mächtige Software</a:t>
            </a:r>
          </a:p>
          <a:p>
            <a:pPr marL="4572" lvl="1" indent="0">
              <a:buNone/>
            </a:pPr>
            <a:r>
              <a:rPr lang="de-DE" sz="2200" dirty="0"/>
              <a:t>	- ständige Weiterentwicklung durch Community (R Pakete)</a:t>
            </a:r>
          </a:p>
          <a:p>
            <a:pPr marL="4572" lvl="1" indent="0">
              <a:buNone/>
            </a:pPr>
            <a:r>
              <a:rPr lang="de-DE" sz="2200" dirty="0"/>
              <a:t>	- ermöglicht Auswertung von komplexen Fragestellungen </a:t>
            </a:r>
          </a:p>
          <a:p>
            <a:pPr marL="4572" lvl="1" indent="0">
              <a:buNone/>
            </a:pPr>
            <a:r>
              <a:rPr lang="de-DE" sz="2200" dirty="0"/>
              <a:t>		</a:t>
            </a:r>
            <a:r>
              <a:rPr lang="de-DE" sz="2200" dirty="0" err="1"/>
              <a:t>Bsp</a:t>
            </a:r>
            <a:r>
              <a:rPr lang="de-DE" sz="2200" dirty="0"/>
              <a:t>: Klassifizierung von Satellitenbildern mit </a:t>
            </a:r>
            <a:r>
              <a:rPr lang="de-DE" sz="2200" dirty="0" err="1"/>
              <a:t>Machine</a:t>
            </a:r>
            <a:r>
              <a:rPr lang="de-DE" sz="2200" dirty="0"/>
              <a:t> Learning Algorithmen  </a:t>
            </a:r>
          </a:p>
          <a:p>
            <a:pPr marL="457200" indent="-457200">
              <a:buFont typeface="+mj-lt"/>
              <a:buAutoNum type="arabicParenR"/>
            </a:pPr>
            <a:r>
              <a:rPr lang="de-DE" dirty="0"/>
              <a:t>Kostenlos!!!</a:t>
            </a:r>
          </a:p>
          <a:p>
            <a:pPr marL="457200" indent="-457200">
              <a:buFont typeface="+mj-lt"/>
              <a:buAutoNum type="arabicParenR"/>
            </a:pPr>
            <a:r>
              <a:rPr lang="de-DE" dirty="0"/>
              <a:t>Standard in Umwelt- und Forstwissenschaften</a:t>
            </a:r>
          </a:p>
          <a:p>
            <a:pPr marL="4572" lvl="1" indent="0">
              <a:buNone/>
            </a:pPr>
            <a:r>
              <a:rPr lang="de-DE" dirty="0"/>
              <a:t>	- </a:t>
            </a:r>
            <a:r>
              <a:rPr lang="de-DE" sz="2200" dirty="0"/>
              <a:t>vereinfacht Austausch von Forschungsergebnissen und Modellen zwischen 			Einrichtungen</a:t>
            </a:r>
          </a:p>
          <a:p>
            <a:pPr marL="4572" lvl="1" indent="0">
              <a:buNone/>
            </a:pPr>
            <a:r>
              <a:rPr lang="de-DE" sz="2200" dirty="0"/>
              <a:t>	- R Skills können Einstellungskriterium sein (zumindest an FVA BW)</a:t>
            </a:r>
          </a:p>
          <a:p>
            <a:pPr marL="457200" indent="-457200">
              <a:buFont typeface="+mj-lt"/>
              <a:buAutoNum type="arabicParenR"/>
            </a:pPr>
            <a:r>
              <a:rPr lang="de-DE" dirty="0"/>
              <a:t>R ist eine Programmiersprache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sz="2200" dirty="0"/>
              <a:t>- Programmier-Skills lassen sich auf andere Programmiersprachen wie Python, C++, 		Java etc. übertragen</a:t>
            </a:r>
          </a:p>
          <a:p>
            <a:pPr marL="0" indent="0">
              <a:buNone/>
            </a:pPr>
            <a:r>
              <a:rPr lang="de-DE" sz="2200" dirty="0"/>
              <a:t>	- Datenauswertung wird automatisch dokumentiert -&gt; Fehler lassen sich 				nachvollziehen </a:t>
            </a:r>
          </a:p>
        </p:txBody>
      </p:sp>
    </p:spTree>
    <p:extLst>
      <p:ext uri="{BB962C8B-B14F-4D97-AF65-F5344CB8AC3E}">
        <p14:creationId xmlns:p14="http://schemas.microsoft.com/office/powerpoint/2010/main" val="356203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FE952-E5A4-44EF-917B-A3008D3A7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824220"/>
          </a:xfrm>
        </p:spPr>
        <p:txBody>
          <a:bodyPr/>
          <a:lstStyle/>
          <a:p>
            <a:r>
              <a:rPr lang="de-DE" dirty="0"/>
              <a:t>Übung: Visualisierung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CE39C5-AACD-4DBD-87D7-86048775D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Erstellen Sie einen Boxplot der die MM Anzahlen pro Farbe darstellt. Färben Sie die Boxen entsprechend der MM Farbe ein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Erstellen Sie einen </a:t>
            </a:r>
            <a:r>
              <a:rPr lang="de-DE" dirty="0" err="1"/>
              <a:t>Barplot</a:t>
            </a:r>
            <a:r>
              <a:rPr lang="de-DE" dirty="0"/>
              <a:t> der die Summe aller MM pro Farbe darstellt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Scatterplot mit Gesamtgewicht pro Tüte im Verhältnis zu Anzahl der MMs pro Tüte</a:t>
            </a:r>
          </a:p>
        </p:txBody>
      </p:sp>
    </p:spTree>
    <p:extLst>
      <p:ext uri="{BB962C8B-B14F-4D97-AF65-F5344CB8AC3E}">
        <p14:creationId xmlns:p14="http://schemas.microsoft.com/office/powerpoint/2010/main" val="3931972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104F6-3FE4-4C40-BF8A-F4BDCE497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Ausblick: </a:t>
            </a:r>
            <a:r>
              <a:rPr lang="de-DE" dirty="0" err="1"/>
              <a:t>ShinyApps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41ED57-2C43-41D3-BD74-1EAAD8B69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2592282"/>
            <a:ext cx="10753725" cy="3766185"/>
          </a:xfrm>
        </p:spPr>
        <p:txBody>
          <a:bodyPr/>
          <a:lstStyle/>
          <a:p>
            <a:r>
              <a:rPr lang="de-DE" dirty="0">
                <a:hlinkClick r:id="rId2"/>
              </a:rPr>
              <a:t>https://shiny.posit.co/r/gallery/</a:t>
            </a:r>
            <a:endParaRPr lang="de-DE" dirty="0"/>
          </a:p>
          <a:p>
            <a:r>
              <a:rPr lang="de-DE" dirty="0">
                <a:hlinkClick r:id="rId3"/>
              </a:rPr>
              <a:t>https://shiny.posit.co/r/gallery/start-simple/word-cloud/</a:t>
            </a:r>
            <a:endParaRPr lang="de-DE" dirty="0"/>
          </a:p>
          <a:p>
            <a:r>
              <a:rPr lang="de-DE" dirty="0">
                <a:hlinkClick r:id="rId4"/>
              </a:rPr>
              <a:t>https://shiny.posit.co/r/gallery/life-sciences/biodiversity-national-parks/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0609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26A2C-6314-4DF8-AEAF-1598B888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12" y="223087"/>
            <a:ext cx="10772775" cy="981449"/>
          </a:xfrm>
        </p:spPr>
        <p:txBody>
          <a:bodyPr/>
          <a:lstStyle/>
          <a:p>
            <a:r>
              <a:rPr lang="de-DE" dirty="0"/>
              <a:t>Themen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D13942C-EB21-4684-817C-05E846B50E1B}"/>
              </a:ext>
            </a:extLst>
          </p:cNvPr>
          <p:cNvSpPr txBox="1"/>
          <p:nvPr/>
        </p:nvSpPr>
        <p:spPr>
          <a:xfrm>
            <a:off x="1020726" y="1480982"/>
            <a:ext cx="9128051" cy="2092881"/>
          </a:xfrm>
          <a:prstGeom prst="rect">
            <a:avLst/>
          </a:prstGeom>
          <a:solidFill>
            <a:srgbClr val="4F81BD"/>
          </a:solidFill>
        </p:spPr>
        <p:txBody>
          <a:bodyPr wrap="square" rtlCol="0">
            <a:spAutoFit/>
          </a:bodyPr>
          <a:lstStyle/>
          <a:p>
            <a:pPr marL="4572" lvl="1" indent="0">
              <a:buNone/>
            </a:pPr>
            <a:r>
              <a:rPr lang="de-DE" sz="2800" b="1" dirty="0">
                <a:solidFill>
                  <a:schemeClr val="bg1"/>
                </a:solidFill>
              </a:rPr>
              <a:t>Grundlagen Datenauswertung:</a:t>
            </a:r>
          </a:p>
          <a:p>
            <a:pPr marL="4572" lvl="1" indent="0">
              <a:buNone/>
            </a:pPr>
            <a:r>
              <a:rPr lang="de-DE" sz="2800" dirty="0"/>
              <a:t>Datenstrukturen - </a:t>
            </a:r>
            <a:r>
              <a:rPr lang="de-DE" sz="2800" i="0" dirty="0"/>
              <a:t>Variablen, Vektoren, Matrizen</a:t>
            </a:r>
            <a:r>
              <a:rPr lang="de-DE" sz="2800" dirty="0"/>
              <a:t>, D</a:t>
            </a:r>
            <a:r>
              <a:rPr lang="de-DE" sz="2800" i="0" dirty="0"/>
              <a:t>ataframes</a:t>
            </a:r>
          </a:p>
          <a:p>
            <a:pPr marL="0" lvl="2" indent="0">
              <a:buNone/>
            </a:pPr>
            <a:r>
              <a:rPr lang="de-DE" sz="2800" i="0" dirty="0"/>
              <a:t>Funktionen</a:t>
            </a:r>
          </a:p>
          <a:p>
            <a:pPr marL="0" lvl="2" indent="0">
              <a:buNone/>
            </a:pPr>
            <a:r>
              <a:rPr lang="de-DE" sz="2800" i="0" dirty="0"/>
              <a:t>Visualisierungen</a:t>
            </a:r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E534967-124A-4813-A4AC-86171E65A7CE}"/>
              </a:ext>
            </a:extLst>
          </p:cNvPr>
          <p:cNvSpPr txBox="1"/>
          <p:nvPr/>
        </p:nvSpPr>
        <p:spPr>
          <a:xfrm>
            <a:off x="1020726" y="3917970"/>
            <a:ext cx="9146658" cy="2092881"/>
          </a:xfrm>
          <a:prstGeom prst="rect">
            <a:avLst/>
          </a:prstGeom>
          <a:solidFill>
            <a:srgbClr val="4F81BD"/>
          </a:solidFill>
        </p:spPr>
        <p:txBody>
          <a:bodyPr wrap="square" rtlCol="0">
            <a:spAutoFit/>
          </a:bodyPr>
          <a:lstStyle/>
          <a:p>
            <a:pPr marL="0" lvl="2" indent="0">
              <a:buNone/>
            </a:pPr>
            <a:r>
              <a:rPr lang="de-DE" sz="2800" b="1" i="0" dirty="0">
                <a:solidFill>
                  <a:schemeClr val="bg1"/>
                </a:solidFill>
              </a:rPr>
              <a:t>Grundlagen Programmieren:</a:t>
            </a:r>
          </a:p>
          <a:p>
            <a:pPr marL="0" lvl="2" indent="0">
              <a:buNone/>
            </a:pPr>
            <a:r>
              <a:rPr lang="de-DE" sz="2800" i="0" dirty="0"/>
              <a:t>Eigene Funktionen schreiben</a:t>
            </a:r>
          </a:p>
          <a:p>
            <a:pPr marL="0" lvl="2" indent="0">
              <a:buNone/>
            </a:pPr>
            <a:r>
              <a:rPr lang="de-DE" sz="2800" i="0" dirty="0"/>
              <a:t>Konditionen (</a:t>
            </a:r>
            <a:r>
              <a:rPr lang="de-DE" sz="2800" i="0" dirty="0" err="1"/>
              <a:t>if-else</a:t>
            </a:r>
            <a:r>
              <a:rPr lang="de-DE" sz="2800" i="0" dirty="0"/>
              <a:t>)</a:t>
            </a:r>
          </a:p>
          <a:p>
            <a:pPr marL="0" lvl="2" indent="0">
              <a:buNone/>
            </a:pPr>
            <a:r>
              <a:rPr lang="de-DE" sz="2800" i="0" dirty="0"/>
              <a:t>Automatisierung mit Schleifen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738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94AD58-EE10-4922-A7BC-9E9EB83C2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E1BCA6-6D1F-4073-9450-F3C84BBE4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3200" dirty="0"/>
              <a:t> 9:45 – 13:00 mit kleineren Pausen</a:t>
            </a:r>
          </a:p>
          <a:p>
            <a:r>
              <a:rPr lang="de-DE" sz="3200" dirty="0"/>
              <a:t>Pause</a:t>
            </a:r>
          </a:p>
          <a:p>
            <a:r>
              <a:rPr lang="de-DE" sz="3200" dirty="0"/>
              <a:t>14:00</a:t>
            </a:r>
          </a:p>
          <a:p>
            <a:endParaRPr lang="de-DE" sz="3200" dirty="0"/>
          </a:p>
          <a:p>
            <a:r>
              <a:rPr lang="de-DE" sz="3200" dirty="0"/>
              <a:t>Mischung aus PowerPoint Folien, Live Coding und Übungen</a:t>
            </a:r>
          </a:p>
          <a:p>
            <a:endParaRPr lang="de-DE" dirty="0"/>
          </a:p>
          <a:p>
            <a:r>
              <a:rPr lang="de-DE" sz="2800" dirty="0"/>
              <a:t>Regelmäßige Teilnahme ist Voraussetzung für das Bestehen des Kurses!</a:t>
            </a:r>
          </a:p>
        </p:txBody>
      </p:sp>
    </p:spTree>
    <p:extLst>
      <p:ext uri="{BB962C8B-B14F-4D97-AF65-F5344CB8AC3E}">
        <p14:creationId xmlns:p14="http://schemas.microsoft.com/office/powerpoint/2010/main" val="134084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3CB14-631E-4C5C-9540-2B486A059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56" y="138026"/>
            <a:ext cx="10772775" cy="1658198"/>
          </a:xfrm>
        </p:spPr>
        <p:txBody>
          <a:bodyPr/>
          <a:lstStyle/>
          <a:p>
            <a:r>
              <a:rPr lang="de-DE" dirty="0"/>
              <a:t>Wie? Warum? Was?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3C6564-70C3-4D65-94C3-483418EA0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054194"/>
          </a:xfrm>
        </p:spPr>
        <p:txBody>
          <a:bodyPr>
            <a:normAutofit/>
          </a:bodyPr>
          <a:lstStyle/>
          <a:p>
            <a:r>
              <a:rPr lang="de-DE" sz="3200" dirty="0"/>
              <a:t>In Programmiervorlesungen meist Fokus auf das </a:t>
            </a:r>
            <a:r>
              <a:rPr lang="de-DE" sz="3200" b="1" dirty="0"/>
              <a:t>Wie</a:t>
            </a:r>
          </a:p>
          <a:p>
            <a:endParaRPr lang="de-DE" sz="3200" b="1" dirty="0"/>
          </a:p>
          <a:p>
            <a:r>
              <a:rPr lang="de-DE" sz="3200" b="1" dirty="0"/>
              <a:t>Warum</a:t>
            </a:r>
            <a:r>
              <a:rPr lang="de-DE" sz="3200" dirty="0"/>
              <a:t> bleibt oft auf der Strecke</a:t>
            </a:r>
          </a:p>
          <a:p>
            <a:pPr lvl="1"/>
            <a:r>
              <a:rPr lang="de-DE" b="1" dirty="0">
                <a:solidFill>
                  <a:srgbClr val="FF0000"/>
                </a:solidFill>
              </a:rPr>
              <a:t>-&gt; sobald die Warum Frage für Sie nicht geklärt ist, bitte sofort fragen</a:t>
            </a:r>
          </a:p>
          <a:p>
            <a:pPr lvl="1"/>
            <a:endParaRPr lang="de-DE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de-DE" sz="2800" b="1" dirty="0">
                <a:sym typeface="Wingdings" panose="05000000000000000000" pitchFamily="2" charset="2"/>
              </a:rPr>
              <a:t>Was</a:t>
            </a:r>
            <a:r>
              <a:rPr lang="de-DE" sz="2800" dirty="0">
                <a:sym typeface="Wingdings" panose="05000000000000000000" pitchFamily="2" charset="2"/>
              </a:rPr>
              <a:t> zur Hölle machen wir gerade?!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Nicht abhängen lassen. Geben Sie mir die Chance Sie wieder abzuholen </a:t>
            </a:r>
          </a:p>
          <a:p>
            <a:pPr lvl="1"/>
            <a:endParaRPr lang="de-D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3155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FC3E5-C14C-45D2-BD61-4046892D6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 R und R Studio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2E7174-84C9-457F-84EE-9C94D38A3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https://posit.co/download/rstudio-desktop/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2293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344944-9C58-48B1-86DB-DABE5BE9D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361310"/>
            <a:ext cx="10772775" cy="909281"/>
          </a:xfrm>
        </p:spPr>
        <p:txBody>
          <a:bodyPr>
            <a:normAutofit/>
          </a:bodyPr>
          <a:lstStyle/>
          <a:p>
            <a:r>
              <a:rPr lang="de-DE" dirty="0"/>
              <a:t>Datenstrukturen in 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66C09AA-82E2-4552-A370-6942889DF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1540559"/>
            <a:ext cx="9145143" cy="4066756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1D2BD8B2-9E2D-4488-A8A5-B9BFAC0A7F8D}"/>
              </a:ext>
            </a:extLst>
          </p:cNvPr>
          <p:cNvSpPr/>
          <p:nvPr/>
        </p:nvSpPr>
        <p:spPr>
          <a:xfrm>
            <a:off x="696432" y="2488019"/>
            <a:ext cx="595423" cy="212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BF6FC60-1F8A-4E76-9AD3-07BFBF2FB43A}"/>
              </a:ext>
            </a:extLst>
          </p:cNvPr>
          <p:cNvSpPr/>
          <p:nvPr/>
        </p:nvSpPr>
        <p:spPr>
          <a:xfrm>
            <a:off x="2310809" y="3273056"/>
            <a:ext cx="595423" cy="212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D71A2B7-08AE-4301-8860-BF9F5BC61FD3}"/>
              </a:ext>
            </a:extLst>
          </p:cNvPr>
          <p:cNvSpPr/>
          <p:nvPr/>
        </p:nvSpPr>
        <p:spPr>
          <a:xfrm>
            <a:off x="9790814" y="1880191"/>
            <a:ext cx="595423" cy="212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D2088F5-E923-4623-9ECE-9992D3C610B0}"/>
              </a:ext>
            </a:extLst>
          </p:cNvPr>
          <p:cNvSpPr txBox="1"/>
          <p:nvPr/>
        </p:nvSpPr>
        <p:spPr>
          <a:xfrm>
            <a:off x="10579396" y="1801850"/>
            <a:ext cx="116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FF0000"/>
                </a:solidFill>
              </a:rPr>
              <a:t>Variable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348797C-BC9C-4427-92F0-E1AF33E0F2B6}"/>
              </a:ext>
            </a:extLst>
          </p:cNvPr>
          <p:cNvSpPr/>
          <p:nvPr/>
        </p:nvSpPr>
        <p:spPr>
          <a:xfrm>
            <a:off x="6360042" y="1895579"/>
            <a:ext cx="595423" cy="369183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F04BDEA-CA82-415A-B42D-A3BF482014A8}"/>
              </a:ext>
            </a:extLst>
          </p:cNvPr>
          <p:cNvSpPr/>
          <p:nvPr/>
        </p:nvSpPr>
        <p:spPr>
          <a:xfrm>
            <a:off x="668078" y="3842784"/>
            <a:ext cx="8677090" cy="21265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4E7BFDF-F12D-4DE3-A1C2-A0127032DD8C}"/>
              </a:ext>
            </a:extLst>
          </p:cNvPr>
          <p:cNvSpPr/>
          <p:nvPr/>
        </p:nvSpPr>
        <p:spPr>
          <a:xfrm>
            <a:off x="9815623" y="2489791"/>
            <a:ext cx="595423" cy="21265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E8A1429-B198-40FF-B3CD-9517C32D21AE}"/>
              </a:ext>
            </a:extLst>
          </p:cNvPr>
          <p:cNvSpPr txBox="1"/>
          <p:nvPr/>
        </p:nvSpPr>
        <p:spPr>
          <a:xfrm>
            <a:off x="10637897" y="2394289"/>
            <a:ext cx="974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0070C0"/>
                </a:solidFill>
              </a:rPr>
              <a:t>Vektor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23C9472-24E9-44F4-BB57-A512D68AC2B6}"/>
              </a:ext>
            </a:extLst>
          </p:cNvPr>
          <p:cNvSpPr/>
          <p:nvPr/>
        </p:nvSpPr>
        <p:spPr>
          <a:xfrm>
            <a:off x="3101163" y="1919127"/>
            <a:ext cx="2247014" cy="369183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92D6678-9790-40B8-8D69-A6C10AD37FBE}"/>
              </a:ext>
            </a:extLst>
          </p:cNvPr>
          <p:cNvSpPr/>
          <p:nvPr/>
        </p:nvSpPr>
        <p:spPr>
          <a:xfrm>
            <a:off x="531155" y="4412512"/>
            <a:ext cx="2422923" cy="102300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616735A-2B34-483B-9C46-3E95A0DE9088}"/>
              </a:ext>
            </a:extLst>
          </p:cNvPr>
          <p:cNvSpPr/>
          <p:nvPr/>
        </p:nvSpPr>
        <p:spPr>
          <a:xfrm>
            <a:off x="9815623" y="3060405"/>
            <a:ext cx="595423" cy="21265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A4AEC68-F108-4C0B-8864-DC2CB484E02A}"/>
              </a:ext>
            </a:extLst>
          </p:cNvPr>
          <p:cNvSpPr txBox="1"/>
          <p:nvPr/>
        </p:nvSpPr>
        <p:spPr>
          <a:xfrm>
            <a:off x="10579396" y="2935897"/>
            <a:ext cx="97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FFC000"/>
                </a:solidFill>
              </a:rPr>
              <a:t>Matrix</a:t>
            </a:r>
            <a:endParaRPr lang="de-DE" b="1" dirty="0">
              <a:solidFill>
                <a:srgbClr val="FFC000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B32807F-1AC5-439E-9458-4AB983E5DBA2}"/>
              </a:ext>
            </a:extLst>
          </p:cNvPr>
          <p:cNvSpPr/>
          <p:nvPr/>
        </p:nvSpPr>
        <p:spPr>
          <a:xfrm>
            <a:off x="159488" y="1540559"/>
            <a:ext cx="9223745" cy="411064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32DBDE9-61C3-4EF2-BCE2-5BF33C8E27A7}"/>
              </a:ext>
            </a:extLst>
          </p:cNvPr>
          <p:cNvSpPr/>
          <p:nvPr/>
        </p:nvSpPr>
        <p:spPr>
          <a:xfrm>
            <a:off x="9851286" y="3658716"/>
            <a:ext cx="595423" cy="212651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4F4B21E-7278-44B6-8CA5-BB87D3EC5653}"/>
              </a:ext>
            </a:extLst>
          </p:cNvPr>
          <p:cNvSpPr txBox="1"/>
          <p:nvPr/>
        </p:nvSpPr>
        <p:spPr>
          <a:xfrm>
            <a:off x="10517854" y="3516718"/>
            <a:ext cx="1484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7030A0"/>
                </a:solidFill>
              </a:rPr>
              <a:t>Dataframe</a:t>
            </a:r>
            <a:endParaRPr lang="de-DE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5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5" grpId="0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/>
    </p:bldLst>
  </p:timing>
</p:sld>
</file>

<file path=ppt/theme/theme1.xml><?xml version="1.0" encoding="utf-8"?>
<a:theme xmlns:a="http://schemas.openxmlformats.org/drawingml/2006/main" name="Metropolita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0</TotalTime>
  <Words>1155</Words>
  <Application>Microsoft Office PowerPoint</Application>
  <PresentationFormat>Breitbild</PresentationFormat>
  <Paragraphs>162</Paragraphs>
  <Slides>30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3" baseType="lpstr">
      <vt:lpstr>Arial</vt:lpstr>
      <vt:lpstr>Calibri Light</vt:lpstr>
      <vt:lpstr>Metropolitan</vt:lpstr>
      <vt:lpstr>Einführung in die OpenSource Programmiersprache R</vt:lpstr>
      <vt:lpstr>Ziele des Kurses</vt:lpstr>
      <vt:lpstr>Warum R? – 4 Gründe</vt:lpstr>
      <vt:lpstr>Ausblick: ShinyApps</vt:lpstr>
      <vt:lpstr>Themen</vt:lpstr>
      <vt:lpstr>Ablauf</vt:lpstr>
      <vt:lpstr>Wie? Warum? Was?</vt:lpstr>
      <vt:lpstr>Installation R und R Studio</vt:lpstr>
      <vt:lpstr>Datenstrukturen in R</vt:lpstr>
      <vt:lpstr>Live Coding: Operatoren und Variablen</vt:lpstr>
      <vt:lpstr>Übung: Operatoren und Variablen</vt:lpstr>
      <vt:lpstr>Operatoren</vt:lpstr>
      <vt:lpstr>Variablen</vt:lpstr>
      <vt:lpstr>Datenstrukturen in R</vt:lpstr>
      <vt:lpstr>Live Coding: Vektoren</vt:lpstr>
      <vt:lpstr>Übung: Vektoren</vt:lpstr>
      <vt:lpstr>Vektoren</vt:lpstr>
      <vt:lpstr>Live Coding: Funktionen</vt:lpstr>
      <vt:lpstr>Übung: Funktionen</vt:lpstr>
      <vt:lpstr>Funktionen</vt:lpstr>
      <vt:lpstr>Datenstrukturen in R</vt:lpstr>
      <vt:lpstr>Live Coding: Matrizen</vt:lpstr>
      <vt:lpstr>Übung: Matrizen</vt:lpstr>
      <vt:lpstr>Matrizen</vt:lpstr>
      <vt:lpstr>Datenstrukturen in R</vt:lpstr>
      <vt:lpstr>Live Coding: Dataframes</vt:lpstr>
      <vt:lpstr>Übung: Dataframes</vt:lpstr>
      <vt:lpstr>Dataframes</vt:lpstr>
      <vt:lpstr>Fertig mit den Datenstrukturen!!!</vt:lpstr>
      <vt:lpstr>Übung: Visualisierung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Einführung in R</dc:title>
  <dc:creator>Florian</dc:creator>
  <cp:lastModifiedBy>Florian</cp:lastModifiedBy>
  <cp:revision>62</cp:revision>
  <dcterms:created xsi:type="dcterms:W3CDTF">2024-08-16T08:03:14Z</dcterms:created>
  <dcterms:modified xsi:type="dcterms:W3CDTF">2024-09-29T22:57:15Z</dcterms:modified>
</cp:coreProperties>
</file>