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7" r:id="rId3"/>
    <p:sldId id="257" r:id="rId4"/>
    <p:sldId id="270" r:id="rId5"/>
    <p:sldId id="271" r:id="rId6"/>
    <p:sldId id="272" r:id="rId7"/>
    <p:sldId id="268" r:id="rId8"/>
    <p:sldId id="259" r:id="rId9"/>
    <p:sldId id="264" r:id="rId10"/>
    <p:sldId id="273" r:id="rId11"/>
    <p:sldId id="274" r:id="rId12"/>
    <p:sldId id="258" r:id="rId13"/>
    <p:sldId id="260" r:id="rId14"/>
    <p:sldId id="276" r:id="rId15"/>
    <p:sldId id="275" r:id="rId16"/>
    <p:sldId id="277" r:id="rId17"/>
    <p:sldId id="261" r:id="rId18"/>
    <p:sldId id="278" r:id="rId19"/>
    <p:sldId id="279" r:id="rId20"/>
    <p:sldId id="269" r:id="rId21"/>
    <p:sldId id="283" r:id="rId22"/>
    <p:sldId id="280" r:id="rId23"/>
    <p:sldId id="282" r:id="rId24"/>
    <p:sldId id="262" r:id="rId25"/>
    <p:sldId id="284" r:id="rId26"/>
    <p:sldId id="281" r:id="rId27"/>
    <p:sldId id="285" r:id="rId28"/>
    <p:sldId id="263" r:id="rId29"/>
    <p:sldId id="287" r:id="rId30"/>
    <p:sldId id="288" r:id="rId31"/>
    <p:sldId id="289" r:id="rId32"/>
    <p:sldId id="291" r:id="rId33"/>
    <p:sldId id="290" r:id="rId34"/>
    <p:sldId id="292" r:id="rId35"/>
    <p:sldId id="293" r:id="rId36"/>
    <p:sldId id="294" r:id="rId37"/>
    <p:sldId id="295" r:id="rId38"/>
    <p:sldId id="296"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90" d="100"/>
          <a:sy n="90" d="100"/>
        </p:scale>
        <p:origin x="132"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F46AE61-50B3-4440-BB01-1FF85E3E82A7}" type="datetimeFigureOut">
              <a:rPr lang="de-DE" smtClean="0"/>
              <a:t>01.10.2024</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0F72BB8-D371-4C53-BF81-5F90ACECF96B}" type="slidenum">
              <a:rPr lang="de-DE" smtClean="0"/>
              <a:t>‹Nr.›</a:t>
            </a:fld>
            <a:endParaRPr lang="de-DE"/>
          </a:p>
        </p:txBody>
      </p:sp>
    </p:spTree>
    <p:extLst>
      <p:ext uri="{BB962C8B-B14F-4D97-AF65-F5344CB8AC3E}">
        <p14:creationId xmlns:p14="http://schemas.microsoft.com/office/powerpoint/2010/main" val="339613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46AE61-50B3-4440-BB01-1FF85E3E82A7}" type="datetimeFigureOut">
              <a:rPr lang="de-DE" smtClean="0"/>
              <a:t>01.10.2024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33188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46AE61-50B3-4440-BB01-1FF85E3E82A7}" type="datetimeFigureOut">
              <a:rPr lang="de-DE" smtClean="0"/>
              <a:t>01.10.2024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2439019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F46AE61-50B3-4440-BB01-1FF85E3E82A7}" type="datetimeFigureOut">
              <a:rPr lang="de-DE" smtClean="0"/>
              <a:t>01.10.2024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225611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F46AE61-50B3-4440-BB01-1FF85E3E82A7}" type="datetimeFigureOut">
              <a:rPr lang="de-DE" smtClean="0"/>
              <a:t>01.10.2024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1706636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F46AE61-50B3-4440-BB01-1FF85E3E82A7}" type="datetimeFigureOut">
              <a:rPr lang="de-DE" smtClean="0"/>
              <a:t>01.10.2024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419553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46AE61-50B3-4440-BB01-1FF85E3E82A7}" type="datetimeFigureOut">
              <a:rPr lang="de-DE" smtClean="0"/>
              <a:t>01.10.2024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79272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F46AE61-50B3-4440-BB01-1FF85E3E82A7}" type="datetimeFigureOut">
              <a:rPr lang="de-DE" smtClean="0"/>
              <a:t>01.10.2024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1417621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46AE61-50B3-4440-BB01-1FF85E3E82A7}" type="datetimeFigureOut">
              <a:rPr lang="de-DE" smtClean="0"/>
              <a:t>01.10.2024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F72BB8-D371-4C53-BF81-5F90ACECF96B}" type="slidenum">
              <a:rPr lang="de-DE" smtClean="0"/>
              <a:t>‹Nr.›</a:t>
            </a:fld>
            <a:endParaRPr lang="de-DE"/>
          </a:p>
        </p:txBody>
      </p:sp>
    </p:spTree>
    <p:extLst>
      <p:ext uri="{BB962C8B-B14F-4D97-AF65-F5344CB8AC3E}">
        <p14:creationId xmlns:p14="http://schemas.microsoft.com/office/powerpoint/2010/main" val="262428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3F46AE61-50B3-4440-BB01-1FF85E3E82A7}" type="datetimeFigureOut">
              <a:rPr lang="de-DE" smtClean="0"/>
              <a:t>01.10.2024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0F72BB8-D371-4C53-BF81-5F90ACECF96B}" type="slidenum">
              <a:rPr lang="de-DE" smtClean="0"/>
              <a:t>‹Nr.›</a:t>
            </a:fld>
            <a:endParaRPr lang="de-DE"/>
          </a:p>
        </p:txBody>
      </p:sp>
    </p:spTree>
    <p:extLst>
      <p:ext uri="{BB962C8B-B14F-4D97-AF65-F5344CB8AC3E}">
        <p14:creationId xmlns:p14="http://schemas.microsoft.com/office/powerpoint/2010/main" val="19919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F46AE61-50B3-4440-BB01-1FF85E3E82A7}" type="datetimeFigureOut">
              <a:rPr lang="de-DE" smtClean="0"/>
              <a:t>01.10.2024</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0F72BB8-D371-4C53-BF81-5F90ACECF96B}" type="slidenum">
              <a:rPr lang="de-DE" smtClean="0"/>
              <a:t>‹Nr.›</a:t>
            </a:fld>
            <a:endParaRPr lang="de-DE"/>
          </a:p>
        </p:txBody>
      </p:sp>
    </p:spTree>
    <p:extLst>
      <p:ext uri="{BB962C8B-B14F-4D97-AF65-F5344CB8AC3E}">
        <p14:creationId xmlns:p14="http://schemas.microsoft.com/office/powerpoint/2010/main" val="42489249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F46AE61-50B3-4440-BB01-1FF85E3E82A7}" type="datetimeFigureOut">
              <a:rPr lang="de-DE" smtClean="0"/>
              <a:t>01.10.2024</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de-DE"/>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0F72BB8-D371-4C53-BF81-5F90ACECF96B}" type="slidenum">
              <a:rPr lang="de-DE" smtClean="0"/>
              <a:t>‹Nr.›</a:t>
            </a:fld>
            <a:endParaRPr lang="de-DE"/>
          </a:p>
        </p:txBody>
      </p:sp>
    </p:spTree>
    <p:extLst>
      <p:ext uri="{BB962C8B-B14F-4D97-AF65-F5344CB8AC3E}">
        <p14:creationId xmlns:p14="http://schemas.microsoft.com/office/powerpoint/2010/main" val="258555772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hiny.posit.co/r/gallery/start-simple/word-cloud/" TargetMode="External"/><Relationship Id="rId2" Type="http://schemas.openxmlformats.org/officeDocument/2006/relationships/hyperlink" Target="https://shiny.posit.co/r/gallery/" TargetMode="External"/><Relationship Id="rId1" Type="http://schemas.openxmlformats.org/officeDocument/2006/relationships/slideLayout" Target="../slideLayouts/slideLayout2.xml"/><Relationship Id="rId4" Type="http://schemas.openxmlformats.org/officeDocument/2006/relationships/hyperlink" Target="https://shiny.posit.co/r/gallery/life-sciences/biodiversity-national-park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osit.co/download/rstudio-deskto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B3E67B-695B-4898-B632-95F9090D532A}"/>
              </a:ext>
            </a:extLst>
          </p:cNvPr>
          <p:cNvSpPr>
            <a:spLocks noGrp="1"/>
          </p:cNvSpPr>
          <p:nvPr>
            <p:ph type="ctrTitle"/>
          </p:nvPr>
        </p:nvSpPr>
        <p:spPr/>
        <p:txBody>
          <a:bodyPr/>
          <a:lstStyle/>
          <a:p>
            <a:r>
              <a:rPr lang="de-DE" sz="8000" dirty="0"/>
              <a:t>Einführung in die </a:t>
            </a:r>
            <a:r>
              <a:rPr lang="de-DE" sz="8000" dirty="0" err="1"/>
              <a:t>OpenSource</a:t>
            </a:r>
            <a:r>
              <a:rPr lang="de-DE" sz="8000" dirty="0"/>
              <a:t> Programmiersprache R</a:t>
            </a:r>
          </a:p>
        </p:txBody>
      </p:sp>
      <p:sp>
        <p:nvSpPr>
          <p:cNvPr id="3" name="Untertitel 2">
            <a:extLst>
              <a:ext uri="{FF2B5EF4-FFF2-40B4-BE49-F238E27FC236}">
                <a16:creationId xmlns:a16="http://schemas.microsoft.com/office/drawing/2014/main" id="{3E036549-B446-4BF2-B2A8-3076ABED076F}"/>
              </a:ext>
            </a:extLst>
          </p:cNvPr>
          <p:cNvSpPr>
            <a:spLocks noGrp="1"/>
          </p:cNvSpPr>
          <p:nvPr>
            <p:ph type="subTitle" idx="1"/>
          </p:nvPr>
        </p:nvSpPr>
        <p:spPr>
          <a:xfrm>
            <a:off x="603504" y="4765085"/>
            <a:ext cx="9228201" cy="1645920"/>
          </a:xfrm>
        </p:spPr>
        <p:txBody>
          <a:bodyPr/>
          <a:lstStyle/>
          <a:p>
            <a:r>
              <a:rPr lang="de-DE" dirty="0"/>
              <a:t>WS 24/25</a:t>
            </a:r>
          </a:p>
        </p:txBody>
      </p:sp>
    </p:spTree>
    <p:extLst>
      <p:ext uri="{BB962C8B-B14F-4D97-AF65-F5344CB8AC3E}">
        <p14:creationId xmlns:p14="http://schemas.microsoft.com/office/powerpoint/2010/main" val="351624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2C04D-C07E-4106-B772-CE20CFE0DA43}"/>
              </a:ext>
            </a:extLst>
          </p:cNvPr>
          <p:cNvSpPr>
            <a:spLocks noGrp="1"/>
          </p:cNvSpPr>
          <p:nvPr>
            <p:ph type="title"/>
          </p:nvPr>
        </p:nvSpPr>
        <p:spPr>
          <a:xfrm>
            <a:off x="653902" y="2328333"/>
            <a:ext cx="11153553" cy="1658198"/>
          </a:xfrm>
        </p:spPr>
        <p:txBody>
          <a:bodyPr/>
          <a:lstStyle/>
          <a:p>
            <a:r>
              <a:rPr lang="de-DE" dirty="0">
                <a:solidFill>
                  <a:schemeClr val="bg1"/>
                </a:solidFill>
              </a:rPr>
              <a:t>Live Coding: Operatoren und Variablen</a:t>
            </a:r>
          </a:p>
        </p:txBody>
      </p:sp>
    </p:spTree>
    <p:extLst>
      <p:ext uri="{BB962C8B-B14F-4D97-AF65-F5344CB8AC3E}">
        <p14:creationId xmlns:p14="http://schemas.microsoft.com/office/powerpoint/2010/main" val="22164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CE7550-881F-4977-9D92-B620BA6CAF5F}"/>
              </a:ext>
            </a:extLst>
          </p:cNvPr>
          <p:cNvSpPr>
            <a:spLocks noGrp="1"/>
          </p:cNvSpPr>
          <p:nvPr>
            <p:ph type="title"/>
          </p:nvPr>
        </p:nvSpPr>
        <p:spPr>
          <a:xfrm>
            <a:off x="619902" y="223934"/>
            <a:ext cx="10772775" cy="1112702"/>
          </a:xfrm>
        </p:spPr>
        <p:txBody>
          <a:bodyPr/>
          <a:lstStyle/>
          <a:p>
            <a:r>
              <a:rPr lang="de-DE" dirty="0"/>
              <a:t>Übung: Operatoren und Variablen</a:t>
            </a:r>
          </a:p>
        </p:txBody>
      </p:sp>
      <p:sp>
        <p:nvSpPr>
          <p:cNvPr id="3" name="Inhaltsplatzhalter 2">
            <a:extLst>
              <a:ext uri="{FF2B5EF4-FFF2-40B4-BE49-F238E27FC236}">
                <a16:creationId xmlns:a16="http://schemas.microsoft.com/office/drawing/2014/main" id="{D0888A6A-7541-431D-8589-09F48760BEEA}"/>
              </a:ext>
            </a:extLst>
          </p:cNvPr>
          <p:cNvSpPr>
            <a:spLocks noGrp="1"/>
          </p:cNvSpPr>
          <p:nvPr>
            <p:ph idx="1"/>
          </p:nvPr>
        </p:nvSpPr>
        <p:spPr>
          <a:xfrm>
            <a:off x="676656" y="1380931"/>
            <a:ext cx="11142120" cy="4802155"/>
          </a:xfrm>
        </p:spPr>
        <p:txBody>
          <a:bodyPr>
            <a:normAutofit lnSpcReduction="10000"/>
          </a:bodyPr>
          <a:lstStyle/>
          <a:p>
            <a:pPr marL="457200" indent="-457200">
              <a:buFont typeface="+mj-lt"/>
              <a:buAutoNum type="arabicPeriod"/>
            </a:pPr>
            <a:r>
              <a:rPr lang="de-DE" sz="2800" dirty="0"/>
              <a:t>Öffnen Sie </a:t>
            </a:r>
            <a:r>
              <a:rPr lang="de-DE" sz="2800" dirty="0" err="1"/>
              <a:t>RStudio</a:t>
            </a:r>
            <a:r>
              <a:rPr lang="de-DE" sz="2800" dirty="0"/>
              <a:t> und erstellen Sie ein neues R Skript</a:t>
            </a:r>
          </a:p>
          <a:p>
            <a:pPr marL="457200" indent="-457200">
              <a:buFont typeface="+mj-lt"/>
              <a:buAutoNum type="arabicPeriod"/>
            </a:pPr>
            <a:r>
              <a:rPr lang="de-DE" sz="2800" dirty="0"/>
              <a:t>Erzeugen Sie die Variablen </a:t>
            </a:r>
            <a:r>
              <a:rPr lang="de-DE" sz="2800" b="1" dirty="0"/>
              <a:t>X</a:t>
            </a:r>
            <a:r>
              <a:rPr lang="de-DE" sz="2800" dirty="0"/>
              <a:t> = 3 und </a:t>
            </a:r>
            <a:r>
              <a:rPr lang="de-DE" sz="2800" b="1" dirty="0"/>
              <a:t>Y</a:t>
            </a:r>
            <a:r>
              <a:rPr lang="de-DE" sz="2800" dirty="0"/>
              <a:t> = 19 und speichern sie die Potenz von </a:t>
            </a:r>
            <a:r>
              <a:rPr lang="de-DE" sz="2800" b="1" dirty="0"/>
              <a:t>X</a:t>
            </a:r>
            <a:r>
              <a:rPr lang="de-DE" sz="2800" dirty="0"/>
              <a:t> hoch </a:t>
            </a:r>
            <a:r>
              <a:rPr lang="de-DE" sz="2800" b="1" dirty="0"/>
              <a:t>Y</a:t>
            </a:r>
            <a:r>
              <a:rPr lang="de-DE" sz="2800" dirty="0"/>
              <a:t> in einer dritten Variablen </a:t>
            </a:r>
            <a:r>
              <a:rPr lang="de-DE" sz="2800" b="1" dirty="0"/>
              <a:t>Z</a:t>
            </a:r>
            <a:r>
              <a:rPr lang="de-DE" sz="2800" dirty="0"/>
              <a:t>. Denken Sie daran, die Zeilen mit STRG+ENTER auszuführen. </a:t>
            </a:r>
          </a:p>
          <a:p>
            <a:pPr marL="457200" indent="-457200">
              <a:buFont typeface="+mj-lt"/>
              <a:buAutoNum type="arabicPeriod"/>
            </a:pPr>
            <a:r>
              <a:rPr lang="de-DE" sz="2800" dirty="0"/>
              <a:t>Ziehen Sie jetzt von </a:t>
            </a:r>
            <a:r>
              <a:rPr lang="de-DE" sz="2800" b="1" dirty="0"/>
              <a:t>Z</a:t>
            </a:r>
            <a:r>
              <a:rPr lang="de-DE" sz="2800" dirty="0"/>
              <a:t> die Variable </a:t>
            </a:r>
            <a:r>
              <a:rPr lang="de-DE" sz="2800" b="1" dirty="0"/>
              <a:t>X</a:t>
            </a:r>
            <a:r>
              <a:rPr lang="de-DE" sz="2800" dirty="0"/>
              <a:t> ab und schreiben Sie das Ergebnis in Variable </a:t>
            </a:r>
            <a:r>
              <a:rPr lang="de-DE" sz="2800" b="1" dirty="0"/>
              <a:t>Z</a:t>
            </a:r>
            <a:r>
              <a:rPr lang="de-DE" sz="2800" dirty="0"/>
              <a:t>.</a:t>
            </a:r>
          </a:p>
          <a:p>
            <a:pPr marL="457200" indent="-457200">
              <a:buFont typeface="+mj-lt"/>
              <a:buAutoNum type="arabicPeriod"/>
            </a:pPr>
            <a:r>
              <a:rPr lang="de-DE" sz="2800" dirty="0"/>
              <a:t>Nutzen Sie einen logischen Operator um herauszufinden ob Variable </a:t>
            </a:r>
            <a:r>
              <a:rPr lang="de-DE" sz="2800" b="1" dirty="0"/>
              <a:t>Z</a:t>
            </a:r>
            <a:r>
              <a:rPr lang="de-DE" sz="2800" dirty="0"/>
              <a:t> größer ist als 1000 </a:t>
            </a:r>
          </a:p>
          <a:p>
            <a:pPr marL="457200" indent="-457200">
              <a:buFont typeface="+mj-lt"/>
              <a:buAutoNum type="arabicPeriod"/>
            </a:pPr>
            <a:r>
              <a:rPr lang="de-DE" sz="2800" dirty="0"/>
              <a:t>Nutzen Sie den Modulo Operator und den Gleichheitsoperator um eine logische Abfrage zu erstellen die TRUE ausgibt wenn </a:t>
            </a:r>
            <a:r>
              <a:rPr lang="de-DE" sz="2800" b="1" dirty="0"/>
              <a:t>Z</a:t>
            </a:r>
            <a:r>
              <a:rPr lang="de-DE" sz="2800" dirty="0"/>
              <a:t> eine gerade Zahl ist, und FALSE wenn </a:t>
            </a:r>
            <a:r>
              <a:rPr lang="de-DE" sz="2800" b="1" dirty="0"/>
              <a:t>Z</a:t>
            </a:r>
            <a:r>
              <a:rPr lang="de-DE" sz="2800" dirty="0"/>
              <a:t> eine ungerade Zahl ist (Tipp: eine gerade Zahl hat keinen Rest wenn sie durch 2 geteilt wird)</a:t>
            </a:r>
          </a:p>
        </p:txBody>
      </p:sp>
    </p:spTree>
    <p:extLst>
      <p:ext uri="{BB962C8B-B14F-4D97-AF65-F5344CB8AC3E}">
        <p14:creationId xmlns:p14="http://schemas.microsoft.com/office/powerpoint/2010/main" val="12081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07509-513C-47CC-8009-8AD3E405F82F}"/>
              </a:ext>
            </a:extLst>
          </p:cNvPr>
          <p:cNvSpPr>
            <a:spLocks noGrp="1"/>
          </p:cNvSpPr>
          <p:nvPr>
            <p:ph type="title"/>
          </p:nvPr>
        </p:nvSpPr>
        <p:spPr>
          <a:xfrm>
            <a:off x="676274" y="334729"/>
            <a:ext cx="10772775" cy="1042188"/>
          </a:xfrm>
        </p:spPr>
        <p:txBody>
          <a:bodyPr/>
          <a:lstStyle/>
          <a:p>
            <a:r>
              <a:rPr lang="de-DE" dirty="0"/>
              <a:t>Operatoren</a:t>
            </a:r>
          </a:p>
        </p:txBody>
      </p:sp>
      <p:sp>
        <p:nvSpPr>
          <p:cNvPr id="3" name="Inhaltsplatzhalter 2">
            <a:extLst>
              <a:ext uri="{FF2B5EF4-FFF2-40B4-BE49-F238E27FC236}">
                <a16:creationId xmlns:a16="http://schemas.microsoft.com/office/drawing/2014/main" id="{6F6163AC-D70A-4FCA-9081-8094260F0750}"/>
              </a:ext>
            </a:extLst>
          </p:cNvPr>
          <p:cNvSpPr>
            <a:spLocks noGrp="1"/>
          </p:cNvSpPr>
          <p:nvPr>
            <p:ph idx="1"/>
          </p:nvPr>
        </p:nvSpPr>
        <p:spPr>
          <a:xfrm>
            <a:off x="676274" y="1600200"/>
            <a:ext cx="10753725" cy="4412511"/>
          </a:xfrm>
        </p:spPr>
        <p:txBody>
          <a:bodyPr>
            <a:normAutofit fontScale="92500" lnSpcReduction="20000"/>
          </a:bodyPr>
          <a:lstStyle/>
          <a:p>
            <a:pPr lvl="1">
              <a:buFont typeface="Arial" panose="020B0604020202020204" pitchFamily="34" charset="0"/>
              <a:buChar char="•"/>
            </a:pPr>
            <a:r>
              <a:rPr lang="de-DE" sz="2600" b="1" dirty="0"/>
              <a:t>Mathematische Operatoren</a:t>
            </a:r>
          </a:p>
          <a:p>
            <a:pPr marL="4572" lvl="1" indent="0">
              <a:buNone/>
            </a:pPr>
            <a:r>
              <a:rPr lang="de-DE" sz="2600" dirty="0"/>
              <a:t>	+     -     *     /     ^     %%</a:t>
            </a:r>
          </a:p>
          <a:p>
            <a:pPr marL="4572" lvl="1" indent="0">
              <a:buNone/>
            </a:pPr>
            <a:r>
              <a:rPr lang="de-DE" sz="2600" dirty="0"/>
              <a:t>	führen mathematische Operationen aus</a:t>
            </a:r>
          </a:p>
          <a:p>
            <a:pPr marL="4572" lvl="1" indent="0">
              <a:buNone/>
            </a:pPr>
            <a:endParaRPr lang="de-DE" dirty="0"/>
          </a:p>
          <a:p>
            <a:pPr lvl="1">
              <a:buFont typeface="Arial" panose="020B0604020202020204" pitchFamily="34" charset="0"/>
              <a:buChar char="•"/>
            </a:pPr>
            <a:endParaRPr lang="de-DE" dirty="0"/>
          </a:p>
          <a:p>
            <a:pPr lvl="1">
              <a:buFont typeface="Arial" panose="020B0604020202020204" pitchFamily="34" charset="0"/>
              <a:buChar char="•"/>
            </a:pPr>
            <a:r>
              <a:rPr lang="de-DE" sz="2600" b="1" dirty="0"/>
              <a:t>Logische Operatoren</a:t>
            </a:r>
          </a:p>
          <a:p>
            <a:pPr marL="4572" lvl="1" indent="0">
              <a:buNone/>
            </a:pPr>
            <a:r>
              <a:rPr lang="de-DE" sz="2600" dirty="0"/>
              <a:t>	&gt;     &lt;     &gt;=     &lt;=     ==    !=</a:t>
            </a:r>
          </a:p>
          <a:p>
            <a:pPr marL="4572" lvl="1" indent="0">
              <a:buNone/>
            </a:pPr>
            <a:r>
              <a:rPr lang="de-DE" sz="2600" dirty="0"/>
              <a:t>	geben TRUE oder FALSE zurück</a:t>
            </a:r>
          </a:p>
          <a:p>
            <a:pPr marL="4572" lvl="1" indent="0">
              <a:buNone/>
            </a:pPr>
            <a:endParaRPr lang="de-DE" dirty="0"/>
          </a:p>
          <a:p>
            <a:pPr lvl="1">
              <a:buFont typeface="Arial" panose="020B0604020202020204" pitchFamily="34" charset="0"/>
              <a:buChar char="•"/>
            </a:pPr>
            <a:endParaRPr lang="de-DE" dirty="0"/>
          </a:p>
          <a:p>
            <a:pPr lvl="1">
              <a:buFont typeface="Arial" panose="020B0604020202020204" pitchFamily="34" charset="0"/>
              <a:buChar char="•"/>
            </a:pPr>
            <a:r>
              <a:rPr lang="de-DE" sz="2800" b="1" dirty="0"/>
              <a:t>Zuweisungsoperatoren</a:t>
            </a:r>
          </a:p>
          <a:p>
            <a:pPr marL="4572" lvl="1" indent="0">
              <a:buNone/>
            </a:pPr>
            <a:r>
              <a:rPr lang="de-DE" sz="2800" dirty="0"/>
              <a:t>	&lt;-     =</a:t>
            </a:r>
          </a:p>
          <a:p>
            <a:pPr marL="4572" lvl="1" indent="0">
              <a:buNone/>
            </a:pPr>
            <a:r>
              <a:rPr lang="de-DE" sz="2800" dirty="0"/>
              <a:t>	Speichern Werte oder Wörter in einer Variablen</a:t>
            </a:r>
          </a:p>
          <a:p>
            <a:pPr marL="4572" lvl="1" indent="0">
              <a:buNone/>
            </a:pPr>
            <a:endParaRPr lang="de-DE" dirty="0"/>
          </a:p>
        </p:txBody>
      </p:sp>
    </p:spTree>
    <p:extLst>
      <p:ext uri="{BB962C8B-B14F-4D97-AF65-F5344CB8AC3E}">
        <p14:creationId xmlns:p14="http://schemas.microsoft.com/office/powerpoint/2010/main" val="420350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96637-3F36-4C1D-801B-B0EDFA6C4EBA}"/>
              </a:ext>
            </a:extLst>
          </p:cNvPr>
          <p:cNvSpPr>
            <a:spLocks noGrp="1"/>
          </p:cNvSpPr>
          <p:nvPr>
            <p:ph type="title"/>
          </p:nvPr>
        </p:nvSpPr>
        <p:spPr/>
        <p:txBody>
          <a:bodyPr/>
          <a:lstStyle/>
          <a:p>
            <a:r>
              <a:rPr lang="de-DE" dirty="0"/>
              <a:t>Variablen</a:t>
            </a:r>
          </a:p>
        </p:txBody>
      </p:sp>
      <p:sp>
        <p:nvSpPr>
          <p:cNvPr id="3" name="Inhaltsplatzhalter 2">
            <a:extLst>
              <a:ext uri="{FF2B5EF4-FFF2-40B4-BE49-F238E27FC236}">
                <a16:creationId xmlns:a16="http://schemas.microsoft.com/office/drawing/2014/main" id="{D2354EA2-205F-4306-ACBB-57BA81043F32}"/>
              </a:ext>
            </a:extLst>
          </p:cNvPr>
          <p:cNvSpPr>
            <a:spLocks noGrp="1"/>
          </p:cNvSpPr>
          <p:nvPr>
            <p:ph idx="1"/>
          </p:nvPr>
        </p:nvSpPr>
        <p:spPr/>
        <p:txBody>
          <a:bodyPr>
            <a:normAutofit/>
          </a:bodyPr>
          <a:lstStyle/>
          <a:p>
            <a:pPr lvl="1">
              <a:lnSpc>
                <a:spcPct val="200000"/>
              </a:lnSpc>
              <a:buFont typeface="Arial" panose="020B0604020202020204" pitchFamily="34" charset="0"/>
              <a:buChar char="•"/>
            </a:pPr>
            <a:r>
              <a:rPr lang="de-DE" sz="2800" dirty="0"/>
              <a:t>Speichern Werte wie Zahlen oder Wörter</a:t>
            </a:r>
          </a:p>
          <a:p>
            <a:pPr lvl="1">
              <a:lnSpc>
                <a:spcPct val="200000"/>
              </a:lnSpc>
              <a:buFont typeface="Arial" panose="020B0604020202020204" pitchFamily="34" charset="0"/>
              <a:buChar char="•"/>
            </a:pPr>
            <a:r>
              <a:rPr lang="de-DE" sz="2800" dirty="0"/>
              <a:t>Erst als Variable ist ein Wert vom Rechner auffindbar</a:t>
            </a:r>
          </a:p>
          <a:p>
            <a:pPr lvl="1">
              <a:lnSpc>
                <a:spcPct val="200000"/>
              </a:lnSpc>
              <a:buFont typeface="Arial" panose="020B0604020202020204" pitchFamily="34" charset="0"/>
              <a:buChar char="•"/>
            </a:pPr>
            <a:r>
              <a:rPr lang="de-DE" sz="2800" dirty="0"/>
              <a:t>Lassen sich wieder überschreiben</a:t>
            </a:r>
          </a:p>
        </p:txBody>
      </p:sp>
    </p:spTree>
    <p:extLst>
      <p:ext uri="{BB962C8B-B14F-4D97-AF65-F5344CB8AC3E}">
        <p14:creationId xmlns:p14="http://schemas.microsoft.com/office/powerpoint/2010/main" val="397106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44944-9C58-48B1-86DB-DABE5BE9D378}"/>
              </a:ext>
            </a:extLst>
          </p:cNvPr>
          <p:cNvSpPr>
            <a:spLocks noGrp="1"/>
          </p:cNvSpPr>
          <p:nvPr>
            <p:ph type="title"/>
          </p:nvPr>
        </p:nvSpPr>
        <p:spPr>
          <a:xfrm>
            <a:off x="200025" y="361310"/>
            <a:ext cx="10772775" cy="909281"/>
          </a:xfrm>
        </p:spPr>
        <p:txBody>
          <a:bodyPr>
            <a:normAutofit/>
          </a:bodyPr>
          <a:lstStyle/>
          <a:p>
            <a:r>
              <a:rPr lang="de-DE" dirty="0"/>
              <a:t>Datenstrukturen in R</a:t>
            </a:r>
          </a:p>
        </p:txBody>
      </p:sp>
      <p:pic>
        <p:nvPicPr>
          <p:cNvPr id="7" name="Grafik 6">
            <a:extLst>
              <a:ext uri="{FF2B5EF4-FFF2-40B4-BE49-F238E27FC236}">
                <a16:creationId xmlns:a16="http://schemas.microsoft.com/office/drawing/2014/main" id="{966C09AA-82E2-4552-A370-6942889D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540559"/>
            <a:ext cx="9145143" cy="4066756"/>
          </a:xfrm>
          <a:prstGeom prst="rect">
            <a:avLst/>
          </a:prstGeom>
        </p:spPr>
      </p:pic>
      <p:sp>
        <p:nvSpPr>
          <p:cNvPr id="8" name="Rechteck 7">
            <a:extLst>
              <a:ext uri="{FF2B5EF4-FFF2-40B4-BE49-F238E27FC236}">
                <a16:creationId xmlns:a16="http://schemas.microsoft.com/office/drawing/2014/main" id="{1D2BD8B2-9E2D-4488-A8A5-B9BFAC0A7F8D}"/>
              </a:ext>
            </a:extLst>
          </p:cNvPr>
          <p:cNvSpPr/>
          <p:nvPr/>
        </p:nvSpPr>
        <p:spPr>
          <a:xfrm>
            <a:off x="696432" y="2488019"/>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BF6FC60-1F8A-4E76-9AD3-07BFBF2FB43A}"/>
              </a:ext>
            </a:extLst>
          </p:cNvPr>
          <p:cNvSpPr/>
          <p:nvPr/>
        </p:nvSpPr>
        <p:spPr>
          <a:xfrm>
            <a:off x="2310809" y="3273056"/>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D71A2B7-08AE-4301-8860-BF9F5BC61FD3}"/>
              </a:ext>
            </a:extLst>
          </p:cNvPr>
          <p:cNvSpPr/>
          <p:nvPr/>
        </p:nvSpPr>
        <p:spPr>
          <a:xfrm>
            <a:off x="9790814" y="1880191"/>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8D2088F5-E923-4623-9ECE-9992D3C610B0}"/>
              </a:ext>
            </a:extLst>
          </p:cNvPr>
          <p:cNvSpPr txBox="1"/>
          <p:nvPr/>
        </p:nvSpPr>
        <p:spPr>
          <a:xfrm>
            <a:off x="10579396" y="1801850"/>
            <a:ext cx="1164421" cy="461665"/>
          </a:xfrm>
          <a:prstGeom prst="rect">
            <a:avLst/>
          </a:prstGeom>
          <a:noFill/>
        </p:spPr>
        <p:txBody>
          <a:bodyPr wrap="none" rtlCol="0">
            <a:spAutoFit/>
          </a:bodyPr>
          <a:lstStyle/>
          <a:p>
            <a:r>
              <a:rPr lang="de-DE" sz="2400" b="1" dirty="0">
                <a:solidFill>
                  <a:srgbClr val="FF0000"/>
                </a:solidFill>
              </a:rPr>
              <a:t>Variable</a:t>
            </a:r>
            <a:endParaRPr lang="de-DE" b="1" dirty="0">
              <a:solidFill>
                <a:srgbClr val="FF0000"/>
              </a:solidFill>
            </a:endParaRPr>
          </a:p>
        </p:txBody>
      </p:sp>
      <p:sp>
        <p:nvSpPr>
          <p:cNvPr id="12" name="Rechteck 11">
            <a:extLst>
              <a:ext uri="{FF2B5EF4-FFF2-40B4-BE49-F238E27FC236}">
                <a16:creationId xmlns:a16="http://schemas.microsoft.com/office/drawing/2014/main" id="{0348797C-BC9C-4427-92F0-E1AF33E0F2B6}"/>
              </a:ext>
            </a:extLst>
          </p:cNvPr>
          <p:cNvSpPr/>
          <p:nvPr/>
        </p:nvSpPr>
        <p:spPr>
          <a:xfrm>
            <a:off x="6360042" y="1895579"/>
            <a:ext cx="595423" cy="369183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F04BDEA-CA82-415A-B42D-A3BF482014A8}"/>
              </a:ext>
            </a:extLst>
          </p:cNvPr>
          <p:cNvSpPr/>
          <p:nvPr/>
        </p:nvSpPr>
        <p:spPr>
          <a:xfrm>
            <a:off x="668078" y="3842784"/>
            <a:ext cx="8677090"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A4E7BFDF-F12D-4DE3-A1C2-A0127032DD8C}"/>
              </a:ext>
            </a:extLst>
          </p:cNvPr>
          <p:cNvSpPr/>
          <p:nvPr/>
        </p:nvSpPr>
        <p:spPr>
          <a:xfrm>
            <a:off x="9815623" y="2489791"/>
            <a:ext cx="595423"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3E8A1429-B198-40FF-B3CD-9517C32D21AE}"/>
              </a:ext>
            </a:extLst>
          </p:cNvPr>
          <p:cNvSpPr txBox="1"/>
          <p:nvPr/>
        </p:nvSpPr>
        <p:spPr>
          <a:xfrm>
            <a:off x="10637897" y="2394289"/>
            <a:ext cx="974690" cy="461665"/>
          </a:xfrm>
          <a:prstGeom prst="rect">
            <a:avLst/>
          </a:prstGeom>
          <a:noFill/>
        </p:spPr>
        <p:txBody>
          <a:bodyPr wrap="none" rtlCol="0">
            <a:spAutoFit/>
          </a:bodyPr>
          <a:lstStyle/>
          <a:p>
            <a:r>
              <a:rPr lang="de-DE" sz="2400" b="1" dirty="0">
                <a:solidFill>
                  <a:srgbClr val="0070C0"/>
                </a:solidFill>
              </a:rPr>
              <a:t>Vektor</a:t>
            </a:r>
            <a:endParaRPr lang="de-DE" b="1" dirty="0">
              <a:solidFill>
                <a:srgbClr val="0070C0"/>
              </a:solidFill>
            </a:endParaRPr>
          </a:p>
        </p:txBody>
      </p:sp>
      <p:sp>
        <p:nvSpPr>
          <p:cNvPr id="16" name="Rechteck 15">
            <a:extLst>
              <a:ext uri="{FF2B5EF4-FFF2-40B4-BE49-F238E27FC236}">
                <a16:creationId xmlns:a16="http://schemas.microsoft.com/office/drawing/2014/main" id="{723C9472-24E9-44F4-BB57-A512D68AC2B6}"/>
              </a:ext>
            </a:extLst>
          </p:cNvPr>
          <p:cNvSpPr/>
          <p:nvPr/>
        </p:nvSpPr>
        <p:spPr>
          <a:xfrm>
            <a:off x="3101163" y="1919127"/>
            <a:ext cx="2247014" cy="369183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292D6678-9790-40B8-8D69-A6C10AD37FBE}"/>
              </a:ext>
            </a:extLst>
          </p:cNvPr>
          <p:cNvSpPr/>
          <p:nvPr/>
        </p:nvSpPr>
        <p:spPr>
          <a:xfrm>
            <a:off x="531155" y="4412512"/>
            <a:ext cx="2422923" cy="102300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E616735A-2B34-483B-9C46-3E95A0DE9088}"/>
              </a:ext>
            </a:extLst>
          </p:cNvPr>
          <p:cNvSpPr/>
          <p:nvPr/>
        </p:nvSpPr>
        <p:spPr>
          <a:xfrm>
            <a:off x="9815623" y="3060405"/>
            <a:ext cx="595423" cy="21265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9A4AEC68-F108-4C0B-8864-DC2CB484E02A}"/>
              </a:ext>
            </a:extLst>
          </p:cNvPr>
          <p:cNvSpPr txBox="1"/>
          <p:nvPr/>
        </p:nvSpPr>
        <p:spPr>
          <a:xfrm>
            <a:off x="10579396" y="2935897"/>
            <a:ext cx="976742" cy="461665"/>
          </a:xfrm>
          <a:prstGeom prst="rect">
            <a:avLst/>
          </a:prstGeom>
          <a:noFill/>
        </p:spPr>
        <p:txBody>
          <a:bodyPr wrap="none" rtlCol="0">
            <a:spAutoFit/>
          </a:bodyPr>
          <a:lstStyle/>
          <a:p>
            <a:r>
              <a:rPr lang="de-DE" sz="2400" b="1" dirty="0">
                <a:solidFill>
                  <a:srgbClr val="FFC000"/>
                </a:solidFill>
              </a:rPr>
              <a:t>Matrix</a:t>
            </a:r>
            <a:endParaRPr lang="de-DE" b="1" dirty="0">
              <a:solidFill>
                <a:srgbClr val="FFC000"/>
              </a:solidFill>
            </a:endParaRPr>
          </a:p>
        </p:txBody>
      </p:sp>
      <p:sp>
        <p:nvSpPr>
          <p:cNvPr id="20" name="Rechteck 19">
            <a:extLst>
              <a:ext uri="{FF2B5EF4-FFF2-40B4-BE49-F238E27FC236}">
                <a16:creationId xmlns:a16="http://schemas.microsoft.com/office/drawing/2014/main" id="{2B32807F-1AC5-439E-9458-4AB983E5DBA2}"/>
              </a:ext>
            </a:extLst>
          </p:cNvPr>
          <p:cNvSpPr/>
          <p:nvPr/>
        </p:nvSpPr>
        <p:spPr>
          <a:xfrm>
            <a:off x="159488" y="1540559"/>
            <a:ext cx="9223745" cy="411064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932DBDE9-61C3-4EF2-BCE2-5BF33C8E27A7}"/>
              </a:ext>
            </a:extLst>
          </p:cNvPr>
          <p:cNvSpPr/>
          <p:nvPr/>
        </p:nvSpPr>
        <p:spPr>
          <a:xfrm>
            <a:off x="9851286" y="3658716"/>
            <a:ext cx="595423" cy="21265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04F4B21E-7278-44B6-8CA5-BB87D3EC5653}"/>
              </a:ext>
            </a:extLst>
          </p:cNvPr>
          <p:cNvSpPr txBox="1"/>
          <p:nvPr/>
        </p:nvSpPr>
        <p:spPr>
          <a:xfrm>
            <a:off x="10517854" y="3516718"/>
            <a:ext cx="1484124" cy="461665"/>
          </a:xfrm>
          <a:prstGeom prst="rect">
            <a:avLst/>
          </a:prstGeom>
          <a:noFill/>
        </p:spPr>
        <p:txBody>
          <a:bodyPr wrap="none" rtlCol="0">
            <a:spAutoFit/>
          </a:bodyPr>
          <a:lstStyle/>
          <a:p>
            <a:r>
              <a:rPr lang="de-DE" sz="2400" b="1" dirty="0">
                <a:solidFill>
                  <a:srgbClr val="7030A0"/>
                </a:solidFill>
              </a:rPr>
              <a:t>Dataframe</a:t>
            </a:r>
            <a:endParaRPr lang="de-DE" b="1" dirty="0">
              <a:solidFill>
                <a:srgbClr val="7030A0"/>
              </a:solidFill>
            </a:endParaRPr>
          </a:p>
        </p:txBody>
      </p:sp>
    </p:spTree>
    <p:extLst>
      <p:ext uri="{BB962C8B-B14F-4D97-AF65-F5344CB8AC3E}">
        <p14:creationId xmlns:p14="http://schemas.microsoft.com/office/powerpoint/2010/main" val="2130136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2C04D-C07E-4106-B772-CE20CFE0DA43}"/>
              </a:ext>
            </a:extLst>
          </p:cNvPr>
          <p:cNvSpPr>
            <a:spLocks noGrp="1"/>
          </p:cNvSpPr>
          <p:nvPr>
            <p:ph type="title"/>
          </p:nvPr>
        </p:nvSpPr>
        <p:spPr>
          <a:xfrm>
            <a:off x="653902" y="2328333"/>
            <a:ext cx="11153553" cy="1658198"/>
          </a:xfrm>
        </p:spPr>
        <p:txBody>
          <a:bodyPr/>
          <a:lstStyle/>
          <a:p>
            <a:r>
              <a:rPr lang="de-DE" dirty="0">
                <a:solidFill>
                  <a:schemeClr val="bg1"/>
                </a:solidFill>
              </a:rPr>
              <a:t>Live Coding: Vektoren</a:t>
            </a:r>
          </a:p>
        </p:txBody>
      </p:sp>
    </p:spTree>
    <p:extLst>
      <p:ext uri="{BB962C8B-B14F-4D97-AF65-F5344CB8AC3E}">
        <p14:creationId xmlns:p14="http://schemas.microsoft.com/office/powerpoint/2010/main" val="338690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8CD711-149C-4D10-B9CF-E4A5E9695EEC}"/>
              </a:ext>
            </a:extLst>
          </p:cNvPr>
          <p:cNvSpPr>
            <a:spLocks noGrp="1"/>
          </p:cNvSpPr>
          <p:nvPr>
            <p:ph type="title"/>
          </p:nvPr>
        </p:nvSpPr>
        <p:spPr>
          <a:xfrm>
            <a:off x="638174" y="259041"/>
            <a:ext cx="10772775" cy="1077596"/>
          </a:xfrm>
        </p:spPr>
        <p:txBody>
          <a:bodyPr/>
          <a:lstStyle/>
          <a:p>
            <a:r>
              <a:rPr lang="de-DE" dirty="0"/>
              <a:t>Übung: Vektoren</a:t>
            </a:r>
          </a:p>
        </p:txBody>
      </p:sp>
      <p:sp>
        <p:nvSpPr>
          <p:cNvPr id="3" name="Inhaltsplatzhalter 2">
            <a:extLst>
              <a:ext uri="{FF2B5EF4-FFF2-40B4-BE49-F238E27FC236}">
                <a16:creationId xmlns:a16="http://schemas.microsoft.com/office/drawing/2014/main" id="{4CF981BD-E5E2-4F40-B1EA-B35213368847}"/>
              </a:ext>
            </a:extLst>
          </p:cNvPr>
          <p:cNvSpPr>
            <a:spLocks noGrp="1"/>
          </p:cNvSpPr>
          <p:nvPr>
            <p:ph idx="1"/>
          </p:nvPr>
        </p:nvSpPr>
        <p:spPr>
          <a:xfrm>
            <a:off x="657224" y="1212980"/>
            <a:ext cx="10753725" cy="5262465"/>
          </a:xfrm>
        </p:spPr>
        <p:txBody>
          <a:bodyPr>
            <a:normAutofit lnSpcReduction="10000"/>
          </a:bodyPr>
          <a:lstStyle/>
          <a:p>
            <a:pPr marL="457200" indent="-457200">
              <a:buFont typeface="+mj-lt"/>
              <a:buAutoNum type="arabicPeriod"/>
            </a:pPr>
            <a:r>
              <a:rPr lang="de-DE" sz="2800" dirty="0"/>
              <a:t>Erzeugen Sie einen Vektor </a:t>
            </a:r>
            <a:r>
              <a:rPr lang="de-DE" sz="2800" b="1" dirty="0" err="1"/>
              <a:t>vec</a:t>
            </a:r>
            <a:r>
              <a:rPr lang="de-DE" sz="2800" dirty="0"/>
              <a:t> mit den Zahlen 2, 23, 42, 256, 13</a:t>
            </a:r>
          </a:p>
          <a:p>
            <a:pPr marL="457200" indent="-457200">
              <a:buFont typeface="+mj-lt"/>
              <a:buAutoNum type="arabicPeriod"/>
            </a:pPr>
            <a:r>
              <a:rPr lang="de-DE" sz="2800" dirty="0"/>
              <a:t>Hängen Sie an den Vektor die Zahl 800 an</a:t>
            </a:r>
          </a:p>
          <a:p>
            <a:pPr marL="457200" indent="-457200">
              <a:buFont typeface="+mj-lt"/>
              <a:buAutoNum type="arabicPeriod"/>
            </a:pPr>
            <a:r>
              <a:rPr lang="de-DE" sz="2800" dirty="0"/>
              <a:t>Fügen Sie vor der ersten Zahl eine 0 dem Vektor hinzu</a:t>
            </a:r>
          </a:p>
          <a:p>
            <a:pPr marL="457200" indent="-457200">
              <a:buFont typeface="+mj-lt"/>
              <a:buAutoNum type="arabicPeriod"/>
            </a:pPr>
            <a:r>
              <a:rPr lang="de-DE" sz="2800" dirty="0"/>
              <a:t>Löschen Sie die Stelle mit Zahl 256 aus dem Vektor </a:t>
            </a:r>
          </a:p>
          <a:p>
            <a:pPr marL="457200" indent="-457200">
              <a:buFont typeface="+mj-lt"/>
              <a:buAutoNum type="arabicPeriod"/>
            </a:pPr>
            <a:r>
              <a:rPr lang="de-DE" sz="2800" dirty="0"/>
              <a:t>Überschreiben Sie die Zahl 800 mit der Zahl 799 </a:t>
            </a:r>
          </a:p>
          <a:p>
            <a:pPr marL="457200" indent="-457200">
              <a:buFont typeface="+mj-lt"/>
              <a:buAutoNum type="arabicPeriod"/>
            </a:pPr>
            <a:r>
              <a:rPr lang="de-DE" sz="2800" dirty="0"/>
              <a:t>Wählen sie die ersten 3 Stellen des Vektors aus und speichern diese in einen neuen Vektor. Den Namen für den neuen Vektor können Sie beliebig wählen.</a:t>
            </a:r>
          </a:p>
          <a:p>
            <a:pPr marL="457200" indent="-457200">
              <a:buFont typeface="+mj-lt"/>
              <a:buAutoNum type="arabicPeriod"/>
            </a:pPr>
            <a:r>
              <a:rPr lang="de-DE" sz="2800" dirty="0"/>
              <a:t>Wählen sie alle Stellen aus dem Vektor aus die größer sind als 20 und speichern Sie diese ebenfalls in einem neuen Vektor </a:t>
            </a:r>
          </a:p>
          <a:p>
            <a:pPr marL="457200" indent="-457200">
              <a:buFont typeface="+mj-lt"/>
              <a:buAutoNum type="arabicPeriod"/>
            </a:pPr>
            <a:r>
              <a:rPr lang="de-DE" sz="2800" dirty="0"/>
              <a:t>Wählen Sie die Stellen des Vektors so aus, dass die gewählten Zahlen den Vektor in sortierter Reihenfolge darstellen</a:t>
            </a:r>
          </a:p>
        </p:txBody>
      </p:sp>
    </p:spTree>
    <p:extLst>
      <p:ext uri="{BB962C8B-B14F-4D97-AF65-F5344CB8AC3E}">
        <p14:creationId xmlns:p14="http://schemas.microsoft.com/office/powerpoint/2010/main" val="35411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1D52D2-BC55-4FD1-AC05-C91977EDF9C4}"/>
              </a:ext>
            </a:extLst>
          </p:cNvPr>
          <p:cNvSpPr>
            <a:spLocks noGrp="1"/>
          </p:cNvSpPr>
          <p:nvPr>
            <p:ph type="title"/>
          </p:nvPr>
        </p:nvSpPr>
        <p:spPr>
          <a:xfrm>
            <a:off x="625326" y="398720"/>
            <a:ext cx="10772775" cy="1179536"/>
          </a:xfrm>
        </p:spPr>
        <p:txBody>
          <a:bodyPr/>
          <a:lstStyle/>
          <a:p>
            <a:r>
              <a:rPr lang="de-DE" dirty="0"/>
              <a:t>Vektoren</a:t>
            </a:r>
          </a:p>
        </p:txBody>
      </p:sp>
      <p:sp>
        <p:nvSpPr>
          <p:cNvPr id="3" name="Inhaltsplatzhalter 2">
            <a:extLst>
              <a:ext uri="{FF2B5EF4-FFF2-40B4-BE49-F238E27FC236}">
                <a16:creationId xmlns:a16="http://schemas.microsoft.com/office/drawing/2014/main" id="{006FC6F6-D4B2-44EA-8BD7-20724DCA6B3C}"/>
              </a:ext>
            </a:extLst>
          </p:cNvPr>
          <p:cNvSpPr>
            <a:spLocks noGrp="1"/>
          </p:cNvSpPr>
          <p:nvPr>
            <p:ph idx="1"/>
          </p:nvPr>
        </p:nvSpPr>
        <p:spPr>
          <a:xfrm>
            <a:off x="838200" y="1338364"/>
            <a:ext cx="10515600" cy="4683089"/>
          </a:xfrm>
        </p:spPr>
        <p:txBody>
          <a:bodyPr/>
          <a:lstStyle/>
          <a:p>
            <a:pPr lvl="1">
              <a:lnSpc>
                <a:spcPct val="150000"/>
              </a:lnSpc>
              <a:buFont typeface="Arial" panose="020B0604020202020204" pitchFamily="34" charset="0"/>
              <a:buChar char="•"/>
            </a:pPr>
            <a:r>
              <a:rPr lang="de-DE" sz="2800" dirty="0"/>
              <a:t>Verbinden mehrere Werte mit c( ) (</a:t>
            </a:r>
            <a:r>
              <a:rPr lang="de-DE" sz="2800" dirty="0" err="1"/>
              <a:t>combine</a:t>
            </a:r>
            <a:r>
              <a:rPr lang="de-DE" sz="2800" dirty="0"/>
              <a:t>)</a:t>
            </a:r>
          </a:p>
          <a:p>
            <a:pPr lvl="1">
              <a:lnSpc>
                <a:spcPct val="100000"/>
              </a:lnSpc>
              <a:buFont typeface="Arial" panose="020B0604020202020204" pitchFamily="34" charset="0"/>
              <a:buChar char="•"/>
            </a:pPr>
            <a:r>
              <a:rPr lang="de-DE" sz="2800" dirty="0"/>
              <a:t>Operatoren werden auf alle Elemente eines Vektors ausgeführt</a:t>
            </a:r>
          </a:p>
          <a:p>
            <a:pPr marL="457200" lvl="1" indent="0">
              <a:lnSpc>
                <a:spcPct val="100000"/>
              </a:lnSpc>
              <a:buNone/>
            </a:pPr>
            <a:r>
              <a:rPr lang="de-DE" sz="2800" dirty="0"/>
              <a:t>-&gt; ermöglicht effizientes Editieren und Durchführen von Abfragen</a:t>
            </a:r>
          </a:p>
          <a:p>
            <a:pPr lvl="1">
              <a:lnSpc>
                <a:spcPct val="150000"/>
              </a:lnSpc>
              <a:buFont typeface="Arial" panose="020B0604020202020204" pitchFamily="34" charset="0"/>
              <a:buChar char="•"/>
            </a:pPr>
            <a:r>
              <a:rPr lang="de-DE" sz="2800" dirty="0"/>
              <a:t>An bestehende Vektoren lassen sich weitere Elemente anhängen</a:t>
            </a:r>
          </a:p>
          <a:p>
            <a:pPr lvl="1">
              <a:lnSpc>
                <a:spcPct val="150000"/>
              </a:lnSpc>
              <a:buFont typeface="Arial" panose="020B0604020202020204" pitchFamily="34" charset="0"/>
              <a:buChar char="•"/>
            </a:pPr>
            <a:r>
              <a:rPr lang="de-DE" sz="2800" dirty="0"/>
              <a:t>Indizierung mit [ ] ermöglicht Elemente aus Vektor abzufragen</a:t>
            </a:r>
          </a:p>
          <a:p>
            <a:pPr lvl="1">
              <a:lnSpc>
                <a:spcPct val="100000"/>
              </a:lnSpc>
              <a:buFont typeface="Arial" panose="020B0604020202020204" pitchFamily="34" charset="0"/>
              <a:buChar char="•"/>
            </a:pPr>
            <a:r>
              <a:rPr lang="de-DE" sz="2800" dirty="0"/>
              <a:t>Indizierung mit negativem Index wählt alle Elemente außer dem Index aus</a:t>
            </a:r>
          </a:p>
          <a:p>
            <a:pPr marL="457200" lvl="1" indent="0">
              <a:lnSpc>
                <a:spcPct val="100000"/>
              </a:lnSpc>
              <a:buNone/>
            </a:pPr>
            <a:r>
              <a:rPr lang="de-DE" sz="2800" dirty="0"/>
              <a:t>-&gt; ermöglicht das Löschen von Elementen</a:t>
            </a:r>
          </a:p>
          <a:p>
            <a:endParaRPr lang="de-DE" dirty="0"/>
          </a:p>
        </p:txBody>
      </p:sp>
    </p:spTree>
    <p:extLst>
      <p:ext uri="{BB962C8B-B14F-4D97-AF65-F5344CB8AC3E}">
        <p14:creationId xmlns:p14="http://schemas.microsoft.com/office/powerpoint/2010/main" val="336197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2C04D-C07E-4106-B772-CE20CFE0DA43}"/>
              </a:ext>
            </a:extLst>
          </p:cNvPr>
          <p:cNvSpPr>
            <a:spLocks noGrp="1"/>
          </p:cNvSpPr>
          <p:nvPr>
            <p:ph type="title"/>
          </p:nvPr>
        </p:nvSpPr>
        <p:spPr>
          <a:xfrm>
            <a:off x="653902" y="2328333"/>
            <a:ext cx="11153553" cy="1658198"/>
          </a:xfrm>
        </p:spPr>
        <p:txBody>
          <a:bodyPr/>
          <a:lstStyle/>
          <a:p>
            <a:r>
              <a:rPr lang="de-DE" dirty="0">
                <a:solidFill>
                  <a:schemeClr val="bg1"/>
                </a:solidFill>
              </a:rPr>
              <a:t>Live Coding: Funktionen</a:t>
            </a:r>
          </a:p>
        </p:txBody>
      </p:sp>
    </p:spTree>
    <p:extLst>
      <p:ext uri="{BB962C8B-B14F-4D97-AF65-F5344CB8AC3E}">
        <p14:creationId xmlns:p14="http://schemas.microsoft.com/office/powerpoint/2010/main" val="1447280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1E842-E32F-4EDF-A139-97BB755396BB}"/>
              </a:ext>
            </a:extLst>
          </p:cNvPr>
          <p:cNvSpPr>
            <a:spLocks noGrp="1"/>
          </p:cNvSpPr>
          <p:nvPr>
            <p:ph type="title"/>
          </p:nvPr>
        </p:nvSpPr>
        <p:spPr>
          <a:xfrm>
            <a:off x="657224" y="499533"/>
            <a:ext cx="10772775" cy="1316826"/>
          </a:xfrm>
        </p:spPr>
        <p:txBody>
          <a:bodyPr/>
          <a:lstStyle/>
          <a:p>
            <a:r>
              <a:rPr lang="de-DE" dirty="0"/>
              <a:t>Übung: Funktionen</a:t>
            </a:r>
          </a:p>
        </p:txBody>
      </p:sp>
      <p:sp>
        <p:nvSpPr>
          <p:cNvPr id="3" name="Inhaltsplatzhalter 2">
            <a:extLst>
              <a:ext uri="{FF2B5EF4-FFF2-40B4-BE49-F238E27FC236}">
                <a16:creationId xmlns:a16="http://schemas.microsoft.com/office/drawing/2014/main" id="{EE0BEB4D-8E11-490E-A671-CBE1AE527032}"/>
              </a:ext>
            </a:extLst>
          </p:cNvPr>
          <p:cNvSpPr>
            <a:spLocks noGrp="1"/>
          </p:cNvSpPr>
          <p:nvPr>
            <p:ph idx="1"/>
          </p:nvPr>
        </p:nvSpPr>
        <p:spPr/>
        <p:txBody>
          <a:bodyPr>
            <a:normAutofit/>
          </a:bodyPr>
          <a:lstStyle/>
          <a:p>
            <a:pPr marL="457200" indent="-457200">
              <a:buFont typeface="+mj-lt"/>
              <a:buAutoNum type="arabicPeriod"/>
            </a:pPr>
            <a:r>
              <a:rPr lang="de-DE" sz="2800" dirty="0"/>
              <a:t>Erzeugen Sie mit der Funktion sample() einen Vektor bestehend aus 100 zufälligen Zahlen zwischen 1 und 5</a:t>
            </a:r>
          </a:p>
          <a:p>
            <a:pPr marL="457200" indent="-457200">
              <a:buFont typeface="+mj-lt"/>
              <a:buAutoNum type="arabicPeriod"/>
            </a:pPr>
            <a:r>
              <a:rPr lang="de-DE" sz="2800" dirty="0"/>
              <a:t> Berechnen Sie die Summe, den Mittelwert und Median des Vektors</a:t>
            </a:r>
          </a:p>
          <a:p>
            <a:pPr marL="457200" indent="-457200">
              <a:buFont typeface="+mj-lt"/>
              <a:buAutoNum type="arabicPeriod"/>
            </a:pPr>
            <a:r>
              <a:rPr lang="de-DE" sz="2800" dirty="0"/>
              <a:t> Sortieren Sie den Vektor von großen nach kleinen Zahlen (Schauen sie sich dafür die Argumente der </a:t>
            </a:r>
            <a:r>
              <a:rPr lang="de-DE" sz="2800" dirty="0" err="1"/>
              <a:t>sort</a:t>
            </a:r>
            <a:r>
              <a:rPr lang="de-DE" sz="2800" dirty="0"/>
              <a:t>() Funktion an)</a:t>
            </a:r>
          </a:p>
          <a:p>
            <a:pPr marL="457200" indent="-457200">
              <a:buFont typeface="+mj-lt"/>
              <a:buAutoNum type="arabicPeriod"/>
            </a:pPr>
            <a:r>
              <a:rPr lang="de-DE" sz="2800" dirty="0"/>
              <a:t>Finden Sie mittels R-Hilfe und Google eine Funktion, die ausgibt wie oft eine Zahl im Vektor vorkommt</a:t>
            </a:r>
          </a:p>
        </p:txBody>
      </p:sp>
    </p:spTree>
    <p:extLst>
      <p:ext uri="{BB962C8B-B14F-4D97-AF65-F5344CB8AC3E}">
        <p14:creationId xmlns:p14="http://schemas.microsoft.com/office/powerpoint/2010/main" val="401722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BB87A6-D61E-40FE-BB2B-BC109C6B3D93}"/>
              </a:ext>
            </a:extLst>
          </p:cNvPr>
          <p:cNvSpPr>
            <a:spLocks noGrp="1"/>
          </p:cNvSpPr>
          <p:nvPr>
            <p:ph type="title"/>
          </p:nvPr>
        </p:nvSpPr>
        <p:spPr>
          <a:xfrm>
            <a:off x="738964" y="102037"/>
            <a:ext cx="8309343" cy="1154003"/>
          </a:xfrm>
        </p:spPr>
        <p:txBody>
          <a:bodyPr/>
          <a:lstStyle/>
          <a:p>
            <a:r>
              <a:rPr lang="de-DE" dirty="0"/>
              <a:t>Ziele des Kurses</a:t>
            </a:r>
          </a:p>
        </p:txBody>
      </p:sp>
      <p:sp>
        <p:nvSpPr>
          <p:cNvPr id="8" name="Gleichschenkliges Dreieck 7">
            <a:extLst>
              <a:ext uri="{FF2B5EF4-FFF2-40B4-BE49-F238E27FC236}">
                <a16:creationId xmlns:a16="http://schemas.microsoft.com/office/drawing/2014/main" id="{D5A8D03E-9023-4284-AF7C-4E7CA03DD535}"/>
              </a:ext>
            </a:extLst>
          </p:cNvPr>
          <p:cNvSpPr/>
          <p:nvPr/>
        </p:nvSpPr>
        <p:spPr>
          <a:xfrm>
            <a:off x="4035055" y="1160294"/>
            <a:ext cx="7759110" cy="5194892"/>
          </a:xfrm>
          <a:prstGeom prst="triangle">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3345A024-8FF3-40B7-BEC1-03D335774080}"/>
              </a:ext>
            </a:extLst>
          </p:cNvPr>
          <p:cNvSpPr/>
          <p:nvPr/>
        </p:nvSpPr>
        <p:spPr>
          <a:xfrm>
            <a:off x="2078222" y="1398412"/>
            <a:ext cx="5836388" cy="9613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de-DE" sz="2400" dirty="0">
                <a:solidFill>
                  <a:schemeClr val="tx1"/>
                </a:solidFill>
              </a:rPr>
              <a:t>Daten einlesen, analysieren und visualisieren</a:t>
            </a:r>
          </a:p>
        </p:txBody>
      </p:sp>
      <p:sp>
        <p:nvSpPr>
          <p:cNvPr id="6" name="Rechteck: abgerundete Ecken 5">
            <a:extLst>
              <a:ext uri="{FF2B5EF4-FFF2-40B4-BE49-F238E27FC236}">
                <a16:creationId xmlns:a16="http://schemas.microsoft.com/office/drawing/2014/main" id="{3FD3B1CA-2E98-4C9D-9FF8-A2CE2E95C9EF}"/>
              </a:ext>
            </a:extLst>
          </p:cNvPr>
          <p:cNvSpPr/>
          <p:nvPr/>
        </p:nvSpPr>
        <p:spPr>
          <a:xfrm>
            <a:off x="2037907" y="3009408"/>
            <a:ext cx="6000307" cy="101540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r>
              <a:rPr lang="de-DE" sz="2400" kern="0" dirty="0">
                <a:solidFill>
                  <a:sysClr val="windowText" lastClr="000000"/>
                </a:solidFill>
              </a:rPr>
              <a:t>Vermittlung der Grundlagen für eigenständige Weiterbildung</a:t>
            </a:r>
          </a:p>
        </p:txBody>
      </p:sp>
      <p:sp>
        <p:nvSpPr>
          <p:cNvPr id="7" name="Rechteck: abgerundete Ecken 6">
            <a:extLst>
              <a:ext uri="{FF2B5EF4-FFF2-40B4-BE49-F238E27FC236}">
                <a16:creationId xmlns:a16="http://schemas.microsoft.com/office/drawing/2014/main" id="{E2CD539F-5E76-49E0-9D3F-6C0AF89D4520}"/>
              </a:ext>
            </a:extLst>
          </p:cNvPr>
          <p:cNvSpPr/>
          <p:nvPr/>
        </p:nvSpPr>
        <p:spPr>
          <a:xfrm>
            <a:off x="2037907" y="4682297"/>
            <a:ext cx="5915246" cy="12081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r>
              <a:rPr lang="de-DE" sz="2400" kern="0" dirty="0">
                <a:solidFill>
                  <a:sysClr val="windowText" lastClr="000000"/>
                </a:solidFill>
              </a:rPr>
              <a:t>Aufbau von Frustrationstoleranz</a:t>
            </a:r>
          </a:p>
        </p:txBody>
      </p:sp>
      <p:sp>
        <p:nvSpPr>
          <p:cNvPr id="9" name="Textfeld 8">
            <a:extLst>
              <a:ext uri="{FF2B5EF4-FFF2-40B4-BE49-F238E27FC236}">
                <a16:creationId xmlns:a16="http://schemas.microsoft.com/office/drawing/2014/main" id="{834A5640-56B7-435D-A8DC-15B2FF236DA3}"/>
              </a:ext>
            </a:extLst>
          </p:cNvPr>
          <p:cNvSpPr txBox="1"/>
          <p:nvPr/>
        </p:nvSpPr>
        <p:spPr>
          <a:xfrm>
            <a:off x="2624469" y="5459588"/>
            <a:ext cx="4742121" cy="400110"/>
          </a:xfrm>
          <a:prstGeom prst="rect">
            <a:avLst/>
          </a:prstGeom>
          <a:noFill/>
        </p:spPr>
        <p:txBody>
          <a:bodyPr wrap="square" rtlCol="0">
            <a:spAutoFit/>
          </a:bodyPr>
          <a:lstStyle/>
          <a:p>
            <a:r>
              <a:rPr lang="de-DE" sz="2000" b="1" dirty="0">
                <a:solidFill>
                  <a:srgbClr val="C00000"/>
                </a:solidFill>
              </a:rPr>
              <a:t>Wichtigste Kompetenz beim Programmieren!</a:t>
            </a:r>
          </a:p>
        </p:txBody>
      </p:sp>
    </p:spTree>
    <p:extLst>
      <p:ext uri="{BB962C8B-B14F-4D97-AF65-F5344CB8AC3E}">
        <p14:creationId xmlns:p14="http://schemas.microsoft.com/office/powerpoint/2010/main" val="21809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150637-28B9-41D3-8696-7FEB4DFA0671}"/>
              </a:ext>
            </a:extLst>
          </p:cNvPr>
          <p:cNvSpPr>
            <a:spLocks noGrp="1"/>
          </p:cNvSpPr>
          <p:nvPr>
            <p:ph type="title"/>
          </p:nvPr>
        </p:nvSpPr>
        <p:spPr/>
        <p:txBody>
          <a:bodyPr/>
          <a:lstStyle/>
          <a:p>
            <a:r>
              <a:rPr lang="de-DE" dirty="0"/>
              <a:t>Funktionen</a:t>
            </a:r>
          </a:p>
        </p:txBody>
      </p:sp>
      <p:sp>
        <p:nvSpPr>
          <p:cNvPr id="3" name="Inhaltsplatzhalter 2">
            <a:extLst>
              <a:ext uri="{FF2B5EF4-FFF2-40B4-BE49-F238E27FC236}">
                <a16:creationId xmlns:a16="http://schemas.microsoft.com/office/drawing/2014/main" id="{438E3F8C-ED94-4360-876E-DB66036C02A9}"/>
              </a:ext>
            </a:extLst>
          </p:cNvPr>
          <p:cNvSpPr>
            <a:spLocks noGrp="1"/>
          </p:cNvSpPr>
          <p:nvPr>
            <p:ph idx="1"/>
          </p:nvPr>
        </p:nvSpPr>
        <p:spPr>
          <a:xfrm>
            <a:off x="676656" y="2011680"/>
            <a:ext cx="10918185" cy="4109202"/>
          </a:xfrm>
        </p:spPr>
        <p:txBody>
          <a:bodyPr/>
          <a:lstStyle/>
          <a:p>
            <a:pPr lvl="1">
              <a:lnSpc>
                <a:spcPct val="100000"/>
              </a:lnSpc>
              <a:buFont typeface="Arial" panose="020B0604020202020204" pitchFamily="34" charset="0"/>
              <a:buChar char="•"/>
            </a:pPr>
            <a:r>
              <a:rPr lang="de-DE" sz="2800" dirty="0"/>
              <a:t>Gekennzeichnet durch ( )</a:t>
            </a:r>
          </a:p>
          <a:p>
            <a:pPr lvl="1">
              <a:lnSpc>
                <a:spcPct val="100000"/>
              </a:lnSpc>
              <a:buFont typeface="Arial" panose="020B0604020202020204" pitchFamily="34" charset="0"/>
              <a:buChar char="•"/>
            </a:pPr>
            <a:r>
              <a:rPr lang="de-DE" sz="2800" dirty="0"/>
              <a:t>Mit F1 Taste lässt sich die Hilfe Seite der Funktion öffnen</a:t>
            </a:r>
          </a:p>
          <a:p>
            <a:pPr lvl="1">
              <a:lnSpc>
                <a:spcPct val="100000"/>
              </a:lnSpc>
              <a:buFont typeface="Arial" panose="020B0604020202020204" pitchFamily="34" charset="0"/>
              <a:buChar char="•"/>
            </a:pPr>
            <a:r>
              <a:rPr lang="de-DE" sz="2800" dirty="0"/>
              <a:t>Unbekannte Funktionen lassen sich per Hilfe-&gt;Suche finden</a:t>
            </a:r>
          </a:p>
          <a:p>
            <a:pPr lvl="1">
              <a:lnSpc>
                <a:spcPct val="100000"/>
              </a:lnSpc>
              <a:buFont typeface="Arial" panose="020B0604020202020204" pitchFamily="34" charset="0"/>
              <a:buChar char="•"/>
            </a:pPr>
            <a:r>
              <a:rPr lang="de-DE" sz="2800" dirty="0"/>
              <a:t>Viele Funktionen sind in zusätzlichen Paketen enthalten</a:t>
            </a:r>
          </a:p>
          <a:p>
            <a:pPr marL="4572" lvl="1" indent="0">
              <a:lnSpc>
                <a:spcPct val="100000"/>
              </a:lnSpc>
              <a:buNone/>
            </a:pPr>
            <a:r>
              <a:rPr lang="de-DE" sz="2800" dirty="0"/>
              <a:t>	-&gt; Google!</a:t>
            </a:r>
          </a:p>
          <a:p>
            <a:pPr lvl="1">
              <a:lnSpc>
                <a:spcPct val="100000"/>
              </a:lnSpc>
              <a:buFont typeface="Arial" panose="020B0604020202020204" pitchFamily="34" charset="0"/>
              <a:buChar char="•"/>
            </a:pPr>
            <a:r>
              <a:rPr lang="de-DE" sz="2800" dirty="0" err="1"/>
              <a:t>install.packages</a:t>
            </a:r>
            <a:r>
              <a:rPr lang="de-DE" sz="2800" dirty="0"/>
              <a:t>(„Paketname“) installiert das Paket</a:t>
            </a:r>
          </a:p>
          <a:p>
            <a:pPr lvl="1">
              <a:lnSpc>
                <a:spcPct val="100000"/>
              </a:lnSpc>
              <a:buFont typeface="Arial" panose="020B0604020202020204" pitchFamily="34" charset="0"/>
              <a:buChar char="•"/>
            </a:pPr>
            <a:r>
              <a:rPr lang="de-DE" sz="2800" dirty="0" err="1"/>
              <a:t>library</a:t>
            </a:r>
            <a:r>
              <a:rPr lang="de-DE" sz="2800" dirty="0"/>
              <a:t>(Paketname) oder Paketname:: machen Funktionen zugreifbar</a:t>
            </a:r>
          </a:p>
          <a:p>
            <a:endParaRPr lang="de-DE" dirty="0"/>
          </a:p>
        </p:txBody>
      </p:sp>
    </p:spTree>
    <p:extLst>
      <p:ext uri="{BB962C8B-B14F-4D97-AF65-F5344CB8AC3E}">
        <p14:creationId xmlns:p14="http://schemas.microsoft.com/office/powerpoint/2010/main" val="37792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44944-9C58-48B1-86DB-DABE5BE9D378}"/>
              </a:ext>
            </a:extLst>
          </p:cNvPr>
          <p:cNvSpPr>
            <a:spLocks noGrp="1"/>
          </p:cNvSpPr>
          <p:nvPr>
            <p:ph type="title"/>
          </p:nvPr>
        </p:nvSpPr>
        <p:spPr>
          <a:xfrm>
            <a:off x="200025" y="361310"/>
            <a:ext cx="10772775" cy="909281"/>
          </a:xfrm>
        </p:spPr>
        <p:txBody>
          <a:bodyPr>
            <a:normAutofit/>
          </a:bodyPr>
          <a:lstStyle/>
          <a:p>
            <a:r>
              <a:rPr lang="de-DE" dirty="0"/>
              <a:t>Datenstrukturen in R</a:t>
            </a:r>
          </a:p>
        </p:txBody>
      </p:sp>
      <p:pic>
        <p:nvPicPr>
          <p:cNvPr id="7" name="Grafik 6">
            <a:extLst>
              <a:ext uri="{FF2B5EF4-FFF2-40B4-BE49-F238E27FC236}">
                <a16:creationId xmlns:a16="http://schemas.microsoft.com/office/drawing/2014/main" id="{966C09AA-82E2-4552-A370-6942889D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540559"/>
            <a:ext cx="9145143" cy="4066756"/>
          </a:xfrm>
          <a:prstGeom prst="rect">
            <a:avLst/>
          </a:prstGeom>
        </p:spPr>
      </p:pic>
      <p:sp>
        <p:nvSpPr>
          <p:cNvPr id="8" name="Rechteck 7">
            <a:extLst>
              <a:ext uri="{FF2B5EF4-FFF2-40B4-BE49-F238E27FC236}">
                <a16:creationId xmlns:a16="http://schemas.microsoft.com/office/drawing/2014/main" id="{1D2BD8B2-9E2D-4488-A8A5-B9BFAC0A7F8D}"/>
              </a:ext>
            </a:extLst>
          </p:cNvPr>
          <p:cNvSpPr/>
          <p:nvPr/>
        </p:nvSpPr>
        <p:spPr>
          <a:xfrm>
            <a:off x="696432" y="2488019"/>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BF6FC60-1F8A-4E76-9AD3-07BFBF2FB43A}"/>
              </a:ext>
            </a:extLst>
          </p:cNvPr>
          <p:cNvSpPr/>
          <p:nvPr/>
        </p:nvSpPr>
        <p:spPr>
          <a:xfrm>
            <a:off x="2310809" y="3273056"/>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D71A2B7-08AE-4301-8860-BF9F5BC61FD3}"/>
              </a:ext>
            </a:extLst>
          </p:cNvPr>
          <p:cNvSpPr/>
          <p:nvPr/>
        </p:nvSpPr>
        <p:spPr>
          <a:xfrm>
            <a:off x="9790814" y="1880191"/>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8D2088F5-E923-4623-9ECE-9992D3C610B0}"/>
              </a:ext>
            </a:extLst>
          </p:cNvPr>
          <p:cNvSpPr txBox="1"/>
          <p:nvPr/>
        </p:nvSpPr>
        <p:spPr>
          <a:xfrm>
            <a:off x="10579396" y="1801850"/>
            <a:ext cx="1164421" cy="461665"/>
          </a:xfrm>
          <a:prstGeom prst="rect">
            <a:avLst/>
          </a:prstGeom>
          <a:noFill/>
        </p:spPr>
        <p:txBody>
          <a:bodyPr wrap="none" rtlCol="0">
            <a:spAutoFit/>
          </a:bodyPr>
          <a:lstStyle/>
          <a:p>
            <a:r>
              <a:rPr lang="de-DE" sz="2400" b="1" dirty="0">
                <a:solidFill>
                  <a:srgbClr val="FF0000"/>
                </a:solidFill>
              </a:rPr>
              <a:t>Variable</a:t>
            </a:r>
            <a:endParaRPr lang="de-DE" b="1" dirty="0">
              <a:solidFill>
                <a:srgbClr val="FF0000"/>
              </a:solidFill>
            </a:endParaRPr>
          </a:p>
        </p:txBody>
      </p:sp>
      <p:sp>
        <p:nvSpPr>
          <p:cNvPr id="12" name="Rechteck 11">
            <a:extLst>
              <a:ext uri="{FF2B5EF4-FFF2-40B4-BE49-F238E27FC236}">
                <a16:creationId xmlns:a16="http://schemas.microsoft.com/office/drawing/2014/main" id="{0348797C-BC9C-4427-92F0-E1AF33E0F2B6}"/>
              </a:ext>
            </a:extLst>
          </p:cNvPr>
          <p:cNvSpPr/>
          <p:nvPr/>
        </p:nvSpPr>
        <p:spPr>
          <a:xfrm>
            <a:off x="6360042" y="1895579"/>
            <a:ext cx="595423" cy="369183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F04BDEA-CA82-415A-B42D-A3BF482014A8}"/>
              </a:ext>
            </a:extLst>
          </p:cNvPr>
          <p:cNvSpPr/>
          <p:nvPr/>
        </p:nvSpPr>
        <p:spPr>
          <a:xfrm>
            <a:off x="668078" y="3842784"/>
            <a:ext cx="8677090"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A4E7BFDF-F12D-4DE3-A1C2-A0127032DD8C}"/>
              </a:ext>
            </a:extLst>
          </p:cNvPr>
          <p:cNvSpPr/>
          <p:nvPr/>
        </p:nvSpPr>
        <p:spPr>
          <a:xfrm>
            <a:off x="9815623" y="2489791"/>
            <a:ext cx="595423"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3E8A1429-B198-40FF-B3CD-9517C32D21AE}"/>
              </a:ext>
            </a:extLst>
          </p:cNvPr>
          <p:cNvSpPr txBox="1"/>
          <p:nvPr/>
        </p:nvSpPr>
        <p:spPr>
          <a:xfrm>
            <a:off x="10637897" y="2394289"/>
            <a:ext cx="974690" cy="461665"/>
          </a:xfrm>
          <a:prstGeom prst="rect">
            <a:avLst/>
          </a:prstGeom>
          <a:noFill/>
        </p:spPr>
        <p:txBody>
          <a:bodyPr wrap="none" rtlCol="0">
            <a:spAutoFit/>
          </a:bodyPr>
          <a:lstStyle/>
          <a:p>
            <a:r>
              <a:rPr lang="de-DE" sz="2400" b="1" dirty="0">
                <a:solidFill>
                  <a:srgbClr val="0070C0"/>
                </a:solidFill>
              </a:rPr>
              <a:t>Vektor</a:t>
            </a:r>
            <a:endParaRPr lang="de-DE" b="1" dirty="0">
              <a:solidFill>
                <a:srgbClr val="0070C0"/>
              </a:solidFill>
            </a:endParaRPr>
          </a:p>
        </p:txBody>
      </p:sp>
      <p:sp>
        <p:nvSpPr>
          <p:cNvPr id="16" name="Rechteck 15">
            <a:extLst>
              <a:ext uri="{FF2B5EF4-FFF2-40B4-BE49-F238E27FC236}">
                <a16:creationId xmlns:a16="http://schemas.microsoft.com/office/drawing/2014/main" id="{723C9472-24E9-44F4-BB57-A512D68AC2B6}"/>
              </a:ext>
            </a:extLst>
          </p:cNvPr>
          <p:cNvSpPr/>
          <p:nvPr/>
        </p:nvSpPr>
        <p:spPr>
          <a:xfrm>
            <a:off x="3101163" y="1919127"/>
            <a:ext cx="2247014" cy="369183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292D6678-9790-40B8-8D69-A6C10AD37FBE}"/>
              </a:ext>
            </a:extLst>
          </p:cNvPr>
          <p:cNvSpPr/>
          <p:nvPr/>
        </p:nvSpPr>
        <p:spPr>
          <a:xfrm>
            <a:off x="531155" y="4412512"/>
            <a:ext cx="2422923" cy="102300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E616735A-2B34-483B-9C46-3E95A0DE9088}"/>
              </a:ext>
            </a:extLst>
          </p:cNvPr>
          <p:cNvSpPr/>
          <p:nvPr/>
        </p:nvSpPr>
        <p:spPr>
          <a:xfrm>
            <a:off x="9815623" y="3060405"/>
            <a:ext cx="595423" cy="21265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9A4AEC68-F108-4C0B-8864-DC2CB484E02A}"/>
              </a:ext>
            </a:extLst>
          </p:cNvPr>
          <p:cNvSpPr txBox="1"/>
          <p:nvPr/>
        </p:nvSpPr>
        <p:spPr>
          <a:xfrm>
            <a:off x="10579396" y="2935897"/>
            <a:ext cx="976742" cy="461665"/>
          </a:xfrm>
          <a:prstGeom prst="rect">
            <a:avLst/>
          </a:prstGeom>
          <a:noFill/>
        </p:spPr>
        <p:txBody>
          <a:bodyPr wrap="none" rtlCol="0">
            <a:spAutoFit/>
          </a:bodyPr>
          <a:lstStyle/>
          <a:p>
            <a:r>
              <a:rPr lang="de-DE" sz="2400" b="1" dirty="0">
                <a:solidFill>
                  <a:srgbClr val="FFC000"/>
                </a:solidFill>
              </a:rPr>
              <a:t>Matrix</a:t>
            </a:r>
            <a:endParaRPr lang="de-DE" b="1" dirty="0">
              <a:solidFill>
                <a:srgbClr val="FFC000"/>
              </a:solidFill>
            </a:endParaRPr>
          </a:p>
        </p:txBody>
      </p:sp>
      <p:sp>
        <p:nvSpPr>
          <p:cNvPr id="20" name="Rechteck 19">
            <a:extLst>
              <a:ext uri="{FF2B5EF4-FFF2-40B4-BE49-F238E27FC236}">
                <a16:creationId xmlns:a16="http://schemas.microsoft.com/office/drawing/2014/main" id="{2B32807F-1AC5-439E-9458-4AB983E5DBA2}"/>
              </a:ext>
            </a:extLst>
          </p:cNvPr>
          <p:cNvSpPr/>
          <p:nvPr/>
        </p:nvSpPr>
        <p:spPr>
          <a:xfrm>
            <a:off x="159488" y="1540559"/>
            <a:ext cx="9223745" cy="411064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932DBDE9-61C3-4EF2-BCE2-5BF33C8E27A7}"/>
              </a:ext>
            </a:extLst>
          </p:cNvPr>
          <p:cNvSpPr/>
          <p:nvPr/>
        </p:nvSpPr>
        <p:spPr>
          <a:xfrm>
            <a:off x="9851286" y="3658716"/>
            <a:ext cx="595423" cy="21265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04F4B21E-7278-44B6-8CA5-BB87D3EC5653}"/>
              </a:ext>
            </a:extLst>
          </p:cNvPr>
          <p:cNvSpPr txBox="1"/>
          <p:nvPr/>
        </p:nvSpPr>
        <p:spPr>
          <a:xfrm>
            <a:off x="10517854" y="3516718"/>
            <a:ext cx="1484124" cy="461665"/>
          </a:xfrm>
          <a:prstGeom prst="rect">
            <a:avLst/>
          </a:prstGeom>
          <a:noFill/>
        </p:spPr>
        <p:txBody>
          <a:bodyPr wrap="none" rtlCol="0">
            <a:spAutoFit/>
          </a:bodyPr>
          <a:lstStyle/>
          <a:p>
            <a:r>
              <a:rPr lang="de-DE" sz="2400" b="1" dirty="0">
                <a:solidFill>
                  <a:srgbClr val="7030A0"/>
                </a:solidFill>
              </a:rPr>
              <a:t>Dataframe</a:t>
            </a:r>
            <a:endParaRPr lang="de-DE" b="1" dirty="0">
              <a:solidFill>
                <a:srgbClr val="7030A0"/>
              </a:solidFill>
            </a:endParaRPr>
          </a:p>
        </p:txBody>
      </p:sp>
    </p:spTree>
    <p:extLst>
      <p:ext uri="{BB962C8B-B14F-4D97-AF65-F5344CB8AC3E}">
        <p14:creationId xmlns:p14="http://schemas.microsoft.com/office/powerpoint/2010/main" val="396338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2C04D-C07E-4106-B772-CE20CFE0DA43}"/>
              </a:ext>
            </a:extLst>
          </p:cNvPr>
          <p:cNvSpPr>
            <a:spLocks noGrp="1"/>
          </p:cNvSpPr>
          <p:nvPr>
            <p:ph type="title"/>
          </p:nvPr>
        </p:nvSpPr>
        <p:spPr>
          <a:xfrm>
            <a:off x="653902" y="2328333"/>
            <a:ext cx="11153553" cy="1658198"/>
          </a:xfrm>
        </p:spPr>
        <p:txBody>
          <a:bodyPr/>
          <a:lstStyle/>
          <a:p>
            <a:r>
              <a:rPr lang="de-DE" dirty="0">
                <a:solidFill>
                  <a:schemeClr val="bg1"/>
                </a:solidFill>
              </a:rPr>
              <a:t>Live Coding: Matrizen</a:t>
            </a:r>
          </a:p>
        </p:txBody>
      </p:sp>
    </p:spTree>
    <p:extLst>
      <p:ext uri="{BB962C8B-B14F-4D97-AF65-F5344CB8AC3E}">
        <p14:creationId xmlns:p14="http://schemas.microsoft.com/office/powerpoint/2010/main" val="4015005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35445-EAC6-4597-B652-BE08B7478B0E}"/>
              </a:ext>
            </a:extLst>
          </p:cNvPr>
          <p:cNvSpPr>
            <a:spLocks noGrp="1"/>
          </p:cNvSpPr>
          <p:nvPr>
            <p:ph type="title"/>
          </p:nvPr>
        </p:nvSpPr>
        <p:spPr/>
        <p:txBody>
          <a:bodyPr/>
          <a:lstStyle/>
          <a:p>
            <a:r>
              <a:rPr lang="de-DE" dirty="0"/>
              <a:t>Übung: Matrizen</a:t>
            </a:r>
          </a:p>
        </p:txBody>
      </p:sp>
      <p:sp>
        <p:nvSpPr>
          <p:cNvPr id="3" name="Inhaltsplatzhalter 2">
            <a:extLst>
              <a:ext uri="{FF2B5EF4-FFF2-40B4-BE49-F238E27FC236}">
                <a16:creationId xmlns:a16="http://schemas.microsoft.com/office/drawing/2014/main" id="{C377893B-9CA7-49BE-AD7E-22008EBF7734}"/>
              </a:ext>
            </a:extLst>
          </p:cNvPr>
          <p:cNvSpPr>
            <a:spLocks noGrp="1"/>
          </p:cNvSpPr>
          <p:nvPr>
            <p:ph idx="1"/>
          </p:nvPr>
        </p:nvSpPr>
        <p:spPr/>
        <p:txBody>
          <a:bodyPr/>
          <a:lstStyle/>
          <a:p>
            <a:pPr marL="457200" indent="-457200">
              <a:buFont typeface="+mj-lt"/>
              <a:buAutoNum type="arabicPeriod"/>
            </a:pPr>
            <a:r>
              <a:rPr lang="de-DE" dirty="0"/>
              <a:t>Erzeugen Sie eine Matrix mit 0 mit den Dimensionen 5 Zeilen und 5 Spalten</a:t>
            </a:r>
          </a:p>
          <a:p>
            <a:pPr marL="457200" indent="-457200">
              <a:buFont typeface="+mj-lt"/>
              <a:buAutoNum type="arabicPeriod"/>
            </a:pPr>
            <a:r>
              <a:rPr lang="de-DE" dirty="0"/>
              <a:t>Füllen Sie Zellen der Matrix </a:t>
            </a:r>
            <a:r>
              <a:rPr lang="de-DE"/>
              <a:t>wie dargestellt</a:t>
            </a:r>
            <a:endParaRPr lang="de-DE" dirty="0"/>
          </a:p>
          <a:p>
            <a:pPr marL="457200" indent="-457200">
              <a:buFont typeface="+mj-lt"/>
              <a:buAutoNum type="arabicPeriod"/>
            </a:pPr>
            <a:r>
              <a:rPr lang="de-DE" dirty="0"/>
              <a:t>Löschen Sie alle Zellen mit den Werten 5 aus der</a:t>
            </a:r>
          </a:p>
          <a:p>
            <a:pPr marL="0" indent="0">
              <a:buNone/>
            </a:pPr>
            <a:r>
              <a:rPr lang="de-DE" dirty="0"/>
              <a:t>	Matrix. Die Matrix soll danach nur noch</a:t>
            </a:r>
          </a:p>
          <a:p>
            <a:pPr marL="0" indent="0">
              <a:buNone/>
            </a:pPr>
            <a:r>
              <a:rPr lang="de-DE" dirty="0"/>
              <a:t>	3 Zeilen und 3 Spalten besitzen</a:t>
            </a:r>
          </a:p>
          <a:p>
            <a:pPr marL="457200" indent="-457200">
              <a:buFont typeface="+mj-lt"/>
              <a:buAutoNum type="arabicPeriod"/>
            </a:pPr>
            <a:endParaRPr lang="de-DE" dirty="0"/>
          </a:p>
          <a:p>
            <a:pPr marL="457200" indent="-457200">
              <a:buFont typeface="+mj-lt"/>
              <a:buAutoNum type="arabicPeriod"/>
            </a:pPr>
            <a:endParaRPr lang="de-DE" dirty="0"/>
          </a:p>
        </p:txBody>
      </p:sp>
      <p:pic>
        <p:nvPicPr>
          <p:cNvPr id="5" name="Grafik 4">
            <a:extLst>
              <a:ext uri="{FF2B5EF4-FFF2-40B4-BE49-F238E27FC236}">
                <a16:creationId xmlns:a16="http://schemas.microsoft.com/office/drawing/2014/main" id="{CC057750-FEE5-407E-9EEA-71F34CEE4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311" y="2484006"/>
            <a:ext cx="3289247" cy="2423143"/>
          </a:xfrm>
          <a:prstGeom prst="rect">
            <a:avLst/>
          </a:prstGeom>
        </p:spPr>
      </p:pic>
    </p:spTree>
    <p:extLst>
      <p:ext uri="{BB962C8B-B14F-4D97-AF65-F5344CB8AC3E}">
        <p14:creationId xmlns:p14="http://schemas.microsoft.com/office/powerpoint/2010/main" val="348058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027F97-6EC1-4A37-B082-BDDE5E5BAF69}"/>
              </a:ext>
            </a:extLst>
          </p:cNvPr>
          <p:cNvSpPr>
            <a:spLocks noGrp="1"/>
          </p:cNvSpPr>
          <p:nvPr>
            <p:ph type="title"/>
          </p:nvPr>
        </p:nvSpPr>
        <p:spPr/>
        <p:txBody>
          <a:bodyPr/>
          <a:lstStyle/>
          <a:p>
            <a:r>
              <a:rPr lang="de-DE" dirty="0"/>
              <a:t>Matrizen</a:t>
            </a:r>
          </a:p>
        </p:txBody>
      </p:sp>
      <p:sp>
        <p:nvSpPr>
          <p:cNvPr id="3" name="Inhaltsplatzhalter 2">
            <a:extLst>
              <a:ext uri="{FF2B5EF4-FFF2-40B4-BE49-F238E27FC236}">
                <a16:creationId xmlns:a16="http://schemas.microsoft.com/office/drawing/2014/main" id="{7150AA3E-74DA-400E-A9AE-32DE27C78691}"/>
              </a:ext>
            </a:extLst>
          </p:cNvPr>
          <p:cNvSpPr>
            <a:spLocks noGrp="1"/>
          </p:cNvSpPr>
          <p:nvPr>
            <p:ph idx="1"/>
          </p:nvPr>
        </p:nvSpPr>
        <p:spPr/>
        <p:txBody>
          <a:bodyPr>
            <a:normAutofit/>
          </a:bodyPr>
          <a:lstStyle/>
          <a:p>
            <a:pPr lvl="1">
              <a:buFont typeface="Arial" panose="020B0604020202020204" pitchFamily="34" charset="0"/>
              <a:buChar char="•"/>
            </a:pPr>
            <a:r>
              <a:rPr lang="de-DE" sz="2800" dirty="0"/>
              <a:t>Matrizen sind 2 dimensionale Vektoren</a:t>
            </a:r>
          </a:p>
          <a:p>
            <a:pPr marL="4572" lvl="1" indent="0">
              <a:buNone/>
            </a:pPr>
            <a:endParaRPr lang="de-DE" sz="2800" dirty="0"/>
          </a:p>
          <a:p>
            <a:pPr lvl="1">
              <a:buFont typeface="Arial" panose="020B0604020202020204" pitchFamily="34" charset="0"/>
              <a:buChar char="•"/>
            </a:pPr>
            <a:r>
              <a:rPr lang="de-DE" sz="2800" dirty="0"/>
              <a:t>Bei Indizierung mit [] muss jetzt Zeile und Spalte angegeben werden</a:t>
            </a:r>
          </a:p>
          <a:p>
            <a:pPr marL="4572" lvl="1" indent="0">
              <a:buNone/>
            </a:pPr>
            <a:r>
              <a:rPr lang="de-DE" sz="2800" dirty="0"/>
              <a:t>	Erste Zahl: Zeile</a:t>
            </a:r>
          </a:p>
          <a:p>
            <a:pPr marL="0" indent="0">
              <a:buNone/>
            </a:pPr>
            <a:r>
              <a:rPr lang="de-DE" sz="2800" dirty="0"/>
              <a:t>	Zweite Zahl: Spalte</a:t>
            </a:r>
          </a:p>
        </p:txBody>
      </p:sp>
    </p:spTree>
    <p:extLst>
      <p:ext uri="{BB962C8B-B14F-4D97-AF65-F5344CB8AC3E}">
        <p14:creationId xmlns:p14="http://schemas.microsoft.com/office/powerpoint/2010/main" val="289785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44944-9C58-48B1-86DB-DABE5BE9D378}"/>
              </a:ext>
            </a:extLst>
          </p:cNvPr>
          <p:cNvSpPr>
            <a:spLocks noGrp="1"/>
          </p:cNvSpPr>
          <p:nvPr>
            <p:ph type="title"/>
          </p:nvPr>
        </p:nvSpPr>
        <p:spPr>
          <a:xfrm>
            <a:off x="200025" y="361310"/>
            <a:ext cx="10772775" cy="909281"/>
          </a:xfrm>
        </p:spPr>
        <p:txBody>
          <a:bodyPr>
            <a:normAutofit/>
          </a:bodyPr>
          <a:lstStyle/>
          <a:p>
            <a:r>
              <a:rPr lang="de-DE" dirty="0"/>
              <a:t>Datenstrukturen in R</a:t>
            </a:r>
          </a:p>
        </p:txBody>
      </p:sp>
      <p:pic>
        <p:nvPicPr>
          <p:cNvPr id="7" name="Grafik 6">
            <a:extLst>
              <a:ext uri="{FF2B5EF4-FFF2-40B4-BE49-F238E27FC236}">
                <a16:creationId xmlns:a16="http://schemas.microsoft.com/office/drawing/2014/main" id="{966C09AA-82E2-4552-A370-6942889D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540559"/>
            <a:ext cx="9145143" cy="4066756"/>
          </a:xfrm>
          <a:prstGeom prst="rect">
            <a:avLst/>
          </a:prstGeom>
        </p:spPr>
      </p:pic>
      <p:sp>
        <p:nvSpPr>
          <p:cNvPr id="8" name="Rechteck 7">
            <a:extLst>
              <a:ext uri="{FF2B5EF4-FFF2-40B4-BE49-F238E27FC236}">
                <a16:creationId xmlns:a16="http://schemas.microsoft.com/office/drawing/2014/main" id="{1D2BD8B2-9E2D-4488-A8A5-B9BFAC0A7F8D}"/>
              </a:ext>
            </a:extLst>
          </p:cNvPr>
          <p:cNvSpPr/>
          <p:nvPr/>
        </p:nvSpPr>
        <p:spPr>
          <a:xfrm>
            <a:off x="696432" y="2488019"/>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BF6FC60-1F8A-4E76-9AD3-07BFBF2FB43A}"/>
              </a:ext>
            </a:extLst>
          </p:cNvPr>
          <p:cNvSpPr/>
          <p:nvPr/>
        </p:nvSpPr>
        <p:spPr>
          <a:xfrm>
            <a:off x="2310809" y="3273056"/>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D71A2B7-08AE-4301-8860-BF9F5BC61FD3}"/>
              </a:ext>
            </a:extLst>
          </p:cNvPr>
          <p:cNvSpPr/>
          <p:nvPr/>
        </p:nvSpPr>
        <p:spPr>
          <a:xfrm>
            <a:off x="9790814" y="1880191"/>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8D2088F5-E923-4623-9ECE-9992D3C610B0}"/>
              </a:ext>
            </a:extLst>
          </p:cNvPr>
          <p:cNvSpPr txBox="1"/>
          <p:nvPr/>
        </p:nvSpPr>
        <p:spPr>
          <a:xfrm>
            <a:off x="10579396" y="1801850"/>
            <a:ext cx="1164421" cy="461665"/>
          </a:xfrm>
          <a:prstGeom prst="rect">
            <a:avLst/>
          </a:prstGeom>
          <a:noFill/>
        </p:spPr>
        <p:txBody>
          <a:bodyPr wrap="none" rtlCol="0">
            <a:spAutoFit/>
          </a:bodyPr>
          <a:lstStyle/>
          <a:p>
            <a:r>
              <a:rPr lang="de-DE" sz="2400" b="1" dirty="0">
                <a:solidFill>
                  <a:srgbClr val="FF0000"/>
                </a:solidFill>
              </a:rPr>
              <a:t>Variable</a:t>
            </a:r>
            <a:endParaRPr lang="de-DE" b="1" dirty="0">
              <a:solidFill>
                <a:srgbClr val="FF0000"/>
              </a:solidFill>
            </a:endParaRPr>
          </a:p>
        </p:txBody>
      </p:sp>
      <p:sp>
        <p:nvSpPr>
          <p:cNvPr id="12" name="Rechteck 11">
            <a:extLst>
              <a:ext uri="{FF2B5EF4-FFF2-40B4-BE49-F238E27FC236}">
                <a16:creationId xmlns:a16="http://schemas.microsoft.com/office/drawing/2014/main" id="{0348797C-BC9C-4427-92F0-E1AF33E0F2B6}"/>
              </a:ext>
            </a:extLst>
          </p:cNvPr>
          <p:cNvSpPr/>
          <p:nvPr/>
        </p:nvSpPr>
        <p:spPr>
          <a:xfrm>
            <a:off x="6360042" y="1895579"/>
            <a:ext cx="595423" cy="369183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F04BDEA-CA82-415A-B42D-A3BF482014A8}"/>
              </a:ext>
            </a:extLst>
          </p:cNvPr>
          <p:cNvSpPr/>
          <p:nvPr/>
        </p:nvSpPr>
        <p:spPr>
          <a:xfrm>
            <a:off x="668078" y="3842784"/>
            <a:ext cx="8677090"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A4E7BFDF-F12D-4DE3-A1C2-A0127032DD8C}"/>
              </a:ext>
            </a:extLst>
          </p:cNvPr>
          <p:cNvSpPr/>
          <p:nvPr/>
        </p:nvSpPr>
        <p:spPr>
          <a:xfrm>
            <a:off x="9815623" y="2489791"/>
            <a:ext cx="595423"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3E8A1429-B198-40FF-B3CD-9517C32D21AE}"/>
              </a:ext>
            </a:extLst>
          </p:cNvPr>
          <p:cNvSpPr txBox="1"/>
          <p:nvPr/>
        </p:nvSpPr>
        <p:spPr>
          <a:xfrm>
            <a:off x="10637897" y="2394289"/>
            <a:ext cx="974690" cy="461665"/>
          </a:xfrm>
          <a:prstGeom prst="rect">
            <a:avLst/>
          </a:prstGeom>
          <a:noFill/>
        </p:spPr>
        <p:txBody>
          <a:bodyPr wrap="none" rtlCol="0">
            <a:spAutoFit/>
          </a:bodyPr>
          <a:lstStyle/>
          <a:p>
            <a:r>
              <a:rPr lang="de-DE" sz="2400" b="1" dirty="0">
                <a:solidFill>
                  <a:srgbClr val="0070C0"/>
                </a:solidFill>
              </a:rPr>
              <a:t>Vektor</a:t>
            </a:r>
            <a:endParaRPr lang="de-DE" b="1" dirty="0">
              <a:solidFill>
                <a:srgbClr val="0070C0"/>
              </a:solidFill>
            </a:endParaRPr>
          </a:p>
        </p:txBody>
      </p:sp>
      <p:sp>
        <p:nvSpPr>
          <p:cNvPr id="16" name="Rechteck 15">
            <a:extLst>
              <a:ext uri="{FF2B5EF4-FFF2-40B4-BE49-F238E27FC236}">
                <a16:creationId xmlns:a16="http://schemas.microsoft.com/office/drawing/2014/main" id="{723C9472-24E9-44F4-BB57-A512D68AC2B6}"/>
              </a:ext>
            </a:extLst>
          </p:cNvPr>
          <p:cNvSpPr/>
          <p:nvPr/>
        </p:nvSpPr>
        <p:spPr>
          <a:xfrm>
            <a:off x="3101163" y="1919127"/>
            <a:ext cx="2247014" cy="369183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292D6678-9790-40B8-8D69-A6C10AD37FBE}"/>
              </a:ext>
            </a:extLst>
          </p:cNvPr>
          <p:cNvSpPr/>
          <p:nvPr/>
        </p:nvSpPr>
        <p:spPr>
          <a:xfrm>
            <a:off x="531155" y="4412512"/>
            <a:ext cx="2422923" cy="102300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E616735A-2B34-483B-9C46-3E95A0DE9088}"/>
              </a:ext>
            </a:extLst>
          </p:cNvPr>
          <p:cNvSpPr/>
          <p:nvPr/>
        </p:nvSpPr>
        <p:spPr>
          <a:xfrm>
            <a:off x="9815623" y="3060405"/>
            <a:ext cx="595423" cy="21265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9A4AEC68-F108-4C0B-8864-DC2CB484E02A}"/>
              </a:ext>
            </a:extLst>
          </p:cNvPr>
          <p:cNvSpPr txBox="1"/>
          <p:nvPr/>
        </p:nvSpPr>
        <p:spPr>
          <a:xfrm>
            <a:off x="10579396" y="2935897"/>
            <a:ext cx="976742" cy="461665"/>
          </a:xfrm>
          <a:prstGeom prst="rect">
            <a:avLst/>
          </a:prstGeom>
          <a:noFill/>
        </p:spPr>
        <p:txBody>
          <a:bodyPr wrap="none" rtlCol="0">
            <a:spAutoFit/>
          </a:bodyPr>
          <a:lstStyle/>
          <a:p>
            <a:r>
              <a:rPr lang="de-DE" sz="2400" b="1" dirty="0">
                <a:solidFill>
                  <a:srgbClr val="FFC000"/>
                </a:solidFill>
              </a:rPr>
              <a:t>Matrix</a:t>
            </a:r>
            <a:endParaRPr lang="de-DE" b="1" dirty="0">
              <a:solidFill>
                <a:srgbClr val="FFC000"/>
              </a:solidFill>
            </a:endParaRPr>
          </a:p>
        </p:txBody>
      </p:sp>
      <p:sp>
        <p:nvSpPr>
          <p:cNvPr id="20" name="Rechteck 19">
            <a:extLst>
              <a:ext uri="{FF2B5EF4-FFF2-40B4-BE49-F238E27FC236}">
                <a16:creationId xmlns:a16="http://schemas.microsoft.com/office/drawing/2014/main" id="{2B32807F-1AC5-439E-9458-4AB983E5DBA2}"/>
              </a:ext>
            </a:extLst>
          </p:cNvPr>
          <p:cNvSpPr/>
          <p:nvPr/>
        </p:nvSpPr>
        <p:spPr>
          <a:xfrm>
            <a:off x="159488" y="1540559"/>
            <a:ext cx="9223745" cy="411064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932DBDE9-61C3-4EF2-BCE2-5BF33C8E27A7}"/>
              </a:ext>
            </a:extLst>
          </p:cNvPr>
          <p:cNvSpPr/>
          <p:nvPr/>
        </p:nvSpPr>
        <p:spPr>
          <a:xfrm>
            <a:off x="9851286" y="3658716"/>
            <a:ext cx="595423" cy="21265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04F4B21E-7278-44B6-8CA5-BB87D3EC5653}"/>
              </a:ext>
            </a:extLst>
          </p:cNvPr>
          <p:cNvSpPr txBox="1"/>
          <p:nvPr/>
        </p:nvSpPr>
        <p:spPr>
          <a:xfrm>
            <a:off x="10517854" y="3516718"/>
            <a:ext cx="1484124" cy="461665"/>
          </a:xfrm>
          <a:prstGeom prst="rect">
            <a:avLst/>
          </a:prstGeom>
          <a:noFill/>
        </p:spPr>
        <p:txBody>
          <a:bodyPr wrap="none" rtlCol="0">
            <a:spAutoFit/>
          </a:bodyPr>
          <a:lstStyle/>
          <a:p>
            <a:r>
              <a:rPr lang="de-DE" sz="2400" b="1" dirty="0">
                <a:solidFill>
                  <a:srgbClr val="7030A0"/>
                </a:solidFill>
              </a:rPr>
              <a:t>Dataframe</a:t>
            </a:r>
            <a:endParaRPr lang="de-DE" b="1" dirty="0">
              <a:solidFill>
                <a:srgbClr val="7030A0"/>
              </a:solidFill>
            </a:endParaRPr>
          </a:p>
        </p:txBody>
      </p:sp>
    </p:spTree>
    <p:extLst>
      <p:ext uri="{BB962C8B-B14F-4D97-AF65-F5344CB8AC3E}">
        <p14:creationId xmlns:p14="http://schemas.microsoft.com/office/powerpoint/2010/main" val="531248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82C04D-C07E-4106-B772-CE20CFE0DA43}"/>
              </a:ext>
            </a:extLst>
          </p:cNvPr>
          <p:cNvSpPr>
            <a:spLocks noGrp="1"/>
          </p:cNvSpPr>
          <p:nvPr>
            <p:ph type="title"/>
          </p:nvPr>
        </p:nvSpPr>
        <p:spPr>
          <a:xfrm>
            <a:off x="653902" y="2328333"/>
            <a:ext cx="11153553" cy="1658198"/>
          </a:xfrm>
        </p:spPr>
        <p:txBody>
          <a:bodyPr/>
          <a:lstStyle/>
          <a:p>
            <a:r>
              <a:rPr lang="de-DE" dirty="0">
                <a:solidFill>
                  <a:schemeClr val="bg1"/>
                </a:solidFill>
              </a:rPr>
              <a:t>Live Coding: Dataframes</a:t>
            </a:r>
          </a:p>
        </p:txBody>
      </p:sp>
    </p:spTree>
    <p:extLst>
      <p:ext uri="{BB962C8B-B14F-4D97-AF65-F5344CB8AC3E}">
        <p14:creationId xmlns:p14="http://schemas.microsoft.com/office/powerpoint/2010/main" val="242705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752B50-311C-4FC9-9B3E-E7F32C2E1150}"/>
              </a:ext>
            </a:extLst>
          </p:cNvPr>
          <p:cNvSpPr>
            <a:spLocks noGrp="1"/>
          </p:cNvSpPr>
          <p:nvPr>
            <p:ph type="title"/>
          </p:nvPr>
        </p:nvSpPr>
        <p:spPr>
          <a:xfrm>
            <a:off x="676656" y="175339"/>
            <a:ext cx="10772775" cy="861434"/>
          </a:xfrm>
        </p:spPr>
        <p:txBody>
          <a:bodyPr/>
          <a:lstStyle/>
          <a:p>
            <a:r>
              <a:rPr lang="de-DE" dirty="0"/>
              <a:t>Übung: Dataframes</a:t>
            </a:r>
          </a:p>
        </p:txBody>
      </p:sp>
      <p:sp>
        <p:nvSpPr>
          <p:cNvPr id="3" name="Inhaltsplatzhalter 2">
            <a:extLst>
              <a:ext uri="{FF2B5EF4-FFF2-40B4-BE49-F238E27FC236}">
                <a16:creationId xmlns:a16="http://schemas.microsoft.com/office/drawing/2014/main" id="{9D8D5F8B-2B79-4023-9636-42E270F563E0}"/>
              </a:ext>
            </a:extLst>
          </p:cNvPr>
          <p:cNvSpPr>
            <a:spLocks noGrp="1"/>
          </p:cNvSpPr>
          <p:nvPr>
            <p:ph idx="1"/>
          </p:nvPr>
        </p:nvSpPr>
        <p:spPr>
          <a:xfrm>
            <a:off x="676656" y="1036773"/>
            <a:ext cx="10902200" cy="5480985"/>
          </a:xfrm>
        </p:spPr>
        <p:txBody>
          <a:bodyPr>
            <a:normAutofit lnSpcReduction="10000"/>
          </a:bodyPr>
          <a:lstStyle/>
          <a:p>
            <a:pPr marL="457200" indent="-457200">
              <a:buFont typeface="+mj-lt"/>
              <a:buAutoNum type="arabicPeriod"/>
            </a:pPr>
            <a:r>
              <a:rPr lang="de-DE" sz="2800" dirty="0"/>
              <a:t>Lesen sie den Datensatz pirates.csv in R mittels Funktion read.csv() ein oder über ‚</a:t>
            </a:r>
            <a:r>
              <a:rPr lang="de-DE" sz="2800" dirty="0" err="1"/>
              <a:t>import</a:t>
            </a:r>
            <a:r>
              <a:rPr lang="de-DE" sz="2800" dirty="0"/>
              <a:t> Dataset‘ in der Environment</a:t>
            </a:r>
          </a:p>
          <a:p>
            <a:pPr marL="457200" indent="-457200">
              <a:buFont typeface="+mj-lt"/>
              <a:buAutoNum type="arabicPeriod"/>
            </a:pPr>
            <a:r>
              <a:rPr lang="de-DE" sz="2800" dirty="0"/>
              <a:t>Berechnen Sie die mittlere Anzahl an Tattoos pro </a:t>
            </a:r>
            <a:r>
              <a:rPr lang="de-DE" sz="2800" dirty="0" err="1"/>
              <a:t>Pirat:in</a:t>
            </a:r>
            <a:endParaRPr lang="de-DE" sz="2800" dirty="0"/>
          </a:p>
          <a:p>
            <a:pPr marL="457200" indent="-457200">
              <a:buFont typeface="+mj-lt"/>
              <a:buAutoNum type="arabicPeriod"/>
            </a:pPr>
            <a:r>
              <a:rPr lang="de-DE" sz="2800" dirty="0"/>
              <a:t>Wie viele Papageien gibt es insgesamt im Datensatz?</a:t>
            </a:r>
          </a:p>
          <a:p>
            <a:pPr marL="457200" indent="-457200">
              <a:buFont typeface="+mj-lt"/>
              <a:buAutoNum type="arabicPeriod"/>
            </a:pPr>
            <a:r>
              <a:rPr lang="de-DE" sz="2800" dirty="0"/>
              <a:t>Wie viele </a:t>
            </a:r>
            <a:r>
              <a:rPr lang="de-DE" sz="2800" dirty="0" err="1"/>
              <a:t>Pirat:innen</a:t>
            </a:r>
            <a:r>
              <a:rPr lang="de-DE" sz="2800" dirty="0"/>
              <a:t> tragen eine Augenklappe?</a:t>
            </a:r>
          </a:p>
          <a:p>
            <a:pPr marL="457200" indent="-457200">
              <a:buFont typeface="+mj-lt"/>
              <a:buAutoNum type="arabicPeriod"/>
            </a:pPr>
            <a:r>
              <a:rPr lang="de-DE" sz="2800" dirty="0"/>
              <a:t>Welche Lieblingspiraten gibt es? Finden Sie hierfür eine geeignete Funktion die eindeutige Werte in einem Vektor auflistet</a:t>
            </a:r>
          </a:p>
          <a:p>
            <a:pPr marL="457200" indent="-457200">
              <a:buFont typeface="+mj-lt"/>
              <a:buAutoNum type="arabicPeriod"/>
            </a:pPr>
            <a:r>
              <a:rPr lang="de-DE" sz="2800" dirty="0"/>
              <a:t>Legen Sie eine neue Spalte mit Namen </a:t>
            </a:r>
            <a:r>
              <a:rPr lang="de-DE" sz="2800" b="1" dirty="0"/>
              <a:t>BMI</a:t>
            </a:r>
            <a:r>
              <a:rPr lang="de-DE" sz="2800" dirty="0"/>
              <a:t> an (Body </a:t>
            </a:r>
            <a:r>
              <a:rPr lang="de-DE" sz="2800" dirty="0" err="1"/>
              <a:t>Mass</a:t>
            </a:r>
            <a:r>
              <a:rPr lang="de-DE" sz="2800" dirty="0"/>
              <a:t> Index) und speichern Sie in diese Spalte das jeweilige Ergebnis von Gewicht geteilt durch Höhe</a:t>
            </a:r>
          </a:p>
          <a:p>
            <a:pPr marL="457200" indent="-457200">
              <a:buFont typeface="+mj-lt"/>
              <a:buAutoNum type="arabicPeriod"/>
            </a:pPr>
            <a:r>
              <a:rPr lang="de-DE" sz="2800" dirty="0"/>
              <a:t>Welche </a:t>
            </a:r>
            <a:r>
              <a:rPr lang="de-DE" sz="2800" dirty="0" err="1"/>
              <a:t>Pirat:in</a:t>
            </a:r>
            <a:r>
              <a:rPr lang="de-DE" sz="2800" dirty="0"/>
              <a:t> hat den größten BMI? Welche den Kleinsten?</a:t>
            </a:r>
          </a:p>
          <a:p>
            <a:pPr marL="457200" indent="-457200">
              <a:buFont typeface="+mj-lt"/>
              <a:buAutoNum type="arabicPeriod"/>
            </a:pPr>
            <a:r>
              <a:rPr lang="de-DE" sz="2800" dirty="0"/>
              <a:t>Gibt es signifikante Unterschiede der mittleren BMI zwischen weiblichen und männlichen </a:t>
            </a:r>
            <a:r>
              <a:rPr lang="de-DE" sz="2800" dirty="0" err="1"/>
              <a:t>Pirat:innen</a:t>
            </a:r>
            <a:endParaRPr lang="de-DE" sz="2800" dirty="0"/>
          </a:p>
        </p:txBody>
      </p:sp>
    </p:spTree>
    <p:extLst>
      <p:ext uri="{BB962C8B-B14F-4D97-AF65-F5344CB8AC3E}">
        <p14:creationId xmlns:p14="http://schemas.microsoft.com/office/powerpoint/2010/main" val="444158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03FD5D-0C57-4C4A-9C16-0AFCA3AC19A3}"/>
              </a:ext>
            </a:extLst>
          </p:cNvPr>
          <p:cNvSpPr>
            <a:spLocks noGrp="1"/>
          </p:cNvSpPr>
          <p:nvPr>
            <p:ph type="title"/>
          </p:nvPr>
        </p:nvSpPr>
        <p:spPr>
          <a:xfrm>
            <a:off x="657224" y="499533"/>
            <a:ext cx="10772775" cy="999658"/>
          </a:xfrm>
        </p:spPr>
        <p:txBody>
          <a:bodyPr/>
          <a:lstStyle/>
          <a:p>
            <a:r>
              <a:rPr lang="de-DE" dirty="0"/>
              <a:t>Dataframes</a:t>
            </a:r>
          </a:p>
        </p:txBody>
      </p:sp>
      <p:sp>
        <p:nvSpPr>
          <p:cNvPr id="3" name="Inhaltsplatzhalter 2">
            <a:extLst>
              <a:ext uri="{FF2B5EF4-FFF2-40B4-BE49-F238E27FC236}">
                <a16:creationId xmlns:a16="http://schemas.microsoft.com/office/drawing/2014/main" id="{04ACF738-AB74-4918-8C3B-C479D336D5DA}"/>
              </a:ext>
            </a:extLst>
          </p:cNvPr>
          <p:cNvSpPr>
            <a:spLocks noGrp="1"/>
          </p:cNvSpPr>
          <p:nvPr>
            <p:ph idx="1"/>
          </p:nvPr>
        </p:nvSpPr>
        <p:spPr>
          <a:xfrm>
            <a:off x="676656" y="1345019"/>
            <a:ext cx="10753725" cy="5013447"/>
          </a:xfrm>
        </p:spPr>
        <p:txBody>
          <a:bodyPr>
            <a:normAutofit/>
          </a:bodyPr>
          <a:lstStyle/>
          <a:p>
            <a:pPr lvl="1">
              <a:lnSpc>
                <a:spcPct val="150000"/>
              </a:lnSpc>
              <a:buFont typeface="Arial" panose="020B0604020202020204" pitchFamily="34" charset="0"/>
              <a:buChar char="•"/>
            </a:pPr>
            <a:r>
              <a:rPr lang="de-DE" sz="2800" dirty="0"/>
              <a:t>Das Kernstück von R</a:t>
            </a:r>
          </a:p>
          <a:p>
            <a:pPr lvl="1">
              <a:lnSpc>
                <a:spcPct val="150000"/>
              </a:lnSpc>
              <a:buFont typeface="Arial" panose="020B0604020202020204" pitchFamily="34" charset="0"/>
              <a:buChar char="•"/>
            </a:pPr>
            <a:r>
              <a:rPr lang="de-DE" sz="2800" dirty="0"/>
              <a:t>Analog der Excel Tabelle</a:t>
            </a:r>
          </a:p>
          <a:p>
            <a:pPr lvl="1">
              <a:lnSpc>
                <a:spcPct val="150000"/>
              </a:lnSpc>
              <a:buFont typeface="Arial" panose="020B0604020202020204" pitchFamily="34" charset="0"/>
              <a:buChar char="•"/>
            </a:pPr>
            <a:r>
              <a:rPr lang="de-DE" sz="2800" dirty="0"/>
              <a:t>Erweiterung der Matrix</a:t>
            </a:r>
          </a:p>
          <a:p>
            <a:pPr lvl="1">
              <a:lnSpc>
                <a:spcPct val="150000"/>
              </a:lnSpc>
              <a:buFont typeface="Arial" panose="020B0604020202020204" pitchFamily="34" charset="0"/>
              <a:buChar char="•"/>
            </a:pPr>
            <a:r>
              <a:rPr lang="de-DE" sz="2800" dirty="0"/>
              <a:t>Spalten können aus unterschiedlichen Datentypen bestehen</a:t>
            </a:r>
          </a:p>
          <a:p>
            <a:pPr lvl="1">
              <a:lnSpc>
                <a:spcPct val="150000"/>
              </a:lnSpc>
              <a:buFont typeface="Arial" panose="020B0604020202020204" pitchFamily="34" charset="0"/>
              <a:buChar char="•"/>
            </a:pPr>
            <a:r>
              <a:rPr lang="de-DE" sz="2800" dirty="0"/>
              <a:t>Spalten haben Namen!</a:t>
            </a:r>
          </a:p>
          <a:p>
            <a:pPr lvl="1">
              <a:lnSpc>
                <a:spcPct val="150000"/>
              </a:lnSpc>
              <a:buFont typeface="Arial" panose="020B0604020202020204" pitchFamily="34" charset="0"/>
              <a:buChar char="•"/>
            </a:pPr>
            <a:r>
              <a:rPr lang="de-DE" sz="2800" dirty="0"/>
              <a:t>Auswahl einzelner Spalten durch $ und Spaltennamen</a:t>
            </a:r>
          </a:p>
          <a:p>
            <a:pPr lvl="1">
              <a:lnSpc>
                <a:spcPct val="150000"/>
              </a:lnSpc>
              <a:buFont typeface="Arial" panose="020B0604020202020204" pitchFamily="34" charset="0"/>
              <a:buChar char="•"/>
            </a:pPr>
            <a:r>
              <a:rPr lang="de-DE" sz="2800" dirty="0"/>
              <a:t>Einlesen von Dataframes über ‚Import Dataset‘</a:t>
            </a:r>
          </a:p>
        </p:txBody>
      </p:sp>
    </p:spTree>
    <p:extLst>
      <p:ext uri="{BB962C8B-B14F-4D97-AF65-F5344CB8AC3E}">
        <p14:creationId xmlns:p14="http://schemas.microsoft.com/office/powerpoint/2010/main" val="34203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57258-F287-4CBC-8412-C532B261731D}"/>
              </a:ext>
            </a:extLst>
          </p:cNvPr>
          <p:cNvSpPr>
            <a:spLocks noGrp="1"/>
          </p:cNvSpPr>
          <p:nvPr>
            <p:ph type="title"/>
          </p:nvPr>
        </p:nvSpPr>
        <p:spPr>
          <a:xfrm>
            <a:off x="853167" y="2021356"/>
            <a:ext cx="10772775" cy="1658198"/>
          </a:xfrm>
        </p:spPr>
        <p:txBody>
          <a:bodyPr/>
          <a:lstStyle/>
          <a:p>
            <a:r>
              <a:rPr lang="de-DE" dirty="0">
                <a:solidFill>
                  <a:schemeClr val="bg1"/>
                </a:solidFill>
              </a:rPr>
              <a:t>Fertig mit den Datenstrukturen!!!</a:t>
            </a:r>
          </a:p>
        </p:txBody>
      </p:sp>
    </p:spTree>
    <p:extLst>
      <p:ext uri="{BB962C8B-B14F-4D97-AF65-F5344CB8AC3E}">
        <p14:creationId xmlns:p14="http://schemas.microsoft.com/office/powerpoint/2010/main" val="239359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3C6933-6D3D-4D1D-A3F6-D1B681117398}"/>
              </a:ext>
            </a:extLst>
          </p:cNvPr>
          <p:cNvSpPr>
            <a:spLocks noGrp="1"/>
          </p:cNvSpPr>
          <p:nvPr>
            <p:ph type="title"/>
          </p:nvPr>
        </p:nvSpPr>
        <p:spPr>
          <a:xfrm>
            <a:off x="620010" y="228403"/>
            <a:ext cx="10772775" cy="1052820"/>
          </a:xfrm>
        </p:spPr>
        <p:txBody>
          <a:bodyPr/>
          <a:lstStyle/>
          <a:p>
            <a:r>
              <a:rPr lang="de-DE" dirty="0"/>
              <a:t>Warum R? – 4 Gründe</a:t>
            </a:r>
          </a:p>
        </p:txBody>
      </p:sp>
      <p:sp>
        <p:nvSpPr>
          <p:cNvPr id="3" name="Inhaltsplatzhalter 2">
            <a:extLst>
              <a:ext uri="{FF2B5EF4-FFF2-40B4-BE49-F238E27FC236}">
                <a16:creationId xmlns:a16="http://schemas.microsoft.com/office/drawing/2014/main" id="{94EB8A9B-6500-4485-AEDC-806CD651CDCB}"/>
              </a:ext>
            </a:extLst>
          </p:cNvPr>
          <p:cNvSpPr>
            <a:spLocks noGrp="1"/>
          </p:cNvSpPr>
          <p:nvPr>
            <p:ph idx="1"/>
          </p:nvPr>
        </p:nvSpPr>
        <p:spPr>
          <a:xfrm>
            <a:off x="676656" y="1188098"/>
            <a:ext cx="10753725" cy="5170369"/>
          </a:xfrm>
        </p:spPr>
        <p:txBody>
          <a:bodyPr>
            <a:noAutofit/>
          </a:bodyPr>
          <a:lstStyle/>
          <a:p>
            <a:pPr marL="457200" indent="-457200">
              <a:buFont typeface="+mj-lt"/>
              <a:buAutoNum type="arabicParenR"/>
            </a:pPr>
            <a:r>
              <a:rPr lang="de-DE" dirty="0"/>
              <a:t>Vielseitige und mächtige Software</a:t>
            </a:r>
          </a:p>
          <a:p>
            <a:pPr marL="4572" lvl="1" indent="0">
              <a:buNone/>
            </a:pPr>
            <a:r>
              <a:rPr lang="de-DE" sz="2200" dirty="0"/>
              <a:t>	- ständige Weiterentwicklung durch Community (R Pakete)</a:t>
            </a:r>
          </a:p>
          <a:p>
            <a:pPr marL="4572" lvl="1" indent="0">
              <a:buNone/>
            </a:pPr>
            <a:r>
              <a:rPr lang="de-DE" sz="2200" dirty="0"/>
              <a:t>	- ermöglicht Auswertung von komplexen Fragestellungen </a:t>
            </a:r>
          </a:p>
          <a:p>
            <a:pPr marL="4572" lvl="1" indent="0">
              <a:buNone/>
            </a:pPr>
            <a:r>
              <a:rPr lang="de-DE" sz="2200" dirty="0"/>
              <a:t>		</a:t>
            </a:r>
            <a:r>
              <a:rPr lang="de-DE" sz="2200" dirty="0" err="1"/>
              <a:t>Bsp</a:t>
            </a:r>
            <a:r>
              <a:rPr lang="de-DE" sz="2200" dirty="0"/>
              <a:t>: Klassifizierung von Satellitenbildern mit </a:t>
            </a:r>
            <a:r>
              <a:rPr lang="de-DE" sz="2200" dirty="0" err="1"/>
              <a:t>Machine</a:t>
            </a:r>
            <a:r>
              <a:rPr lang="de-DE" sz="2200" dirty="0"/>
              <a:t> Learning Algorithmen  </a:t>
            </a:r>
          </a:p>
          <a:p>
            <a:pPr marL="457200" indent="-457200">
              <a:buFont typeface="+mj-lt"/>
              <a:buAutoNum type="arabicParenR"/>
            </a:pPr>
            <a:r>
              <a:rPr lang="de-DE" dirty="0"/>
              <a:t>Kostenlos!!!</a:t>
            </a:r>
          </a:p>
          <a:p>
            <a:pPr marL="457200" indent="-457200">
              <a:buFont typeface="+mj-lt"/>
              <a:buAutoNum type="arabicParenR"/>
            </a:pPr>
            <a:r>
              <a:rPr lang="de-DE" dirty="0"/>
              <a:t>Standard in Umwelt- und Forstwissenschaften</a:t>
            </a:r>
          </a:p>
          <a:p>
            <a:pPr marL="4572" lvl="1" indent="0">
              <a:buNone/>
            </a:pPr>
            <a:r>
              <a:rPr lang="de-DE" dirty="0"/>
              <a:t>	- </a:t>
            </a:r>
            <a:r>
              <a:rPr lang="de-DE" sz="2200" dirty="0"/>
              <a:t>vereinfacht Austausch von Forschungsergebnissen und Modellen zwischen 			Einrichtungen</a:t>
            </a:r>
          </a:p>
          <a:p>
            <a:pPr marL="4572" lvl="1" indent="0">
              <a:buNone/>
            </a:pPr>
            <a:r>
              <a:rPr lang="de-DE" sz="2200" dirty="0"/>
              <a:t>	- R Skills können Einstellungskriterium sein (zumindest an FVA BW)</a:t>
            </a:r>
          </a:p>
          <a:p>
            <a:pPr marL="457200" indent="-457200">
              <a:buFont typeface="+mj-lt"/>
              <a:buAutoNum type="arabicParenR"/>
            </a:pPr>
            <a:r>
              <a:rPr lang="de-DE" dirty="0"/>
              <a:t>R ist eine Programmiersprache</a:t>
            </a:r>
          </a:p>
          <a:p>
            <a:pPr marL="0" indent="0">
              <a:buNone/>
            </a:pPr>
            <a:r>
              <a:rPr lang="de-DE" dirty="0"/>
              <a:t>	</a:t>
            </a:r>
            <a:r>
              <a:rPr lang="de-DE" sz="2200" dirty="0"/>
              <a:t>- Programmier-Skills lassen sich auf andere Programmiersprachen wie Python, C++, 		Java etc. übertragen</a:t>
            </a:r>
          </a:p>
          <a:p>
            <a:pPr marL="0" indent="0">
              <a:buNone/>
            </a:pPr>
            <a:r>
              <a:rPr lang="de-DE" sz="2200" dirty="0"/>
              <a:t>	- Datenauswertung wird automatisch dokumentiert -&gt; Fehler lassen sich 				nachvollziehen </a:t>
            </a:r>
          </a:p>
        </p:txBody>
      </p:sp>
    </p:spTree>
    <p:extLst>
      <p:ext uri="{BB962C8B-B14F-4D97-AF65-F5344CB8AC3E}">
        <p14:creationId xmlns:p14="http://schemas.microsoft.com/office/powerpoint/2010/main" val="356203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E930B5-825A-4182-B473-4F834C777D77}"/>
              </a:ext>
            </a:extLst>
          </p:cNvPr>
          <p:cNvSpPr>
            <a:spLocks noGrp="1"/>
          </p:cNvSpPr>
          <p:nvPr>
            <p:ph type="title"/>
          </p:nvPr>
        </p:nvSpPr>
        <p:spPr>
          <a:xfrm>
            <a:off x="657606" y="564795"/>
            <a:ext cx="10772775" cy="1030680"/>
          </a:xfrm>
        </p:spPr>
        <p:txBody>
          <a:bodyPr/>
          <a:lstStyle/>
          <a:p>
            <a:r>
              <a:rPr lang="de-DE" dirty="0"/>
              <a:t>Übung Histogramm</a:t>
            </a:r>
          </a:p>
        </p:txBody>
      </p:sp>
      <p:sp>
        <p:nvSpPr>
          <p:cNvPr id="3" name="Inhaltsplatzhalter 2">
            <a:extLst>
              <a:ext uri="{FF2B5EF4-FFF2-40B4-BE49-F238E27FC236}">
                <a16:creationId xmlns:a16="http://schemas.microsoft.com/office/drawing/2014/main" id="{AEB01630-4D3C-4E88-AC29-25204C1F7989}"/>
              </a:ext>
            </a:extLst>
          </p:cNvPr>
          <p:cNvSpPr>
            <a:spLocks noGrp="1"/>
          </p:cNvSpPr>
          <p:nvPr>
            <p:ph idx="1"/>
          </p:nvPr>
        </p:nvSpPr>
        <p:spPr/>
        <p:txBody>
          <a:bodyPr/>
          <a:lstStyle/>
          <a:p>
            <a:pPr marL="457200" indent="-457200">
              <a:buFont typeface="+mj-lt"/>
              <a:buAutoNum type="arabicPeriod"/>
            </a:pPr>
            <a:r>
              <a:rPr lang="de-DE" dirty="0"/>
              <a:t>Erstellen Sie ein Histogramm, das die Verteilung von BMI darstellt</a:t>
            </a:r>
          </a:p>
          <a:p>
            <a:pPr marL="457200" indent="-457200">
              <a:buFont typeface="+mj-lt"/>
              <a:buAutoNum type="arabicPeriod"/>
            </a:pPr>
            <a:r>
              <a:rPr lang="de-DE" dirty="0"/>
              <a:t>Fügen Sie einen Titel und Achsenbeschriftungen hinzu</a:t>
            </a:r>
          </a:p>
          <a:p>
            <a:pPr marL="457200" indent="-457200">
              <a:buFont typeface="+mj-lt"/>
              <a:buAutoNum type="arabicPeriod"/>
            </a:pPr>
            <a:r>
              <a:rPr lang="de-DE" dirty="0"/>
              <a:t>Zeichnen Sie den Mittelwert von BMI mittels </a:t>
            </a:r>
            <a:r>
              <a:rPr lang="de-DE" dirty="0" err="1"/>
              <a:t>abline</a:t>
            </a:r>
            <a:r>
              <a:rPr lang="de-DE" dirty="0"/>
              <a:t>() ins Histogramm</a:t>
            </a:r>
          </a:p>
          <a:p>
            <a:pPr marL="457200" indent="-457200">
              <a:buFont typeface="+mj-lt"/>
              <a:buAutoNum type="arabicPeriod"/>
            </a:pPr>
            <a:r>
              <a:rPr lang="de-DE" dirty="0"/>
              <a:t>Toben Sie sich aus mit den Farben! (</a:t>
            </a:r>
            <a:r>
              <a:rPr lang="de-DE" dirty="0" err="1"/>
              <a:t>colors</a:t>
            </a:r>
            <a:r>
              <a:rPr lang="de-DE" dirty="0"/>
              <a:t>() für einen Überblick)</a:t>
            </a:r>
          </a:p>
          <a:p>
            <a:pPr marL="457200" indent="-457200">
              <a:buFont typeface="+mj-lt"/>
              <a:buAutoNum type="arabicPeriod"/>
            </a:pPr>
            <a:r>
              <a:rPr lang="de-DE" dirty="0"/>
              <a:t>Fügen Sie ebenfalls mit </a:t>
            </a:r>
            <a:r>
              <a:rPr lang="de-DE" dirty="0" err="1"/>
              <a:t>abline</a:t>
            </a:r>
            <a:r>
              <a:rPr lang="de-DE" dirty="0"/>
              <a:t>() horizontale Linien im Abstand von 50 dem Diagramm in der Farbe „grey90“ hinzu</a:t>
            </a:r>
          </a:p>
          <a:p>
            <a:pPr marL="457200" indent="-457200">
              <a:buFont typeface="+mj-lt"/>
              <a:buAutoNum type="arabicPeriod"/>
            </a:pPr>
            <a:r>
              <a:rPr lang="de-DE" dirty="0"/>
              <a:t>Exportieren Sie das Histogramm als </a:t>
            </a:r>
            <a:r>
              <a:rPr lang="de-DE" dirty="0" err="1"/>
              <a:t>png</a:t>
            </a:r>
            <a:r>
              <a:rPr lang="de-DE" dirty="0"/>
              <a:t> Datei</a:t>
            </a:r>
          </a:p>
          <a:p>
            <a:pPr marL="457200" indent="-457200">
              <a:buFont typeface="+mj-lt"/>
              <a:buAutoNum type="arabicPeriod"/>
            </a:pPr>
            <a:endParaRPr lang="de-DE" dirty="0"/>
          </a:p>
        </p:txBody>
      </p:sp>
    </p:spTree>
    <p:extLst>
      <p:ext uri="{BB962C8B-B14F-4D97-AF65-F5344CB8AC3E}">
        <p14:creationId xmlns:p14="http://schemas.microsoft.com/office/powerpoint/2010/main" val="437693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DD5EAD-7FF6-4D46-A636-A2300BFF8604}"/>
              </a:ext>
            </a:extLst>
          </p:cNvPr>
          <p:cNvSpPr>
            <a:spLocks noGrp="1"/>
          </p:cNvSpPr>
          <p:nvPr>
            <p:ph type="title"/>
          </p:nvPr>
        </p:nvSpPr>
        <p:spPr>
          <a:xfrm>
            <a:off x="657224" y="499533"/>
            <a:ext cx="10772775" cy="962444"/>
          </a:xfrm>
        </p:spPr>
        <p:txBody>
          <a:bodyPr/>
          <a:lstStyle/>
          <a:p>
            <a:r>
              <a:rPr lang="de-DE" dirty="0"/>
              <a:t>Übung Dichtediagramm</a:t>
            </a:r>
          </a:p>
        </p:txBody>
      </p:sp>
      <p:sp>
        <p:nvSpPr>
          <p:cNvPr id="3" name="Inhaltsplatzhalter 2">
            <a:extLst>
              <a:ext uri="{FF2B5EF4-FFF2-40B4-BE49-F238E27FC236}">
                <a16:creationId xmlns:a16="http://schemas.microsoft.com/office/drawing/2014/main" id="{EB53CCCD-2653-4D70-84E4-4FF62208D816}"/>
              </a:ext>
            </a:extLst>
          </p:cNvPr>
          <p:cNvSpPr>
            <a:spLocks noGrp="1"/>
          </p:cNvSpPr>
          <p:nvPr>
            <p:ph idx="1"/>
          </p:nvPr>
        </p:nvSpPr>
        <p:spPr>
          <a:xfrm>
            <a:off x="658553" y="1371600"/>
            <a:ext cx="10753725" cy="4779335"/>
          </a:xfrm>
        </p:spPr>
        <p:txBody>
          <a:bodyPr>
            <a:normAutofit fontScale="92500"/>
          </a:bodyPr>
          <a:lstStyle/>
          <a:p>
            <a:pPr marL="457200" indent="-457200">
              <a:lnSpc>
                <a:spcPct val="150000"/>
              </a:lnSpc>
              <a:buFont typeface="+mj-lt"/>
              <a:buAutoNum type="arabicPeriod"/>
            </a:pPr>
            <a:r>
              <a:rPr lang="de-DE" sz="2800" dirty="0"/>
              <a:t>Erstellen Sie ein Dichtediagramm mit dem BMI der männlichen Piraten</a:t>
            </a:r>
          </a:p>
          <a:p>
            <a:pPr marL="457200" indent="-457200">
              <a:lnSpc>
                <a:spcPct val="100000"/>
              </a:lnSpc>
              <a:buFont typeface="+mj-lt"/>
              <a:buAutoNum type="arabicPeriod"/>
            </a:pPr>
            <a:r>
              <a:rPr lang="de-DE" sz="2800" dirty="0"/>
              <a:t>Fügen Sie mit </a:t>
            </a:r>
            <a:r>
              <a:rPr lang="de-DE" sz="2800" dirty="0" err="1"/>
              <a:t>lines</a:t>
            </a:r>
            <a:r>
              <a:rPr lang="de-DE" sz="2800" dirty="0"/>
              <a:t>() eine Dichtekurve des BMI der weiblichen Piratinnen hinzu</a:t>
            </a:r>
          </a:p>
          <a:p>
            <a:pPr marL="457200" indent="-457200">
              <a:lnSpc>
                <a:spcPct val="100000"/>
              </a:lnSpc>
              <a:buFont typeface="+mj-lt"/>
              <a:buAutoNum type="arabicPeriod"/>
            </a:pPr>
            <a:r>
              <a:rPr lang="de-DE" sz="2800" dirty="0"/>
              <a:t>Passen Sie Farbe, Titel, Achsenbeschriftung und ggf. die Achsenlimitierung an</a:t>
            </a:r>
          </a:p>
          <a:p>
            <a:pPr marL="457200" indent="-457200">
              <a:lnSpc>
                <a:spcPct val="100000"/>
              </a:lnSpc>
              <a:buFont typeface="+mj-lt"/>
              <a:buAutoNum type="arabicPeriod"/>
            </a:pPr>
            <a:r>
              <a:rPr lang="de-DE" sz="2800" dirty="0"/>
              <a:t>Zeichnen Sie die jeweiligen BMI Mittelwerte der Piratinnen und Piraten ein</a:t>
            </a:r>
          </a:p>
          <a:p>
            <a:pPr marL="457200" indent="-457200">
              <a:lnSpc>
                <a:spcPct val="150000"/>
              </a:lnSpc>
              <a:buFont typeface="+mj-lt"/>
              <a:buAutoNum type="arabicPeriod"/>
            </a:pPr>
            <a:r>
              <a:rPr lang="de-DE" sz="2800" dirty="0"/>
              <a:t>Fügen Sie eine passende Legende hinzu</a:t>
            </a:r>
          </a:p>
          <a:p>
            <a:pPr marL="457200" indent="-457200">
              <a:lnSpc>
                <a:spcPct val="150000"/>
              </a:lnSpc>
              <a:buFont typeface="+mj-lt"/>
              <a:buAutoNum type="arabicPeriod"/>
            </a:pPr>
            <a:r>
              <a:rPr lang="de-DE" sz="2800" dirty="0"/>
              <a:t>Exportieren Sie den Plot als </a:t>
            </a:r>
            <a:r>
              <a:rPr lang="de-DE" sz="2800" dirty="0" err="1"/>
              <a:t>png</a:t>
            </a:r>
            <a:r>
              <a:rPr lang="de-DE" sz="2800" dirty="0"/>
              <a:t> Datei</a:t>
            </a:r>
          </a:p>
        </p:txBody>
      </p:sp>
    </p:spTree>
    <p:extLst>
      <p:ext uri="{BB962C8B-B14F-4D97-AF65-F5344CB8AC3E}">
        <p14:creationId xmlns:p14="http://schemas.microsoft.com/office/powerpoint/2010/main" val="62947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6F125F-4F09-4130-9999-82212092E56A}"/>
              </a:ext>
            </a:extLst>
          </p:cNvPr>
          <p:cNvSpPr>
            <a:spLocks noGrp="1"/>
          </p:cNvSpPr>
          <p:nvPr>
            <p:ph type="title"/>
          </p:nvPr>
        </p:nvSpPr>
        <p:spPr>
          <a:xfrm>
            <a:off x="657224" y="499533"/>
            <a:ext cx="10772775" cy="978393"/>
          </a:xfrm>
        </p:spPr>
        <p:txBody>
          <a:bodyPr/>
          <a:lstStyle/>
          <a:p>
            <a:r>
              <a:rPr lang="de-DE" dirty="0"/>
              <a:t>Übung Boxplot</a:t>
            </a:r>
          </a:p>
        </p:txBody>
      </p:sp>
      <p:sp>
        <p:nvSpPr>
          <p:cNvPr id="3" name="Inhaltsplatzhalter 2">
            <a:extLst>
              <a:ext uri="{FF2B5EF4-FFF2-40B4-BE49-F238E27FC236}">
                <a16:creationId xmlns:a16="http://schemas.microsoft.com/office/drawing/2014/main" id="{6E9C5726-98EE-4E55-ACF4-D2405C5D031F}"/>
              </a:ext>
            </a:extLst>
          </p:cNvPr>
          <p:cNvSpPr>
            <a:spLocks noGrp="1"/>
          </p:cNvSpPr>
          <p:nvPr>
            <p:ph idx="1"/>
          </p:nvPr>
        </p:nvSpPr>
        <p:spPr>
          <a:xfrm>
            <a:off x="676656" y="1584252"/>
            <a:ext cx="10753725" cy="4193614"/>
          </a:xfrm>
        </p:spPr>
        <p:txBody>
          <a:bodyPr>
            <a:normAutofit/>
          </a:bodyPr>
          <a:lstStyle/>
          <a:p>
            <a:pPr marL="457200" indent="-457200">
              <a:lnSpc>
                <a:spcPct val="150000"/>
              </a:lnSpc>
              <a:buFont typeface="+mj-lt"/>
              <a:buAutoNum type="arabicPeriod"/>
            </a:pPr>
            <a:r>
              <a:rPr lang="de-DE" sz="2800" dirty="0"/>
              <a:t>Lesen Sie den MM.txt Datensatz ein</a:t>
            </a:r>
          </a:p>
          <a:p>
            <a:pPr marL="457200" indent="-457200">
              <a:lnSpc>
                <a:spcPct val="150000"/>
              </a:lnSpc>
              <a:buFont typeface="+mj-lt"/>
              <a:buAutoNum type="arabicPeriod"/>
            </a:pPr>
            <a:r>
              <a:rPr lang="de-DE" sz="2800" dirty="0"/>
              <a:t>Erstellen Sie einen Boxplot der ausschließlich die Verteilung der M&amp;Ms nach Farbe darstellt. Passen Sie eventuell das </a:t>
            </a:r>
            <a:r>
              <a:rPr lang="de-DE" sz="2800" i="1" dirty="0" err="1"/>
              <a:t>outline</a:t>
            </a:r>
            <a:r>
              <a:rPr lang="de-DE" sz="2800" dirty="0"/>
              <a:t> Argument an</a:t>
            </a:r>
          </a:p>
          <a:p>
            <a:pPr marL="457200" indent="-457200">
              <a:lnSpc>
                <a:spcPct val="150000"/>
              </a:lnSpc>
              <a:buFont typeface="+mj-lt"/>
              <a:buAutoNum type="arabicPeriod"/>
            </a:pPr>
            <a:r>
              <a:rPr lang="de-DE" sz="2800" dirty="0"/>
              <a:t>Färben Sie die Boxen entsprechend der M&amp;M Farben an</a:t>
            </a:r>
          </a:p>
          <a:p>
            <a:pPr marL="457200" indent="-457200">
              <a:lnSpc>
                <a:spcPct val="150000"/>
              </a:lnSpc>
              <a:buFont typeface="+mj-lt"/>
              <a:buAutoNum type="arabicPeriod"/>
            </a:pPr>
            <a:r>
              <a:rPr lang="de-DE" sz="2800" dirty="0"/>
              <a:t>Exportieren Sie die Grafik</a:t>
            </a:r>
          </a:p>
        </p:txBody>
      </p:sp>
    </p:spTree>
    <p:extLst>
      <p:ext uri="{BB962C8B-B14F-4D97-AF65-F5344CB8AC3E}">
        <p14:creationId xmlns:p14="http://schemas.microsoft.com/office/powerpoint/2010/main" val="4016134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B2BF70-F744-49F7-ABC6-4C7ADFFDAE05}"/>
              </a:ext>
            </a:extLst>
          </p:cNvPr>
          <p:cNvSpPr>
            <a:spLocks noGrp="1"/>
          </p:cNvSpPr>
          <p:nvPr>
            <p:ph type="title"/>
          </p:nvPr>
        </p:nvSpPr>
        <p:spPr>
          <a:xfrm>
            <a:off x="657224" y="499533"/>
            <a:ext cx="10772775" cy="994341"/>
          </a:xfrm>
        </p:spPr>
        <p:txBody>
          <a:bodyPr/>
          <a:lstStyle/>
          <a:p>
            <a:r>
              <a:rPr lang="de-DE" dirty="0"/>
              <a:t>Übung </a:t>
            </a:r>
            <a:r>
              <a:rPr lang="de-DE" dirty="0" err="1"/>
              <a:t>Barplot</a:t>
            </a:r>
            <a:endParaRPr lang="de-DE" dirty="0"/>
          </a:p>
        </p:txBody>
      </p:sp>
      <p:sp>
        <p:nvSpPr>
          <p:cNvPr id="3" name="Inhaltsplatzhalter 2">
            <a:extLst>
              <a:ext uri="{FF2B5EF4-FFF2-40B4-BE49-F238E27FC236}">
                <a16:creationId xmlns:a16="http://schemas.microsoft.com/office/drawing/2014/main" id="{A75420BA-BAEC-4AB1-87D8-BF813BC3BFA7}"/>
              </a:ext>
            </a:extLst>
          </p:cNvPr>
          <p:cNvSpPr>
            <a:spLocks noGrp="1"/>
          </p:cNvSpPr>
          <p:nvPr>
            <p:ph idx="1"/>
          </p:nvPr>
        </p:nvSpPr>
        <p:spPr>
          <a:xfrm>
            <a:off x="676656" y="1642730"/>
            <a:ext cx="10753725" cy="4864396"/>
          </a:xfrm>
        </p:spPr>
        <p:txBody>
          <a:bodyPr>
            <a:normAutofit/>
          </a:bodyPr>
          <a:lstStyle/>
          <a:p>
            <a:pPr marL="457200" indent="-457200">
              <a:lnSpc>
                <a:spcPct val="150000"/>
              </a:lnSpc>
              <a:buFont typeface="+mj-lt"/>
              <a:buAutoNum type="arabicPeriod"/>
            </a:pPr>
            <a:r>
              <a:rPr lang="de-DE" dirty="0"/>
              <a:t>Lesen Sie den MM.txt Datensatz ein</a:t>
            </a:r>
          </a:p>
          <a:p>
            <a:pPr marL="457200" indent="-457200">
              <a:lnSpc>
                <a:spcPct val="100000"/>
              </a:lnSpc>
              <a:buFont typeface="+mj-lt"/>
              <a:buAutoNum type="arabicPeriod"/>
            </a:pPr>
            <a:r>
              <a:rPr lang="de-DE" dirty="0"/>
              <a:t>Erstellen Sie einen </a:t>
            </a:r>
            <a:r>
              <a:rPr lang="de-DE" dirty="0" err="1"/>
              <a:t>Barplot</a:t>
            </a:r>
            <a:r>
              <a:rPr lang="de-DE" dirty="0"/>
              <a:t> der die Gesamtzahl M&amp;Ms pro Farbe zeigt. (Tipp: Finden Sie im Vorfeld eine geeignete Funktion, die die Summe pro Spalte berechnet)</a:t>
            </a:r>
          </a:p>
          <a:p>
            <a:pPr marL="457200" indent="-457200">
              <a:lnSpc>
                <a:spcPct val="110000"/>
              </a:lnSpc>
              <a:buFont typeface="+mj-lt"/>
              <a:buAutoNum type="arabicPeriod"/>
            </a:pPr>
            <a:r>
              <a:rPr lang="de-DE" dirty="0"/>
              <a:t>Passen Sie gegebenenfalls die Ränder des Plot-Fensters und drehen Sie ggf. die Achsenbeschriftung um 90°</a:t>
            </a:r>
          </a:p>
          <a:p>
            <a:pPr marL="457200" indent="-457200">
              <a:lnSpc>
                <a:spcPct val="100000"/>
              </a:lnSpc>
              <a:buFont typeface="+mj-lt"/>
              <a:buAutoNum type="arabicPeriod"/>
            </a:pPr>
            <a:r>
              <a:rPr lang="de-DE" dirty="0"/>
              <a:t>Färben Sie die Balken entsprechend der M&amp;M Farbe ein und fügen Sie einen Titel hinzu</a:t>
            </a:r>
          </a:p>
          <a:p>
            <a:pPr marL="457200" indent="-457200">
              <a:lnSpc>
                <a:spcPct val="150000"/>
              </a:lnSpc>
              <a:buFont typeface="+mj-lt"/>
              <a:buAutoNum type="arabicPeriod"/>
            </a:pPr>
            <a:r>
              <a:rPr lang="de-DE" dirty="0"/>
              <a:t>Exportieren Sie die Grafik als </a:t>
            </a:r>
            <a:r>
              <a:rPr lang="de-DE" dirty="0" err="1"/>
              <a:t>png</a:t>
            </a:r>
            <a:r>
              <a:rPr lang="de-DE" dirty="0"/>
              <a:t> Datei</a:t>
            </a:r>
          </a:p>
          <a:p>
            <a:pPr marL="457200" indent="-457200">
              <a:buFont typeface="+mj-lt"/>
              <a:buAutoNum type="arabicPeriod"/>
            </a:pPr>
            <a:endParaRPr lang="de-DE" dirty="0"/>
          </a:p>
        </p:txBody>
      </p:sp>
    </p:spTree>
    <p:extLst>
      <p:ext uri="{BB962C8B-B14F-4D97-AF65-F5344CB8AC3E}">
        <p14:creationId xmlns:p14="http://schemas.microsoft.com/office/powerpoint/2010/main" val="2249418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A5FD4C-F113-468D-929C-88B36AADE3F9}"/>
              </a:ext>
            </a:extLst>
          </p:cNvPr>
          <p:cNvSpPr>
            <a:spLocks noGrp="1"/>
          </p:cNvSpPr>
          <p:nvPr>
            <p:ph type="title"/>
          </p:nvPr>
        </p:nvSpPr>
        <p:spPr>
          <a:xfrm>
            <a:off x="676656" y="122078"/>
            <a:ext cx="10772775" cy="1105983"/>
          </a:xfrm>
        </p:spPr>
        <p:txBody>
          <a:bodyPr/>
          <a:lstStyle/>
          <a:p>
            <a:r>
              <a:rPr lang="de-DE" dirty="0"/>
              <a:t>Übung Scatterplot</a:t>
            </a:r>
          </a:p>
        </p:txBody>
      </p:sp>
      <p:sp>
        <p:nvSpPr>
          <p:cNvPr id="3" name="Inhaltsplatzhalter 2">
            <a:extLst>
              <a:ext uri="{FF2B5EF4-FFF2-40B4-BE49-F238E27FC236}">
                <a16:creationId xmlns:a16="http://schemas.microsoft.com/office/drawing/2014/main" id="{BB1AE5D9-AA34-4D6A-B607-A97AF39B932D}"/>
              </a:ext>
            </a:extLst>
          </p:cNvPr>
          <p:cNvSpPr>
            <a:spLocks noGrp="1"/>
          </p:cNvSpPr>
          <p:nvPr>
            <p:ph idx="1"/>
          </p:nvPr>
        </p:nvSpPr>
        <p:spPr>
          <a:xfrm>
            <a:off x="676656" y="1164266"/>
            <a:ext cx="10981944" cy="5427920"/>
          </a:xfrm>
        </p:spPr>
        <p:txBody>
          <a:bodyPr>
            <a:normAutofit fontScale="85000" lnSpcReduction="20000"/>
          </a:bodyPr>
          <a:lstStyle/>
          <a:p>
            <a:pPr marL="457200" indent="-457200">
              <a:lnSpc>
                <a:spcPct val="120000"/>
              </a:lnSpc>
              <a:buFont typeface="+mj-lt"/>
              <a:buAutoNum type="arabicPeriod"/>
            </a:pPr>
            <a:r>
              <a:rPr lang="de-DE" sz="2800" dirty="0"/>
              <a:t>Fügen Sie dem M&amp;M Datensatz eine Spalte hinzu in der die Gesamtanzahl M&amp;Ms pro Tüte gespeichert ist (Tipp: Es gibt eine Funktion die Summen pro Zeilen berechnet)</a:t>
            </a:r>
          </a:p>
          <a:p>
            <a:pPr marL="457200" indent="-457200">
              <a:lnSpc>
                <a:spcPct val="120000"/>
              </a:lnSpc>
              <a:buFont typeface="+mj-lt"/>
              <a:buAutoNum type="arabicPeriod"/>
            </a:pPr>
            <a:r>
              <a:rPr lang="de-DE" sz="2800" dirty="0"/>
              <a:t>Erstellen Sie einen Scatterplot bei dem das Gewicht der Tüte im Verhältnis zu der Gesamtanzahl M&amp;Ms dargestellt ist</a:t>
            </a:r>
          </a:p>
          <a:p>
            <a:pPr marL="457200" indent="-457200">
              <a:lnSpc>
                <a:spcPct val="150000"/>
              </a:lnSpc>
              <a:buFont typeface="+mj-lt"/>
              <a:buAutoNum type="arabicPeriod"/>
            </a:pPr>
            <a:r>
              <a:rPr lang="de-DE" sz="2800" dirty="0"/>
              <a:t>Passen Sie Titel, Achsenbeschriftung und ggf. das Punkt-Symbol an</a:t>
            </a:r>
          </a:p>
          <a:p>
            <a:pPr marL="457200" indent="-457200">
              <a:lnSpc>
                <a:spcPct val="150000"/>
              </a:lnSpc>
              <a:buFont typeface="+mj-lt"/>
              <a:buAutoNum type="arabicPeriod"/>
            </a:pPr>
            <a:r>
              <a:rPr lang="de-DE" sz="2800" dirty="0"/>
              <a:t>Fügen Sie eine Trendlinie mittels </a:t>
            </a:r>
            <a:r>
              <a:rPr lang="de-DE" sz="2800" dirty="0" err="1"/>
              <a:t>line</a:t>
            </a:r>
            <a:r>
              <a:rPr lang="de-DE" sz="2800" dirty="0"/>
              <a:t>() und </a:t>
            </a:r>
            <a:r>
              <a:rPr lang="de-DE" sz="2800" dirty="0" err="1"/>
              <a:t>smooth.spline</a:t>
            </a:r>
            <a:r>
              <a:rPr lang="de-DE" sz="2800" dirty="0"/>
              <a:t>() hinzu</a:t>
            </a:r>
          </a:p>
          <a:p>
            <a:pPr marL="457200" indent="-457200">
              <a:lnSpc>
                <a:spcPct val="150000"/>
              </a:lnSpc>
              <a:buFont typeface="+mj-lt"/>
              <a:buAutoNum type="arabicPeriod"/>
            </a:pPr>
            <a:r>
              <a:rPr lang="de-DE" sz="2800" dirty="0"/>
              <a:t>Berechnen Sie den Korrelationskoeffizienten nach Spearman und fügen Sie das Ergebnis dem Plot mittels </a:t>
            </a:r>
            <a:r>
              <a:rPr lang="de-DE" sz="2800" dirty="0" err="1"/>
              <a:t>text</a:t>
            </a:r>
            <a:r>
              <a:rPr lang="de-DE" sz="2800" dirty="0"/>
              <a:t>() hinzu</a:t>
            </a:r>
          </a:p>
          <a:p>
            <a:pPr marL="457200" indent="-457200">
              <a:lnSpc>
                <a:spcPct val="150000"/>
              </a:lnSpc>
              <a:buFont typeface="+mj-lt"/>
              <a:buAutoNum type="arabicPeriod"/>
            </a:pPr>
            <a:r>
              <a:rPr lang="de-DE" sz="2800" dirty="0"/>
              <a:t>Exportieren Sie die Grafik</a:t>
            </a:r>
          </a:p>
        </p:txBody>
      </p:sp>
    </p:spTree>
    <p:extLst>
      <p:ext uri="{BB962C8B-B14F-4D97-AF65-F5344CB8AC3E}">
        <p14:creationId xmlns:p14="http://schemas.microsoft.com/office/powerpoint/2010/main" val="4079362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F81B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57258-F287-4CBC-8412-C532B261731D}"/>
              </a:ext>
            </a:extLst>
          </p:cNvPr>
          <p:cNvSpPr>
            <a:spLocks noGrp="1"/>
          </p:cNvSpPr>
          <p:nvPr>
            <p:ph type="title"/>
          </p:nvPr>
        </p:nvSpPr>
        <p:spPr>
          <a:xfrm>
            <a:off x="853167" y="2021356"/>
            <a:ext cx="10772775" cy="1658198"/>
          </a:xfrm>
        </p:spPr>
        <p:txBody>
          <a:bodyPr/>
          <a:lstStyle/>
          <a:p>
            <a:r>
              <a:rPr lang="de-DE" dirty="0">
                <a:solidFill>
                  <a:schemeClr val="bg1"/>
                </a:solidFill>
              </a:rPr>
              <a:t>Fortgeschrittene Anwendungen mit R</a:t>
            </a:r>
          </a:p>
        </p:txBody>
      </p:sp>
    </p:spTree>
    <p:extLst>
      <p:ext uri="{BB962C8B-B14F-4D97-AF65-F5344CB8AC3E}">
        <p14:creationId xmlns:p14="http://schemas.microsoft.com/office/powerpoint/2010/main" val="1072907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0BB82A-4A36-4F92-B3E6-CAC5D2A9A249}"/>
              </a:ext>
            </a:extLst>
          </p:cNvPr>
          <p:cNvSpPr>
            <a:spLocks noGrp="1"/>
          </p:cNvSpPr>
          <p:nvPr>
            <p:ph type="title"/>
          </p:nvPr>
        </p:nvSpPr>
        <p:spPr>
          <a:xfrm>
            <a:off x="540266" y="297514"/>
            <a:ext cx="10772775" cy="840169"/>
          </a:xfrm>
        </p:spPr>
        <p:txBody>
          <a:bodyPr/>
          <a:lstStyle/>
          <a:p>
            <a:r>
              <a:rPr lang="de-DE" dirty="0"/>
              <a:t>Übung Fibonacci Folge</a:t>
            </a:r>
          </a:p>
        </p:txBody>
      </p:sp>
      <p:sp>
        <p:nvSpPr>
          <p:cNvPr id="3" name="Inhaltsplatzhalter 2">
            <a:extLst>
              <a:ext uri="{FF2B5EF4-FFF2-40B4-BE49-F238E27FC236}">
                <a16:creationId xmlns:a16="http://schemas.microsoft.com/office/drawing/2014/main" id="{3FB7BE5A-ECE7-4725-87E2-9FA5BBB1BC69}"/>
              </a:ext>
            </a:extLst>
          </p:cNvPr>
          <p:cNvSpPr>
            <a:spLocks noGrp="1"/>
          </p:cNvSpPr>
          <p:nvPr>
            <p:ph idx="1"/>
          </p:nvPr>
        </p:nvSpPr>
        <p:spPr>
          <a:xfrm>
            <a:off x="676656" y="1190848"/>
            <a:ext cx="10753725" cy="5241850"/>
          </a:xfrm>
        </p:spPr>
        <p:txBody>
          <a:bodyPr>
            <a:normAutofit/>
          </a:bodyPr>
          <a:lstStyle/>
          <a:p>
            <a:pPr marL="457200" indent="-457200">
              <a:lnSpc>
                <a:spcPct val="100000"/>
              </a:lnSpc>
              <a:buFont typeface="+mj-lt"/>
              <a:buAutoNum type="arabicPeriod"/>
            </a:pPr>
            <a:r>
              <a:rPr lang="de-DE" sz="2800" dirty="0"/>
              <a:t>Schreiben Sie eine </a:t>
            </a:r>
            <a:r>
              <a:rPr lang="de-DE" sz="2800" dirty="0" err="1"/>
              <a:t>while</a:t>
            </a:r>
            <a:r>
              <a:rPr lang="de-DE" sz="2800" dirty="0"/>
              <a:t>-Schleife die die Fibonacci Folge berechnet bis die aktuelle Zahl größer ist als 100</a:t>
            </a:r>
          </a:p>
          <a:p>
            <a:pPr marL="457200" indent="-457200">
              <a:lnSpc>
                <a:spcPct val="150000"/>
              </a:lnSpc>
              <a:buFont typeface="+mj-lt"/>
              <a:buAutoNum type="arabicPeriod"/>
            </a:pPr>
            <a:r>
              <a:rPr lang="de-DE" sz="2800" dirty="0"/>
              <a:t>Wie groß ist die aktuelle Zahl?</a:t>
            </a:r>
          </a:p>
          <a:p>
            <a:pPr marL="457200" indent="-457200">
              <a:lnSpc>
                <a:spcPct val="110000"/>
              </a:lnSpc>
              <a:buFont typeface="+mj-lt"/>
              <a:buAutoNum type="arabicPeriod"/>
            </a:pPr>
            <a:r>
              <a:rPr lang="de-DE" sz="2800" dirty="0"/>
              <a:t>Wie viele Iterationen braucht die Folge bis die aktuelle Zahl größer ist als 100?</a:t>
            </a:r>
          </a:p>
          <a:p>
            <a:pPr marL="457200" indent="-457200">
              <a:lnSpc>
                <a:spcPct val="110000"/>
              </a:lnSpc>
              <a:buFont typeface="+mj-lt"/>
              <a:buAutoNum type="arabicPeriod"/>
            </a:pPr>
            <a:r>
              <a:rPr lang="de-DE" sz="2800" dirty="0"/>
              <a:t>Schreiben Sie die Fibonacci Folge nun als </a:t>
            </a:r>
            <a:r>
              <a:rPr lang="de-DE" sz="2800" dirty="0" err="1"/>
              <a:t>for</a:t>
            </a:r>
            <a:r>
              <a:rPr lang="de-DE" sz="2800" dirty="0"/>
              <a:t>-Schleife die 100 mal über die Folge iteriert</a:t>
            </a:r>
          </a:p>
          <a:p>
            <a:pPr marL="457200" indent="-457200">
              <a:lnSpc>
                <a:spcPct val="150000"/>
              </a:lnSpc>
              <a:buFont typeface="+mj-lt"/>
              <a:buAutoNum type="arabicPeriod"/>
            </a:pPr>
            <a:r>
              <a:rPr lang="de-DE" sz="2800" dirty="0"/>
              <a:t>Wie groß ist die Zahl nach 100 Iterationen</a:t>
            </a:r>
          </a:p>
        </p:txBody>
      </p:sp>
    </p:spTree>
    <p:extLst>
      <p:ext uri="{BB962C8B-B14F-4D97-AF65-F5344CB8AC3E}">
        <p14:creationId xmlns:p14="http://schemas.microsoft.com/office/powerpoint/2010/main" val="3530125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37B4F-0744-4883-AAB0-293CC3A7ED88}"/>
              </a:ext>
            </a:extLst>
          </p:cNvPr>
          <p:cNvSpPr>
            <a:spLocks noGrp="1"/>
          </p:cNvSpPr>
          <p:nvPr>
            <p:ph type="title"/>
          </p:nvPr>
        </p:nvSpPr>
        <p:spPr>
          <a:xfrm>
            <a:off x="657224" y="499533"/>
            <a:ext cx="10772775" cy="861434"/>
          </a:xfrm>
        </p:spPr>
        <p:txBody>
          <a:bodyPr/>
          <a:lstStyle/>
          <a:p>
            <a:r>
              <a:rPr lang="de-DE" dirty="0"/>
              <a:t>Übung Schleife mit </a:t>
            </a:r>
            <a:r>
              <a:rPr lang="de-DE" dirty="0" err="1"/>
              <a:t>if-else</a:t>
            </a:r>
            <a:endParaRPr lang="de-DE" dirty="0"/>
          </a:p>
        </p:txBody>
      </p:sp>
      <p:sp>
        <p:nvSpPr>
          <p:cNvPr id="3" name="Inhaltsplatzhalter 2">
            <a:extLst>
              <a:ext uri="{FF2B5EF4-FFF2-40B4-BE49-F238E27FC236}">
                <a16:creationId xmlns:a16="http://schemas.microsoft.com/office/drawing/2014/main" id="{EBC88ED8-5F13-4AFE-AD62-F1AE70FA6DE0}"/>
              </a:ext>
            </a:extLst>
          </p:cNvPr>
          <p:cNvSpPr>
            <a:spLocks noGrp="1"/>
          </p:cNvSpPr>
          <p:nvPr>
            <p:ph idx="1"/>
          </p:nvPr>
        </p:nvSpPr>
        <p:spPr>
          <a:xfrm>
            <a:off x="676656" y="1440712"/>
            <a:ext cx="10997893" cy="5002618"/>
          </a:xfrm>
        </p:spPr>
        <p:txBody>
          <a:bodyPr>
            <a:normAutofit fontScale="92500" lnSpcReduction="20000"/>
          </a:bodyPr>
          <a:lstStyle/>
          <a:p>
            <a:pPr marL="457200" indent="-457200">
              <a:lnSpc>
                <a:spcPct val="150000"/>
              </a:lnSpc>
              <a:buFont typeface="+mj-lt"/>
              <a:buAutoNum type="arabicPeriod"/>
            </a:pPr>
            <a:r>
              <a:rPr lang="de-DE" sz="2800" dirty="0"/>
              <a:t>Berechnen Sie die ersten 100 Stellen einer Folge mit den folgenden Eigenschaften:</a:t>
            </a:r>
          </a:p>
          <a:p>
            <a:pPr marL="713232" lvl="1" indent="-457200">
              <a:lnSpc>
                <a:spcPct val="150000"/>
              </a:lnSpc>
              <a:buFont typeface="Arial" panose="020B0604020202020204" pitchFamily="34" charset="0"/>
              <a:buChar char="•"/>
            </a:pPr>
            <a:r>
              <a:rPr lang="de-DE" sz="2800" dirty="0"/>
              <a:t>Sie startet mit dem Wert 3</a:t>
            </a:r>
          </a:p>
          <a:p>
            <a:pPr marL="713232" lvl="1" indent="-457200">
              <a:lnSpc>
                <a:spcPct val="120000"/>
              </a:lnSpc>
              <a:buFont typeface="Arial" panose="020B0604020202020204" pitchFamily="34" charset="0"/>
              <a:buChar char="•"/>
            </a:pPr>
            <a:r>
              <a:rPr lang="de-DE" sz="2800" dirty="0"/>
              <a:t>Bei der Berechnung der nächsten Zahl soll geprüft werden ob die vorherige Zahl teilbar durch 3 ist. </a:t>
            </a:r>
          </a:p>
          <a:p>
            <a:pPr marL="256032" lvl="1" indent="0">
              <a:lnSpc>
                <a:spcPct val="120000"/>
              </a:lnSpc>
              <a:buNone/>
            </a:pPr>
            <a:r>
              <a:rPr lang="de-DE" sz="2800" dirty="0"/>
              <a:t>	-&gt; Wenn ja, dann soll der nächste Wert berechnet werden aus dem 			vorherigen Wert + 7</a:t>
            </a:r>
          </a:p>
          <a:p>
            <a:pPr marL="256032" lvl="1" indent="0">
              <a:lnSpc>
                <a:spcPct val="120000"/>
              </a:lnSpc>
              <a:buNone/>
            </a:pPr>
            <a:r>
              <a:rPr lang="de-DE" sz="2800" dirty="0"/>
              <a:t>	-&gt; ansonsten soll der nächste Wert berechnet werden aus dem vorherigen 		Wert – 3</a:t>
            </a:r>
          </a:p>
          <a:p>
            <a:pPr marL="256032" lvl="1" indent="0">
              <a:lnSpc>
                <a:spcPct val="150000"/>
              </a:lnSpc>
              <a:buNone/>
            </a:pPr>
            <a:r>
              <a:rPr lang="de-DE" sz="2800" dirty="0"/>
              <a:t>2. Stellen Sie die Folge grafisch dar </a:t>
            </a:r>
          </a:p>
        </p:txBody>
      </p:sp>
    </p:spTree>
    <p:extLst>
      <p:ext uri="{BB962C8B-B14F-4D97-AF65-F5344CB8AC3E}">
        <p14:creationId xmlns:p14="http://schemas.microsoft.com/office/powerpoint/2010/main" val="3529331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442BA-4AF9-4F3C-A1DE-0472859C5193}"/>
              </a:ext>
            </a:extLst>
          </p:cNvPr>
          <p:cNvSpPr>
            <a:spLocks noGrp="1"/>
          </p:cNvSpPr>
          <p:nvPr>
            <p:ph type="title"/>
          </p:nvPr>
        </p:nvSpPr>
        <p:spPr>
          <a:xfrm>
            <a:off x="638174" y="340045"/>
            <a:ext cx="10772775" cy="654100"/>
          </a:xfrm>
        </p:spPr>
        <p:txBody>
          <a:bodyPr>
            <a:normAutofit fontScale="90000"/>
          </a:bodyPr>
          <a:lstStyle/>
          <a:p>
            <a:r>
              <a:rPr lang="de-DE" dirty="0"/>
              <a:t>Übung </a:t>
            </a:r>
            <a:r>
              <a:rPr lang="de-DE" dirty="0" err="1"/>
              <a:t>Babynames</a:t>
            </a:r>
            <a:endParaRPr lang="de-DE" dirty="0"/>
          </a:p>
        </p:txBody>
      </p:sp>
      <p:sp>
        <p:nvSpPr>
          <p:cNvPr id="3" name="Inhaltsplatzhalter 2">
            <a:extLst>
              <a:ext uri="{FF2B5EF4-FFF2-40B4-BE49-F238E27FC236}">
                <a16:creationId xmlns:a16="http://schemas.microsoft.com/office/drawing/2014/main" id="{B134B269-5E99-40A2-8851-AA5EE490B9DC}"/>
              </a:ext>
            </a:extLst>
          </p:cNvPr>
          <p:cNvSpPr>
            <a:spLocks noGrp="1"/>
          </p:cNvSpPr>
          <p:nvPr>
            <p:ph idx="1"/>
          </p:nvPr>
        </p:nvSpPr>
        <p:spPr>
          <a:xfrm>
            <a:off x="676656" y="1313121"/>
            <a:ext cx="10753725" cy="4768701"/>
          </a:xfrm>
        </p:spPr>
        <p:txBody>
          <a:bodyPr>
            <a:normAutofit fontScale="92500" lnSpcReduction="20000"/>
          </a:bodyPr>
          <a:lstStyle/>
          <a:p>
            <a:pPr marL="457200" indent="-457200">
              <a:lnSpc>
                <a:spcPct val="150000"/>
              </a:lnSpc>
              <a:buFont typeface="+mj-lt"/>
              <a:buAutoNum type="arabicPeriod"/>
            </a:pPr>
            <a:r>
              <a:rPr lang="de-DE" sz="2800" dirty="0"/>
              <a:t>Lesen Sie den Datensatz </a:t>
            </a:r>
            <a:r>
              <a:rPr lang="de-DE" sz="2800" dirty="0" err="1"/>
              <a:t>babyNamesUS</a:t>
            </a:r>
            <a:r>
              <a:rPr lang="de-DE" sz="2800" dirty="0"/>
              <a:t> ein</a:t>
            </a:r>
          </a:p>
          <a:p>
            <a:pPr marL="457200" indent="-457200">
              <a:lnSpc>
                <a:spcPct val="150000"/>
              </a:lnSpc>
              <a:buFont typeface="+mj-lt"/>
              <a:buAutoNum type="arabicPeriod"/>
            </a:pPr>
            <a:r>
              <a:rPr lang="de-DE" sz="2800" dirty="0"/>
              <a:t>Erstellen Sie einen Vektor mit eindeutigen Jahreszahlen im Datensatz</a:t>
            </a:r>
          </a:p>
          <a:p>
            <a:pPr marL="457200" indent="-457200">
              <a:lnSpc>
                <a:spcPct val="110000"/>
              </a:lnSpc>
              <a:buFont typeface="+mj-lt"/>
              <a:buAutoNum type="arabicPeriod"/>
            </a:pPr>
            <a:r>
              <a:rPr lang="de-DE" sz="2800" dirty="0"/>
              <a:t>Extrahieren Sie mittels Schleife den populärsten Namen und die Anzahl der Geburten pro Jahr. Erstellen Sie dafür vor der Schleife entsprechende leere Vektoren und nutzen Sie den Vektor mit den Jahreszahlen.</a:t>
            </a:r>
          </a:p>
          <a:p>
            <a:pPr marL="457200" indent="-457200">
              <a:lnSpc>
                <a:spcPct val="120000"/>
              </a:lnSpc>
              <a:buFont typeface="+mj-lt"/>
              <a:buAutoNum type="arabicPeriod"/>
            </a:pPr>
            <a:r>
              <a:rPr lang="de-DE" sz="2800" dirty="0"/>
              <a:t>Stellen Sie grafisch dar wie häufig die populärsten Namen über die Jahre vorkamen</a:t>
            </a:r>
          </a:p>
          <a:p>
            <a:pPr marL="457200" indent="-457200">
              <a:lnSpc>
                <a:spcPct val="120000"/>
              </a:lnSpc>
              <a:buFont typeface="+mj-lt"/>
              <a:buAutoNum type="arabicPeriod"/>
            </a:pPr>
            <a:r>
              <a:rPr lang="de-DE" sz="2800" dirty="0"/>
              <a:t>Erstellen Sie einen Plot mit der Entwicklung der Geburtenzahlen im Laufe der Jahre</a:t>
            </a:r>
          </a:p>
        </p:txBody>
      </p:sp>
    </p:spTree>
    <p:extLst>
      <p:ext uri="{BB962C8B-B14F-4D97-AF65-F5344CB8AC3E}">
        <p14:creationId xmlns:p14="http://schemas.microsoft.com/office/powerpoint/2010/main" val="1150970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A9975D-C771-44C5-890D-DCEF15A5F7BF}"/>
              </a:ext>
            </a:extLst>
          </p:cNvPr>
          <p:cNvSpPr>
            <a:spLocks noGrp="1"/>
          </p:cNvSpPr>
          <p:nvPr>
            <p:ph type="title"/>
          </p:nvPr>
        </p:nvSpPr>
        <p:spPr>
          <a:xfrm>
            <a:off x="607163" y="175240"/>
            <a:ext cx="10772775" cy="856118"/>
          </a:xfrm>
        </p:spPr>
        <p:txBody>
          <a:bodyPr/>
          <a:lstStyle/>
          <a:p>
            <a:r>
              <a:rPr lang="de-DE" dirty="0"/>
              <a:t>Übung Bundeswaldinventur</a:t>
            </a:r>
          </a:p>
        </p:txBody>
      </p:sp>
      <p:sp>
        <p:nvSpPr>
          <p:cNvPr id="3" name="Inhaltsplatzhalter 2">
            <a:extLst>
              <a:ext uri="{FF2B5EF4-FFF2-40B4-BE49-F238E27FC236}">
                <a16:creationId xmlns:a16="http://schemas.microsoft.com/office/drawing/2014/main" id="{D1D56579-4B14-42EB-9B41-92B1BA890137}"/>
              </a:ext>
            </a:extLst>
          </p:cNvPr>
          <p:cNvSpPr>
            <a:spLocks noGrp="1"/>
          </p:cNvSpPr>
          <p:nvPr>
            <p:ph idx="1"/>
          </p:nvPr>
        </p:nvSpPr>
        <p:spPr>
          <a:xfrm>
            <a:off x="676656" y="956931"/>
            <a:ext cx="10753725" cy="5603358"/>
          </a:xfrm>
        </p:spPr>
        <p:txBody>
          <a:bodyPr>
            <a:normAutofit fontScale="85000" lnSpcReduction="20000"/>
          </a:bodyPr>
          <a:lstStyle/>
          <a:p>
            <a:pPr marL="514350" indent="-514350">
              <a:lnSpc>
                <a:spcPct val="160000"/>
              </a:lnSpc>
              <a:buFont typeface="+mj-lt"/>
              <a:buAutoNum type="arabicPeriod"/>
            </a:pPr>
            <a:r>
              <a:rPr lang="de-DE" sz="2800" dirty="0"/>
              <a:t>Lesen Sie den Datensatz Bundeswaldinventur_2012.csv ein</a:t>
            </a:r>
          </a:p>
          <a:p>
            <a:pPr marL="514350" indent="-514350">
              <a:lnSpc>
                <a:spcPct val="120000"/>
              </a:lnSpc>
              <a:buFont typeface="+mj-lt"/>
              <a:buAutoNum type="arabicPeriod"/>
            </a:pPr>
            <a:r>
              <a:rPr lang="de-DE" sz="2800" dirty="0"/>
              <a:t>Schreiben Sie eine Funktion, die die Summe des Holzvolumens eines Bundeslandes ausgibt. Das Bundesland soll über das Funktionsargument wählbar sein</a:t>
            </a:r>
          </a:p>
          <a:p>
            <a:pPr marL="514350" indent="-514350">
              <a:lnSpc>
                <a:spcPct val="120000"/>
              </a:lnSpc>
              <a:buFont typeface="+mj-lt"/>
              <a:buAutoNum type="arabicPeriod"/>
            </a:pPr>
            <a:r>
              <a:rPr lang="de-DE" sz="2800" dirty="0"/>
              <a:t>Erweitern Sie die Funktion so, dass auch ein Histogramm mit der Verteilung des Holzvolumens pro Einzelbaum für das Bundesland erstellt wird. Der Titel sollte Auskunft geben welches Bundesland dargestellt ist.</a:t>
            </a:r>
          </a:p>
          <a:p>
            <a:pPr marL="514350" indent="-514350">
              <a:lnSpc>
                <a:spcPct val="120000"/>
              </a:lnSpc>
              <a:buFont typeface="+mj-lt"/>
              <a:buAutoNum type="arabicPeriod"/>
            </a:pPr>
            <a:r>
              <a:rPr lang="de-DE" sz="2800" dirty="0"/>
              <a:t>Führen Sie ein zweites Argument ein welches steuert ob das Histogramm beim Funktionsaufruf erstellt wird oder nicht</a:t>
            </a:r>
          </a:p>
          <a:p>
            <a:pPr marL="514350" indent="-514350">
              <a:lnSpc>
                <a:spcPct val="120000"/>
              </a:lnSpc>
              <a:buFont typeface="+mj-lt"/>
              <a:buAutoNum type="arabicPeriod"/>
            </a:pPr>
            <a:r>
              <a:rPr lang="de-DE" sz="2800" dirty="0"/>
              <a:t>Rufen Sie die Funktion in einer Schleife für jedes Bundesland auf und speichern Sie das Ergebnis in einem entsprechenden Vektor</a:t>
            </a:r>
          </a:p>
          <a:p>
            <a:pPr marL="514350" indent="-514350">
              <a:lnSpc>
                <a:spcPct val="160000"/>
              </a:lnSpc>
              <a:buFont typeface="+mj-lt"/>
              <a:buAutoNum type="arabicPeriod"/>
            </a:pPr>
            <a:r>
              <a:rPr lang="de-DE" sz="2800" dirty="0"/>
              <a:t>Stellen Sie das Ergebnis auf geeignete Weise dar</a:t>
            </a:r>
          </a:p>
        </p:txBody>
      </p:sp>
    </p:spTree>
    <p:extLst>
      <p:ext uri="{BB962C8B-B14F-4D97-AF65-F5344CB8AC3E}">
        <p14:creationId xmlns:p14="http://schemas.microsoft.com/office/powerpoint/2010/main" val="136986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104F6-3FE4-4C40-BF8A-F4BDCE497FD3}"/>
              </a:ext>
            </a:extLst>
          </p:cNvPr>
          <p:cNvSpPr>
            <a:spLocks noGrp="1"/>
          </p:cNvSpPr>
          <p:nvPr>
            <p:ph type="title"/>
          </p:nvPr>
        </p:nvSpPr>
        <p:spPr/>
        <p:txBody>
          <a:bodyPr/>
          <a:lstStyle/>
          <a:p>
            <a:r>
              <a:rPr lang="de-DE" dirty="0"/>
              <a:t>Ausblick: </a:t>
            </a:r>
            <a:r>
              <a:rPr lang="de-DE" dirty="0" err="1"/>
              <a:t>ShinyApps</a:t>
            </a:r>
            <a:endParaRPr lang="de-DE" dirty="0"/>
          </a:p>
        </p:txBody>
      </p:sp>
      <p:sp>
        <p:nvSpPr>
          <p:cNvPr id="3" name="Inhaltsplatzhalter 2">
            <a:extLst>
              <a:ext uri="{FF2B5EF4-FFF2-40B4-BE49-F238E27FC236}">
                <a16:creationId xmlns:a16="http://schemas.microsoft.com/office/drawing/2014/main" id="{0641ED57-2C43-41D3-BD74-1EAAD8B696F1}"/>
              </a:ext>
            </a:extLst>
          </p:cNvPr>
          <p:cNvSpPr>
            <a:spLocks noGrp="1"/>
          </p:cNvSpPr>
          <p:nvPr>
            <p:ph idx="1"/>
          </p:nvPr>
        </p:nvSpPr>
        <p:spPr>
          <a:xfrm>
            <a:off x="719137" y="2592282"/>
            <a:ext cx="10753725" cy="3766185"/>
          </a:xfrm>
        </p:spPr>
        <p:txBody>
          <a:bodyPr/>
          <a:lstStyle/>
          <a:p>
            <a:r>
              <a:rPr lang="de-DE" dirty="0">
                <a:hlinkClick r:id="rId2"/>
              </a:rPr>
              <a:t>https://shiny.posit.co/r/gallery/</a:t>
            </a:r>
            <a:endParaRPr lang="de-DE" dirty="0"/>
          </a:p>
          <a:p>
            <a:r>
              <a:rPr lang="de-DE" dirty="0">
                <a:hlinkClick r:id="rId3"/>
              </a:rPr>
              <a:t>https://shiny.posit.co/r/gallery/start-simple/word-cloud/</a:t>
            </a:r>
            <a:endParaRPr lang="de-DE" dirty="0"/>
          </a:p>
          <a:p>
            <a:r>
              <a:rPr lang="de-DE" dirty="0">
                <a:hlinkClick r:id="rId4"/>
              </a:rPr>
              <a:t>https://shiny.posit.co/r/gallery/life-sciences/biodiversity-national-parks/</a:t>
            </a:r>
            <a:endParaRPr lang="de-DE" dirty="0"/>
          </a:p>
          <a:p>
            <a:endParaRPr lang="de-DE" dirty="0"/>
          </a:p>
        </p:txBody>
      </p:sp>
    </p:spTree>
    <p:extLst>
      <p:ext uri="{BB962C8B-B14F-4D97-AF65-F5344CB8AC3E}">
        <p14:creationId xmlns:p14="http://schemas.microsoft.com/office/powerpoint/2010/main" val="2020609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26A2C-6314-4DF8-AEAF-1598B8888A8A}"/>
              </a:ext>
            </a:extLst>
          </p:cNvPr>
          <p:cNvSpPr>
            <a:spLocks noGrp="1"/>
          </p:cNvSpPr>
          <p:nvPr>
            <p:ph type="title"/>
          </p:nvPr>
        </p:nvSpPr>
        <p:spPr>
          <a:xfrm>
            <a:off x="588112" y="223087"/>
            <a:ext cx="10772775" cy="981449"/>
          </a:xfrm>
        </p:spPr>
        <p:txBody>
          <a:bodyPr/>
          <a:lstStyle/>
          <a:p>
            <a:r>
              <a:rPr lang="de-DE" dirty="0"/>
              <a:t>Themen</a:t>
            </a:r>
          </a:p>
        </p:txBody>
      </p:sp>
      <p:sp>
        <p:nvSpPr>
          <p:cNvPr id="8" name="Textfeld 7">
            <a:extLst>
              <a:ext uri="{FF2B5EF4-FFF2-40B4-BE49-F238E27FC236}">
                <a16:creationId xmlns:a16="http://schemas.microsoft.com/office/drawing/2014/main" id="{1D13942C-EB21-4684-817C-05E846B50E1B}"/>
              </a:ext>
            </a:extLst>
          </p:cNvPr>
          <p:cNvSpPr txBox="1"/>
          <p:nvPr/>
        </p:nvSpPr>
        <p:spPr>
          <a:xfrm>
            <a:off x="1020726" y="1480982"/>
            <a:ext cx="9128051" cy="2092881"/>
          </a:xfrm>
          <a:prstGeom prst="rect">
            <a:avLst/>
          </a:prstGeom>
          <a:solidFill>
            <a:srgbClr val="4F81BD"/>
          </a:solidFill>
        </p:spPr>
        <p:txBody>
          <a:bodyPr wrap="square" rtlCol="0">
            <a:spAutoFit/>
          </a:bodyPr>
          <a:lstStyle/>
          <a:p>
            <a:pPr marL="4572" lvl="1" indent="0">
              <a:buNone/>
            </a:pPr>
            <a:r>
              <a:rPr lang="de-DE" sz="2800" b="1" dirty="0">
                <a:solidFill>
                  <a:schemeClr val="bg1"/>
                </a:solidFill>
              </a:rPr>
              <a:t>Grundlagen Datenauswertung:</a:t>
            </a:r>
          </a:p>
          <a:p>
            <a:pPr marL="4572" lvl="1" indent="0">
              <a:buNone/>
            </a:pPr>
            <a:r>
              <a:rPr lang="de-DE" sz="2800" dirty="0"/>
              <a:t>Datenstrukturen - </a:t>
            </a:r>
            <a:r>
              <a:rPr lang="de-DE" sz="2800" i="0" dirty="0"/>
              <a:t>Variablen, Vektoren, Matrizen</a:t>
            </a:r>
            <a:r>
              <a:rPr lang="de-DE" sz="2800" dirty="0"/>
              <a:t>, D</a:t>
            </a:r>
            <a:r>
              <a:rPr lang="de-DE" sz="2800" i="0" dirty="0"/>
              <a:t>ataframes</a:t>
            </a:r>
          </a:p>
          <a:p>
            <a:pPr marL="0" lvl="2" indent="0">
              <a:buNone/>
            </a:pPr>
            <a:r>
              <a:rPr lang="de-DE" sz="2800" i="0" dirty="0"/>
              <a:t>Funktionen</a:t>
            </a:r>
          </a:p>
          <a:p>
            <a:pPr marL="0" lvl="2" indent="0">
              <a:buNone/>
            </a:pPr>
            <a:r>
              <a:rPr lang="de-DE" sz="2800" i="0" dirty="0"/>
              <a:t>Visualisierungen</a:t>
            </a:r>
          </a:p>
          <a:p>
            <a:endParaRPr lang="de-DE" dirty="0"/>
          </a:p>
        </p:txBody>
      </p:sp>
      <p:sp>
        <p:nvSpPr>
          <p:cNvPr id="9" name="Textfeld 8">
            <a:extLst>
              <a:ext uri="{FF2B5EF4-FFF2-40B4-BE49-F238E27FC236}">
                <a16:creationId xmlns:a16="http://schemas.microsoft.com/office/drawing/2014/main" id="{3E534967-124A-4813-A4AC-86171E65A7CE}"/>
              </a:ext>
            </a:extLst>
          </p:cNvPr>
          <p:cNvSpPr txBox="1"/>
          <p:nvPr/>
        </p:nvSpPr>
        <p:spPr>
          <a:xfrm>
            <a:off x="1020726" y="3917970"/>
            <a:ext cx="9146658" cy="2092881"/>
          </a:xfrm>
          <a:prstGeom prst="rect">
            <a:avLst/>
          </a:prstGeom>
          <a:solidFill>
            <a:srgbClr val="4F81BD"/>
          </a:solidFill>
        </p:spPr>
        <p:txBody>
          <a:bodyPr wrap="square" rtlCol="0">
            <a:spAutoFit/>
          </a:bodyPr>
          <a:lstStyle/>
          <a:p>
            <a:pPr marL="0" lvl="2" indent="0">
              <a:buNone/>
            </a:pPr>
            <a:r>
              <a:rPr lang="de-DE" sz="2800" b="1" i="0" dirty="0">
                <a:solidFill>
                  <a:schemeClr val="bg1"/>
                </a:solidFill>
              </a:rPr>
              <a:t>Grundlagen Programmieren:</a:t>
            </a:r>
          </a:p>
          <a:p>
            <a:pPr marL="0" lvl="2" indent="0">
              <a:buNone/>
            </a:pPr>
            <a:r>
              <a:rPr lang="de-DE" sz="2800" i="0" dirty="0"/>
              <a:t>Eigene Funktionen schreiben</a:t>
            </a:r>
          </a:p>
          <a:p>
            <a:pPr marL="0" lvl="2" indent="0">
              <a:buNone/>
            </a:pPr>
            <a:r>
              <a:rPr lang="de-DE" sz="2800" i="0" dirty="0"/>
              <a:t>Konditionen (</a:t>
            </a:r>
            <a:r>
              <a:rPr lang="de-DE" sz="2800" i="0" dirty="0" err="1"/>
              <a:t>if-else</a:t>
            </a:r>
            <a:r>
              <a:rPr lang="de-DE" sz="2800" i="0" dirty="0"/>
              <a:t>)</a:t>
            </a:r>
          </a:p>
          <a:p>
            <a:pPr marL="0" lvl="2" indent="0">
              <a:buNone/>
            </a:pPr>
            <a:r>
              <a:rPr lang="de-DE" sz="2800" i="0" dirty="0"/>
              <a:t>Automatisierung mit Schleifen</a:t>
            </a:r>
          </a:p>
          <a:p>
            <a:endParaRPr lang="de-DE" dirty="0"/>
          </a:p>
        </p:txBody>
      </p:sp>
    </p:spTree>
    <p:extLst>
      <p:ext uri="{BB962C8B-B14F-4D97-AF65-F5344CB8AC3E}">
        <p14:creationId xmlns:p14="http://schemas.microsoft.com/office/powerpoint/2010/main" val="396738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94AD58-EE10-4922-A7BC-9E9EB83C290C}"/>
              </a:ext>
            </a:extLst>
          </p:cNvPr>
          <p:cNvSpPr>
            <a:spLocks noGrp="1"/>
          </p:cNvSpPr>
          <p:nvPr>
            <p:ph type="title"/>
          </p:nvPr>
        </p:nvSpPr>
        <p:spPr/>
        <p:txBody>
          <a:bodyPr/>
          <a:lstStyle/>
          <a:p>
            <a:r>
              <a:rPr lang="de-DE" dirty="0"/>
              <a:t>Ablauf</a:t>
            </a:r>
          </a:p>
        </p:txBody>
      </p:sp>
      <p:sp>
        <p:nvSpPr>
          <p:cNvPr id="3" name="Inhaltsplatzhalter 2">
            <a:extLst>
              <a:ext uri="{FF2B5EF4-FFF2-40B4-BE49-F238E27FC236}">
                <a16:creationId xmlns:a16="http://schemas.microsoft.com/office/drawing/2014/main" id="{12E1BCA6-6D1F-4073-9450-F3C84BBE46AA}"/>
              </a:ext>
            </a:extLst>
          </p:cNvPr>
          <p:cNvSpPr>
            <a:spLocks noGrp="1"/>
          </p:cNvSpPr>
          <p:nvPr>
            <p:ph idx="1"/>
          </p:nvPr>
        </p:nvSpPr>
        <p:spPr/>
        <p:txBody>
          <a:bodyPr>
            <a:normAutofit lnSpcReduction="10000"/>
          </a:bodyPr>
          <a:lstStyle/>
          <a:p>
            <a:pPr marL="0" indent="0">
              <a:buNone/>
            </a:pPr>
            <a:r>
              <a:rPr lang="de-DE" sz="3200" dirty="0"/>
              <a:t> 9:45 – 13:00 mit kleineren Pausen</a:t>
            </a:r>
          </a:p>
          <a:p>
            <a:r>
              <a:rPr lang="de-DE" sz="3200" dirty="0"/>
              <a:t>Pause</a:t>
            </a:r>
          </a:p>
          <a:p>
            <a:r>
              <a:rPr lang="de-DE" sz="3200" dirty="0"/>
              <a:t>14:00</a:t>
            </a:r>
          </a:p>
          <a:p>
            <a:endParaRPr lang="de-DE" sz="3200" dirty="0"/>
          </a:p>
          <a:p>
            <a:r>
              <a:rPr lang="de-DE" sz="3200" dirty="0"/>
              <a:t>Mischung aus PowerPoint Folien, Live Coding und Übungen</a:t>
            </a:r>
          </a:p>
          <a:p>
            <a:endParaRPr lang="de-DE" dirty="0"/>
          </a:p>
          <a:p>
            <a:r>
              <a:rPr lang="de-DE" sz="2800" dirty="0"/>
              <a:t>Regelmäßige Teilnahme ist Voraussetzung für das Bestehen des Kurses!</a:t>
            </a:r>
          </a:p>
        </p:txBody>
      </p:sp>
    </p:spTree>
    <p:extLst>
      <p:ext uri="{BB962C8B-B14F-4D97-AF65-F5344CB8AC3E}">
        <p14:creationId xmlns:p14="http://schemas.microsoft.com/office/powerpoint/2010/main" val="13408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F3CB14-631E-4C5C-9540-2B486A0596D0}"/>
              </a:ext>
            </a:extLst>
          </p:cNvPr>
          <p:cNvSpPr>
            <a:spLocks noGrp="1"/>
          </p:cNvSpPr>
          <p:nvPr>
            <p:ph type="title"/>
          </p:nvPr>
        </p:nvSpPr>
        <p:spPr>
          <a:xfrm>
            <a:off x="676656" y="138026"/>
            <a:ext cx="10772775" cy="1658198"/>
          </a:xfrm>
        </p:spPr>
        <p:txBody>
          <a:bodyPr/>
          <a:lstStyle/>
          <a:p>
            <a:r>
              <a:rPr lang="de-DE" dirty="0"/>
              <a:t>Wie? Warum? Was?</a:t>
            </a:r>
          </a:p>
        </p:txBody>
      </p:sp>
      <p:sp>
        <p:nvSpPr>
          <p:cNvPr id="3" name="Inhaltsplatzhalter 2">
            <a:extLst>
              <a:ext uri="{FF2B5EF4-FFF2-40B4-BE49-F238E27FC236}">
                <a16:creationId xmlns:a16="http://schemas.microsoft.com/office/drawing/2014/main" id="{5F3C6564-70C3-4D65-94C3-483418EA0C1E}"/>
              </a:ext>
            </a:extLst>
          </p:cNvPr>
          <p:cNvSpPr>
            <a:spLocks noGrp="1"/>
          </p:cNvSpPr>
          <p:nvPr>
            <p:ph idx="1"/>
          </p:nvPr>
        </p:nvSpPr>
        <p:spPr>
          <a:xfrm>
            <a:off x="676656" y="2011680"/>
            <a:ext cx="10753725" cy="4054194"/>
          </a:xfrm>
        </p:spPr>
        <p:txBody>
          <a:bodyPr>
            <a:normAutofit/>
          </a:bodyPr>
          <a:lstStyle/>
          <a:p>
            <a:r>
              <a:rPr lang="de-DE" sz="3200" dirty="0"/>
              <a:t>In Programmiervorlesungen meist Fokus auf das </a:t>
            </a:r>
            <a:r>
              <a:rPr lang="de-DE" sz="3200" b="1" dirty="0"/>
              <a:t>Wie</a:t>
            </a:r>
          </a:p>
          <a:p>
            <a:endParaRPr lang="de-DE" sz="3200" b="1" dirty="0"/>
          </a:p>
          <a:p>
            <a:r>
              <a:rPr lang="de-DE" sz="3200" b="1" dirty="0"/>
              <a:t>Warum</a:t>
            </a:r>
            <a:r>
              <a:rPr lang="de-DE" sz="3200" dirty="0"/>
              <a:t> bleibt oft auf der Strecke</a:t>
            </a:r>
          </a:p>
          <a:p>
            <a:pPr lvl="1"/>
            <a:r>
              <a:rPr lang="de-DE" b="1" dirty="0">
                <a:solidFill>
                  <a:srgbClr val="FF0000"/>
                </a:solidFill>
              </a:rPr>
              <a:t>-&gt; sobald die Warum Frage für Sie nicht geklärt ist, bitte sofort fragen</a:t>
            </a:r>
          </a:p>
          <a:p>
            <a:pPr lvl="1"/>
            <a:endParaRPr lang="de-DE" b="1" dirty="0">
              <a:solidFill>
                <a:srgbClr val="FF0000"/>
              </a:solidFill>
              <a:sym typeface="Wingdings" panose="05000000000000000000" pitchFamily="2" charset="2"/>
            </a:endParaRPr>
          </a:p>
          <a:p>
            <a:r>
              <a:rPr lang="de-DE" sz="2800" b="1" dirty="0">
                <a:sym typeface="Wingdings" panose="05000000000000000000" pitchFamily="2" charset="2"/>
              </a:rPr>
              <a:t>Was</a:t>
            </a:r>
            <a:r>
              <a:rPr lang="de-DE" sz="2800" dirty="0">
                <a:sym typeface="Wingdings" panose="05000000000000000000" pitchFamily="2" charset="2"/>
              </a:rPr>
              <a:t> zur Hölle machen wir gerade?!</a:t>
            </a:r>
          </a:p>
          <a:p>
            <a:pPr lvl="1"/>
            <a:r>
              <a:rPr lang="de-DE" dirty="0">
                <a:sym typeface="Wingdings" panose="05000000000000000000" pitchFamily="2" charset="2"/>
              </a:rPr>
              <a:t>Nicht abhängen lassen. Geben Sie mir die Chance Sie wieder abzuholen </a:t>
            </a:r>
          </a:p>
          <a:p>
            <a:pPr lvl="1"/>
            <a:endParaRPr lang="de-DE" dirty="0">
              <a:sym typeface="Wingdings" panose="05000000000000000000" pitchFamily="2" charset="2"/>
            </a:endParaRPr>
          </a:p>
        </p:txBody>
      </p:sp>
    </p:spTree>
    <p:extLst>
      <p:ext uri="{BB962C8B-B14F-4D97-AF65-F5344CB8AC3E}">
        <p14:creationId xmlns:p14="http://schemas.microsoft.com/office/powerpoint/2010/main" val="30315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BFC3E5-C14C-45D2-BD61-4046892D6AA2}"/>
              </a:ext>
            </a:extLst>
          </p:cNvPr>
          <p:cNvSpPr>
            <a:spLocks noGrp="1"/>
          </p:cNvSpPr>
          <p:nvPr>
            <p:ph type="title"/>
          </p:nvPr>
        </p:nvSpPr>
        <p:spPr/>
        <p:txBody>
          <a:bodyPr/>
          <a:lstStyle/>
          <a:p>
            <a:r>
              <a:rPr lang="de-DE" dirty="0"/>
              <a:t>Installation R und R Studio</a:t>
            </a:r>
          </a:p>
        </p:txBody>
      </p:sp>
      <p:sp>
        <p:nvSpPr>
          <p:cNvPr id="3" name="Inhaltsplatzhalter 2">
            <a:extLst>
              <a:ext uri="{FF2B5EF4-FFF2-40B4-BE49-F238E27FC236}">
                <a16:creationId xmlns:a16="http://schemas.microsoft.com/office/drawing/2014/main" id="{4E2E7174-84C9-457F-84EE-9C94D38A3AAA}"/>
              </a:ext>
            </a:extLst>
          </p:cNvPr>
          <p:cNvSpPr>
            <a:spLocks noGrp="1"/>
          </p:cNvSpPr>
          <p:nvPr>
            <p:ph idx="1"/>
          </p:nvPr>
        </p:nvSpPr>
        <p:spPr/>
        <p:txBody>
          <a:bodyPr/>
          <a:lstStyle/>
          <a:p>
            <a:r>
              <a:rPr lang="de-DE" dirty="0">
                <a:hlinkClick r:id="rId2"/>
              </a:rPr>
              <a:t>https://posit.co/download/rstudio-desktop/</a:t>
            </a:r>
            <a:endParaRPr lang="de-DE" dirty="0"/>
          </a:p>
          <a:p>
            <a:endParaRPr lang="de-DE" dirty="0"/>
          </a:p>
        </p:txBody>
      </p:sp>
    </p:spTree>
    <p:extLst>
      <p:ext uri="{BB962C8B-B14F-4D97-AF65-F5344CB8AC3E}">
        <p14:creationId xmlns:p14="http://schemas.microsoft.com/office/powerpoint/2010/main" val="116229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44944-9C58-48B1-86DB-DABE5BE9D378}"/>
              </a:ext>
            </a:extLst>
          </p:cNvPr>
          <p:cNvSpPr>
            <a:spLocks noGrp="1"/>
          </p:cNvSpPr>
          <p:nvPr>
            <p:ph type="title"/>
          </p:nvPr>
        </p:nvSpPr>
        <p:spPr>
          <a:xfrm>
            <a:off x="200025" y="361310"/>
            <a:ext cx="10772775" cy="909281"/>
          </a:xfrm>
        </p:spPr>
        <p:txBody>
          <a:bodyPr>
            <a:normAutofit/>
          </a:bodyPr>
          <a:lstStyle/>
          <a:p>
            <a:r>
              <a:rPr lang="de-DE" dirty="0"/>
              <a:t>Datenstrukturen in R</a:t>
            </a:r>
          </a:p>
        </p:txBody>
      </p:sp>
      <p:pic>
        <p:nvPicPr>
          <p:cNvPr id="7" name="Grafik 6">
            <a:extLst>
              <a:ext uri="{FF2B5EF4-FFF2-40B4-BE49-F238E27FC236}">
                <a16:creationId xmlns:a16="http://schemas.microsoft.com/office/drawing/2014/main" id="{966C09AA-82E2-4552-A370-6942889DF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1540559"/>
            <a:ext cx="9145143" cy="4066756"/>
          </a:xfrm>
          <a:prstGeom prst="rect">
            <a:avLst/>
          </a:prstGeom>
        </p:spPr>
      </p:pic>
      <p:sp>
        <p:nvSpPr>
          <p:cNvPr id="8" name="Rechteck 7">
            <a:extLst>
              <a:ext uri="{FF2B5EF4-FFF2-40B4-BE49-F238E27FC236}">
                <a16:creationId xmlns:a16="http://schemas.microsoft.com/office/drawing/2014/main" id="{1D2BD8B2-9E2D-4488-A8A5-B9BFAC0A7F8D}"/>
              </a:ext>
            </a:extLst>
          </p:cNvPr>
          <p:cNvSpPr/>
          <p:nvPr/>
        </p:nvSpPr>
        <p:spPr>
          <a:xfrm>
            <a:off x="696432" y="2488019"/>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BF6FC60-1F8A-4E76-9AD3-07BFBF2FB43A}"/>
              </a:ext>
            </a:extLst>
          </p:cNvPr>
          <p:cNvSpPr/>
          <p:nvPr/>
        </p:nvSpPr>
        <p:spPr>
          <a:xfrm>
            <a:off x="2310809" y="3273056"/>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DD71A2B7-08AE-4301-8860-BF9F5BC61FD3}"/>
              </a:ext>
            </a:extLst>
          </p:cNvPr>
          <p:cNvSpPr/>
          <p:nvPr/>
        </p:nvSpPr>
        <p:spPr>
          <a:xfrm>
            <a:off x="9790814" y="1880191"/>
            <a:ext cx="595423" cy="2126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8D2088F5-E923-4623-9ECE-9992D3C610B0}"/>
              </a:ext>
            </a:extLst>
          </p:cNvPr>
          <p:cNvSpPr txBox="1"/>
          <p:nvPr/>
        </p:nvSpPr>
        <p:spPr>
          <a:xfrm>
            <a:off x="10579396" y="1801850"/>
            <a:ext cx="1164421" cy="461665"/>
          </a:xfrm>
          <a:prstGeom prst="rect">
            <a:avLst/>
          </a:prstGeom>
          <a:noFill/>
        </p:spPr>
        <p:txBody>
          <a:bodyPr wrap="none" rtlCol="0">
            <a:spAutoFit/>
          </a:bodyPr>
          <a:lstStyle/>
          <a:p>
            <a:r>
              <a:rPr lang="de-DE" sz="2400" b="1" dirty="0">
                <a:solidFill>
                  <a:srgbClr val="FF0000"/>
                </a:solidFill>
              </a:rPr>
              <a:t>Variable</a:t>
            </a:r>
            <a:endParaRPr lang="de-DE" b="1" dirty="0">
              <a:solidFill>
                <a:srgbClr val="FF0000"/>
              </a:solidFill>
            </a:endParaRPr>
          </a:p>
        </p:txBody>
      </p:sp>
      <p:sp>
        <p:nvSpPr>
          <p:cNvPr id="12" name="Rechteck 11">
            <a:extLst>
              <a:ext uri="{FF2B5EF4-FFF2-40B4-BE49-F238E27FC236}">
                <a16:creationId xmlns:a16="http://schemas.microsoft.com/office/drawing/2014/main" id="{0348797C-BC9C-4427-92F0-E1AF33E0F2B6}"/>
              </a:ext>
            </a:extLst>
          </p:cNvPr>
          <p:cNvSpPr/>
          <p:nvPr/>
        </p:nvSpPr>
        <p:spPr>
          <a:xfrm>
            <a:off x="6360042" y="1895579"/>
            <a:ext cx="595423" cy="369183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FF04BDEA-CA82-415A-B42D-A3BF482014A8}"/>
              </a:ext>
            </a:extLst>
          </p:cNvPr>
          <p:cNvSpPr/>
          <p:nvPr/>
        </p:nvSpPr>
        <p:spPr>
          <a:xfrm>
            <a:off x="668078" y="3842784"/>
            <a:ext cx="8677090"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A4E7BFDF-F12D-4DE3-A1C2-A0127032DD8C}"/>
              </a:ext>
            </a:extLst>
          </p:cNvPr>
          <p:cNvSpPr/>
          <p:nvPr/>
        </p:nvSpPr>
        <p:spPr>
          <a:xfrm>
            <a:off x="9815623" y="2489791"/>
            <a:ext cx="595423" cy="212651"/>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3E8A1429-B198-40FF-B3CD-9517C32D21AE}"/>
              </a:ext>
            </a:extLst>
          </p:cNvPr>
          <p:cNvSpPr txBox="1"/>
          <p:nvPr/>
        </p:nvSpPr>
        <p:spPr>
          <a:xfrm>
            <a:off x="10637897" y="2394289"/>
            <a:ext cx="974690" cy="461665"/>
          </a:xfrm>
          <a:prstGeom prst="rect">
            <a:avLst/>
          </a:prstGeom>
          <a:noFill/>
        </p:spPr>
        <p:txBody>
          <a:bodyPr wrap="none" rtlCol="0">
            <a:spAutoFit/>
          </a:bodyPr>
          <a:lstStyle/>
          <a:p>
            <a:r>
              <a:rPr lang="de-DE" sz="2400" b="1" dirty="0">
                <a:solidFill>
                  <a:srgbClr val="0070C0"/>
                </a:solidFill>
              </a:rPr>
              <a:t>Vektor</a:t>
            </a:r>
            <a:endParaRPr lang="de-DE" b="1" dirty="0">
              <a:solidFill>
                <a:srgbClr val="0070C0"/>
              </a:solidFill>
            </a:endParaRPr>
          </a:p>
        </p:txBody>
      </p:sp>
      <p:sp>
        <p:nvSpPr>
          <p:cNvPr id="16" name="Rechteck 15">
            <a:extLst>
              <a:ext uri="{FF2B5EF4-FFF2-40B4-BE49-F238E27FC236}">
                <a16:creationId xmlns:a16="http://schemas.microsoft.com/office/drawing/2014/main" id="{723C9472-24E9-44F4-BB57-A512D68AC2B6}"/>
              </a:ext>
            </a:extLst>
          </p:cNvPr>
          <p:cNvSpPr/>
          <p:nvPr/>
        </p:nvSpPr>
        <p:spPr>
          <a:xfrm>
            <a:off x="3101163" y="1919127"/>
            <a:ext cx="2247014" cy="369183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292D6678-9790-40B8-8D69-A6C10AD37FBE}"/>
              </a:ext>
            </a:extLst>
          </p:cNvPr>
          <p:cNvSpPr/>
          <p:nvPr/>
        </p:nvSpPr>
        <p:spPr>
          <a:xfrm>
            <a:off x="531155" y="4412512"/>
            <a:ext cx="2422923" cy="1023008"/>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E616735A-2B34-483B-9C46-3E95A0DE9088}"/>
              </a:ext>
            </a:extLst>
          </p:cNvPr>
          <p:cNvSpPr/>
          <p:nvPr/>
        </p:nvSpPr>
        <p:spPr>
          <a:xfrm>
            <a:off x="9815623" y="3060405"/>
            <a:ext cx="595423" cy="212651"/>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9A4AEC68-F108-4C0B-8864-DC2CB484E02A}"/>
              </a:ext>
            </a:extLst>
          </p:cNvPr>
          <p:cNvSpPr txBox="1"/>
          <p:nvPr/>
        </p:nvSpPr>
        <p:spPr>
          <a:xfrm>
            <a:off x="10579396" y="2935897"/>
            <a:ext cx="976742" cy="461665"/>
          </a:xfrm>
          <a:prstGeom prst="rect">
            <a:avLst/>
          </a:prstGeom>
          <a:noFill/>
        </p:spPr>
        <p:txBody>
          <a:bodyPr wrap="none" rtlCol="0">
            <a:spAutoFit/>
          </a:bodyPr>
          <a:lstStyle/>
          <a:p>
            <a:r>
              <a:rPr lang="de-DE" sz="2400" b="1" dirty="0">
                <a:solidFill>
                  <a:srgbClr val="FFC000"/>
                </a:solidFill>
              </a:rPr>
              <a:t>Matrix</a:t>
            </a:r>
            <a:endParaRPr lang="de-DE" b="1" dirty="0">
              <a:solidFill>
                <a:srgbClr val="FFC000"/>
              </a:solidFill>
            </a:endParaRPr>
          </a:p>
        </p:txBody>
      </p:sp>
      <p:sp>
        <p:nvSpPr>
          <p:cNvPr id="20" name="Rechteck 19">
            <a:extLst>
              <a:ext uri="{FF2B5EF4-FFF2-40B4-BE49-F238E27FC236}">
                <a16:creationId xmlns:a16="http://schemas.microsoft.com/office/drawing/2014/main" id="{2B32807F-1AC5-439E-9458-4AB983E5DBA2}"/>
              </a:ext>
            </a:extLst>
          </p:cNvPr>
          <p:cNvSpPr/>
          <p:nvPr/>
        </p:nvSpPr>
        <p:spPr>
          <a:xfrm>
            <a:off x="159488" y="1540559"/>
            <a:ext cx="9223745" cy="4110646"/>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932DBDE9-61C3-4EF2-BCE2-5BF33C8E27A7}"/>
              </a:ext>
            </a:extLst>
          </p:cNvPr>
          <p:cNvSpPr/>
          <p:nvPr/>
        </p:nvSpPr>
        <p:spPr>
          <a:xfrm>
            <a:off x="9851286" y="3658716"/>
            <a:ext cx="595423" cy="212651"/>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04F4B21E-7278-44B6-8CA5-BB87D3EC5653}"/>
              </a:ext>
            </a:extLst>
          </p:cNvPr>
          <p:cNvSpPr txBox="1"/>
          <p:nvPr/>
        </p:nvSpPr>
        <p:spPr>
          <a:xfrm>
            <a:off x="10517854" y="3516718"/>
            <a:ext cx="1484124" cy="461665"/>
          </a:xfrm>
          <a:prstGeom prst="rect">
            <a:avLst/>
          </a:prstGeom>
          <a:noFill/>
        </p:spPr>
        <p:txBody>
          <a:bodyPr wrap="none" rtlCol="0">
            <a:spAutoFit/>
          </a:bodyPr>
          <a:lstStyle/>
          <a:p>
            <a:r>
              <a:rPr lang="de-DE" sz="2400" b="1" dirty="0">
                <a:solidFill>
                  <a:srgbClr val="7030A0"/>
                </a:solidFill>
              </a:rPr>
              <a:t>Dataframe</a:t>
            </a:r>
            <a:endParaRPr lang="de-DE" b="1" dirty="0">
              <a:solidFill>
                <a:srgbClr val="7030A0"/>
              </a:solidFill>
            </a:endParaRPr>
          </a:p>
        </p:txBody>
      </p:sp>
    </p:spTree>
    <p:extLst>
      <p:ext uri="{BB962C8B-B14F-4D97-AF65-F5344CB8AC3E}">
        <p14:creationId xmlns:p14="http://schemas.microsoft.com/office/powerpoint/2010/main" val="384365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animBg="1"/>
      <p:bldP spid="14" grpId="0" animBg="1"/>
      <p:bldP spid="15" grpId="0"/>
      <p:bldP spid="16" grpId="0" animBg="1"/>
      <p:bldP spid="17" grpId="0" animBg="1"/>
      <p:bldP spid="18" grpId="0" animBg="1"/>
      <p:bldP spid="19" grpId="0"/>
      <p:bldP spid="20" grpId="0" animBg="1"/>
      <p:bldP spid="21" grpId="0" animBg="1"/>
      <p:bldP spid="22" grpId="0"/>
    </p:bldLst>
  </p:timing>
</p:sld>
</file>

<file path=ppt/theme/theme1.xml><?xml version="1.0" encoding="utf-8"?>
<a:theme xmlns:a="http://schemas.openxmlformats.org/drawingml/2006/main" name="Metropolitan">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1836</Words>
  <Application>Microsoft Office PowerPoint</Application>
  <PresentationFormat>Breitbild</PresentationFormat>
  <Paragraphs>218</Paragraphs>
  <Slides>39</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39</vt:i4>
      </vt:variant>
    </vt:vector>
  </HeadingPairs>
  <TitlesOfParts>
    <vt:vector size="42" baseType="lpstr">
      <vt:lpstr>Arial</vt:lpstr>
      <vt:lpstr>Calibri Light</vt:lpstr>
      <vt:lpstr>Metropolitan</vt:lpstr>
      <vt:lpstr>Einführung in die OpenSource Programmiersprache R</vt:lpstr>
      <vt:lpstr>Ziele des Kurses</vt:lpstr>
      <vt:lpstr>Warum R? – 4 Gründe</vt:lpstr>
      <vt:lpstr>Ausblick: ShinyApps</vt:lpstr>
      <vt:lpstr>Themen</vt:lpstr>
      <vt:lpstr>Ablauf</vt:lpstr>
      <vt:lpstr>Wie? Warum? Was?</vt:lpstr>
      <vt:lpstr>Installation R und R Studio</vt:lpstr>
      <vt:lpstr>Datenstrukturen in R</vt:lpstr>
      <vt:lpstr>Live Coding: Operatoren und Variablen</vt:lpstr>
      <vt:lpstr>Übung: Operatoren und Variablen</vt:lpstr>
      <vt:lpstr>Operatoren</vt:lpstr>
      <vt:lpstr>Variablen</vt:lpstr>
      <vt:lpstr>Datenstrukturen in R</vt:lpstr>
      <vt:lpstr>Live Coding: Vektoren</vt:lpstr>
      <vt:lpstr>Übung: Vektoren</vt:lpstr>
      <vt:lpstr>Vektoren</vt:lpstr>
      <vt:lpstr>Live Coding: Funktionen</vt:lpstr>
      <vt:lpstr>Übung: Funktionen</vt:lpstr>
      <vt:lpstr>Funktionen</vt:lpstr>
      <vt:lpstr>Datenstrukturen in R</vt:lpstr>
      <vt:lpstr>Live Coding: Matrizen</vt:lpstr>
      <vt:lpstr>Übung: Matrizen</vt:lpstr>
      <vt:lpstr>Matrizen</vt:lpstr>
      <vt:lpstr>Datenstrukturen in R</vt:lpstr>
      <vt:lpstr>Live Coding: Dataframes</vt:lpstr>
      <vt:lpstr>Übung: Dataframes</vt:lpstr>
      <vt:lpstr>Dataframes</vt:lpstr>
      <vt:lpstr>Fertig mit den Datenstrukturen!!!</vt:lpstr>
      <vt:lpstr>Übung Histogramm</vt:lpstr>
      <vt:lpstr>Übung Dichtediagramm</vt:lpstr>
      <vt:lpstr>Übung Boxplot</vt:lpstr>
      <vt:lpstr>Übung Barplot</vt:lpstr>
      <vt:lpstr>Übung Scatterplot</vt:lpstr>
      <vt:lpstr>Fortgeschrittene Anwendungen mit R</vt:lpstr>
      <vt:lpstr>Übung Fibonacci Folge</vt:lpstr>
      <vt:lpstr>Übung Schleife mit if-else</vt:lpstr>
      <vt:lpstr>Übung Babynames</vt:lpstr>
      <vt:lpstr>Übung Bundeswaldinventur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in R</dc:title>
  <dc:creator>Florian</dc:creator>
  <cp:lastModifiedBy>Florian</cp:lastModifiedBy>
  <cp:revision>76</cp:revision>
  <dcterms:created xsi:type="dcterms:W3CDTF">2024-08-16T08:03:14Z</dcterms:created>
  <dcterms:modified xsi:type="dcterms:W3CDTF">2024-10-01T23:22:52Z</dcterms:modified>
</cp:coreProperties>
</file>