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7" r:id="rId4"/>
    <p:sldId id="270" r:id="rId5"/>
    <p:sldId id="271" r:id="rId6"/>
    <p:sldId id="272" r:id="rId7"/>
    <p:sldId id="268" r:id="rId8"/>
    <p:sldId id="259" r:id="rId9"/>
    <p:sldId id="266" r:id="rId10"/>
    <p:sldId id="264" r:id="rId11"/>
    <p:sldId id="258" r:id="rId12"/>
    <p:sldId id="260" r:id="rId13"/>
    <p:sldId id="261" r:id="rId14"/>
    <p:sldId id="269" r:id="rId15"/>
    <p:sldId id="262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6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5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6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2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92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5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allery/life-sciences/biodiversity-national-parks/" TargetMode="External"/><Relationship Id="rId2" Type="http://schemas.openxmlformats.org/officeDocument/2006/relationships/hyperlink" Target="https://shiny.posit.co/r/galle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E67B-695B-4898-B632-95F9090D5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Einführung in die </a:t>
            </a:r>
            <a:r>
              <a:rPr lang="de-DE" sz="8000" dirty="0" err="1"/>
              <a:t>OpenSource</a:t>
            </a:r>
            <a:r>
              <a:rPr lang="de-DE" sz="8000" dirty="0"/>
              <a:t> Programmiersprache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36549-B446-4BF2-B2A8-3076ABED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765085"/>
            <a:ext cx="9228201" cy="1645920"/>
          </a:xfrm>
        </p:spPr>
        <p:txBody>
          <a:bodyPr/>
          <a:lstStyle/>
          <a:p>
            <a:r>
              <a:rPr lang="de-DE" dirty="0"/>
              <a:t>WS 24/25</a:t>
            </a:r>
          </a:p>
        </p:txBody>
      </p:sp>
    </p:spTree>
    <p:extLst>
      <p:ext uri="{BB962C8B-B14F-4D97-AF65-F5344CB8AC3E}">
        <p14:creationId xmlns:p14="http://schemas.microsoft.com/office/powerpoint/2010/main" val="351624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Überblick Variablen, Vektoren, Dataframes und Operatoren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D05C8-D36B-4033-941D-E8AB01EC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-- hier kommt dann eine Grafik hin die zeigt, dass Tabellen wie in Excel eigentlich Dataframes sind, die Spalten Vektoren und jede Zelle eine Variable---</a:t>
            </a:r>
          </a:p>
          <a:p>
            <a:r>
              <a:rPr lang="de-DE" dirty="0"/>
              <a:t>Mithilfe von Operatoren interagieren diese Variablen miteinander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65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7509-513C-47CC-8009-8AD3E405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163AC-D70A-4FCA-9081-8094260F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Mathematische Operatoren</a:t>
            </a:r>
          </a:p>
          <a:p>
            <a:pPr lvl="1"/>
            <a:r>
              <a:rPr lang="de-DE" dirty="0"/>
              <a:t>+, -, *, /, ^, %%</a:t>
            </a:r>
          </a:p>
          <a:p>
            <a:r>
              <a:rPr lang="de-DE" dirty="0"/>
              <a:t>Logische Operatoren</a:t>
            </a:r>
          </a:p>
          <a:p>
            <a:pPr lvl="1"/>
            <a:r>
              <a:rPr lang="de-DE" dirty="0"/>
              <a:t>&gt;, &lt;, &gt;=, &lt;=, ==, !=</a:t>
            </a:r>
          </a:p>
          <a:p>
            <a:r>
              <a:rPr lang="de-DE" dirty="0"/>
              <a:t>Zuweisungsoperator</a:t>
            </a:r>
          </a:p>
          <a:p>
            <a:pPr lvl="1"/>
            <a:r>
              <a:rPr lang="de-DE" dirty="0"/>
              <a:t>&lt;-, =</a:t>
            </a:r>
          </a:p>
        </p:txBody>
      </p:sp>
    </p:spTree>
    <p:extLst>
      <p:ext uri="{BB962C8B-B14F-4D97-AF65-F5344CB8AC3E}">
        <p14:creationId xmlns:p14="http://schemas.microsoft.com/office/powerpoint/2010/main" val="420350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6637-3F36-4C1D-801B-B0EDFA6C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4EA2-205F-4306-ACBB-57BA8104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Speichern Werte wie Zahlen oder Wörter</a:t>
            </a:r>
          </a:p>
          <a:p>
            <a:endParaRPr lang="de-DE" dirty="0"/>
          </a:p>
          <a:p>
            <a:r>
              <a:rPr lang="de-DE" dirty="0"/>
              <a:t>Lassen sich wieder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97106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52D2-BC55-4FD1-AC05-C91977ED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FC6F6-D4B2-44EA-8BD7-20724DCA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74"/>
            <a:ext cx="10515600" cy="4683089"/>
          </a:xfrm>
        </p:spPr>
        <p:txBody>
          <a:bodyPr/>
          <a:lstStyle/>
          <a:p>
            <a:r>
              <a:rPr lang="de-DE" dirty="0"/>
              <a:t>Verbinden von mehreren Werten mit c( ) (</a:t>
            </a:r>
            <a:r>
              <a:rPr lang="de-DE" dirty="0" err="1"/>
              <a:t>combine</a:t>
            </a:r>
            <a:r>
              <a:rPr lang="de-DE" dirty="0"/>
              <a:t>, </a:t>
            </a:r>
            <a:r>
              <a:rPr lang="de-DE" dirty="0" err="1"/>
              <a:t>concetinate</a:t>
            </a:r>
            <a:r>
              <a:rPr lang="de-DE" dirty="0"/>
              <a:t>)</a:t>
            </a:r>
          </a:p>
          <a:p>
            <a:r>
              <a:rPr lang="de-DE" dirty="0"/>
              <a:t>Operatoren werden auf alle Elemente eines Vektors ausgeführt</a:t>
            </a:r>
          </a:p>
          <a:p>
            <a:pPr marL="457200" lvl="1" indent="0">
              <a:buNone/>
            </a:pPr>
            <a:r>
              <a:rPr lang="de-DE" dirty="0"/>
              <a:t>-&gt; ermöglicht effizientes Editieren und durchführen von Abfragen</a:t>
            </a:r>
          </a:p>
          <a:p>
            <a:r>
              <a:rPr lang="de-DE" dirty="0"/>
              <a:t>An bestehende Vektoren lassen sich weitere Elemente anhängen</a:t>
            </a:r>
          </a:p>
          <a:p>
            <a:r>
              <a:rPr lang="de-DE" dirty="0"/>
              <a:t>Indizierung mit [ ] ermöglicht Elemente aus Vektor abzufragen</a:t>
            </a:r>
          </a:p>
          <a:p>
            <a:r>
              <a:rPr lang="de-DE" dirty="0"/>
              <a:t>Indizierung mit negativem Index wählt alle Elemente außer dem Index aus</a:t>
            </a:r>
          </a:p>
          <a:p>
            <a:pPr marL="457200" lvl="1" indent="0">
              <a:buNone/>
            </a:pPr>
            <a:r>
              <a:rPr lang="de-DE" dirty="0"/>
              <a:t>-&gt; ermöglicht das löschen von Elementen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97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50637-28B9-41D3-8696-7FEB4DFA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E3F8C-ED94-4360-876E-DB66036C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Gekennzeichnet durch ( )</a:t>
            </a:r>
          </a:p>
          <a:p>
            <a:r>
              <a:rPr lang="de-DE" dirty="0"/>
              <a:t>Mit F1 Taste lässt sich die Hilfe Seite der Funktion öffnen</a:t>
            </a:r>
          </a:p>
          <a:p>
            <a:r>
              <a:rPr lang="de-DE" dirty="0"/>
              <a:t>Unbekannte Funktionen lassen sich per Hilfe-&gt;Suche finden</a:t>
            </a:r>
          </a:p>
          <a:p>
            <a:r>
              <a:rPr lang="de-DE" dirty="0"/>
              <a:t>Viele Funktionen sind nur in zusätzlichen Paketen enthalten</a:t>
            </a:r>
          </a:p>
          <a:p>
            <a:pPr lvl="1"/>
            <a:r>
              <a:rPr lang="de-DE" dirty="0"/>
              <a:t>-&gt; Google </a:t>
            </a:r>
          </a:p>
          <a:p>
            <a:r>
              <a:rPr lang="de-DE" dirty="0" err="1"/>
              <a:t>install.packages</a:t>
            </a:r>
            <a:r>
              <a:rPr lang="de-DE" dirty="0"/>
              <a:t>(„Paketname“) installiert das Paket</a:t>
            </a:r>
          </a:p>
          <a:p>
            <a:r>
              <a:rPr lang="de-DE" dirty="0" err="1"/>
              <a:t>library</a:t>
            </a:r>
            <a:r>
              <a:rPr lang="de-DE" dirty="0"/>
              <a:t>(Paketname) oder Paketname:: machen Funktionen zugreifbar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27F97-6EC1-4A37-B082-BDDE5E5B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0AA3E-74DA-400E-A9AE-32DE27C7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dimensionaler Vektor</a:t>
            </a:r>
          </a:p>
          <a:p>
            <a:r>
              <a:rPr lang="de-DE" dirty="0"/>
              <a:t>Bei Indizierung mit [] muss jetzt Zeile und Spalte angegeben werden</a:t>
            </a:r>
          </a:p>
          <a:p>
            <a:r>
              <a:rPr lang="de-DE" dirty="0"/>
              <a:t>Erste Zahl: Zeile</a:t>
            </a:r>
          </a:p>
          <a:p>
            <a:r>
              <a:rPr lang="de-DE" dirty="0"/>
              <a:t>Zweite Zahl: Spalte</a:t>
            </a:r>
          </a:p>
        </p:txBody>
      </p:sp>
    </p:spTree>
    <p:extLst>
      <p:ext uri="{BB962C8B-B14F-4D97-AF65-F5344CB8AC3E}">
        <p14:creationId xmlns:p14="http://schemas.microsoft.com/office/powerpoint/2010/main" val="289785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3FD5D-0C57-4C4A-9C16-0AFCA3AC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Dataframe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F738-AB74-4918-8C3B-C479D336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Kernstück von R</a:t>
            </a:r>
          </a:p>
          <a:p>
            <a:r>
              <a:rPr lang="de-DE" dirty="0"/>
              <a:t>Analog der Excel Tabelle</a:t>
            </a:r>
          </a:p>
          <a:p>
            <a:r>
              <a:rPr lang="de-DE" dirty="0"/>
              <a:t>Erweiterung der Matrix</a:t>
            </a:r>
          </a:p>
          <a:p>
            <a:r>
              <a:rPr lang="de-DE" dirty="0"/>
              <a:t>Spalten können aus unterschiedlichen Datentypen bestehen</a:t>
            </a:r>
          </a:p>
          <a:p>
            <a:r>
              <a:rPr lang="de-DE" dirty="0"/>
              <a:t>Spalten haben Namen!</a:t>
            </a:r>
          </a:p>
          <a:p>
            <a:r>
              <a:rPr lang="de-DE" dirty="0"/>
              <a:t>Auswahl einzelner Spalten durch $ und Spaltennamen</a:t>
            </a:r>
          </a:p>
        </p:txBody>
      </p:sp>
    </p:spTree>
    <p:extLst>
      <p:ext uri="{BB962C8B-B14F-4D97-AF65-F5344CB8AC3E}">
        <p14:creationId xmlns:p14="http://schemas.microsoft.com/office/powerpoint/2010/main" val="342036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A2DE6-FB1F-4FFB-A511-02C68EDE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und Packages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C6524-4F25-4949-BD80-6E6852C5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genau eine Funktion macht, oder welche Argumente die Funktion besitzt lässt sich über die Dokumentation in der internen  </a:t>
            </a:r>
            <a:r>
              <a:rPr lang="de-DE"/>
              <a:t>Hilfe nachlesen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83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B87A6-D61E-40FE-BB2B-BC109C6B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4" y="102037"/>
            <a:ext cx="8309343" cy="1154003"/>
          </a:xfrm>
        </p:spPr>
        <p:txBody>
          <a:bodyPr/>
          <a:lstStyle/>
          <a:p>
            <a:r>
              <a:rPr lang="de-DE" dirty="0"/>
              <a:t>Ziele des Kurses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D5A8D03E-9023-4284-AF7C-4E7CA03DD535}"/>
              </a:ext>
            </a:extLst>
          </p:cNvPr>
          <p:cNvSpPr/>
          <p:nvPr/>
        </p:nvSpPr>
        <p:spPr>
          <a:xfrm>
            <a:off x="4035055" y="1160294"/>
            <a:ext cx="7759110" cy="51948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345A024-8FF3-40B7-BEC1-03D335774080}"/>
              </a:ext>
            </a:extLst>
          </p:cNvPr>
          <p:cNvSpPr/>
          <p:nvPr/>
        </p:nvSpPr>
        <p:spPr>
          <a:xfrm>
            <a:off x="2078222" y="1398412"/>
            <a:ext cx="5836388" cy="961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dirty="0">
                <a:solidFill>
                  <a:schemeClr val="tx1"/>
                </a:solidFill>
              </a:rPr>
              <a:t>Daten einlesen, analysieren und visualisieren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FD3B1CA-2E98-4C9D-9FF8-A2CE2E95C9EF}"/>
              </a:ext>
            </a:extLst>
          </p:cNvPr>
          <p:cNvSpPr/>
          <p:nvPr/>
        </p:nvSpPr>
        <p:spPr>
          <a:xfrm>
            <a:off x="2037907" y="3009408"/>
            <a:ext cx="6000307" cy="1015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e-DE" sz="2400" kern="0" dirty="0">
                <a:solidFill>
                  <a:sysClr val="windowText" lastClr="000000"/>
                </a:solidFill>
              </a:rPr>
              <a:t>Vermittlung der Grundlagen für eigenständige Weiterbildung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2CD539F-5E76-49E0-9D3F-6C0AF89D4520}"/>
              </a:ext>
            </a:extLst>
          </p:cNvPr>
          <p:cNvSpPr/>
          <p:nvPr/>
        </p:nvSpPr>
        <p:spPr>
          <a:xfrm>
            <a:off x="2037907" y="4682297"/>
            <a:ext cx="5915246" cy="1208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e-DE" sz="2400" kern="0" dirty="0">
                <a:solidFill>
                  <a:sysClr val="windowText" lastClr="000000"/>
                </a:solidFill>
              </a:rPr>
              <a:t>Aufbau von Frustrationstoleranz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4A5640-56B7-435D-A8DC-15B2FF236DA3}"/>
              </a:ext>
            </a:extLst>
          </p:cNvPr>
          <p:cNvSpPr txBox="1"/>
          <p:nvPr/>
        </p:nvSpPr>
        <p:spPr>
          <a:xfrm>
            <a:off x="2078222" y="5459588"/>
            <a:ext cx="474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C00000"/>
                </a:solidFill>
              </a:rPr>
              <a:t>Wichtigste Kompetenz beim Programmieren!</a:t>
            </a:r>
          </a:p>
        </p:txBody>
      </p:sp>
    </p:spTree>
    <p:extLst>
      <p:ext uri="{BB962C8B-B14F-4D97-AF65-F5344CB8AC3E}">
        <p14:creationId xmlns:p14="http://schemas.microsoft.com/office/powerpoint/2010/main" val="21809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C6933-6D3D-4D1D-A3F6-D1B68111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10" y="228403"/>
            <a:ext cx="10772775" cy="1052820"/>
          </a:xfrm>
        </p:spPr>
        <p:txBody>
          <a:bodyPr/>
          <a:lstStyle/>
          <a:p>
            <a:r>
              <a:rPr lang="de-DE" dirty="0"/>
              <a:t>Warum R? – 4 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9B-6500-4485-AEDC-806CD651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39702"/>
            <a:ext cx="10753725" cy="50187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600" dirty="0"/>
              <a:t>Kostenlos!!!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600" dirty="0"/>
              <a:t>Vielseitige Software</a:t>
            </a:r>
          </a:p>
          <a:p>
            <a:pPr marL="4572" lvl="1" indent="0">
              <a:buNone/>
            </a:pPr>
            <a:r>
              <a:rPr lang="de-DE" dirty="0"/>
              <a:t>	- ständige Weiterentwicklung durch Community (R Pakete)</a:t>
            </a:r>
          </a:p>
          <a:p>
            <a:pPr marL="4572" lvl="1" indent="0">
              <a:buNone/>
            </a:pPr>
            <a:r>
              <a:rPr lang="de-DE" dirty="0"/>
              <a:t>	- ermöglicht Auswertung von komplexen Fragestellungen </a:t>
            </a:r>
          </a:p>
          <a:p>
            <a:pPr marL="4572" lvl="1" indent="0">
              <a:buNone/>
            </a:pPr>
            <a:r>
              <a:rPr lang="de-DE" dirty="0"/>
              <a:t>		</a:t>
            </a:r>
            <a:r>
              <a:rPr lang="de-DE" dirty="0" err="1"/>
              <a:t>Bsp</a:t>
            </a:r>
            <a:r>
              <a:rPr lang="de-DE" dirty="0"/>
              <a:t>: Klassifizierung von Satellitenbildern mit </a:t>
            </a:r>
            <a:r>
              <a:rPr lang="de-DE" dirty="0" err="1"/>
              <a:t>Machine</a:t>
            </a:r>
            <a:r>
              <a:rPr lang="de-DE" dirty="0"/>
              <a:t> Learning Algorithmen  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600" dirty="0"/>
              <a:t>Standard in Umwelt- und Forstwissenschaften</a:t>
            </a:r>
          </a:p>
          <a:p>
            <a:pPr marL="4572" lvl="1" indent="0">
              <a:buNone/>
            </a:pPr>
            <a:r>
              <a:rPr lang="de-DE" dirty="0"/>
              <a:t>	- vereinfacht Austausch von Forschungsergebnissen und Modellen zwischen 			Einrichtungen</a:t>
            </a:r>
          </a:p>
          <a:p>
            <a:pPr marL="4572" lvl="1" indent="0">
              <a:buNone/>
            </a:pPr>
            <a:r>
              <a:rPr lang="de-DE" dirty="0"/>
              <a:t>	- R Skills können Einstellungskriterium sein (zumindest an FVA BW)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600" dirty="0"/>
              <a:t>R ist eine Programmiersprache</a:t>
            </a:r>
          </a:p>
          <a:p>
            <a:pPr marL="0" indent="0">
              <a:buNone/>
            </a:pPr>
            <a:r>
              <a:rPr lang="de-DE" dirty="0"/>
              <a:t>	- Programmier-Skills lassen sich auf andere Programmiersprachen wie Python, C++, 		Java etc. übertragen</a:t>
            </a:r>
          </a:p>
          <a:p>
            <a:pPr marL="0" indent="0">
              <a:buNone/>
            </a:pPr>
            <a:r>
              <a:rPr lang="de-DE" dirty="0"/>
              <a:t>	- Datenauswertung wird automatisch dokumentiert -&gt; Fehler lassen sich 				nachvollziehen </a:t>
            </a:r>
          </a:p>
        </p:txBody>
      </p:sp>
    </p:spTree>
    <p:extLst>
      <p:ext uri="{BB962C8B-B14F-4D97-AF65-F5344CB8AC3E}">
        <p14:creationId xmlns:p14="http://schemas.microsoft.com/office/powerpoint/2010/main" val="35620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04F6-3FE4-4C40-BF8A-F4BDCE4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ShinyApps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1ED57-2C43-41D3-BD74-1EAAD8B6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592282"/>
            <a:ext cx="10753725" cy="3766185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https://shiny.posit.co/r/gallery/</a:t>
            </a:r>
            <a:endParaRPr lang="de-DE" dirty="0"/>
          </a:p>
          <a:p>
            <a:r>
              <a:rPr lang="de-DE" dirty="0">
                <a:hlinkClick r:id="rId3"/>
              </a:rPr>
              <a:t>https://shiny.posit.co/r/gallery/life-sciences/biodiversity-national-parks/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60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26A2C-6314-4DF8-AEAF-1598B88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2" y="223087"/>
            <a:ext cx="10772775" cy="981449"/>
          </a:xfrm>
        </p:spPr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13942C-EB21-4684-817C-05E846B50E1B}"/>
              </a:ext>
            </a:extLst>
          </p:cNvPr>
          <p:cNvSpPr txBox="1"/>
          <p:nvPr/>
        </p:nvSpPr>
        <p:spPr>
          <a:xfrm>
            <a:off x="1020726" y="1480982"/>
            <a:ext cx="9128051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4572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Grundlagen Datenauswertung:</a:t>
            </a:r>
          </a:p>
          <a:p>
            <a:pPr marL="4572" lvl="1" indent="0">
              <a:buNone/>
            </a:pPr>
            <a:r>
              <a:rPr lang="de-DE" sz="2800" dirty="0"/>
              <a:t>Datenstrukturen - </a:t>
            </a:r>
            <a:r>
              <a:rPr lang="de-DE" sz="2800" i="0" dirty="0"/>
              <a:t>Variablen, Vektoren, Matrizen/</a:t>
            </a:r>
            <a:r>
              <a:rPr lang="de-DE" sz="2800" i="0" dirty="0" err="1"/>
              <a:t>data.frames</a:t>
            </a:r>
            <a:endParaRPr lang="de-DE" sz="2800" i="0" dirty="0"/>
          </a:p>
          <a:p>
            <a:pPr marL="0" lvl="2" indent="0">
              <a:buNone/>
            </a:pPr>
            <a:r>
              <a:rPr lang="de-DE" sz="2800" i="0" dirty="0"/>
              <a:t>Funktionen</a:t>
            </a:r>
          </a:p>
          <a:p>
            <a:pPr marL="0" lvl="2" indent="0">
              <a:buNone/>
            </a:pPr>
            <a:r>
              <a:rPr lang="de-DE" sz="2800" i="0" dirty="0"/>
              <a:t>Visualisierungen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534967-124A-4813-A4AC-86171E65A7CE}"/>
              </a:ext>
            </a:extLst>
          </p:cNvPr>
          <p:cNvSpPr txBox="1"/>
          <p:nvPr/>
        </p:nvSpPr>
        <p:spPr>
          <a:xfrm>
            <a:off x="1020726" y="3917970"/>
            <a:ext cx="9146658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de-DE" sz="2800" b="1" i="0" dirty="0">
                <a:solidFill>
                  <a:schemeClr val="bg1"/>
                </a:solidFill>
              </a:rPr>
              <a:t>Grundlagen Programmieren:</a:t>
            </a:r>
          </a:p>
          <a:p>
            <a:pPr marL="0" lvl="2" indent="0">
              <a:buNone/>
            </a:pPr>
            <a:r>
              <a:rPr lang="de-DE" sz="2800" i="0" dirty="0"/>
              <a:t>Eigene Funktionen schreiben</a:t>
            </a:r>
          </a:p>
          <a:p>
            <a:pPr marL="0" lvl="2" indent="0">
              <a:buNone/>
            </a:pPr>
            <a:r>
              <a:rPr lang="de-DE" sz="2800" i="0" dirty="0"/>
              <a:t>Konditionen (</a:t>
            </a:r>
            <a:r>
              <a:rPr lang="de-DE" sz="2800" i="0" dirty="0" err="1"/>
              <a:t>if-else</a:t>
            </a:r>
            <a:r>
              <a:rPr lang="de-DE" sz="2800" i="0" dirty="0"/>
              <a:t>)</a:t>
            </a:r>
          </a:p>
          <a:p>
            <a:pPr marL="0" lvl="2" indent="0">
              <a:buNone/>
            </a:pPr>
            <a:r>
              <a:rPr lang="de-DE" sz="2800" i="0" dirty="0"/>
              <a:t>Automatisierung mit Schleifen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3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AD58-EE10-4922-A7BC-9E9EB83C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1BCA6-6D1F-4073-9450-F3C84BBE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 9:45 – 13:00 mit kleineren Pausen</a:t>
            </a:r>
          </a:p>
          <a:p>
            <a:r>
              <a:rPr lang="de-DE" sz="3200" dirty="0"/>
              <a:t>Pause</a:t>
            </a:r>
          </a:p>
          <a:p>
            <a:r>
              <a:rPr lang="de-DE" sz="3200" dirty="0"/>
              <a:t>14:00</a:t>
            </a:r>
          </a:p>
          <a:p>
            <a:endParaRPr lang="de-DE" sz="3200" dirty="0"/>
          </a:p>
          <a:p>
            <a:r>
              <a:rPr lang="de-DE" sz="3200" dirty="0"/>
              <a:t>Mischung aus PowerPoint Folien, Live Coding und Übungen</a:t>
            </a:r>
          </a:p>
          <a:p>
            <a:endParaRPr lang="de-DE" dirty="0"/>
          </a:p>
          <a:p>
            <a:r>
              <a:rPr lang="de-DE" sz="2800" dirty="0"/>
              <a:t>Regelmäßige Teilnahme ist Voraussetzung für das Bestehen des Kurses!</a:t>
            </a:r>
          </a:p>
        </p:txBody>
      </p:sp>
    </p:spTree>
    <p:extLst>
      <p:ext uri="{BB962C8B-B14F-4D97-AF65-F5344CB8AC3E}">
        <p14:creationId xmlns:p14="http://schemas.microsoft.com/office/powerpoint/2010/main" val="13408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3CB14-631E-4C5C-9540-2B486A0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38026"/>
            <a:ext cx="10772775" cy="1658198"/>
          </a:xfrm>
        </p:spPr>
        <p:txBody>
          <a:bodyPr/>
          <a:lstStyle/>
          <a:p>
            <a:r>
              <a:rPr lang="de-DE" dirty="0"/>
              <a:t>Wie? Warum? Was?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C6564-70C3-4D65-94C3-483418EA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54194"/>
          </a:xfrm>
        </p:spPr>
        <p:txBody>
          <a:bodyPr>
            <a:normAutofit/>
          </a:bodyPr>
          <a:lstStyle/>
          <a:p>
            <a:r>
              <a:rPr lang="de-DE" sz="3200" dirty="0"/>
              <a:t>In Programmiervorlesungen meist Fokus auf das </a:t>
            </a:r>
            <a:r>
              <a:rPr lang="de-DE" sz="3200" b="1" dirty="0"/>
              <a:t>Wie</a:t>
            </a:r>
          </a:p>
          <a:p>
            <a:endParaRPr lang="de-DE" sz="3200" b="1" dirty="0"/>
          </a:p>
          <a:p>
            <a:r>
              <a:rPr lang="de-DE" sz="3200" b="1" dirty="0"/>
              <a:t>Warum</a:t>
            </a:r>
            <a:r>
              <a:rPr lang="de-DE" sz="3200" dirty="0"/>
              <a:t> bleibt oft auf der Strecke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-&gt; sobald die Warum Frage für Sie nicht geklärt ist, bitte sofort fragen</a:t>
            </a:r>
          </a:p>
          <a:p>
            <a:pPr lvl="1"/>
            <a:endParaRPr lang="de-DE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2800" b="1" dirty="0">
                <a:sym typeface="Wingdings" panose="05000000000000000000" pitchFamily="2" charset="2"/>
              </a:rPr>
              <a:t>Was</a:t>
            </a:r>
            <a:r>
              <a:rPr lang="de-DE" sz="2800" dirty="0">
                <a:sym typeface="Wingdings" panose="05000000000000000000" pitchFamily="2" charset="2"/>
              </a:rPr>
              <a:t> zur Hölle machen wir gerade?!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abhängen lassen. Geben Sie mir die Chance Sie wieder abzuholen 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15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C3E5-C14C-45D2-BD61-4046892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R und R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E7174-84C9-457F-84EE-9C94D38A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https://posit.co/download/rstudio-desktop/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2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BBC3F-B9C0-4F85-99F3-433B6393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9"/>
            <a:ext cx="10515600" cy="6715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übungsideen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44577-1E83-4644-854B-66D6DD2E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307"/>
            <a:ext cx="10515600" cy="5129656"/>
          </a:xfrm>
        </p:spPr>
        <p:txBody>
          <a:bodyPr/>
          <a:lstStyle/>
          <a:p>
            <a:r>
              <a:rPr lang="de-DE" dirty="0"/>
              <a:t>Bulls-</a:t>
            </a:r>
            <a:r>
              <a:rPr lang="de-DE" dirty="0" err="1"/>
              <a:t>eye</a:t>
            </a:r>
            <a:r>
              <a:rPr lang="de-DE" dirty="0"/>
              <a:t>: Matrix mit Werten wie bei einer Zielscheibe füllen -&gt; Mit Excel Matrix aufzeigen</a:t>
            </a:r>
          </a:p>
          <a:p>
            <a:pPr lvl="1"/>
            <a:r>
              <a:rPr lang="de-DE" dirty="0"/>
              <a:t>Zweite Phase: die außenliegenden </a:t>
            </a:r>
            <a:r>
              <a:rPr lang="de-DE"/>
              <a:t>Zellen löschen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5037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589</Words>
  <Application>Microsoft Office PowerPoint</Application>
  <PresentationFormat>Breitbild</PresentationFormat>
  <Paragraphs>96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Metropolitan</vt:lpstr>
      <vt:lpstr>Einführung in die OpenSource Programmiersprache R</vt:lpstr>
      <vt:lpstr>Ziele des Kurses</vt:lpstr>
      <vt:lpstr>Warum R? – 4 Gründe</vt:lpstr>
      <vt:lpstr>Ausblick: ShinyApps</vt:lpstr>
      <vt:lpstr>Themen</vt:lpstr>
      <vt:lpstr>Ablauf</vt:lpstr>
      <vt:lpstr>Wie? Warum? Was?</vt:lpstr>
      <vt:lpstr>Installation R und R Studio</vt:lpstr>
      <vt:lpstr>übungsideen</vt:lpstr>
      <vt:lpstr>Überblick Variablen, Vektoren, Dataframes und Operatoren </vt:lpstr>
      <vt:lpstr>Operatoren</vt:lpstr>
      <vt:lpstr>Variablen</vt:lpstr>
      <vt:lpstr>Vektoren</vt:lpstr>
      <vt:lpstr>Funktionen</vt:lpstr>
      <vt:lpstr>Matrizen</vt:lpstr>
      <vt:lpstr>Dataframe</vt:lpstr>
      <vt:lpstr>Funktionen und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R</dc:title>
  <dc:creator>Florian</dc:creator>
  <cp:lastModifiedBy>Florian</cp:lastModifiedBy>
  <cp:revision>36</cp:revision>
  <dcterms:created xsi:type="dcterms:W3CDTF">2024-08-16T08:03:14Z</dcterms:created>
  <dcterms:modified xsi:type="dcterms:W3CDTF">2024-09-29T16:04:03Z</dcterms:modified>
</cp:coreProperties>
</file>