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86" r:id="rId15"/>
    <p:sldId id="269" r:id="rId16"/>
    <p:sldId id="270" r:id="rId17"/>
    <p:sldId id="271" r:id="rId18"/>
    <p:sldId id="273" r:id="rId19"/>
    <p:sldId id="274" r:id="rId20"/>
    <p:sldId id="272" r:id="rId21"/>
    <p:sldId id="275" r:id="rId22"/>
    <p:sldId id="276" r:id="rId23"/>
    <p:sldId id="277" r:id="rId24"/>
    <p:sldId id="278" r:id="rId25"/>
    <p:sldId id="282" r:id="rId26"/>
    <p:sldId id="279" r:id="rId27"/>
    <p:sldId id="280" r:id="rId28"/>
    <p:sldId id="281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410E"/>
    <a:srgbClr val="4472C4"/>
    <a:srgbClr val="6C8B5A"/>
    <a:srgbClr val="4C1B06"/>
    <a:srgbClr val="BF9000"/>
    <a:srgbClr val="C6BE29"/>
    <a:srgbClr val="FFCC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79736" autoAdjust="0"/>
  </p:normalViewPr>
  <p:slideViewPr>
    <p:cSldViewPr snapToGrid="0">
      <p:cViewPr varScale="1">
        <p:scale>
          <a:sx n="131" d="100"/>
          <a:sy n="131" d="100"/>
        </p:scale>
        <p:origin x="5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109F4-27CF-41DA-A18F-B61F6CC990A2}" type="datetimeFigureOut">
              <a:rPr lang="de-DE" smtClean="0"/>
              <a:t>26.02.2022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ABAE3-0439-4521-A495-ECDE0F4598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42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They</a:t>
            </a:r>
            <a:r>
              <a:rPr lang="de-DE" dirty="0"/>
              <a:t> all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pros</a:t>
            </a:r>
            <a:r>
              <a:rPr lang="de-DE" dirty="0"/>
              <a:t> and </a:t>
            </a:r>
            <a:r>
              <a:rPr lang="de-DE" dirty="0" err="1"/>
              <a:t>cons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Actix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Confusing</a:t>
            </a:r>
            <a:r>
              <a:rPr lang="de-DE" dirty="0"/>
              <a:t> Docs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Boilerplate</a:t>
            </a:r>
            <a:r>
              <a:rPr lang="de-DE" dirty="0"/>
              <a:t> </a:t>
            </a:r>
            <a:r>
              <a:rPr lang="de-DE" dirty="0" err="1"/>
              <a:t>required</a:t>
            </a: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Warp</a:t>
            </a:r>
          </a:p>
          <a:p>
            <a:pPr marL="171450" indent="-171450">
              <a:buFontTx/>
              <a:buChar char="-"/>
            </a:pPr>
            <a:r>
              <a:rPr lang="de-DE" dirty="0"/>
              <a:t>Not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mature</a:t>
            </a: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Rocket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Websockets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maintainer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But </a:t>
            </a:r>
          </a:p>
          <a:p>
            <a:pPr marL="171450" indent="-171450">
              <a:buFontTx/>
              <a:buChar char="-"/>
            </a:pPr>
            <a:r>
              <a:rPr lang="de-DE" dirty="0"/>
              <a:t>Great </a:t>
            </a:r>
            <a:r>
              <a:rPr lang="de-DE" dirty="0" err="1"/>
              <a:t>Documentation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Ease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82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.</a:t>
            </a:r>
          </a:p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82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.</a:t>
            </a:r>
          </a:p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706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35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489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55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955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31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95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903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047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165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403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121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912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75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A7799-19A7-441B-B501-E00FFB56A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8C56AD-5FF1-4A2C-BE30-4AB4370F4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8C3011-1049-4824-A757-D9CABCB7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E1A5-F776-4B37-B927-A78A51E963B4}" type="datetime1">
              <a:rPr lang="de-DE" smtClean="0"/>
              <a:t>26.02.2022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AA1FD3-7B06-4578-BE34-A23834BD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4CEC5-A874-4C97-892D-32C80480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5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254B3-B6D7-4B3E-9BC9-B89799EE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A1A298-65CB-4556-85B7-AE8DC3C00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1230F3-6BB0-4B25-8FF4-5B90F2B8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2EF9-1A67-46E0-8916-4900480BCF0C}" type="datetime1">
              <a:rPr lang="de-DE" smtClean="0"/>
              <a:t>26.02.2022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1A7C7-E284-4620-BB67-BD186F06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95DB17-87D9-474C-8290-18CB9DBB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50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705C237-53F8-4EC5-987C-8DEEE6DD7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E70A13-9BDF-4541-9498-1E17FE9A5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817CCA-57B6-4DE6-85A1-53DF6C25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A7C8-BCE8-4DBA-817A-A3DA66A5FC2B}" type="datetime1">
              <a:rPr lang="de-DE" smtClean="0"/>
              <a:t>26.02.2022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9BBD9C-6CE1-49D2-94C4-9164A8C6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F852D7-F924-4762-B0E4-3AB1FADB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26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DCC73-3F0E-4A13-997F-FD3C05A9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E33F62-F524-4EF3-82A7-EDD9B91A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14375-2728-4D89-B998-A418879D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1848-4F00-4DDB-ADD5-B2DB67304A89}" type="datetime1">
              <a:rPr lang="de-DE" smtClean="0"/>
              <a:t>26.02.2022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ABD75A-DE7B-4C2E-81DB-79B677F8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A10EE-91AB-4288-99DC-88879EA7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80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067FC-32DC-483F-B635-20CBE160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2ABB71-B3A1-4898-82C1-435AF920B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B1FB48-7029-4F72-8DF1-EE00D2A6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52BF-E5DD-4719-8FD7-549580CCFF8A}" type="datetime1">
              <a:rPr lang="de-DE" smtClean="0"/>
              <a:t>26.02.2022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2CAB7-6321-40D4-AC41-D05F1683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2C76E-9AE9-44D3-9720-6CFBC8D4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09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B65C0-7132-4B69-87F9-4E31B95B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A23142-FEC5-4D17-B380-4FE6CD840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51568A-10FD-4434-B37A-D8FC77B79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70DC7C-7607-4C99-B7F8-D67C73E0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7C1D-EEB5-4DE5-B55E-F78E5F2312FA}" type="datetime1">
              <a:rPr lang="de-DE" smtClean="0"/>
              <a:t>26.02.2022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B2CDF7-A7B4-40A9-9E95-348E25D3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16E772-FC41-4D01-997E-B06B8628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26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B5457-8F49-49A7-80A2-AAF7A91C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2F8C00-13CD-43E7-A0AC-FD5768767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2645F1-3850-45B4-AE7E-2D56234A8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CB41AE-AE1B-4BB2-BC0E-0471546EB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28143F-4524-438F-A9E9-F8C4BC19E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2FFAFC-76A3-4417-B618-FA286C18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10BE-E222-4E77-B447-0B035B06A6A9}" type="datetime1">
              <a:rPr lang="de-DE" smtClean="0"/>
              <a:t>26.02.2022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86F83A-5162-44AF-9A91-0D6EA3A1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3FCB06-EB74-47B2-BC5E-70735954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54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37BD1-D6F6-4EC4-B602-48D37F44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55" y="137417"/>
            <a:ext cx="9752216" cy="859458"/>
          </a:xfrm>
          <a:ln w="12700" cmpd="sng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515600"/>
                      <a:gd name="connsiteY0" fmla="*/ 0 h 859458"/>
                      <a:gd name="connsiteX1" fmla="*/ 584200 w 10515600"/>
                      <a:gd name="connsiteY1" fmla="*/ 0 h 859458"/>
                      <a:gd name="connsiteX2" fmla="*/ 1168400 w 10515600"/>
                      <a:gd name="connsiteY2" fmla="*/ 0 h 859458"/>
                      <a:gd name="connsiteX3" fmla="*/ 1962912 w 10515600"/>
                      <a:gd name="connsiteY3" fmla="*/ 0 h 859458"/>
                      <a:gd name="connsiteX4" fmla="*/ 2441956 w 10515600"/>
                      <a:gd name="connsiteY4" fmla="*/ 0 h 859458"/>
                      <a:gd name="connsiteX5" fmla="*/ 2921000 w 10515600"/>
                      <a:gd name="connsiteY5" fmla="*/ 0 h 859458"/>
                      <a:gd name="connsiteX6" fmla="*/ 3505200 w 10515600"/>
                      <a:gd name="connsiteY6" fmla="*/ 0 h 859458"/>
                      <a:gd name="connsiteX7" fmla="*/ 4194556 w 10515600"/>
                      <a:gd name="connsiteY7" fmla="*/ 0 h 859458"/>
                      <a:gd name="connsiteX8" fmla="*/ 4883912 w 10515600"/>
                      <a:gd name="connsiteY8" fmla="*/ 0 h 859458"/>
                      <a:gd name="connsiteX9" fmla="*/ 5573268 w 10515600"/>
                      <a:gd name="connsiteY9" fmla="*/ 0 h 859458"/>
                      <a:gd name="connsiteX10" fmla="*/ 6367780 w 10515600"/>
                      <a:gd name="connsiteY10" fmla="*/ 0 h 859458"/>
                      <a:gd name="connsiteX11" fmla="*/ 6951980 w 10515600"/>
                      <a:gd name="connsiteY11" fmla="*/ 0 h 859458"/>
                      <a:gd name="connsiteX12" fmla="*/ 7641336 w 10515600"/>
                      <a:gd name="connsiteY12" fmla="*/ 0 h 859458"/>
                      <a:gd name="connsiteX13" fmla="*/ 8225536 w 10515600"/>
                      <a:gd name="connsiteY13" fmla="*/ 0 h 859458"/>
                      <a:gd name="connsiteX14" fmla="*/ 8809736 w 10515600"/>
                      <a:gd name="connsiteY14" fmla="*/ 0 h 859458"/>
                      <a:gd name="connsiteX15" fmla="*/ 9393936 w 10515600"/>
                      <a:gd name="connsiteY15" fmla="*/ 0 h 859458"/>
                      <a:gd name="connsiteX16" fmla="*/ 9662668 w 10515600"/>
                      <a:gd name="connsiteY16" fmla="*/ 0 h 859458"/>
                      <a:gd name="connsiteX17" fmla="*/ 10515600 w 10515600"/>
                      <a:gd name="connsiteY17" fmla="*/ 0 h 859458"/>
                      <a:gd name="connsiteX18" fmla="*/ 10515600 w 10515600"/>
                      <a:gd name="connsiteY18" fmla="*/ 403945 h 859458"/>
                      <a:gd name="connsiteX19" fmla="*/ 10515600 w 10515600"/>
                      <a:gd name="connsiteY19" fmla="*/ 859458 h 859458"/>
                      <a:gd name="connsiteX20" fmla="*/ 10036556 w 10515600"/>
                      <a:gd name="connsiteY20" fmla="*/ 859458 h 859458"/>
                      <a:gd name="connsiteX21" fmla="*/ 9452356 w 10515600"/>
                      <a:gd name="connsiteY21" fmla="*/ 859458 h 859458"/>
                      <a:gd name="connsiteX22" fmla="*/ 9183624 w 10515600"/>
                      <a:gd name="connsiteY22" fmla="*/ 859458 h 859458"/>
                      <a:gd name="connsiteX23" fmla="*/ 8704580 w 10515600"/>
                      <a:gd name="connsiteY23" fmla="*/ 859458 h 859458"/>
                      <a:gd name="connsiteX24" fmla="*/ 8015224 w 10515600"/>
                      <a:gd name="connsiteY24" fmla="*/ 859458 h 859458"/>
                      <a:gd name="connsiteX25" fmla="*/ 7641336 w 10515600"/>
                      <a:gd name="connsiteY25" fmla="*/ 859458 h 859458"/>
                      <a:gd name="connsiteX26" fmla="*/ 6846824 w 10515600"/>
                      <a:gd name="connsiteY26" fmla="*/ 859458 h 859458"/>
                      <a:gd name="connsiteX27" fmla="*/ 6052312 w 10515600"/>
                      <a:gd name="connsiteY27" fmla="*/ 859458 h 859458"/>
                      <a:gd name="connsiteX28" fmla="*/ 5468112 w 10515600"/>
                      <a:gd name="connsiteY28" fmla="*/ 859458 h 859458"/>
                      <a:gd name="connsiteX29" fmla="*/ 4673600 w 10515600"/>
                      <a:gd name="connsiteY29" fmla="*/ 859458 h 859458"/>
                      <a:gd name="connsiteX30" fmla="*/ 4089400 w 10515600"/>
                      <a:gd name="connsiteY30" fmla="*/ 859458 h 859458"/>
                      <a:gd name="connsiteX31" fmla="*/ 3400044 w 10515600"/>
                      <a:gd name="connsiteY31" fmla="*/ 859458 h 859458"/>
                      <a:gd name="connsiteX32" fmla="*/ 3131312 w 10515600"/>
                      <a:gd name="connsiteY32" fmla="*/ 859458 h 859458"/>
                      <a:gd name="connsiteX33" fmla="*/ 2336800 w 10515600"/>
                      <a:gd name="connsiteY33" fmla="*/ 859458 h 859458"/>
                      <a:gd name="connsiteX34" fmla="*/ 1857756 w 10515600"/>
                      <a:gd name="connsiteY34" fmla="*/ 859458 h 859458"/>
                      <a:gd name="connsiteX35" fmla="*/ 1168400 w 10515600"/>
                      <a:gd name="connsiteY35" fmla="*/ 859458 h 859458"/>
                      <a:gd name="connsiteX36" fmla="*/ 899668 w 10515600"/>
                      <a:gd name="connsiteY36" fmla="*/ 859458 h 859458"/>
                      <a:gd name="connsiteX37" fmla="*/ 0 w 10515600"/>
                      <a:gd name="connsiteY37" fmla="*/ 859458 h 859458"/>
                      <a:gd name="connsiteX38" fmla="*/ 0 w 10515600"/>
                      <a:gd name="connsiteY38" fmla="*/ 438324 h 859458"/>
                      <a:gd name="connsiteX39" fmla="*/ 0 w 10515600"/>
                      <a:gd name="connsiteY39" fmla="*/ 0 h 8594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0515600" h="859458" fill="none" extrusionOk="0">
                        <a:moveTo>
                          <a:pt x="0" y="0"/>
                        </a:moveTo>
                        <a:cubicBezTo>
                          <a:pt x="290523" y="-42900"/>
                          <a:pt x="409329" y="26254"/>
                          <a:pt x="584200" y="0"/>
                        </a:cubicBezTo>
                        <a:cubicBezTo>
                          <a:pt x="759071" y="-26254"/>
                          <a:pt x="1045140" y="32594"/>
                          <a:pt x="1168400" y="0"/>
                        </a:cubicBezTo>
                        <a:cubicBezTo>
                          <a:pt x="1291660" y="-32594"/>
                          <a:pt x="1797982" y="85772"/>
                          <a:pt x="1962912" y="0"/>
                        </a:cubicBezTo>
                        <a:cubicBezTo>
                          <a:pt x="2127842" y="-85772"/>
                          <a:pt x="2309375" y="38378"/>
                          <a:pt x="2441956" y="0"/>
                        </a:cubicBezTo>
                        <a:cubicBezTo>
                          <a:pt x="2574537" y="-38378"/>
                          <a:pt x="2809983" y="30342"/>
                          <a:pt x="2921000" y="0"/>
                        </a:cubicBezTo>
                        <a:cubicBezTo>
                          <a:pt x="3032017" y="-30342"/>
                          <a:pt x="3381055" y="6432"/>
                          <a:pt x="3505200" y="0"/>
                        </a:cubicBezTo>
                        <a:cubicBezTo>
                          <a:pt x="3629345" y="-6432"/>
                          <a:pt x="3906481" y="42761"/>
                          <a:pt x="4194556" y="0"/>
                        </a:cubicBezTo>
                        <a:cubicBezTo>
                          <a:pt x="4482631" y="-42761"/>
                          <a:pt x="4624607" y="80955"/>
                          <a:pt x="4883912" y="0"/>
                        </a:cubicBezTo>
                        <a:cubicBezTo>
                          <a:pt x="5143217" y="-80955"/>
                          <a:pt x="5352263" y="60894"/>
                          <a:pt x="5573268" y="0"/>
                        </a:cubicBezTo>
                        <a:cubicBezTo>
                          <a:pt x="5794273" y="-60894"/>
                          <a:pt x="6012927" y="38307"/>
                          <a:pt x="6367780" y="0"/>
                        </a:cubicBezTo>
                        <a:cubicBezTo>
                          <a:pt x="6722633" y="-38307"/>
                          <a:pt x="6745406" y="14017"/>
                          <a:pt x="6951980" y="0"/>
                        </a:cubicBezTo>
                        <a:cubicBezTo>
                          <a:pt x="7158554" y="-14017"/>
                          <a:pt x="7360576" y="46115"/>
                          <a:pt x="7641336" y="0"/>
                        </a:cubicBezTo>
                        <a:cubicBezTo>
                          <a:pt x="7922096" y="-46115"/>
                          <a:pt x="7985464" y="68194"/>
                          <a:pt x="8225536" y="0"/>
                        </a:cubicBezTo>
                        <a:cubicBezTo>
                          <a:pt x="8465608" y="-68194"/>
                          <a:pt x="8596547" y="65291"/>
                          <a:pt x="8809736" y="0"/>
                        </a:cubicBezTo>
                        <a:cubicBezTo>
                          <a:pt x="9022925" y="-65291"/>
                          <a:pt x="9258175" y="31774"/>
                          <a:pt x="9393936" y="0"/>
                        </a:cubicBezTo>
                        <a:cubicBezTo>
                          <a:pt x="9529697" y="-31774"/>
                          <a:pt x="9590866" y="4755"/>
                          <a:pt x="9662668" y="0"/>
                        </a:cubicBezTo>
                        <a:cubicBezTo>
                          <a:pt x="9734470" y="-4755"/>
                          <a:pt x="10304741" y="51366"/>
                          <a:pt x="10515600" y="0"/>
                        </a:cubicBezTo>
                        <a:cubicBezTo>
                          <a:pt x="10530337" y="184384"/>
                          <a:pt x="10513211" y="211170"/>
                          <a:pt x="10515600" y="403945"/>
                        </a:cubicBezTo>
                        <a:cubicBezTo>
                          <a:pt x="10517989" y="596721"/>
                          <a:pt x="10465161" y="663919"/>
                          <a:pt x="10515600" y="859458"/>
                        </a:cubicBezTo>
                        <a:cubicBezTo>
                          <a:pt x="10416947" y="863645"/>
                          <a:pt x="10222035" y="850336"/>
                          <a:pt x="10036556" y="859458"/>
                        </a:cubicBezTo>
                        <a:cubicBezTo>
                          <a:pt x="9851077" y="868580"/>
                          <a:pt x="9671494" y="830224"/>
                          <a:pt x="9452356" y="859458"/>
                        </a:cubicBezTo>
                        <a:cubicBezTo>
                          <a:pt x="9233218" y="888692"/>
                          <a:pt x="9249980" y="854149"/>
                          <a:pt x="9183624" y="859458"/>
                        </a:cubicBezTo>
                        <a:cubicBezTo>
                          <a:pt x="9117268" y="864767"/>
                          <a:pt x="8830603" y="852042"/>
                          <a:pt x="8704580" y="859458"/>
                        </a:cubicBezTo>
                        <a:cubicBezTo>
                          <a:pt x="8578557" y="866874"/>
                          <a:pt x="8154142" y="851616"/>
                          <a:pt x="8015224" y="859458"/>
                        </a:cubicBezTo>
                        <a:cubicBezTo>
                          <a:pt x="7876306" y="867300"/>
                          <a:pt x="7776256" y="846767"/>
                          <a:pt x="7641336" y="859458"/>
                        </a:cubicBezTo>
                        <a:cubicBezTo>
                          <a:pt x="7506416" y="872149"/>
                          <a:pt x="7201580" y="774021"/>
                          <a:pt x="6846824" y="859458"/>
                        </a:cubicBezTo>
                        <a:cubicBezTo>
                          <a:pt x="6492068" y="944895"/>
                          <a:pt x="6404820" y="793306"/>
                          <a:pt x="6052312" y="859458"/>
                        </a:cubicBezTo>
                        <a:cubicBezTo>
                          <a:pt x="5699804" y="925610"/>
                          <a:pt x="5587069" y="816085"/>
                          <a:pt x="5468112" y="859458"/>
                        </a:cubicBezTo>
                        <a:cubicBezTo>
                          <a:pt x="5349155" y="902831"/>
                          <a:pt x="4883004" y="839180"/>
                          <a:pt x="4673600" y="859458"/>
                        </a:cubicBezTo>
                        <a:cubicBezTo>
                          <a:pt x="4464196" y="879736"/>
                          <a:pt x="4263313" y="794799"/>
                          <a:pt x="4089400" y="859458"/>
                        </a:cubicBezTo>
                        <a:cubicBezTo>
                          <a:pt x="3915487" y="924117"/>
                          <a:pt x="3552424" y="799887"/>
                          <a:pt x="3400044" y="859458"/>
                        </a:cubicBezTo>
                        <a:cubicBezTo>
                          <a:pt x="3247664" y="919029"/>
                          <a:pt x="3255766" y="840205"/>
                          <a:pt x="3131312" y="859458"/>
                        </a:cubicBezTo>
                        <a:cubicBezTo>
                          <a:pt x="3006858" y="878711"/>
                          <a:pt x="2709667" y="823122"/>
                          <a:pt x="2336800" y="859458"/>
                        </a:cubicBezTo>
                        <a:cubicBezTo>
                          <a:pt x="1963933" y="895794"/>
                          <a:pt x="2024532" y="832429"/>
                          <a:pt x="1857756" y="859458"/>
                        </a:cubicBezTo>
                        <a:cubicBezTo>
                          <a:pt x="1690980" y="886487"/>
                          <a:pt x="1445886" y="838588"/>
                          <a:pt x="1168400" y="859458"/>
                        </a:cubicBezTo>
                        <a:cubicBezTo>
                          <a:pt x="890914" y="880328"/>
                          <a:pt x="1024968" y="851549"/>
                          <a:pt x="899668" y="859458"/>
                        </a:cubicBezTo>
                        <a:cubicBezTo>
                          <a:pt x="774368" y="867367"/>
                          <a:pt x="286906" y="760950"/>
                          <a:pt x="0" y="859458"/>
                        </a:cubicBezTo>
                        <a:cubicBezTo>
                          <a:pt x="-16864" y="691803"/>
                          <a:pt x="8097" y="540196"/>
                          <a:pt x="0" y="438324"/>
                        </a:cubicBezTo>
                        <a:cubicBezTo>
                          <a:pt x="-8097" y="336452"/>
                          <a:pt x="8160" y="144171"/>
                          <a:pt x="0" y="0"/>
                        </a:cubicBezTo>
                        <a:close/>
                      </a:path>
                      <a:path w="10515600" h="859458" stroke="0" extrusionOk="0">
                        <a:moveTo>
                          <a:pt x="0" y="0"/>
                        </a:moveTo>
                        <a:cubicBezTo>
                          <a:pt x="117769" y="-54612"/>
                          <a:pt x="363642" y="16397"/>
                          <a:pt x="479044" y="0"/>
                        </a:cubicBezTo>
                        <a:cubicBezTo>
                          <a:pt x="594446" y="-16397"/>
                          <a:pt x="677892" y="18700"/>
                          <a:pt x="747776" y="0"/>
                        </a:cubicBezTo>
                        <a:cubicBezTo>
                          <a:pt x="817660" y="-18700"/>
                          <a:pt x="1147191" y="42425"/>
                          <a:pt x="1542288" y="0"/>
                        </a:cubicBezTo>
                        <a:cubicBezTo>
                          <a:pt x="1937385" y="-42425"/>
                          <a:pt x="1903667" y="55036"/>
                          <a:pt x="2021332" y="0"/>
                        </a:cubicBezTo>
                        <a:cubicBezTo>
                          <a:pt x="2138997" y="-55036"/>
                          <a:pt x="2261555" y="30614"/>
                          <a:pt x="2500376" y="0"/>
                        </a:cubicBezTo>
                        <a:cubicBezTo>
                          <a:pt x="2739197" y="-30614"/>
                          <a:pt x="2992326" y="934"/>
                          <a:pt x="3294888" y="0"/>
                        </a:cubicBezTo>
                        <a:cubicBezTo>
                          <a:pt x="3597450" y="-934"/>
                          <a:pt x="3536470" y="20588"/>
                          <a:pt x="3668776" y="0"/>
                        </a:cubicBezTo>
                        <a:cubicBezTo>
                          <a:pt x="3801082" y="-20588"/>
                          <a:pt x="4167052" y="95069"/>
                          <a:pt x="4463288" y="0"/>
                        </a:cubicBezTo>
                        <a:cubicBezTo>
                          <a:pt x="4759524" y="-95069"/>
                          <a:pt x="4927052" y="44879"/>
                          <a:pt x="5257800" y="0"/>
                        </a:cubicBezTo>
                        <a:cubicBezTo>
                          <a:pt x="5588548" y="-44879"/>
                          <a:pt x="5635378" y="45685"/>
                          <a:pt x="5842000" y="0"/>
                        </a:cubicBezTo>
                        <a:cubicBezTo>
                          <a:pt x="6048622" y="-45685"/>
                          <a:pt x="6336244" y="84925"/>
                          <a:pt x="6636512" y="0"/>
                        </a:cubicBezTo>
                        <a:cubicBezTo>
                          <a:pt x="6936780" y="-84925"/>
                          <a:pt x="6983770" y="37784"/>
                          <a:pt x="7115556" y="0"/>
                        </a:cubicBezTo>
                        <a:cubicBezTo>
                          <a:pt x="7247342" y="-37784"/>
                          <a:pt x="7473141" y="52757"/>
                          <a:pt x="7594600" y="0"/>
                        </a:cubicBezTo>
                        <a:cubicBezTo>
                          <a:pt x="7716059" y="-52757"/>
                          <a:pt x="8131150" y="920"/>
                          <a:pt x="8283956" y="0"/>
                        </a:cubicBezTo>
                        <a:cubicBezTo>
                          <a:pt x="8436762" y="-920"/>
                          <a:pt x="8664826" y="24800"/>
                          <a:pt x="8763000" y="0"/>
                        </a:cubicBezTo>
                        <a:cubicBezTo>
                          <a:pt x="8861174" y="-24800"/>
                          <a:pt x="9272964" y="43339"/>
                          <a:pt x="9557512" y="0"/>
                        </a:cubicBezTo>
                        <a:cubicBezTo>
                          <a:pt x="9842060" y="-43339"/>
                          <a:pt x="10044680" y="73864"/>
                          <a:pt x="10515600" y="0"/>
                        </a:cubicBezTo>
                        <a:cubicBezTo>
                          <a:pt x="10549863" y="138145"/>
                          <a:pt x="10514961" y="261278"/>
                          <a:pt x="10515600" y="429729"/>
                        </a:cubicBezTo>
                        <a:cubicBezTo>
                          <a:pt x="10516239" y="598180"/>
                          <a:pt x="10506426" y="668144"/>
                          <a:pt x="10515600" y="859458"/>
                        </a:cubicBezTo>
                        <a:cubicBezTo>
                          <a:pt x="10399439" y="868198"/>
                          <a:pt x="10331252" y="850633"/>
                          <a:pt x="10246868" y="859458"/>
                        </a:cubicBezTo>
                        <a:cubicBezTo>
                          <a:pt x="10162484" y="868283"/>
                          <a:pt x="9809339" y="841580"/>
                          <a:pt x="9452356" y="859458"/>
                        </a:cubicBezTo>
                        <a:cubicBezTo>
                          <a:pt x="9095373" y="877336"/>
                          <a:pt x="9132168" y="806143"/>
                          <a:pt x="8868156" y="859458"/>
                        </a:cubicBezTo>
                        <a:cubicBezTo>
                          <a:pt x="8604144" y="912773"/>
                          <a:pt x="8639053" y="819882"/>
                          <a:pt x="8494268" y="859458"/>
                        </a:cubicBezTo>
                        <a:cubicBezTo>
                          <a:pt x="8349483" y="899034"/>
                          <a:pt x="8097127" y="841576"/>
                          <a:pt x="7910068" y="859458"/>
                        </a:cubicBezTo>
                        <a:cubicBezTo>
                          <a:pt x="7723009" y="877340"/>
                          <a:pt x="7725353" y="829513"/>
                          <a:pt x="7641336" y="859458"/>
                        </a:cubicBezTo>
                        <a:cubicBezTo>
                          <a:pt x="7557319" y="889403"/>
                          <a:pt x="7488607" y="845356"/>
                          <a:pt x="7372604" y="859458"/>
                        </a:cubicBezTo>
                        <a:cubicBezTo>
                          <a:pt x="7256601" y="873560"/>
                          <a:pt x="7013658" y="839330"/>
                          <a:pt x="6788404" y="859458"/>
                        </a:cubicBezTo>
                        <a:cubicBezTo>
                          <a:pt x="6563150" y="879586"/>
                          <a:pt x="6563361" y="837352"/>
                          <a:pt x="6414516" y="859458"/>
                        </a:cubicBezTo>
                        <a:cubicBezTo>
                          <a:pt x="6265671" y="881564"/>
                          <a:pt x="6041726" y="800817"/>
                          <a:pt x="5725160" y="859458"/>
                        </a:cubicBezTo>
                        <a:cubicBezTo>
                          <a:pt x="5408594" y="918099"/>
                          <a:pt x="5519748" y="825500"/>
                          <a:pt x="5351272" y="859458"/>
                        </a:cubicBezTo>
                        <a:cubicBezTo>
                          <a:pt x="5182796" y="893416"/>
                          <a:pt x="4923400" y="784823"/>
                          <a:pt x="4661916" y="859458"/>
                        </a:cubicBezTo>
                        <a:cubicBezTo>
                          <a:pt x="4400432" y="934093"/>
                          <a:pt x="4525198" y="832923"/>
                          <a:pt x="4393184" y="859458"/>
                        </a:cubicBezTo>
                        <a:cubicBezTo>
                          <a:pt x="4261170" y="885993"/>
                          <a:pt x="3975256" y="826163"/>
                          <a:pt x="3703828" y="859458"/>
                        </a:cubicBezTo>
                        <a:cubicBezTo>
                          <a:pt x="3432400" y="892753"/>
                          <a:pt x="3512992" y="828689"/>
                          <a:pt x="3329940" y="859458"/>
                        </a:cubicBezTo>
                        <a:cubicBezTo>
                          <a:pt x="3146888" y="890227"/>
                          <a:pt x="3144326" y="836439"/>
                          <a:pt x="3061208" y="859458"/>
                        </a:cubicBezTo>
                        <a:cubicBezTo>
                          <a:pt x="2978090" y="882477"/>
                          <a:pt x="2869418" y="823146"/>
                          <a:pt x="2687320" y="859458"/>
                        </a:cubicBezTo>
                        <a:cubicBezTo>
                          <a:pt x="2505222" y="895770"/>
                          <a:pt x="2245337" y="794344"/>
                          <a:pt x="1997964" y="859458"/>
                        </a:cubicBezTo>
                        <a:cubicBezTo>
                          <a:pt x="1750591" y="924572"/>
                          <a:pt x="1719917" y="819967"/>
                          <a:pt x="1624076" y="859458"/>
                        </a:cubicBezTo>
                        <a:cubicBezTo>
                          <a:pt x="1528235" y="898949"/>
                          <a:pt x="1426591" y="856869"/>
                          <a:pt x="1355344" y="859458"/>
                        </a:cubicBezTo>
                        <a:cubicBezTo>
                          <a:pt x="1284097" y="862047"/>
                          <a:pt x="1057348" y="846993"/>
                          <a:pt x="981456" y="859458"/>
                        </a:cubicBezTo>
                        <a:cubicBezTo>
                          <a:pt x="905564" y="871923"/>
                          <a:pt x="672252" y="808332"/>
                          <a:pt x="502412" y="859458"/>
                        </a:cubicBezTo>
                        <a:cubicBezTo>
                          <a:pt x="332572" y="910584"/>
                          <a:pt x="217881" y="856600"/>
                          <a:pt x="0" y="859458"/>
                        </a:cubicBezTo>
                        <a:cubicBezTo>
                          <a:pt x="-16300" y="680434"/>
                          <a:pt x="40312" y="634380"/>
                          <a:pt x="0" y="446918"/>
                        </a:cubicBezTo>
                        <a:cubicBezTo>
                          <a:pt x="-40312" y="259456"/>
                          <a:pt x="6315" y="18506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 u="none">
                <a:ln>
                  <a:noFill/>
                </a:ln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85CDC8-8CC0-4306-BDA5-A7F3E02F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2268" y="6316594"/>
            <a:ext cx="782638" cy="365125"/>
          </a:xfrm>
        </p:spPr>
        <p:txBody>
          <a:bodyPr/>
          <a:lstStyle/>
          <a:p>
            <a:fld id="{1EE83477-19E9-4D57-996F-DDD7AF6D661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EEA05C-B841-434F-AAAC-ACE1AE6478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2883" y="231633"/>
            <a:ext cx="1001408" cy="667814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4342EEC-A0A5-4FA4-98AB-E7FF8C816E89}"/>
              </a:ext>
            </a:extLst>
          </p:cNvPr>
          <p:cNvCxnSpPr>
            <a:cxnSpLocks/>
          </p:cNvCxnSpPr>
          <p:nvPr userDrawn="1"/>
        </p:nvCxnSpPr>
        <p:spPr>
          <a:xfrm>
            <a:off x="1046855" y="996875"/>
            <a:ext cx="9752216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EFCB969C-1788-44DD-97AC-AF098643770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722" y="231633"/>
            <a:ext cx="607321" cy="67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4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474F19-62F2-4B61-ACC6-ADBDD991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A22B-13C3-4E89-8DA2-659998DBEB17}" type="datetime1">
              <a:rPr lang="de-DE" smtClean="0"/>
              <a:t>26.02.2022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094B59-B227-4F06-BD97-8AD368E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E9DBBA-F4E6-44A3-8C45-E117588A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51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EE5C9-6002-4981-8D81-12291B31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F8F27E-DEA9-473F-8C3A-F4245FA71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9E47A8-FFBF-4C9F-AD87-B55D87531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6DC0FA-D8CB-4267-A837-F593D515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0790-8BB5-4EE1-8193-5468C0C0B587}" type="datetime1">
              <a:rPr lang="de-DE" smtClean="0"/>
              <a:t>26.02.2022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E12B5C-3ABE-4E7C-9E51-D10DAC07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52A393-0756-44C1-B5AF-7C532F2A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13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15B1F-BFD4-4334-999C-7FFAC56F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23A46B-018F-45B8-94C9-624876325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B82E05-02D8-4169-8662-4B6C2FD3D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615F9E-5D07-471A-8355-BECACD7B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2B9E-45E7-4EA3-9101-C7F32A61A7D0}" type="datetime1">
              <a:rPr lang="de-DE" smtClean="0"/>
              <a:t>26.02.2022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23F42F-9BF4-42C3-A6AA-928E2124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3E66E9-2CD7-4A92-9832-DAE36A0A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89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D66F83-6061-4D30-B1E9-6B6E2FAE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161AEF-1436-4AD4-8034-490D8CFFC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958395-03A0-49A2-9BBB-2AF086D62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A2542-D460-4C4D-B9F8-F7A1CB2CA798}" type="datetime1">
              <a:rPr lang="de-DE" smtClean="0"/>
              <a:t>26.02.2022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A6573D-01C8-4277-BDB7-B44843309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F5217-6215-4A81-BC59-DD33C76D7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83477-19E9-4D57-996F-DDD7AF6D6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74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warm.ptsecurity.com/rce-cockpit-cms/" TargetMode="Externa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50CEC-0E3F-42FC-8666-CE6358DF0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791487"/>
            <a:ext cx="9144000" cy="1036224"/>
          </a:xfrm>
        </p:spPr>
        <p:txBody>
          <a:bodyPr>
            <a:normAutofit/>
          </a:bodyPr>
          <a:lstStyle/>
          <a:p>
            <a:r>
              <a:rPr lang="en-US" dirty="0"/>
              <a:t>Rust Overflow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DA4674-4076-4893-A4FB-2190DFB33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14279"/>
            <a:ext cx="9144000" cy="519388"/>
          </a:xfrm>
        </p:spPr>
        <p:txBody>
          <a:bodyPr/>
          <a:lstStyle/>
          <a:p>
            <a:r>
              <a:rPr lang="en-US" dirty="0"/>
              <a:t>How to build functional Web Apps using a Diesel powered Rocket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5C7BEAA-E5C3-4426-A461-1AB67F846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9939" y="609341"/>
            <a:ext cx="1712119" cy="1891712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B5972F0-CF62-43CB-AA15-76DE455FC4BC}"/>
              </a:ext>
            </a:extLst>
          </p:cNvPr>
          <p:cNvCxnSpPr/>
          <p:nvPr/>
        </p:nvCxnSpPr>
        <p:spPr>
          <a:xfrm>
            <a:off x="536271" y="4565374"/>
            <a:ext cx="10898809" cy="0"/>
          </a:xfrm>
          <a:prstGeom prst="line">
            <a:avLst/>
          </a:prstGeom>
          <a:ln w="19050">
            <a:solidFill>
              <a:srgbClr val="4C1B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C8BF33FE-1ACD-435F-B88E-503E9CC0AEAD}"/>
              </a:ext>
            </a:extLst>
          </p:cNvPr>
          <p:cNvSpPr txBox="1"/>
          <p:nvPr/>
        </p:nvSpPr>
        <p:spPr>
          <a:xfrm>
            <a:off x="4328158" y="4738511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Rust-Saar Meetup  -  08.03.2022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D8DD34D-EF3B-4583-8D44-1F7D6F1DC437}"/>
              </a:ext>
            </a:extLst>
          </p:cNvPr>
          <p:cNvSpPr txBox="1"/>
          <p:nvPr/>
        </p:nvSpPr>
        <p:spPr>
          <a:xfrm>
            <a:off x="4328158" y="5176837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B7410E"/>
                </a:solidFill>
              </a:rPr>
              <a:t>Florian Kohn</a:t>
            </a:r>
          </a:p>
        </p:txBody>
      </p:sp>
    </p:spTree>
    <p:extLst>
      <p:ext uri="{BB962C8B-B14F-4D97-AF65-F5344CB8AC3E}">
        <p14:creationId xmlns:p14="http://schemas.microsoft.com/office/powerpoint/2010/main" val="116248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FAD7C-207B-4B75-AECD-1813DFD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it with Diesel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A2D490-C3C4-4798-BA48-130A3D2F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10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CB3DB0F-CEDD-4ABF-9C81-AE83E4E27C5A}"/>
              </a:ext>
            </a:extLst>
          </p:cNvPr>
          <p:cNvSpPr/>
          <p:nvPr/>
        </p:nvSpPr>
        <p:spPr>
          <a:xfrm>
            <a:off x="2031982" y="1418800"/>
            <a:ext cx="2352040" cy="2225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DB Module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548A40A-20A0-428F-9F8B-98C2AB5DAF12}"/>
              </a:ext>
            </a:extLst>
          </p:cNvPr>
          <p:cNvSpPr/>
          <p:nvPr/>
        </p:nvSpPr>
        <p:spPr>
          <a:xfrm>
            <a:off x="2215911" y="1896781"/>
            <a:ext cx="1984182" cy="4770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schema.rs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4D7955B-2135-4572-AB53-1208D6DCBE94}"/>
              </a:ext>
            </a:extLst>
          </p:cNvPr>
          <p:cNvSpPr/>
          <p:nvPr/>
        </p:nvSpPr>
        <p:spPr>
          <a:xfrm>
            <a:off x="2215911" y="2455581"/>
            <a:ext cx="1984182" cy="4770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models.rs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DF476DF-2AC6-4731-A0BA-A5DCA66EE27A}"/>
              </a:ext>
            </a:extLst>
          </p:cNvPr>
          <p:cNvSpPr/>
          <p:nvPr/>
        </p:nvSpPr>
        <p:spPr>
          <a:xfrm>
            <a:off x="2215911" y="3014381"/>
            <a:ext cx="1984182" cy="4770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actions.rs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450D7BD-9149-4B5F-831D-A4AE32E8F22F}"/>
              </a:ext>
            </a:extLst>
          </p:cNvPr>
          <p:cNvSpPr txBox="1"/>
          <p:nvPr/>
        </p:nvSpPr>
        <p:spPr>
          <a:xfrm>
            <a:off x="4160520" y="5374640"/>
            <a:ext cx="387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/>
              <a:t>Diesel Demo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9383AED1-F674-4E49-BEB0-E3C60E1BEB9D}"/>
              </a:ext>
            </a:extLst>
          </p:cNvPr>
          <p:cNvGrpSpPr/>
          <p:nvPr/>
        </p:nvGrpSpPr>
        <p:grpSpPr>
          <a:xfrm>
            <a:off x="5964800" y="1414194"/>
            <a:ext cx="5126403" cy="2014806"/>
            <a:chOff x="897561" y="4212262"/>
            <a:chExt cx="5126403" cy="2014806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5BCA8125-EA2F-48B1-80B9-67B393408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561" y="4212262"/>
              <a:ext cx="5126403" cy="618489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3B8C301-651A-4941-A994-88A5BA0F6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561" y="4826593"/>
              <a:ext cx="5126403" cy="1400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613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786FA-129A-40C7-B91A-E0557AA8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299640E-5B45-47E4-886C-65400C20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11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BB3F63-E1A4-4AFE-8AA1-52F8508C0A8C}"/>
              </a:ext>
            </a:extLst>
          </p:cNvPr>
          <p:cNvSpPr/>
          <p:nvPr/>
        </p:nvSpPr>
        <p:spPr>
          <a:xfrm>
            <a:off x="1046855" y="2476500"/>
            <a:ext cx="2565400" cy="264795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2989F3-3F80-409E-8C20-81A3CE728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967" y="2705100"/>
            <a:ext cx="1781175" cy="7239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FDC0A11-4679-4AA6-97DC-1864B66B524D}"/>
              </a:ext>
            </a:extLst>
          </p:cNvPr>
          <p:cNvSpPr/>
          <p:nvPr/>
        </p:nvSpPr>
        <p:spPr>
          <a:xfrm>
            <a:off x="1282632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SQLite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90E497-024C-47E3-A117-D044506E50D0}"/>
              </a:ext>
            </a:extLst>
          </p:cNvPr>
          <p:cNvSpPr/>
          <p:nvPr/>
        </p:nvSpPr>
        <p:spPr>
          <a:xfrm>
            <a:off x="4640263" y="2476500"/>
            <a:ext cx="2565400" cy="2647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2D52177-F595-4FD9-893A-18AADF045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2375" y="2705100"/>
            <a:ext cx="1781175" cy="59709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04AF9A2-3B6E-4C23-8B16-E14E181E74C5}"/>
              </a:ext>
            </a:extLst>
          </p:cNvPr>
          <p:cNvSpPr/>
          <p:nvPr/>
        </p:nvSpPr>
        <p:spPr>
          <a:xfrm>
            <a:off x="4876040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Frontend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Backend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9EF699-061B-44E4-84FD-94E2AAFA732A}"/>
              </a:ext>
            </a:extLst>
          </p:cNvPr>
          <p:cNvSpPr/>
          <p:nvPr/>
        </p:nvSpPr>
        <p:spPr>
          <a:xfrm>
            <a:off x="8233671" y="2476500"/>
            <a:ext cx="2565400" cy="2647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B8CB1AE-F07C-471E-A6F7-14CFCF98B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1059" y="2703016"/>
            <a:ext cx="1377462" cy="103913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916610D-2B71-4020-A02B-F45F04DC10FE}"/>
              </a:ext>
            </a:extLst>
          </p:cNvPr>
          <p:cNvSpPr/>
          <p:nvPr/>
        </p:nvSpPr>
        <p:spPr>
          <a:xfrm>
            <a:off x="8469448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07465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786FA-129A-40C7-B91A-E0557AA8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299640E-5B45-47E4-886C-65400C20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12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BB3F63-E1A4-4AFE-8AA1-52F8508C0A8C}"/>
              </a:ext>
            </a:extLst>
          </p:cNvPr>
          <p:cNvSpPr/>
          <p:nvPr/>
        </p:nvSpPr>
        <p:spPr>
          <a:xfrm>
            <a:off x="1046855" y="2476500"/>
            <a:ext cx="2565400" cy="264795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2989F3-3F80-409E-8C20-81A3CE728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967" y="2705100"/>
            <a:ext cx="1781175" cy="7239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FDC0A11-4679-4AA6-97DC-1864B66B524D}"/>
              </a:ext>
            </a:extLst>
          </p:cNvPr>
          <p:cNvSpPr/>
          <p:nvPr/>
        </p:nvSpPr>
        <p:spPr>
          <a:xfrm>
            <a:off x="1282632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SQLite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90E497-024C-47E3-A117-D044506E50D0}"/>
              </a:ext>
            </a:extLst>
          </p:cNvPr>
          <p:cNvSpPr/>
          <p:nvPr/>
        </p:nvSpPr>
        <p:spPr>
          <a:xfrm>
            <a:off x="4640263" y="2476500"/>
            <a:ext cx="2565400" cy="2647950"/>
          </a:xfrm>
          <a:prstGeom prst="rect">
            <a:avLst/>
          </a:prstGeom>
          <a:ln w="38100">
            <a:solidFill>
              <a:srgbClr val="B7410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2D52177-F595-4FD9-893A-18AADF045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2375" y="2705100"/>
            <a:ext cx="1781175" cy="59709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04AF9A2-3B6E-4C23-8B16-E14E181E74C5}"/>
              </a:ext>
            </a:extLst>
          </p:cNvPr>
          <p:cNvSpPr/>
          <p:nvPr/>
        </p:nvSpPr>
        <p:spPr>
          <a:xfrm>
            <a:off x="4876040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Frontend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Backend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9EF699-061B-44E4-84FD-94E2AAFA732A}"/>
              </a:ext>
            </a:extLst>
          </p:cNvPr>
          <p:cNvSpPr/>
          <p:nvPr/>
        </p:nvSpPr>
        <p:spPr>
          <a:xfrm>
            <a:off x="8233671" y="2476500"/>
            <a:ext cx="2565400" cy="2647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B8CB1AE-F07C-471E-A6F7-14CFCF98B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1059" y="2703016"/>
            <a:ext cx="1377462" cy="103913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916610D-2B71-4020-A02B-F45F04DC10FE}"/>
              </a:ext>
            </a:extLst>
          </p:cNvPr>
          <p:cNvSpPr/>
          <p:nvPr/>
        </p:nvSpPr>
        <p:spPr>
          <a:xfrm>
            <a:off x="8469448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80363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EBD80-0E1B-4FBA-ADA1-E5ECFF2E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Rocket Science required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BBA325-BB47-40CE-BEBE-1A11B9EE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13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C0B746-1052-44F3-A19A-831163F74685}"/>
              </a:ext>
            </a:extLst>
          </p:cNvPr>
          <p:cNvSpPr txBox="1"/>
          <p:nvPr/>
        </p:nvSpPr>
        <p:spPr>
          <a:xfrm>
            <a:off x="1295400" y="1229360"/>
            <a:ext cx="316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A module tree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F14DCA8-09C1-4179-9755-B69DA027CAE0}"/>
              </a:ext>
            </a:extLst>
          </p:cNvPr>
          <p:cNvSpPr/>
          <p:nvPr/>
        </p:nvSpPr>
        <p:spPr>
          <a:xfrm>
            <a:off x="4746943" y="2616256"/>
            <a:ext cx="2352040" cy="2225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Main Module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39D8D2-4366-4E13-8679-B6B5ECC4C26B}"/>
              </a:ext>
            </a:extLst>
          </p:cNvPr>
          <p:cNvSpPr/>
          <p:nvPr/>
        </p:nvSpPr>
        <p:spPr>
          <a:xfrm>
            <a:off x="4930872" y="3628010"/>
            <a:ext cx="1984182" cy="4770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frontend.rs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FDC61C8-0280-4FDB-B223-3575CC3CCAB6}"/>
              </a:ext>
            </a:extLst>
          </p:cNvPr>
          <p:cNvSpPr/>
          <p:nvPr/>
        </p:nvSpPr>
        <p:spPr>
          <a:xfrm>
            <a:off x="4930872" y="4245028"/>
            <a:ext cx="1984182" cy="4770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backend.rs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CFE0308-D139-480D-A2BC-337B9FAB4E1F}"/>
              </a:ext>
            </a:extLst>
          </p:cNvPr>
          <p:cNvSpPr/>
          <p:nvPr/>
        </p:nvSpPr>
        <p:spPr>
          <a:xfrm>
            <a:off x="4930872" y="3010992"/>
            <a:ext cx="1984182" cy="4770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main.rs</a:t>
            </a:r>
          </a:p>
        </p:txBody>
      </p:sp>
    </p:spTree>
    <p:extLst>
      <p:ext uri="{BB962C8B-B14F-4D97-AF65-F5344CB8AC3E}">
        <p14:creationId xmlns:p14="http://schemas.microsoft.com/office/powerpoint/2010/main" val="258254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EBD80-0E1B-4FBA-ADA1-E5ECFF2E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Rocket Science required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BBA325-BB47-40CE-BEBE-1A11B9EE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14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C0B746-1052-44F3-A19A-831163F74685}"/>
              </a:ext>
            </a:extLst>
          </p:cNvPr>
          <p:cNvSpPr txBox="1"/>
          <p:nvPr/>
        </p:nvSpPr>
        <p:spPr>
          <a:xfrm>
            <a:off x="1295399" y="1229360"/>
            <a:ext cx="480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A typical Rocket Handler  -  Backend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6466F27-CE2A-40B0-856F-7B256A545063}"/>
              </a:ext>
            </a:extLst>
          </p:cNvPr>
          <p:cNvSpPr txBox="1"/>
          <p:nvPr/>
        </p:nvSpPr>
        <p:spPr>
          <a:xfrm>
            <a:off x="1295400" y="3198167"/>
            <a:ext cx="9330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C6BE29"/>
                </a:solidFill>
                <a:latin typeface="Consolas" panose="020B0609020204030204" pitchFamily="49" charset="0"/>
              </a:rPr>
              <a:t>#[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GB" sz="1000" dirty="0">
                <a:solidFill>
                  <a:srgbClr val="C6BE29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6C8B5A"/>
                </a:solidFill>
                <a:latin typeface="Consolas" panose="020B0609020204030204" pitchFamily="49" charset="0"/>
              </a:rPr>
              <a:t>“/answer”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solidFill>
                  <a:srgbClr val="6C8B5A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BF9000"/>
                </a:solidFill>
                <a:latin typeface="Consolas" panose="020B0609020204030204" pitchFamily="49" charset="0"/>
              </a:rPr>
              <a:t>data =</a:t>
            </a:r>
            <a:r>
              <a:rPr lang="en-GB" sz="1000" dirty="0">
                <a:solidFill>
                  <a:srgbClr val="6C8B5A"/>
                </a:solidFill>
                <a:latin typeface="Consolas" panose="020B0609020204030204" pitchFamily="49" charset="0"/>
              </a:rPr>
              <a:t> “&lt;answer&gt;”</a:t>
            </a:r>
            <a:r>
              <a:rPr lang="en-GB" sz="1000" dirty="0">
                <a:solidFill>
                  <a:srgbClr val="C6BE29"/>
                </a:solidFill>
                <a:latin typeface="Consolas" panose="020B0609020204030204" pitchFamily="49" charset="0"/>
              </a:rPr>
              <a:t>)]</a:t>
            </a:r>
            <a:br>
              <a:rPr lang="en-GB" sz="1000" dirty="0">
                <a:latin typeface="Consolas" panose="020B0609020204030204" pitchFamily="49" charset="0"/>
              </a:rPr>
            </a:b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pub</a:t>
            </a:r>
            <a:r>
              <a:rPr lang="en-GB" sz="1000" dirty="0"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crate</a:t>
            </a:r>
            <a:r>
              <a:rPr lang="en-GB" sz="1000" dirty="0">
                <a:latin typeface="Consolas" panose="020B0609020204030204" pitchFamily="49" charset="0"/>
              </a:rPr>
              <a:t>) 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async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B7410E"/>
                </a:solidFill>
                <a:latin typeface="Consolas" panose="020B0609020204030204" pitchFamily="49" charset="0"/>
              </a:rPr>
              <a:t>fn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answer_question</a:t>
            </a:r>
            <a:r>
              <a:rPr lang="en-GB" sz="1000" dirty="0">
                <a:latin typeface="Consolas" panose="020B0609020204030204" pitchFamily="49" charset="0"/>
              </a:rPr>
              <a:t>(user: Login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conn: </a:t>
            </a:r>
            <a:r>
              <a:rPr lang="en-GB" sz="1000" dirty="0" err="1">
                <a:latin typeface="Consolas" panose="020B0609020204030204" pitchFamily="49" charset="0"/>
              </a:rPr>
              <a:t>DbConn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answer: Form&lt;</a:t>
            </a:r>
            <a:r>
              <a:rPr lang="en-GB" sz="1000" dirty="0" err="1">
                <a:latin typeface="Consolas" panose="020B0609020204030204" pitchFamily="49" charset="0"/>
              </a:rPr>
              <a:t>AnswerForm</a:t>
            </a:r>
            <a:r>
              <a:rPr lang="en-GB" sz="1000" dirty="0">
                <a:latin typeface="Consolas" panose="020B0609020204030204" pitchFamily="49" charset="0"/>
              </a:rPr>
              <a:t>&gt;) -&gt; Result&lt;Redirect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(Status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String)&gt;</a:t>
            </a:r>
          </a:p>
        </p:txBody>
      </p:sp>
    </p:spTree>
    <p:extLst>
      <p:ext uri="{BB962C8B-B14F-4D97-AF65-F5344CB8AC3E}">
        <p14:creationId xmlns:p14="http://schemas.microsoft.com/office/powerpoint/2010/main" val="2837931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EBD80-0E1B-4FBA-ADA1-E5ECFF2E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Rocket Science required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BBA325-BB47-40CE-BEBE-1A11B9EE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15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F83462-B5D8-4A65-8D62-E54EB752B84D}"/>
              </a:ext>
            </a:extLst>
          </p:cNvPr>
          <p:cNvSpPr txBox="1"/>
          <p:nvPr/>
        </p:nvSpPr>
        <p:spPr>
          <a:xfrm>
            <a:off x="1295400" y="3198167"/>
            <a:ext cx="9330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C6BE2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#[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post</a:t>
            </a:r>
            <a:r>
              <a:rPr lang="en-GB" sz="1000" dirty="0">
                <a:solidFill>
                  <a:srgbClr val="C6BE2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6C8B5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“/answer”</a:t>
            </a:r>
            <a:r>
              <a:rPr lang="en-GB" sz="1000" dirty="0">
                <a:solidFill>
                  <a:srgbClr val="B7410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GB" sz="1000" dirty="0">
                <a:solidFill>
                  <a:srgbClr val="6C8B5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BF9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data =</a:t>
            </a:r>
            <a:r>
              <a:rPr lang="en-GB" sz="1000" dirty="0">
                <a:solidFill>
                  <a:srgbClr val="6C8B5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“&lt;answer&gt;”</a:t>
            </a:r>
            <a:r>
              <a:rPr lang="en-GB" sz="1000" dirty="0">
                <a:solidFill>
                  <a:srgbClr val="C6BE2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)]</a:t>
            </a:r>
            <a:br>
              <a:rPr lang="en-GB" sz="1000" dirty="0">
                <a:latin typeface="Consolas" panose="020B0609020204030204" pitchFamily="49" charset="0"/>
              </a:rPr>
            </a:b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pub</a:t>
            </a:r>
            <a:r>
              <a:rPr lang="en-GB" sz="1000" dirty="0"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crate</a:t>
            </a:r>
            <a:r>
              <a:rPr lang="en-GB" sz="1000" dirty="0">
                <a:latin typeface="Consolas" panose="020B0609020204030204" pitchFamily="49" charset="0"/>
              </a:rPr>
              <a:t>) 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async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B7410E"/>
                </a:solidFill>
                <a:latin typeface="Consolas" panose="020B0609020204030204" pitchFamily="49" charset="0"/>
              </a:rPr>
              <a:t>fn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answer_question</a:t>
            </a:r>
            <a:r>
              <a:rPr lang="en-GB" sz="1000" dirty="0">
                <a:latin typeface="Consolas" panose="020B0609020204030204" pitchFamily="49" charset="0"/>
              </a:rPr>
              <a:t>(user: Login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conn: </a:t>
            </a:r>
            <a:r>
              <a:rPr lang="en-GB" sz="1000" dirty="0" err="1">
                <a:latin typeface="Consolas" panose="020B0609020204030204" pitchFamily="49" charset="0"/>
              </a:rPr>
              <a:t>DbConn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answer: Form&lt;</a:t>
            </a:r>
            <a:r>
              <a:rPr lang="en-GB" sz="1000" dirty="0" err="1">
                <a:latin typeface="Consolas" panose="020B0609020204030204" pitchFamily="49" charset="0"/>
              </a:rPr>
              <a:t>AnswerForm</a:t>
            </a:r>
            <a:r>
              <a:rPr lang="en-GB" sz="1000" dirty="0">
                <a:latin typeface="Consolas" panose="020B0609020204030204" pitchFamily="49" charset="0"/>
              </a:rPr>
              <a:t>&gt;) -&gt; Result&lt;Redirect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(Status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String)&gt;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25DFEF-A837-4437-88D7-D5489DC2A0B6}"/>
              </a:ext>
            </a:extLst>
          </p:cNvPr>
          <p:cNvSpPr txBox="1"/>
          <p:nvPr/>
        </p:nvSpPr>
        <p:spPr>
          <a:xfrm>
            <a:off x="1046855" y="2504017"/>
            <a:ext cx="76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Route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53BDC77-3E00-471D-BD51-82944D91DAD0}"/>
              </a:ext>
            </a:extLst>
          </p:cNvPr>
          <p:cNvCxnSpPr>
            <a:stCxn id="4" idx="2"/>
          </p:cNvCxnSpPr>
          <p:nvPr/>
        </p:nvCxnSpPr>
        <p:spPr>
          <a:xfrm>
            <a:off x="1427224" y="2873349"/>
            <a:ext cx="472303" cy="324818"/>
          </a:xfrm>
          <a:prstGeom prst="straightConnector1">
            <a:avLst/>
          </a:prstGeom>
          <a:ln w="19050">
            <a:solidFill>
              <a:srgbClr val="4C1B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417BD63-39F9-41BD-95D4-EA0C19B893D4}"/>
              </a:ext>
            </a:extLst>
          </p:cNvPr>
          <p:cNvSpPr txBox="1"/>
          <p:nvPr/>
        </p:nvSpPr>
        <p:spPr>
          <a:xfrm>
            <a:off x="1295399" y="1229360"/>
            <a:ext cx="480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A typical Rocket Handler  -  Backend</a:t>
            </a:r>
          </a:p>
        </p:txBody>
      </p:sp>
    </p:spTree>
    <p:extLst>
      <p:ext uri="{BB962C8B-B14F-4D97-AF65-F5344CB8AC3E}">
        <p14:creationId xmlns:p14="http://schemas.microsoft.com/office/powerpoint/2010/main" val="1715290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EBD80-0E1B-4FBA-ADA1-E5ECFF2E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Rocket Science required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BBA325-BB47-40CE-BEBE-1A11B9EE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16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F83462-B5D8-4A65-8D62-E54EB752B84D}"/>
              </a:ext>
            </a:extLst>
          </p:cNvPr>
          <p:cNvSpPr txBox="1"/>
          <p:nvPr/>
        </p:nvSpPr>
        <p:spPr>
          <a:xfrm>
            <a:off x="1295400" y="3198167"/>
            <a:ext cx="9330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C6BE29"/>
                </a:solidFill>
                <a:latin typeface="Consolas" panose="020B0609020204030204" pitchFamily="49" charset="0"/>
              </a:rPr>
              <a:t>#[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GB" sz="1000" dirty="0">
                <a:solidFill>
                  <a:srgbClr val="C6BE29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6C8B5A"/>
                </a:solidFill>
                <a:latin typeface="Consolas" panose="020B0609020204030204" pitchFamily="49" charset="0"/>
              </a:rPr>
              <a:t>“/answer”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solidFill>
                  <a:srgbClr val="6C8B5A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BF9000"/>
                </a:solidFill>
                <a:latin typeface="Consolas" panose="020B0609020204030204" pitchFamily="49" charset="0"/>
              </a:rPr>
              <a:t>data =</a:t>
            </a:r>
            <a:r>
              <a:rPr lang="en-GB" sz="1000" dirty="0">
                <a:solidFill>
                  <a:srgbClr val="6C8B5A"/>
                </a:solidFill>
                <a:latin typeface="Consolas" panose="020B0609020204030204" pitchFamily="49" charset="0"/>
              </a:rPr>
              <a:t> “&lt;answer&gt;”</a:t>
            </a:r>
            <a:r>
              <a:rPr lang="en-GB" sz="1000" dirty="0">
                <a:solidFill>
                  <a:srgbClr val="C6BE29"/>
                </a:solidFill>
                <a:latin typeface="Consolas" panose="020B0609020204030204" pitchFamily="49" charset="0"/>
              </a:rPr>
              <a:t>)]</a:t>
            </a:r>
            <a:br>
              <a:rPr lang="en-GB" sz="1000" dirty="0">
                <a:latin typeface="Consolas" panose="020B0609020204030204" pitchFamily="49" charset="0"/>
              </a:rPr>
            </a:b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pub</a:t>
            </a:r>
            <a:r>
              <a:rPr lang="en-GB" sz="1000" dirty="0"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crate</a:t>
            </a:r>
            <a:r>
              <a:rPr lang="en-GB" sz="1000" dirty="0">
                <a:latin typeface="Consolas" panose="020B0609020204030204" pitchFamily="49" charset="0"/>
              </a:rPr>
              <a:t>) 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async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B7410E"/>
                </a:solidFill>
                <a:latin typeface="Consolas" panose="020B0609020204030204" pitchFamily="49" charset="0"/>
              </a:rPr>
              <a:t>fn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answer_question</a:t>
            </a:r>
            <a:r>
              <a:rPr lang="en-GB" sz="1000" dirty="0">
                <a:latin typeface="Consolas" panose="020B0609020204030204" pitchFamily="49" charset="0"/>
              </a:rPr>
              <a:t>(</a:t>
            </a: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user: Login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conn: </a:t>
            </a:r>
            <a:r>
              <a:rPr lang="en-GB" sz="1000" dirty="0" err="1">
                <a:highlight>
                  <a:srgbClr val="FFFF00"/>
                </a:highlight>
                <a:latin typeface="Consolas" panose="020B0609020204030204" pitchFamily="49" charset="0"/>
              </a:rPr>
              <a:t>DbConn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answer: Form&lt;</a:t>
            </a:r>
            <a:r>
              <a:rPr lang="en-GB" sz="1000" dirty="0" err="1">
                <a:highlight>
                  <a:srgbClr val="FFFF00"/>
                </a:highlight>
                <a:latin typeface="Consolas" panose="020B0609020204030204" pitchFamily="49" charset="0"/>
              </a:rPr>
              <a:t>AnswerForm</a:t>
            </a: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GB" sz="1000" dirty="0">
                <a:latin typeface="Consolas" panose="020B0609020204030204" pitchFamily="49" charset="0"/>
              </a:rPr>
              <a:t>) -&gt; Result&lt;Redirect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(Status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String)&gt;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5223C90-25E4-4626-BD0A-093AEEC89B60}"/>
              </a:ext>
            </a:extLst>
          </p:cNvPr>
          <p:cNvSpPr txBox="1"/>
          <p:nvPr/>
        </p:nvSpPr>
        <p:spPr>
          <a:xfrm>
            <a:off x="4790337" y="4219442"/>
            <a:ext cx="88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Guards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FD4E10B-81AF-402B-9EB7-B7CC6764FA6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231829" y="3708119"/>
            <a:ext cx="60123" cy="511323"/>
          </a:xfrm>
          <a:prstGeom prst="straightConnector1">
            <a:avLst/>
          </a:prstGeom>
          <a:ln w="19050">
            <a:solidFill>
              <a:srgbClr val="4C1B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75E9C3C-4EF7-442F-BA6E-A074AB563FA0}"/>
              </a:ext>
            </a:extLst>
          </p:cNvPr>
          <p:cNvSpPr txBox="1"/>
          <p:nvPr/>
        </p:nvSpPr>
        <p:spPr>
          <a:xfrm>
            <a:off x="1295399" y="1229360"/>
            <a:ext cx="480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A typical Rocket Handler  -  Backend</a:t>
            </a:r>
          </a:p>
        </p:txBody>
      </p:sp>
    </p:spTree>
    <p:extLst>
      <p:ext uri="{BB962C8B-B14F-4D97-AF65-F5344CB8AC3E}">
        <p14:creationId xmlns:p14="http://schemas.microsoft.com/office/powerpoint/2010/main" val="3669882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EBD80-0E1B-4FBA-ADA1-E5ECFF2E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Rocket Science required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BBA325-BB47-40CE-BEBE-1A11B9EE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17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F83462-B5D8-4A65-8D62-E54EB752B84D}"/>
              </a:ext>
            </a:extLst>
          </p:cNvPr>
          <p:cNvSpPr txBox="1"/>
          <p:nvPr/>
        </p:nvSpPr>
        <p:spPr>
          <a:xfrm>
            <a:off x="1295400" y="3198167"/>
            <a:ext cx="1021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C6BE29"/>
                </a:solidFill>
                <a:latin typeface="Consolas" panose="020B0609020204030204" pitchFamily="49" charset="0"/>
              </a:rPr>
              <a:t>#[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GB" sz="1000" dirty="0">
                <a:solidFill>
                  <a:srgbClr val="C6BE29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6C8B5A"/>
                </a:solidFill>
                <a:latin typeface="Consolas" panose="020B0609020204030204" pitchFamily="49" charset="0"/>
              </a:rPr>
              <a:t>“/answer”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solidFill>
                  <a:srgbClr val="6C8B5A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BF9000"/>
                </a:solidFill>
                <a:latin typeface="Consolas" panose="020B0609020204030204" pitchFamily="49" charset="0"/>
              </a:rPr>
              <a:t>data =</a:t>
            </a:r>
            <a:r>
              <a:rPr lang="en-GB" sz="1000" dirty="0">
                <a:solidFill>
                  <a:srgbClr val="6C8B5A"/>
                </a:solidFill>
                <a:latin typeface="Consolas" panose="020B0609020204030204" pitchFamily="49" charset="0"/>
              </a:rPr>
              <a:t> “&lt;answer&gt;”</a:t>
            </a:r>
            <a:r>
              <a:rPr lang="en-GB" sz="1000" dirty="0">
                <a:solidFill>
                  <a:srgbClr val="C6BE29"/>
                </a:solidFill>
                <a:latin typeface="Consolas" panose="020B0609020204030204" pitchFamily="49" charset="0"/>
              </a:rPr>
              <a:t>)]</a:t>
            </a:r>
            <a:br>
              <a:rPr lang="en-GB" sz="1000" dirty="0">
                <a:latin typeface="Consolas" panose="020B0609020204030204" pitchFamily="49" charset="0"/>
              </a:rPr>
            </a:b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pub</a:t>
            </a:r>
            <a:r>
              <a:rPr lang="en-GB" sz="1000" dirty="0"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crate</a:t>
            </a:r>
            <a:r>
              <a:rPr lang="en-GB" sz="1000" dirty="0">
                <a:latin typeface="Consolas" panose="020B0609020204030204" pitchFamily="49" charset="0"/>
              </a:rPr>
              <a:t>) 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async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B7410E"/>
                </a:solidFill>
                <a:latin typeface="Consolas" panose="020B0609020204030204" pitchFamily="49" charset="0"/>
              </a:rPr>
              <a:t>fn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answer_question</a:t>
            </a:r>
            <a:r>
              <a:rPr lang="en-GB" sz="1000" dirty="0">
                <a:latin typeface="Consolas" panose="020B0609020204030204" pitchFamily="49" charset="0"/>
              </a:rPr>
              <a:t>(user: Login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conn: </a:t>
            </a:r>
            <a:r>
              <a:rPr lang="en-GB" sz="1000" dirty="0" err="1">
                <a:latin typeface="Consolas" panose="020B0609020204030204" pitchFamily="49" charset="0"/>
              </a:rPr>
              <a:t>DbConn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answer: Form&lt;</a:t>
            </a:r>
            <a:r>
              <a:rPr lang="en-GB" sz="1000" dirty="0" err="1">
                <a:latin typeface="Consolas" panose="020B0609020204030204" pitchFamily="49" charset="0"/>
              </a:rPr>
              <a:t>AnswerForm</a:t>
            </a:r>
            <a:r>
              <a:rPr lang="en-GB" sz="1000" dirty="0">
                <a:latin typeface="Consolas" panose="020B0609020204030204" pitchFamily="49" charset="0"/>
              </a:rPr>
              <a:t>&gt;) -&gt; </a:t>
            </a: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Result&lt;Redirect</a:t>
            </a:r>
            <a:r>
              <a:rPr lang="en-GB" sz="1000" dirty="0">
                <a:solidFill>
                  <a:srgbClr val="B7410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 (Status</a:t>
            </a:r>
            <a:r>
              <a:rPr lang="en-GB" sz="1000" dirty="0">
                <a:solidFill>
                  <a:srgbClr val="B7410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 String)&gt;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00B510B-0CD8-4993-A876-C6AD7211FDA1}"/>
              </a:ext>
            </a:extLst>
          </p:cNvPr>
          <p:cNvSpPr txBox="1"/>
          <p:nvPr/>
        </p:nvSpPr>
        <p:spPr>
          <a:xfrm>
            <a:off x="8821778" y="2400745"/>
            <a:ext cx="111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Response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B73FDF7-8113-4555-B97B-D24920D4D79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987390" y="2770077"/>
            <a:ext cx="389550" cy="619771"/>
          </a:xfrm>
          <a:prstGeom prst="straightConnector1">
            <a:avLst/>
          </a:prstGeom>
          <a:ln w="19050">
            <a:solidFill>
              <a:srgbClr val="4C1B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37197F5-ECD5-419A-BA52-95EA8F1024F0}"/>
              </a:ext>
            </a:extLst>
          </p:cNvPr>
          <p:cNvSpPr txBox="1"/>
          <p:nvPr/>
        </p:nvSpPr>
        <p:spPr>
          <a:xfrm>
            <a:off x="1295399" y="1229360"/>
            <a:ext cx="480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A typical Rocket Handler  -  Backend</a:t>
            </a:r>
          </a:p>
        </p:txBody>
      </p:sp>
    </p:spTree>
    <p:extLst>
      <p:ext uri="{BB962C8B-B14F-4D97-AF65-F5344CB8AC3E}">
        <p14:creationId xmlns:p14="http://schemas.microsoft.com/office/powerpoint/2010/main" val="2741134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EBD80-0E1B-4FBA-ADA1-E5ECFF2E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Rocket Science required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BBA325-BB47-40CE-BEBE-1A11B9EE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18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5582B09-1EB9-4E2A-9C56-9952F42DD43A}"/>
              </a:ext>
            </a:extLst>
          </p:cNvPr>
          <p:cNvSpPr txBox="1"/>
          <p:nvPr/>
        </p:nvSpPr>
        <p:spPr>
          <a:xfrm>
            <a:off x="1257502" y="3198167"/>
            <a:ext cx="933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C6BE29"/>
                </a:solidFill>
                <a:latin typeface="Consolas" panose="020B0609020204030204" pitchFamily="49" charset="0"/>
              </a:rPr>
              <a:t>#[</a:t>
            </a:r>
            <a:r>
              <a:rPr lang="en-GB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GB" sz="1200" dirty="0">
                <a:solidFill>
                  <a:srgbClr val="C6BE29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6C8B5A"/>
                </a:solidFill>
                <a:latin typeface="Consolas" panose="020B0609020204030204" pitchFamily="49" charset="0"/>
              </a:rPr>
              <a:t>“/q/&lt;id&gt;”</a:t>
            </a:r>
            <a:r>
              <a:rPr lang="en-GB" sz="1200" dirty="0">
                <a:solidFill>
                  <a:srgbClr val="C6BE29"/>
                </a:solidFill>
                <a:latin typeface="Consolas" panose="020B0609020204030204" pitchFamily="49" charset="0"/>
              </a:rPr>
              <a:t>)]</a:t>
            </a:r>
            <a:br>
              <a:rPr lang="en-GB" sz="1200" dirty="0"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pub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crate</a:t>
            </a:r>
            <a:r>
              <a:rPr lang="en-GB" sz="1200" dirty="0">
                <a:latin typeface="Consolas" panose="020B0609020204030204" pitchFamily="49" charset="0"/>
              </a:rPr>
              <a:t>) </a:t>
            </a: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async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B7410E"/>
                </a:solidFill>
                <a:latin typeface="Consolas" panose="020B0609020204030204" pitchFamily="49" charset="0"/>
              </a:rPr>
              <a:t>fn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thread</a:t>
            </a:r>
            <a:r>
              <a:rPr lang="en-GB" sz="1200" dirty="0">
                <a:latin typeface="Consolas" panose="020B0609020204030204" pitchFamily="49" charset="0"/>
              </a:rPr>
              <a:t>(id: </a:t>
            </a: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i32,</a:t>
            </a:r>
            <a:r>
              <a:rPr lang="en-GB" sz="1200" dirty="0">
                <a:latin typeface="Consolas" panose="020B0609020204030204" pitchFamily="49" charset="0"/>
              </a:rPr>
              <a:t> user: Option&lt;Login&gt;</a:t>
            </a: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latin typeface="Consolas" panose="020B0609020204030204" pitchFamily="49" charset="0"/>
              </a:rPr>
              <a:t> conn: </a:t>
            </a:r>
            <a:r>
              <a:rPr lang="en-GB" sz="1200" dirty="0" err="1">
                <a:latin typeface="Consolas" panose="020B0609020204030204" pitchFamily="49" charset="0"/>
              </a:rPr>
              <a:t>DbConn</a:t>
            </a:r>
            <a:r>
              <a:rPr lang="en-GB" sz="1200" dirty="0">
                <a:latin typeface="Consolas" panose="020B0609020204030204" pitchFamily="49" charset="0"/>
              </a:rPr>
              <a:t>) -&gt; Result&lt;Template</a:t>
            </a: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latin typeface="Consolas" panose="020B0609020204030204" pitchFamily="49" charset="0"/>
              </a:rPr>
              <a:t> (Status</a:t>
            </a: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latin typeface="Consolas" panose="020B0609020204030204" pitchFamily="49" charset="0"/>
              </a:rPr>
              <a:t> String)&gt;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AD0EF0E-3EE6-46C4-AC30-4C719CB3C0A2}"/>
              </a:ext>
            </a:extLst>
          </p:cNvPr>
          <p:cNvSpPr txBox="1"/>
          <p:nvPr/>
        </p:nvSpPr>
        <p:spPr>
          <a:xfrm>
            <a:off x="1295399" y="1229360"/>
            <a:ext cx="480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Another Example  -  Frontend</a:t>
            </a:r>
          </a:p>
        </p:txBody>
      </p:sp>
    </p:spTree>
    <p:extLst>
      <p:ext uri="{BB962C8B-B14F-4D97-AF65-F5344CB8AC3E}">
        <p14:creationId xmlns:p14="http://schemas.microsoft.com/office/powerpoint/2010/main" val="1289568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EBD80-0E1B-4FBA-ADA1-E5ECFF2E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Rocket Science required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BBA325-BB47-40CE-BEBE-1A11B9EE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19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5582B09-1EB9-4E2A-9C56-9952F42DD43A}"/>
              </a:ext>
            </a:extLst>
          </p:cNvPr>
          <p:cNvSpPr txBox="1"/>
          <p:nvPr/>
        </p:nvSpPr>
        <p:spPr>
          <a:xfrm>
            <a:off x="1257502" y="3198167"/>
            <a:ext cx="933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C6BE29"/>
                </a:solidFill>
                <a:latin typeface="Consolas" panose="020B0609020204030204" pitchFamily="49" charset="0"/>
              </a:rPr>
              <a:t>#[</a:t>
            </a:r>
            <a:r>
              <a:rPr lang="en-GB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GB" sz="1200" dirty="0">
                <a:solidFill>
                  <a:srgbClr val="C6BE29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6C8B5A"/>
                </a:solidFill>
                <a:latin typeface="Consolas" panose="020B0609020204030204" pitchFamily="49" charset="0"/>
              </a:rPr>
              <a:t>“/q/</a:t>
            </a:r>
            <a:r>
              <a:rPr lang="en-GB" sz="1200" dirty="0">
                <a:solidFill>
                  <a:srgbClr val="6C8B5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&lt;id&gt;</a:t>
            </a:r>
            <a:r>
              <a:rPr lang="en-GB" sz="1200" dirty="0">
                <a:solidFill>
                  <a:srgbClr val="6C8B5A"/>
                </a:solidFill>
                <a:latin typeface="Consolas" panose="020B0609020204030204" pitchFamily="49" charset="0"/>
              </a:rPr>
              <a:t>”</a:t>
            </a:r>
            <a:r>
              <a:rPr lang="en-GB" sz="1200" dirty="0">
                <a:solidFill>
                  <a:srgbClr val="C6BE29"/>
                </a:solidFill>
                <a:latin typeface="Consolas" panose="020B0609020204030204" pitchFamily="49" charset="0"/>
              </a:rPr>
              <a:t>)]</a:t>
            </a:r>
            <a:br>
              <a:rPr lang="en-GB" sz="1200" dirty="0"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pub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crate</a:t>
            </a:r>
            <a:r>
              <a:rPr lang="en-GB" sz="1200" dirty="0">
                <a:latin typeface="Consolas" panose="020B0609020204030204" pitchFamily="49" charset="0"/>
              </a:rPr>
              <a:t>) </a:t>
            </a: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async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B7410E"/>
                </a:solidFill>
                <a:latin typeface="Consolas" panose="020B0609020204030204" pitchFamily="49" charset="0"/>
              </a:rPr>
              <a:t>fn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thread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highlight>
                  <a:srgbClr val="FFFF00"/>
                </a:highlight>
                <a:latin typeface="Consolas" panose="020B0609020204030204" pitchFamily="49" charset="0"/>
              </a:rPr>
              <a:t>id: </a:t>
            </a:r>
            <a:r>
              <a:rPr lang="en-GB" sz="1200" dirty="0">
                <a:solidFill>
                  <a:srgbClr val="B7410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i32</a:t>
            </a: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latin typeface="Consolas" panose="020B0609020204030204" pitchFamily="49" charset="0"/>
              </a:rPr>
              <a:t> user: Option&lt;Login&gt;</a:t>
            </a: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latin typeface="Consolas" panose="020B0609020204030204" pitchFamily="49" charset="0"/>
              </a:rPr>
              <a:t> conn: </a:t>
            </a:r>
            <a:r>
              <a:rPr lang="en-GB" sz="1200" dirty="0" err="1">
                <a:latin typeface="Consolas" panose="020B0609020204030204" pitchFamily="49" charset="0"/>
              </a:rPr>
              <a:t>DbConn</a:t>
            </a:r>
            <a:r>
              <a:rPr lang="en-GB" sz="1200" dirty="0">
                <a:latin typeface="Consolas" panose="020B0609020204030204" pitchFamily="49" charset="0"/>
              </a:rPr>
              <a:t>) -&gt; Result&lt;Template</a:t>
            </a: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latin typeface="Consolas" panose="020B0609020204030204" pitchFamily="49" charset="0"/>
              </a:rPr>
              <a:t> (Status</a:t>
            </a: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latin typeface="Consolas" panose="020B0609020204030204" pitchFamily="49" charset="0"/>
              </a:rPr>
              <a:t> String)&gt;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518725-973D-46A2-A852-D244218E9FE8}"/>
              </a:ext>
            </a:extLst>
          </p:cNvPr>
          <p:cNvSpPr txBox="1"/>
          <p:nvPr/>
        </p:nvSpPr>
        <p:spPr>
          <a:xfrm>
            <a:off x="1295399" y="1229360"/>
            <a:ext cx="480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Another Example -  Frontend</a:t>
            </a:r>
          </a:p>
        </p:txBody>
      </p:sp>
    </p:spTree>
    <p:extLst>
      <p:ext uri="{BB962C8B-B14F-4D97-AF65-F5344CB8AC3E}">
        <p14:creationId xmlns:p14="http://schemas.microsoft.com/office/powerpoint/2010/main" val="206354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D64B5-62B9-4DE3-8C8D-C8F3F872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build Web Apps with Rust?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72B819-316C-469E-9AAF-4FE0DC60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en-GB" smtClean="0"/>
              <a:t>2</a:t>
            </a:fld>
            <a:endParaRPr lang="en-GB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23E4E6-C0E6-4CD9-AACD-54A5F15F75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11" r="-273"/>
          <a:stretch/>
        </p:blipFill>
        <p:spPr>
          <a:xfrm>
            <a:off x="6456916" y="1605635"/>
            <a:ext cx="2507762" cy="33528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E0DD87D-7BC2-40E7-A224-581C635A89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52"/>
          <a:stretch/>
        </p:blipFill>
        <p:spPr>
          <a:xfrm>
            <a:off x="3227323" y="1406776"/>
            <a:ext cx="2507762" cy="355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02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EBD80-0E1B-4FBA-ADA1-E5ECFF2E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Rocket Science required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BBA325-BB47-40CE-BEBE-1A11B9EE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20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F83462-B5D8-4A65-8D62-E54EB752B84D}"/>
              </a:ext>
            </a:extLst>
          </p:cNvPr>
          <p:cNvSpPr txBox="1"/>
          <p:nvPr/>
        </p:nvSpPr>
        <p:spPr>
          <a:xfrm>
            <a:off x="1295400" y="1727089"/>
            <a:ext cx="1004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C6BE29"/>
                </a:solidFill>
                <a:latin typeface="Consolas" panose="020B0609020204030204" pitchFamily="49" charset="0"/>
              </a:rPr>
              <a:t>#[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GB" sz="1000" dirty="0">
                <a:solidFill>
                  <a:srgbClr val="C6BE29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6C8B5A"/>
                </a:solidFill>
                <a:latin typeface="Consolas" panose="020B0609020204030204" pitchFamily="49" charset="0"/>
              </a:rPr>
              <a:t>“/answer”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solidFill>
                  <a:srgbClr val="6C8B5A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BF9000"/>
                </a:solidFill>
                <a:latin typeface="Consolas" panose="020B0609020204030204" pitchFamily="49" charset="0"/>
              </a:rPr>
              <a:t>data =</a:t>
            </a:r>
            <a:r>
              <a:rPr lang="en-GB" sz="1000" dirty="0">
                <a:solidFill>
                  <a:srgbClr val="6C8B5A"/>
                </a:solidFill>
                <a:latin typeface="Consolas" panose="020B0609020204030204" pitchFamily="49" charset="0"/>
              </a:rPr>
              <a:t> “&lt;answer&gt;”</a:t>
            </a:r>
            <a:r>
              <a:rPr lang="en-GB" sz="1000" dirty="0">
                <a:solidFill>
                  <a:srgbClr val="C6BE29"/>
                </a:solidFill>
                <a:latin typeface="Consolas" panose="020B0609020204030204" pitchFamily="49" charset="0"/>
              </a:rPr>
              <a:t>)]</a:t>
            </a:r>
            <a:br>
              <a:rPr lang="en-GB" sz="1000" dirty="0">
                <a:latin typeface="Consolas" panose="020B0609020204030204" pitchFamily="49" charset="0"/>
              </a:rPr>
            </a:b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pub</a:t>
            </a:r>
            <a:r>
              <a:rPr lang="en-GB" sz="1000" dirty="0"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crate</a:t>
            </a:r>
            <a:r>
              <a:rPr lang="en-GB" sz="1000" dirty="0">
                <a:latin typeface="Consolas" panose="020B0609020204030204" pitchFamily="49" charset="0"/>
              </a:rPr>
              <a:t>) 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async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B7410E"/>
                </a:solidFill>
                <a:latin typeface="Consolas" panose="020B0609020204030204" pitchFamily="49" charset="0"/>
              </a:rPr>
              <a:t>fn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answer_question</a:t>
            </a:r>
            <a:r>
              <a:rPr lang="en-GB" sz="1000" dirty="0">
                <a:latin typeface="Consolas" panose="020B0609020204030204" pitchFamily="49" charset="0"/>
              </a:rPr>
              <a:t>(user: Login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conn: </a:t>
            </a:r>
            <a:r>
              <a:rPr lang="en-GB" sz="1000" dirty="0" err="1">
                <a:latin typeface="Consolas" panose="020B0609020204030204" pitchFamily="49" charset="0"/>
              </a:rPr>
              <a:t>DbConn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answer: Form&lt;</a:t>
            </a:r>
            <a:r>
              <a:rPr lang="en-GB" sz="1000" dirty="0" err="1">
                <a:latin typeface="Consolas" panose="020B0609020204030204" pitchFamily="49" charset="0"/>
              </a:rPr>
              <a:t>AnswerForm</a:t>
            </a:r>
            <a:r>
              <a:rPr lang="en-GB" sz="1000" dirty="0">
                <a:latin typeface="Consolas" panose="020B0609020204030204" pitchFamily="49" charset="0"/>
              </a:rPr>
              <a:t>&gt;) -&gt; Result&lt;Redirect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(Status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String)&gt;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C0B746-1052-44F3-A19A-831163F74685}"/>
              </a:ext>
            </a:extLst>
          </p:cNvPr>
          <p:cNvSpPr txBox="1"/>
          <p:nvPr/>
        </p:nvSpPr>
        <p:spPr>
          <a:xfrm>
            <a:off x="1295400" y="1204128"/>
            <a:ext cx="316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Under the hood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7CB665D-B19F-413A-912C-8B8AB4EEDF16}"/>
              </a:ext>
            </a:extLst>
          </p:cNvPr>
          <p:cNvGrpSpPr/>
          <p:nvPr/>
        </p:nvGrpSpPr>
        <p:grpSpPr>
          <a:xfrm>
            <a:off x="6724008" y="2986673"/>
            <a:ext cx="4617092" cy="2489999"/>
            <a:chOff x="6724008" y="2986673"/>
            <a:chExt cx="4617092" cy="2489999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3A87D9D-04E1-40C2-87BB-7303D162B65B}"/>
                </a:ext>
              </a:extLst>
            </p:cNvPr>
            <p:cNvSpPr/>
            <p:nvPr/>
          </p:nvSpPr>
          <p:spPr>
            <a:xfrm>
              <a:off x="6724008" y="2986673"/>
              <a:ext cx="4617092" cy="24899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79BFEFF-EFB0-4DAC-8615-2B5FA99529B0}"/>
                </a:ext>
              </a:extLst>
            </p:cNvPr>
            <p:cNvSpPr/>
            <p:nvPr/>
          </p:nvSpPr>
          <p:spPr>
            <a:xfrm>
              <a:off x="6915317" y="3150441"/>
              <a:ext cx="440267" cy="43836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3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5B89D53-EAB8-4233-837D-B110EB50F432}"/>
                </a:ext>
              </a:extLst>
            </p:cNvPr>
            <p:cNvSpPr txBox="1"/>
            <p:nvPr/>
          </p:nvSpPr>
          <p:spPr>
            <a:xfrm>
              <a:off x="8297965" y="3191777"/>
              <a:ext cx="14691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+mj-lt"/>
                </a:rPr>
                <a:t>Response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47121676-1481-458F-883C-14D14296A9E3}"/>
                </a:ext>
              </a:extLst>
            </p:cNvPr>
            <p:cNvSpPr txBox="1"/>
            <p:nvPr/>
          </p:nvSpPr>
          <p:spPr>
            <a:xfrm>
              <a:off x="6895890" y="3690984"/>
              <a:ext cx="4445210" cy="15894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bg1"/>
                  </a:solidFill>
                </a:rPr>
                <a:t>An HTTP response is generated from the handlers return value.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bg1"/>
                  </a:solidFill>
                </a:rPr>
                <a:t>Many return types can be made into a response: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Jason&lt;T&gt;</a:t>
              </a:r>
              <a:r>
                <a:rPr lang="en-GB" sz="1100" dirty="0">
                  <a:solidFill>
                    <a:schemeClr val="bg1"/>
                  </a:solidFill>
                </a:rPr>
                <a:t> (Generates a Json response)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1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NamedFile</a:t>
              </a:r>
              <a:r>
                <a:rPr lang="en-GB" sz="1100" dirty="0">
                  <a:solidFill>
                    <a:schemeClr val="bg1"/>
                  </a:solidFill>
                </a:rPr>
                <a:t> (Serve a static file)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bg1"/>
                  </a:solidFill>
                </a:rPr>
                <a:t> </a:t>
              </a:r>
              <a:r>
                <a:rPr lang="en-GB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Stream</a:t>
              </a:r>
              <a:r>
                <a:rPr lang="en-GB" sz="1100" dirty="0">
                  <a:solidFill>
                    <a:schemeClr val="bg1"/>
                  </a:solidFill>
                </a:rPr>
                <a:t> (Stream data from a Read object)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bg1"/>
                  </a:solidFill>
                </a:rPr>
                <a:t>Primitive Type: </a:t>
              </a:r>
              <a:r>
                <a:rPr lang="en-GB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String</a:t>
              </a:r>
              <a:r>
                <a:rPr lang="en-GB" sz="1100" dirty="0">
                  <a:solidFill>
                    <a:schemeClr val="bg1"/>
                  </a:solidFill>
                </a:rPr>
                <a:t>, </a:t>
              </a:r>
              <a:r>
                <a:rPr lang="en-GB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&amp;str</a:t>
              </a:r>
              <a:r>
                <a:rPr lang="en-GB" sz="1100" dirty="0">
                  <a:solidFill>
                    <a:schemeClr val="bg1"/>
                  </a:solidFill>
                </a:rPr>
                <a:t>, </a:t>
              </a:r>
              <a:r>
                <a:rPr lang="en-GB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File</a:t>
              </a:r>
              <a:r>
                <a:rPr lang="en-GB" sz="1100" dirty="0">
                  <a:solidFill>
                    <a:schemeClr val="bg1"/>
                  </a:solidFill>
                </a:rPr>
                <a:t>, </a:t>
              </a:r>
              <a:r>
                <a:rPr lang="en-GB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Option</a:t>
              </a:r>
              <a:r>
                <a:rPr lang="en-GB" sz="1100" dirty="0">
                  <a:solidFill>
                    <a:schemeClr val="bg1"/>
                  </a:solidFill>
                </a:rPr>
                <a:t>, </a:t>
              </a:r>
              <a:r>
                <a:rPr lang="en-GB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Result</a:t>
              </a:r>
              <a:r>
                <a:rPr lang="en-GB" sz="1100" dirty="0">
                  <a:solidFill>
                    <a:schemeClr val="bg1"/>
                  </a:solidFill>
                </a:rPr>
                <a:t>, etc.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BB30A90-9E1F-41B0-84B7-1557E1AEE29B}"/>
              </a:ext>
            </a:extLst>
          </p:cNvPr>
          <p:cNvGrpSpPr/>
          <p:nvPr/>
        </p:nvGrpSpPr>
        <p:grpSpPr>
          <a:xfrm>
            <a:off x="3932298" y="2986673"/>
            <a:ext cx="2791710" cy="2489999"/>
            <a:chOff x="5884051" y="2266984"/>
            <a:chExt cx="2791710" cy="248999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5EE683E-ED4F-40B1-9AFD-51D9C8E4EF05}"/>
                </a:ext>
              </a:extLst>
            </p:cNvPr>
            <p:cNvSpPr/>
            <p:nvPr/>
          </p:nvSpPr>
          <p:spPr>
            <a:xfrm>
              <a:off x="5884051" y="2266984"/>
              <a:ext cx="2791710" cy="24899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6B7C170-9497-441E-AB00-CC0FD42BECA4}"/>
                </a:ext>
              </a:extLst>
            </p:cNvPr>
            <p:cNvSpPr/>
            <p:nvPr/>
          </p:nvSpPr>
          <p:spPr>
            <a:xfrm>
              <a:off x="6096000" y="2434031"/>
              <a:ext cx="440267" cy="438361"/>
            </a:xfrm>
            <a:prstGeom prst="ellipse">
              <a:avLst/>
            </a:prstGeom>
            <a:solidFill>
              <a:srgbClr val="B7410E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2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D663D89-83AE-4B66-AE67-77FFAAEA89D3}"/>
                </a:ext>
              </a:extLst>
            </p:cNvPr>
            <p:cNvSpPr txBox="1"/>
            <p:nvPr/>
          </p:nvSpPr>
          <p:spPr>
            <a:xfrm>
              <a:off x="6708318" y="2444621"/>
              <a:ext cx="11586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+mj-lt"/>
                </a:rPr>
                <a:t>Processing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01EB250-9C15-4038-B7A9-CC11DCF9E8A8}"/>
                </a:ext>
              </a:extLst>
            </p:cNvPr>
            <p:cNvSpPr txBox="1"/>
            <p:nvPr/>
          </p:nvSpPr>
          <p:spPr>
            <a:xfrm>
              <a:off x="6096001" y="3064145"/>
              <a:ext cx="24158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bg1"/>
                  </a:solidFill>
                </a:rPr>
                <a:t>The handler is run asynchronously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B51C7F1-6014-4C03-AA5C-5CE041FFD3A6}"/>
              </a:ext>
            </a:extLst>
          </p:cNvPr>
          <p:cNvGrpSpPr/>
          <p:nvPr/>
        </p:nvGrpSpPr>
        <p:grpSpPr>
          <a:xfrm>
            <a:off x="692298" y="2986673"/>
            <a:ext cx="3240000" cy="2489999"/>
            <a:chOff x="1123544" y="2270262"/>
            <a:chExt cx="3239469" cy="248999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AA05029-DE13-4D70-84AC-BE5947322FCA}"/>
                </a:ext>
              </a:extLst>
            </p:cNvPr>
            <p:cNvSpPr/>
            <p:nvPr/>
          </p:nvSpPr>
          <p:spPr>
            <a:xfrm>
              <a:off x="1123544" y="2270262"/>
              <a:ext cx="3239469" cy="2489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98EFDEDC-21D3-4230-8963-DBA5963091AB}"/>
                </a:ext>
              </a:extLst>
            </p:cNvPr>
            <p:cNvSpPr/>
            <p:nvPr/>
          </p:nvSpPr>
          <p:spPr>
            <a:xfrm>
              <a:off x="1295400" y="2434031"/>
              <a:ext cx="440267" cy="4383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1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3297C60B-8F28-4436-A37A-2F3A34047B0C}"/>
                </a:ext>
              </a:extLst>
            </p:cNvPr>
            <p:cNvSpPr txBox="1"/>
            <p:nvPr/>
          </p:nvSpPr>
          <p:spPr>
            <a:xfrm>
              <a:off x="2170541" y="2471823"/>
              <a:ext cx="11454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+mj-lt"/>
                </a:rPr>
                <a:t>Validation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D5E1C7D-0E7A-4804-B954-8BE01D93DF62}"/>
                </a:ext>
              </a:extLst>
            </p:cNvPr>
            <p:cNvSpPr txBox="1"/>
            <p:nvPr/>
          </p:nvSpPr>
          <p:spPr>
            <a:xfrm>
              <a:off x="1299606" y="3013326"/>
              <a:ext cx="2887343" cy="1335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bg1"/>
                  </a:solidFill>
                </a:rPr>
                <a:t>Request Method must match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bg1"/>
                  </a:solidFill>
                </a:rPr>
                <a:t>The path („/answer“) must match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bg1"/>
                  </a:solidFill>
                </a:rPr>
                <a:t>The request must have data in its body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bg1"/>
                  </a:solidFill>
                </a:rPr>
                <a:t>The data deserialize into an </a:t>
              </a:r>
              <a:r>
                <a:rPr lang="en-GB" sz="1100" dirty="0" err="1">
                  <a:solidFill>
                    <a:schemeClr val="bg1"/>
                  </a:solidFill>
                </a:rPr>
                <a:t>AnswerForm</a:t>
              </a:r>
              <a:endParaRPr lang="en-GB" sz="1100" dirty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bg1"/>
                  </a:solidFill>
                </a:rPr>
                <a:t>The caller must be an authenticated 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950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83F04-A9C5-466C-B518-8C8ACE4A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Launch a Login!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2D514F-CFEF-4DF1-AC89-0131C5C7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21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3D4374-9560-4DB3-8390-3401E27B4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892" y="2628106"/>
            <a:ext cx="4778215" cy="16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7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786FA-129A-40C7-B91A-E0557AA8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299640E-5B45-47E4-886C-65400C20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22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BB3F63-E1A4-4AFE-8AA1-52F8508C0A8C}"/>
              </a:ext>
            </a:extLst>
          </p:cNvPr>
          <p:cNvSpPr/>
          <p:nvPr/>
        </p:nvSpPr>
        <p:spPr>
          <a:xfrm>
            <a:off x="1046855" y="2476500"/>
            <a:ext cx="2565400" cy="264795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2989F3-3F80-409E-8C20-81A3CE728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967" y="2705100"/>
            <a:ext cx="1781175" cy="7239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FDC0A11-4679-4AA6-97DC-1864B66B524D}"/>
              </a:ext>
            </a:extLst>
          </p:cNvPr>
          <p:cNvSpPr/>
          <p:nvPr/>
        </p:nvSpPr>
        <p:spPr>
          <a:xfrm>
            <a:off x="1282632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SQLite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90E497-024C-47E3-A117-D044506E50D0}"/>
              </a:ext>
            </a:extLst>
          </p:cNvPr>
          <p:cNvSpPr/>
          <p:nvPr/>
        </p:nvSpPr>
        <p:spPr>
          <a:xfrm>
            <a:off x="4640263" y="2476500"/>
            <a:ext cx="2565400" cy="264795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2D52177-F595-4FD9-893A-18AADF045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2375" y="2705100"/>
            <a:ext cx="1781175" cy="59709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04AF9A2-3B6E-4C23-8B16-E14E181E74C5}"/>
              </a:ext>
            </a:extLst>
          </p:cNvPr>
          <p:cNvSpPr/>
          <p:nvPr/>
        </p:nvSpPr>
        <p:spPr>
          <a:xfrm>
            <a:off x="4876040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Frontend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Backend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9EF699-061B-44E4-84FD-94E2AAFA732A}"/>
              </a:ext>
            </a:extLst>
          </p:cNvPr>
          <p:cNvSpPr/>
          <p:nvPr/>
        </p:nvSpPr>
        <p:spPr>
          <a:xfrm>
            <a:off x="8233671" y="2476500"/>
            <a:ext cx="2565400" cy="2647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B8CB1AE-F07C-471E-A6F7-14CFCF98B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1059" y="2703016"/>
            <a:ext cx="1377462" cy="103913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916610D-2B71-4020-A02B-F45F04DC10FE}"/>
              </a:ext>
            </a:extLst>
          </p:cNvPr>
          <p:cNvSpPr/>
          <p:nvPr/>
        </p:nvSpPr>
        <p:spPr>
          <a:xfrm>
            <a:off x="8469448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465651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786FA-129A-40C7-B91A-E0557AA8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299640E-5B45-47E4-886C-65400C20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23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BB3F63-E1A4-4AFE-8AA1-52F8508C0A8C}"/>
              </a:ext>
            </a:extLst>
          </p:cNvPr>
          <p:cNvSpPr/>
          <p:nvPr/>
        </p:nvSpPr>
        <p:spPr>
          <a:xfrm>
            <a:off x="1046855" y="2476500"/>
            <a:ext cx="2565400" cy="264795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2989F3-3F80-409E-8C20-81A3CE728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967" y="2705100"/>
            <a:ext cx="1781175" cy="7239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FDC0A11-4679-4AA6-97DC-1864B66B524D}"/>
              </a:ext>
            </a:extLst>
          </p:cNvPr>
          <p:cNvSpPr/>
          <p:nvPr/>
        </p:nvSpPr>
        <p:spPr>
          <a:xfrm>
            <a:off x="1282632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SQLite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90E497-024C-47E3-A117-D044506E50D0}"/>
              </a:ext>
            </a:extLst>
          </p:cNvPr>
          <p:cNvSpPr/>
          <p:nvPr/>
        </p:nvSpPr>
        <p:spPr>
          <a:xfrm>
            <a:off x="4640263" y="2476500"/>
            <a:ext cx="2565400" cy="264795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2D52177-F595-4FD9-893A-18AADF045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2375" y="2705100"/>
            <a:ext cx="1781175" cy="59709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04AF9A2-3B6E-4C23-8B16-E14E181E74C5}"/>
              </a:ext>
            </a:extLst>
          </p:cNvPr>
          <p:cNvSpPr/>
          <p:nvPr/>
        </p:nvSpPr>
        <p:spPr>
          <a:xfrm>
            <a:off x="4876040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Frontend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Backend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9EF699-061B-44E4-84FD-94E2AAFA732A}"/>
              </a:ext>
            </a:extLst>
          </p:cNvPr>
          <p:cNvSpPr/>
          <p:nvPr/>
        </p:nvSpPr>
        <p:spPr>
          <a:xfrm>
            <a:off x="8233671" y="2476500"/>
            <a:ext cx="2565400" cy="2647950"/>
          </a:xfrm>
          <a:prstGeom prst="rect">
            <a:avLst/>
          </a:prstGeom>
          <a:ln w="38100">
            <a:solidFill>
              <a:srgbClr val="B7410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B8CB1AE-F07C-471E-A6F7-14CFCF98B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1059" y="2703016"/>
            <a:ext cx="1377462" cy="103913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916610D-2B71-4020-A02B-F45F04DC10FE}"/>
              </a:ext>
            </a:extLst>
          </p:cNvPr>
          <p:cNvSpPr/>
          <p:nvPr/>
        </p:nvSpPr>
        <p:spPr>
          <a:xfrm>
            <a:off x="8469448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768444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24BDB-46D1-4567-8820-E014AA6A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Handlebars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484EEB-4CB8-4893-8233-D798E99A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24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6114E5-B656-46EC-B742-C6C5F7EA10CF}"/>
              </a:ext>
            </a:extLst>
          </p:cNvPr>
          <p:cNvSpPr txBox="1"/>
          <p:nvPr/>
        </p:nvSpPr>
        <p:spPr>
          <a:xfrm>
            <a:off x="1295399" y="1204128"/>
            <a:ext cx="5100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Why do we need a templating Engine?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545189F-F67B-4CC3-B4F4-EE3A6212F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59" y="1927685"/>
            <a:ext cx="11315282" cy="182085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6926A6FD-3DA4-42CC-B764-E02807E7E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90" y="4563529"/>
            <a:ext cx="11200137" cy="4611658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E3C78C8E-BE81-4CA5-BBA5-AFDDC801DDCB}"/>
              </a:ext>
            </a:extLst>
          </p:cNvPr>
          <p:cNvSpPr txBox="1"/>
          <p:nvPr/>
        </p:nvSpPr>
        <p:spPr>
          <a:xfrm>
            <a:off x="5796664" y="3971366"/>
            <a:ext cx="25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⁞</a:t>
            </a:r>
          </a:p>
        </p:txBody>
      </p:sp>
    </p:spTree>
    <p:extLst>
      <p:ext uri="{BB962C8B-B14F-4D97-AF65-F5344CB8AC3E}">
        <p14:creationId xmlns:p14="http://schemas.microsoft.com/office/powerpoint/2010/main" val="113555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24BDB-46D1-4567-8820-E014AA6A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Handlebars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484EEB-4CB8-4893-8233-D798E99A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25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1C7F567-60A9-411F-815D-2A3C9EB2DE2A}"/>
              </a:ext>
            </a:extLst>
          </p:cNvPr>
          <p:cNvGrpSpPr/>
          <p:nvPr/>
        </p:nvGrpSpPr>
        <p:grpSpPr>
          <a:xfrm>
            <a:off x="2445404" y="1873046"/>
            <a:ext cx="6375273" cy="4528836"/>
            <a:chOff x="2410040" y="2191747"/>
            <a:chExt cx="6375273" cy="4528836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528BCFB-1B35-4767-A03F-047F2F4516D3}"/>
                </a:ext>
              </a:extLst>
            </p:cNvPr>
            <p:cNvSpPr/>
            <p:nvPr/>
          </p:nvSpPr>
          <p:spPr>
            <a:xfrm>
              <a:off x="2410040" y="2191747"/>
              <a:ext cx="6375273" cy="45288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err="1"/>
                <a:t>questions.html.hbs</a:t>
              </a:r>
              <a:endParaRPr lang="en-GB" dirty="0"/>
            </a:p>
          </p:txBody>
        </p:sp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4590C021-37C0-498A-A3C6-3AE09B6A8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086" y="2668986"/>
              <a:ext cx="5951179" cy="3883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 questions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score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Votes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if answered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i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="bi-check-circle me-2"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&gt;&lt;/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i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num_answers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else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num_answers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&lt;a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 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href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="/q/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id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title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&lt;/a&gt;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text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 tags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&lt;a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 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href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="/t/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name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name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&lt;/a&gt;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        &lt;div&gt;&lt;strong&gt;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author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&lt;/strong&gt;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asked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em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to_duration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time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em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endParaRPr kumimoji="0" lang="en-GB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631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923FEE2-6D82-4887-9946-A4536D010125}"/>
              </a:ext>
            </a:extLst>
          </p:cNvPr>
          <p:cNvGrpSpPr/>
          <p:nvPr/>
        </p:nvGrpSpPr>
        <p:grpSpPr>
          <a:xfrm>
            <a:off x="2445404" y="1873046"/>
            <a:ext cx="6375273" cy="4528836"/>
            <a:chOff x="2410040" y="2191747"/>
            <a:chExt cx="6375273" cy="4528836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6ECAFE60-8B43-43BE-907C-5DC5004A9AC4}"/>
                </a:ext>
              </a:extLst>
            </p:cNvPr>
            <p:cNvSpPr/>
            <p:nvPr/>
          </p:nvSpPr>
          <p:spPr>
            <a:xfrm>
              <a:off x="2410040" y="2191747"/>
              <a:ext cx="6375273" cy="45288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err="1"/>
                <a:t>questions.html.hbs</a:t>
              </a:r>
              <a:endParaRPr lang="en-GB" dirty="0"/>
            </a:p>
          </p:txBody>
        </p:sp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5159069B-7240-4FEF-B103-8F68066CF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086" y="2668986"/>
              <a:ext cx="5951179" cy="3883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 questions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score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Votes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if answered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i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="bi-check-circle me-2"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&gt;&lt;/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i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num_answers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else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num_answers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&lt;a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 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href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="/q/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id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title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&lt;/a&gt;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text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 tags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&lt;a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 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href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="/t/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name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name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&lt;/a&gt;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        &lt;div&gt;&lt;strong&gt;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author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&lt;/strong&gt;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asked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em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to_duration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time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em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endParaRPr kumimoji="0" lang="en-GB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3D24BDB-46D1-4567-8820-E014AA6A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Handlebars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484EEB-4CB8-4893-8233-D798E99A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26</a:t>
            </a:fld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2903EEA-67F1-425F-9051-73AD204F2A7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804105" y="1474114"/>
            <a:ext cx="748238" cy="477239"/>
          </a:xfrm>
          <a:prstGeom prst="straightConnector1">
            <a:avLst/>
          </a:prstGeom>
          <a:ln w="57150">
            <a:solidFill>
              <a:srgbClr val="B741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67BC199-16DB-43BF-A3D7-C8A33CCAAEB9}"/>
              </a:ext>
            </a:extLst>
          </p:cNvPr>
          <p:cNvSpPr txBox="1"/>
          <p:nvPr/>
        </p:nvSpPr>
        <p:spPr>
          <a:xfrm>
            <a:off x="3683961" y="1104782"/>
            <a:ext cx="173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 File Type</a:t>
            </a:r>
          </a:p>
        </p:txBody>
      </p:sp>
    </p:spTree>
    <p:extLst>
      <p:ext uri="{BB962C8B-B14F-4D97-AF65-F5344CB8AC3E}">
        <p14:creationId xmlns:p14="http://schemas.microsoft.com/office/powerpoint/2010/main" val="2435407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4B2273C-7B2D-4C0A-A7B8-63993729AA51}"/>
              </a:ext>
            </a:extLst>
          </p:cNvPr>
          <p:cNvGrpSpPr/>
          <p:nvPr/>
        </p:nvGrpSpPr>
        <p:grpSpPr>
          <a:xfrm>
            <a:off x="2445404" y="1873046"/>
            <a:ext cx="6375273" cy="4528836"/>
            <a:chOff x="2410040" y="2191747"/>
            <a:chExt cx="6375273" cy="4528836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BF09E99-7DF1-433D-812A-E49AE7C6FC1B}"/>
                </a:ext>
              </a:extLst>
            </p:cNvPr>
            <p:cNvSpPr/>
            <p:nvPr/>
          </p:nvSpPr>
          <p:spPr>
            <a:xfrm>
              <a:off x="2410040" y="2191747"/>
              <a:ext cx="6375273" cy="45288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err="1"/>
                <a:t>questions.html.hbs</a:t>
              </a:r>
              <a:endParaRPr lang="en-GB" dirty="0"/>
            </a:p>
          </p:txBody>
        </p:sp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7F17A69D-F598-4C79-864F-C5F41212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086" y="2668986"/>
              <a:ext cx="5951179" cy="3883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 questions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score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Votes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if answered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i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="bi-check-circle me-2"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&gt;&lt;/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i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num_answers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else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num_answers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&lt;a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 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href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="/q/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id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title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&lt;/a&gt;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text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 tags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&lt;a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 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href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="/t/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name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name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&lt;/a&gt;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        &lt;div&gt;&lt;strong&gt;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author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&lt;/strong&gt;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asked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em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to_duration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time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em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endParaRPr kumimoji="0" lang="en-GB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3D24BDB-46D1-4567-8820-E014AA6A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Handlebars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484EEB-4CB8-4893-8233-D798E99A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27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BC199-16DB-43BF-A3D7-C8A33CCAAEB9}"/>
              </a:ext>
            </a:extLst>
          </p:cNvPr>
          <p:cNvSpPr txBox="1"/>
          <p:nvPr/>
        </p:nvSpPr>
        <p:spPr>
          <a:xfrm>
            <a:off x="0" y="2350285"/>
            <a:ext cx="196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Context Reference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2903EEA-67F1-425F-9051-73AD204F2A7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965335" y="2534951"/>
            <a:ext cx="1156760" cy="0"/>
          </a:xfrm>
          <a:prstGeom prst="straightConnector1">
            <a:avLst/>
          </a:prstGeom>
          <a:ln w="57150">
            <a:solidFill>
              <a:srgbClr val="B741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E600014-87EC-48AC-897E-0AB150783820}"/>
              </a:ext>
            </a:extLst>
          </p:cNvPr>
          <p:cNvGrpSpPr/>
          <p:nvPr/>
        </p:nvGrpSpPr>
        <p:grpSpPr>
          <a:xfrm>
            <a:off x="9251201" y="1873046"/>
            <a:ext cx="2555168" cy="4528836"/>
            <a:chOff x="9251201" y="1873046"/>
            <a:chExt cx="2555168" cy="4528836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1A6EC2E-6A40-4D28-B049-B5272EC0F291}"/>
                </a:ext>
              </a:extLst>
            </p:cNvPr>
            <p:cNvSpPr/>
            <p:nvPr/>
          </p:nvSpPr>
          <p:spPr>
            <a:xfrm>
              <a:off x="9251201" y="1873046"/>
              <a:ext cx="2555168" cy="45288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Context</a:t>
              </a: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C8AE3EEF-6381-4F18-B8F3-CC50E2719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359" y="2350285"/>
              <a:ext cx="2222851" cy="70788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#[derive(Debug, Clone,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Serialize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)]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struct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QuestionsCtx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{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questions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Vec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&lt;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DisplayQuestion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&gt;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D2D986F5-A452-417A-A5B3-5A44F81C7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357" y="4065649"/>
              <a:ext cx="2222851" cy="1938992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#[derive(Serialize,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Debug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, Clone)]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struct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DisplayQuestion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{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id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i32,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author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String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time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NaiveDateTime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score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i32,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title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String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text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String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tags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Vec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&lt;Tag&gt;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num_answers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i64,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answered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bool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FD77014-08F8-4D10-8A89-E193C63138A1}"/>
                </a:ext>
              </a:extLst>
            </p:cNvPr>
            <p:cNvCxnSpPr>
              <a:cxnSpLocks/>
            </p:cNvCxnSpPr>
            <p:nvPr/>
          </p:nvCxnSpPr>
          <p:spPr>
            <a:xfrm>
              <a:off x="9389769" y="3622236"/>
              <a:ext cx="2278029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99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0F99F5A-3124-4A84-A74B-7EFE4272CA50}"/>
              </a:ext>
            </a:extLst>
          </p:cNvPr>
          <p:cNvGrpSpPr/>
          <p:nvPr/>
        </p:nvGrpSpPr>
        <p:grpSpPr>
          <a:xfrm>
            <a:off x="2445404" y="1873046"/>
            <a:ext cx="6375273" cy="4528836"/>
            <a:chOff x="2410040" y="2191747"/>
            <a:chExt cx="6375273" cy="4528836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9D406BF-900C-4FCB-9530-E72BF5D01356}"/>
                </a:ext>
              </a:extLst>
            </p:cNvPr>
            <p:cNvSpPr/>
            <p:nvPr/>
          </p:nvSpPr>
          <p:spPr>
            <a:xfrm>
              <a:off x="2410040" y="2191747"/>
              <a:ext cx="6375273" cy="45288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err="1"/>
                <a:t>questions.html.hbs</a:t>
              </a:r>
              <a:endParaRPr lang="en-GB" dirty="0"/>
            </a:p>
          </p:txBody>
        </p:sp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4B93E229-0B39-41E3-8E91-E8267A3C3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086" y="2668986"/>
              <a:ext cx="5951179" cy="3883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 questions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score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Votes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if answered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i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="bi-check-circle me-2"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&gt;&lt;/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i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num_answers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else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num_answers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&lt;a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 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href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="/q/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id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title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&lt;/a&gt;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text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 tags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&lt;a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 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href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="/t/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name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name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&lt;/a&gt;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        &lt;div&gt;&lt;strong&gt;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author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&lt;/strong&gt;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asked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em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to_duration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time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em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endParaRPr kumimoji="0" lang="en-GB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3D24BDB-46D1-4567-8820-E014AA6A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Handlebars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484EEB-4CB8-4893-8233-D798E99A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28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BC199-16DB-43BF-A3D7-C8A33CCAAEB9}"/>
              </a:ext>
            </a:extLst>
          </p:cNvPr>
          <p:cNvSpPr txBox="1"/>
          <p:nvPr/>
        </p:nvSpPr>
        <p:spPr>
          <a:xfrm>
            <a:off x="228572" y="2668557"/>
            <a:ext cx="173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Block Helper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2903EEA-67F1-425F-9051-73AD204F2A7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965335" y="2561330"/>
            <a:ext cx="889008" cy="291893"/>
          </a:xfrm>
          <a:prstGeom prst="straightConnector1">
            <a:avLst/>
          </a:prstGeom>
          <a:ln w="57150">
            <a:solidFill>
              <a:srgbClr val="B741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8F1D0E1-9CD5-494D-9EAE-A4E97E5065CA}"/>
              </a:ext>
            </a:extLst>
          </p:cNvPr>
          <p:cNvGrpSpPr/>
          <p:nvPr/>
        </p:nvGrpSpPr>
        <p:grpSpPr>
          <a:xfrm>
            <a:off x="9251201" y="1873046"/>
            <a:ext cx="2555168" cy="4528836"/>
            <a:chOff x="9251201" y="1873046"/>
            <a:chExt cx="2555168" cy="4528836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F06CB17-85B0-4BBD-BB9E-A6BF5E1A0B6F}"/>
                </a:ext>
              </a:extLst>
            </p:cNvPr>
            <p:cNvSpPr/>
            <p:nvPr/>
          </p:nvSpPr>
          <p:spPr>
            <a:xfrm>
              <a:off x="9251201" y="1873046"/>
              <a:ext cx="2555168" cy="45288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Context</a:t>
              </a: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398315C9-C550-497C-98A1-886126CF3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359" y="2350285"/>
              <a:ext cx="2222851" cy="70788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#[derive(Debug, Clone,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Serialize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)]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struct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QuestionsCtx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{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questions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Vec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&lt;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DisplayQuestion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&gt;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9381B10C-C435-4338-AA69-7B8727BEB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357" y="4065649"/>
              <a:ext cx="2222851" cy="1938992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#[derive(Serialize,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Debug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, Clone)]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struct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DisplayQuestion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{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id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i32,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author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String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time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NaiveDateTime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score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i32,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title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String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text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String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tags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Vec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&lt;Tag&gt;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num_answers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i64,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answered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bool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E83E46AE-3FF8-41CA-B6B2-DE5339560EE6}"/>
                </a:ext>
              </a:extLst>
            </p:cNvPr>
            <p:cNvCxnSpPr>
              <a:cxnSpLocks/>
            </p:cNvCxnSpPr>
            <p:nvPr/>
          </p:nvCxnSpPr>
          <p:spPr>
            <a:xfrm>
              <a:off x="9389769" y="3622236"/>
              <a:ext cx="2278029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9EB30B67-46B6-48FA-8F8E-39E7827266CF}"/>
              </a:ext>
            </a:extLst>
          </p:cNvPr>
          <p:cNvSpPr txBox="1"/>
          <p:nvPr/>
        </p:nvSpPr>
        <p:spPr>
          <a:xfrm>
            <a:off x="1295399" y="1204128"/>
            <a:ext cx="5100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It’s all about Helpers!</a:t>
            </a:r>
          </a:p>
        </p:txBody>
      </p:sp>
    </p:spTree>
    <p:extLst>
      <p:ext uri="{BB962C8B-B14F-4D97-AF65-F5344CB8AC3E}">
        <p14:creationId xmlns:p14="http://schemas.microsoft.com/office/powerpoint/2010/main" val="1360785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0F99F5A-3124-4A84-A74B-7EFE4272CA50}"/>
              </a:ext>
            </a:extLst>
          </p:cNvPr>
          <p:cNvGrpSpPr/>
          <p:nvPr/>
        </p:nvGrpSpPr>
        <p:grpSpPr>
          <a:xfrm>
            <a:off x="2445404" y="1873046"/>
            <a:ext cx="6375273" cy="4528836"/>
            <a:chOff x="2410040" y="2191747"/>
            <a:chExt cx="6375273" cy="4528836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9D406BF-900C-4FCB-9530-E72BF5D01356}"/>
                </a:ext>
              </a:extLst>
            </p:cNvPr>
            <p:cNvSpPr/>
            <p:nvPr/>
          </p:nvSpPr>
          <p:spPr>
            <a:xfrm>
              <a:off x="2410040" y="2191747"/>
              <a:ext cx="6375273" cy="45288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err="1"/>
                <a:t>questions.html.hbs</a:t>
              </a:r>
              <a:endParaRPr lang="en-GB" dirty="0"/>
            </a:p>
          </p:txBody>
        </p:sp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4B93E229-0B39-41E3-8E91-E8267A3C3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086" y="2668986"/>
              <a:ext cx="5951179" cy="3883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 questions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score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Votes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if answered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i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="bi-check-circle me-2"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&gt;&lt;/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i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num_answers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else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num_answers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&lt;a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 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href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="/q/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id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title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&lt;/a&gt;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text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 tags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&lt;a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 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href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="/t/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name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name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&lt;/a&gt;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        &lt;div&gt;&lt;strong&gt;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author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&lt;/strong&gt;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asked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em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to_duration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time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em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endParaRPr kumimoji="0" lang="en-GB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3D24BDB-46D1-4567-8820-E014AA6A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Handlebars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484EEB-4CB8-4893-8233-D798E99A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29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BC199-16DB-43BF-A3D7-C8A33CCAAEB9}"/>
              </a:ext>
            </a:extLst>
          </p:cNvPr>
          <p:cNvSpPr txBox="1"/>
          <p:nvPr/>
        </p:nvSpPr>
        <p:spPr>
          <a:xfrm>
            <a:off x="233624" y="3158594"/>
            <a:ext cx="173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(Block) Helper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2903EEA-67F1-425F-9051-73AD204F2A7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970387" y="3158594"/>
            <a:ext cx="1353785" cy="184666"/>
          </a:xfrm>
          <a:prstGeom prst="straightConnector1">
            <a:avLst/>
          </a:prstGeom>
          <a:ln w="57150">
            <a:solidFill>
              <a:srgbClr val="B741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8F1D0E1-9CD5-494D-9EAE-A4E97E5065CA}"/>
              </a:ext>
            </a:extLst>
          </p:cNvPr>
          <p:cNvGrpSpPr/>
          <p:nvPr/>
        </p:nvGrpSpPr>
        <p:grpSpPr>
          <a:xfrm>
            <a:off x="9251201" y="1873046"/>
            <a:ext cx="2555168" cy="4528836"/>
            <a:chOff x="9251201" y="1873046"/>
            <a:chExt cx="2555168" cy="4528836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F06CB17-85B0-4BBD-BB9E-A6BF5E1A0B6F}"/>
                </a:ext>
              </a:extLst>
            </p:cNvPr>
            <p:cNvSpPr/>
            <p:nvPr/>
          </p:nvSpPr>
          <p:spPr>
            <a:xfrm>
              <a:off x="9251201" y="1873046"/>
              <a:ext cx="2555168" cy="45288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Context</a:t>
              </a: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398315C9-C550-497C-98A1-886126CF3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359" y="2350285"/>
              <a:ext cx="2222851" cy="70788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#[derive(Debug, Clone,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Serialize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)]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struct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QuestionsCtx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{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questions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Vec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&lt;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DisplayQuestion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&gt;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9381B10C-C435-4338-AA69-7B8727BEB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357" y="4065649"/>
              <a:ext cx="2222851" cy="1938992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#[derive(Serialize,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Debug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, Clone)]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struct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DisplayQuestion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{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id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i32,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author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String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time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NaiveDateTime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score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i32,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title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String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text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String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tags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Vec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&lt;Tag&gt;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num_answers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i64,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answered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bool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E83E46AE-3FF8-41CA-B6B2-DE5339560EE6}"/>
                </a:ext>
              </a:extLst>
            </p:cNvPr>
            <p:cNvCxnSpPr>
              <a:cxnSpLocks/>
            </p:cNvCxnSpPr>
            <p:nvPr/>
          </p:nvCxnSpPr>
          <p:spPr>
            <a:xfrm>
              <a:off x="9389769" y="3622236"/>
              <a:ext cx="2278029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D9033AD9-6E7A-4B6A-825D-DB0151C3138A}"/>
              </a:ext>
            </a:extLst>
          </p:cNvPr>
          <p:cNvSpPr txBox="1"/>
          <p:nvPr/>
        </p:nvSpPr>
        <p:spPr>
          <a:xfrm>
            <a:off x="1295399" y="1204128"/>
            <a:ext cx="5100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It’s all about Helpers!</a:t>
            </a:r>
          </a:p>
        </p:txBody>
      </p:sp>
    </p:spTree>
    <p:extLst>
      <p:ext uri="{BB962C8B-B14F-4D97-AF65-F5344CB8AC3E}">
        <p14:creationId xmlns:p14="http://schemas.microsoft.com/office/powerpoint/2010/main" val="273486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D64B5-62B9-4DE3-8C8D-C8F3F872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build Web Apps with Rust?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72B819-316C-469E-9AAF-4FE0DC60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en-GB" smtClean="0"/>
              <a:t>3</a:t>
            </a:fld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CAA4588-B0B1-46EF-B162-B0FC2AED7D24}"/>
              </a:ext>
            </a:extLst>
          </p:cNvPr>
          <p:cNvSpPr txBox="1"/>
          <p:nvPr/>
        </p:nvSpPr>
        <p:spPr>
          <a:xfrm>
            <a:off x="2414050" y="5799768"/>
            <a:ext cx="7363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B7410E"/>
                </a:solidFill>
                <a:latin typeface="Roboto Slab" pitchFamily="2" charset="0"/>
                <a:ea typeface="Roboto Slab" pitchFamily="2" charset="0"/>
              </a:rPr>
              <a:t>Static Type analysis to the rescue!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3850A6D-79BE-416A-B9BD-4291FD789D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4" y="5523987"/>
            <a:ext cx="1074782" cy="107478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78A8894-2304-4F40-90ED-C68099D72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78851">
            <a:off x="1064161" y="5396412"/>
            <a:ext cx="524751" cy="28348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D66FABE-F477-454E-80FD-F137EF237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9939">
            <a:off x="428445" y="5164005"/>
            <a:ext cx="699430" cy="318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AD4C4355-E39D-4983-ABF4-C5D0BA16CE07}"/>
              </a:ext>
            </a:extLst>
          </p:cNvPr>
          <p:cNvSpPr txBox="1"/>
          <p:nvPr/>
        </p:nvSpPr>
        <p:spPr>
          <a:xfrm>
            <a:off x="1046855" y="1763596"/>
            <a:ext cx="3705379" cy="369332"/>
          </a:xfrm>
          <a:prstGeom prst="rect">
            <a:avLst/>
          </a:prstGeom>
          <a:solidFill>
            <a:schemeClr val="bg2"/>
          </a:solidFill>
          <a:ln w="12700">
            <a:solidFill>
              <a:srgbClr val="4C1B06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Consolas" panose="020B0609020204030204" pitchFamily="49" charset="0"/>
              </a:rPr>
              <a:t>"</a:t>
            </a:r>
            <a:r>
              <a:rPr lang="de-DE" dirty="0" err="1">
                <a:latin typeface="Consolas" panose="020B0609020204030204" pitchFamily="49" charset="0"/>
              </a:rPr>
              <a:t>user</a:t>
            </a:r>
            <a:r>
              <a:rPr lang="de-DE" dirty="0">
                <a:latin typeface="Consolas" panose="020B0609020204030204" pitchFamily="49" charset="0"/>
              </a:rPr>
              <a:t>": „John </a:t>
            </a:r>
            <a:r>
              <a:rPr lang="de-DE" dirty="0" err="1">
                <a:latin typeface="Consolas" panose="020B0609020204030204" pitchFamily="49" charset="0"/>
              </a:rPr>
              <a:t>Doe</a:t>
            </a:r>
            <a:r>
              <a:rPr lang="de-DE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3E2C9E-FDD9-4CAF-B2A5-48595D660B39}"/>
              </a:ext>
            </a:extLst>
          </p:cNvPr>
          <p:cNvSpPr txBox="1"/>
          <p:nvPr/>
        </p:nvSpPr>
        <p:spPr>
          <a:xfrm>
            <a:off x="2501961" y="3084315"/>
            <a:ext cx="718807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Dumps all variables to output if the type of the user parameter is not checked.</a:t>
            </a:r>
            <a:br>
              <a:rPr lang="en-GB" sz="2800" dirty="0"/>
            </a:br>
            <a:br>
              <a:rPr lang="en-GB" dirty="0"/>
            </a:br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Related CVE: </a:t>
            </a:r>
            <a:r>
              <a:rPr lang="en-GB" sz="1100" dirty="0">
                <a:hlinkClick r:id="rId5"/>
              </a:rPr>
              <a:t>(CVE-2020-35846)</a:t>
            </a:r>
            <a:endParaRPr lang="en-GB" sz="11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9CE5CD-9450-4B98-856B-C00711F031E1}"/>
              </a:ext>
            </a:extLst>
          </p:cNvPr>
          <p:cNvSpPr txBox="1"/>
          <p:nvPr/>
        </p:nvSpPr>
        <p:spPr>
          <a:xfrm>
            <a:off x="7093692" y="1763596"/>
            <a:ext cx="3705379" cy="369332"/>
          </a:xfrm>
          <a:prstGeom prst="rect">
            <a:avLst/>
          </a:prstGeom>
          <a:solidFill>
            <a:schemeClr val="bg2"/>
          </a:solidFill>
          <a:ln w="12700">
            <a:solidFill>
              <a:srgbClr val="4C1B06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Consolas" panose="020B0609020204030204" pitchFamily="49" charset="0"/>
              </a:rPr>
              <a:t>"</a:t>
            </a:r>
            <a:r>
              <a:rPr lang="de-DE" dirty="0" err="1">
                <a:latin typeface="Consolas" panose="020B0609020204030204" pitchFamily="49" charset="0"/>
              </a:rPr>
              <a:t>user</a:t>
            </a:r>
            <a:r>
              <a:rPr lang="de-DE" dirty="0">
                <a:latin typeface="Consolas" panose="020B0609020204030204" pitchFamily="49" charset="0"/>
              </a:rPr>
              <a:t>":{"$</a:t>
            </a:r>
            <a:r>
              <a:rPr lang="de-DE" dirty="0" err="1">
                <a:latin typeface="Consolas" panose="020B0609020204030204" pitchFamily="49" charset="0"/>
              </a:rPr>
              <a:t>func</a:t>
            </a:r>
            <a:r>
              <a:rPr lang="de-DE" dirty="0">
                <a:latin typeface="Consolas" panose="020B0609020204030204" pitchFamily="49" charset="0"/>
              </a:rPr>
              <a:t>": "</a:t>
            </a:r>
            <a:r>
              <a:rPr lang="de-DE" dirty="0" err="1">
                <a:latin typeface="Consolas" panose="020B0609020204030204" pitchFamily="49" charset="0"/>
              </a:rPr>
              <a:t>var_dump</a:t>
            </a:r>
            <a:r>
              <a:rPr lang="de-DE" dirty="0">
                <a:latin typeface="Consolas" panose="020B0609020204030204" pitchFamily="49" charset="0"/>
              </a:rPr>
              <a:t>"}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4ADA0CE-29B6-4ED5-B33C-55E225B272C9}"/>
              </a:ext>
            </a:extLst>
          </p:cNvPr>
          <p:cNvCxnSpPr>
            <a:cxnSpLocks/>
          </p:cNvCxnSpPr>
          <p:nvPr/>
        </p:nvCxnSpPr>
        <p:spPr>
          <a:xfrm>
            <a:off x="4997450" y="1948262"/>
            <a:ext cx="1739900" cy="0"/>
          </a:xfrm>
          <a:prstGeom prst="straightConnector1">
            <a:avLst/>
          </a:prstGeom>
          <a:ln w="76200">
            <a:solidFill>
              <a:srgbClr val="B741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22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0F99F5A-3124-4A84-A74B-7EFE4272CA50}"/>
              </a:ext>
            </a:extLst>
          </p:cNvPr>
          <p:cNvGrpSpPr/>
          <p:nvPr/>
        </p:nvGrpSpPr>
        <p:grpSpPr>
          <a:xfrm>
            <a:off x="2445404" y="1873046"/>
            <a:ext cx="6375273" cy="4528836"/>
            <a:chOff x="2410040" y="2191747"/>
            <a:chExt cx="6375273" cy="4528836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9D406BF-900C-4FCB-9530-E72BF5D01356}"/>
                </a:ext>
              </a:extLst>
            </p:cNvPr>
            <p:cNvSpPr/>
            <p:nvPr/>
          </p:nvSpPr>
          <p:spPr>
            <a:xfrm>
              <a:off x="2410040" y="2191747"/>
              <a:ext cx="6375273" cy="45288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err="1"/>
                <a:t>questions.html.hbs</a:t>
              </a:r>
              <a:endParaRPr lang="en-GB" dirty="0"/>
            </a:p>
          </p:txBody>
        </p:sp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4B93E229-0B39-41E3-8E91-E8267A3C3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086" y="2668986"/>
              <a:ext cx="5951179" cy="3883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 questions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score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Votes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if answered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i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="bi-check-circle me-2"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&gt;&lt;/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i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num_answers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else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num_answers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&lt;a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 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href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="/q/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id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title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&lt;/a&gt;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text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 tags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&lt;a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 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href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="/t/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name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name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&lt;/a&gt;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        &lt;div&gt;&lt;strong&gt;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author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&lt;/strong&gt;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asked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em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to_duration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time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em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endParaRPr kumimoji="0" lang="en-GB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3D24BDB-46D1-4567-8820-E014AA6A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Handlebars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484EEB-4CB8-4893-8233-D798E99A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30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BC199-16DB-43BF-A3D7-C8A33CCAAEB9}"/>
              </a:ext>
            </a:extLst>
          </p:cNvPr>
          <p:cNvSpPr txBox="1"/>
          <p:nvPr/>
        </p:nvSpPr>
        <p:spPr>
          <a:xfrm>
            <a:off x="22704" y="5234938"/>
            <a:ext cx="214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Custom Inline Helper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2903EEA-67F1-425F-9051-73AD204F2A7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168799" y="5289374"/>
            <a:ext cx="4061622" cy="130230"/>
          </a:xfrm>
          <a:prstGeom prst="straightConnector1">
            <a:avLst/>
          </a:prstGeom>
          <a:ln w="57150">
            <a:solidFill>
              <a:srgbClr val="B741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8F1D0E1-9CD5-494D-9EAE-A4E97E5065CA}"/>
              </a:ext>
            </a:extLst>
          </p:cNvPr>
          <p:cNvGrpSpPr/>
          <p:nvPr/>
        </p:nvGrpSpPr>
        <p:grpSpPr>
          <a:xfrm>
            <a:off x="9251201" y="1873046"/>
            <a:ext cx="2555168" cy="4528836"/>
            <a:chOff x="9251201" y="1873046"/>
            <a:chExt cx="2555168" cy="4528836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F06CB17-85B0-4BBD-BB9E-A6BF5E1A0B6F}"/>
                </a:ext>
              </a:extLst>
            </p:cNvPr>
            <p:cNvSpPr/>
            <p:nvPr/>
          </p:nvSpPr>
          <p:spPr>
            <a:xfrm>
              <a:off x="9251201" y="1873046"/>
              <a:ext cx="2555168" cy="45288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Context</a:t>
              </a: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398315C9-C550-497C-98A1-886126CF3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359" y="2350285"/>
              <a:ext cx="2222851" cy="70788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#[derive(Debug, Clone,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Serialize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)]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struct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QuestionsCtx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{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questions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Vec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&lt;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DisplayQuestion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&gt;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9381B10C-C435-4338-AA69-7B8727BEB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357" y="4065649"/>
              <a:ext cx="2222851" cy="1938992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#[derive(Serialize,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Debug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, Clone)]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struct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DisplayQuestion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{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id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i32,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author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String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time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NaiveDateTime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score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i32,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title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String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text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String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tags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Vec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&lt;Tag&gt;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num_answers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i64,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answered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bool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E83E46AE-3FF8-41CA-B6B2-DE5339560EE6}"/>
                </a:ext>
              </a:extLst>
            </p:cNvPr>
            <p:cNvCxnSpPr>
              <a:cxnSpLocks/>
            </p:cNvCxnSpPr>
            <p:nvPr/>
          </p:nvCxnSpPr>
          <p:spPr>
            <a:xfrm>
              <a:off x="9389769" y="3622236"/>
              <a:ext cx="2278029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EA72B57F-251B-43C3-AB9C-40ECD29B50C8}"/>
              </a:ext>
            </a:extLst>
          </p:cNvPr>
          <p:cNvSpPr txBox="1"/>
          <p:nvPr/>
        </p:nvSpPr>
        <p:spPr>
          <a:xfrm>
            <a:off x="1295399" y="1204128"/>
            <a:ext cx="5100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It’s all about Helpers!</a:t>
            </a:r>
          </a:p>
        </p:txBody>
      </p:sp>
    </p:spTree>
    <p:extLst>
      <p:ext uri="{BB962C8B-B14F-4D97-AF65-F5344CB8AC3E}">
        <p14:creationId xmlns:p14="http://schemas.microsoft.com/office/powerpoint/2010/main" val="1043833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69811-A233-4803-92B8-23EC7C72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Stitching it Together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A4FFF7-6DC9-4CCA-9104-9901DD83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31</a:t>
            </a:fld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3723625-BFC2-42C9-8144-AB8FB6D17B45}"/>
              </a:ext>
            </a:extLst>
          </p:cNvPr>
          <p:cNvGrpSpPr/>
          <p:nvPr/>
        </p:nvGrpSpPr>
        <p:grpSpPr>
          <a:xfrm>
            <a:off x="2445404" y="1873046"/>
            <a:ext cx="6375273" cy="3244563"/>
            <a:chOff x="1980626" y="1665917"/>
            <a:chExt cx="6375273" cy="324456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7885703-E8FA-4664-9380-D583664C6468}"/>
                </a:ext>
              </a:extLst>
            </p:cNvPr>
            <p:cNvSpPr/>
            <p:nvPr/>
          </p:nvSpPr>
          <p:spPr>
            <a:xfrm>
              <a:off x="1980626" y="1665917"/>
              <a:ext cx="6375273" cy="32445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frontend.rs</a:t>
              </a: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09EF1D1-EC9D-4BA0-8793-D5A3E6E01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000" y="2228671"/>
              <a:ext cx="5842990" cy="2400657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#[get("/")]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async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fn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JetBrains Mono"/>
                </a:rPr>
                <a:t>index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user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Option&lt;Login&gt;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conn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DbConn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-&gt;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Result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&lt;Template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(Status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String)&gt;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let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questions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=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conn.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JetBrains Mono"/>
                </a:rPr>
                <a:t>newest_questions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().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await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?;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1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Ok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(Template::</a:t>
              </a:r>
              <a:r>
                <a:rPr kumimoji="0" lang="de-DE" altLang="de-DE" sz="1000" b="0" i="1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JetBrains Mono"/>
                </a:rPr>
                <a:t>render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JetBrains Mono"/>
                </a:rPr>
                <a:t>"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JetBrains Mono"/>
                </a:rPr>
                <a:t>questions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JetBrains Mono"/>
                </a:rPr>
                <a:t>"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QuestionsCtx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{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    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questions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   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83F7B81A-5421-4883-B6FA-1F6D18ED610A}"/>
              </a:ext>
            </a:extLst>
          </p:cNvPr>
          <p:cNvSpPr txBox="1"/>
          <p:nvPr/>
        </p:nvSpPr>
        <p:spPr>
          <a:xfrm>
            <a:off x="3758558" y="5909553"/>
            <a:ext cx="4328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Let‘s have some fun with it!</a:t>
            </a:r>
          </a:p>
        </p:txBody>
      </p:sp>
    </p:spTree>
    <p:extLst>
      <p:ext uri="{BB962C8B-B14F-4D97-AF65-F5344CB8AC3E}">
        <p14:creationId xmlns:p14="http://schemas.microsoft.com/office/powerpoint/2010/main" val="13011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ACAD8-C7E6-45D0-BBC6-843045B0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build Web Apps with Rust?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7F7FF4-8272-43BF-B660-BFDB274D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4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8992CD-3187-4DDA-90A0-AA6B46889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55" y="1849437"/>
            <a:ext cx="3912495" cy="1280690"/>
          </a:xfrm>
          <a:prstGeom prst="rect">
            <a:avLst/>
          </a:prstGeom>
          <a:noFill/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D23B706-21E3-4326-B0F8-D1338AA8B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6892" y="4548187"/>
            <a:ext cx="4778215" cy="160178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CD925A-4494-4EE4-90F1-9949D0CE355E}"/>
              </a:ext>
            </a:extLst>
          </p:cNvPr>
          <p:cNvSpPr txBox="1"/>
          <p:nvPr/>
        </p:nvSpPr>
        <p:spPr>
          <a:xfrm>
            <a:off x="7569200" y="2781300"/>
            <a:ext cx="234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latin typeface="Berlin Sans FB" panose="020E0602020502020306" pitchFamily="34" charset="0"/>
              </a:rPr>
              <a:t>Warp</a:t>
            </a:r>
          </a:p>
        </p:txBody>
      </p:sp>
    </p:spTree>
    <p:extLst>
      <p:ext uri="{BB962C8B-B14F-4D97-AF65-F5344CB8AC3E}">
        <p14:creationId xmlns:p14="http://schemas.microsoft.com/office/powerpoint/2010/main" val="127584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786FA-129A-40C7-B91A-E0557AA8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299640E-5B45-47E4-886C-65400C20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5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BB3F63-E1A4-4AFE-8AA1-52F8508C0A8C}"/>
              </a:ext>
            </a:extLst>
          </p:cNvPr>
          <p:cNvSpPr/>
          <p:nvPr/>
        </p:nvSpPr>
        <p:spPr>
          <a:xfrm>
            <a:off x="1046855" y="2476500"/>
            <a:ext cx="2565400" cy="2647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2989F3-3F80-409E-8C20-81A3CE728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967" y="2705100"/>
            <a:ext cx="1781175" cy="7239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FDC0A11-4679-4AA6-97DC-1864B66B524D}"/>
              </a:ext>
            </a:extLst>
          </p:cNvPr>
          <p:cNvSpPr/>
          <p:nvPr/>
        </p:nvSpPr>
        <p:spPr>
          <a:xfrm>
            <a:off x="1282632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SQLite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90E497-024C-47E3-A117-D044506E50D0}"/>
              </a:ext>
            </a:extLst>
          </p:cNvPr>
          <p:cNvSpPr/>
          <p:nvPr/>
        </p:nvSpPr>
        <p:spPr>
          <a:xfrm>
            <a:off x="4640263" y="2476500"/>
            <a:ext cx="2565400" cy="2647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2D52177-F595-4FD9-893A-18AADF045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2375" y="2705100"/>
            <a:ext cx="1781175" cy="59709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04AF9A2-3B6E-4C23-8B16-E14E181E74C5}"/>
              </a:ext>
            </a:extLst>
          </p:cNvPr>
          <p:cNvSpPr/>
          <p:nvPr/>
        </p:nvSpPr>
        <p:spPr>
          <a:xfrm>
            <a:off x="4876040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Frontend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Backend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9EF699-061B-44E4-84FD-94E2AAFA732A}"/>
              </a:ext>
            </a:extLst>
          </p:cNvPr>
          <p:cNvSpPr/>
          <p:nvPr/>
        </p:nvSpPr>
        <p:spPr>
          <a:xfrm>
            <a:off x="8233671" y="2476500"/>
            <a:ext cx="2565400" cy="2647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B8CB1AE-F07C-471E-A6F7-14CFCF98B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1059" y="2703016"/>
            <a:ext cx="1377462" cy="103913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916610D-2B71-4020-A02B-F45F04DC10FE}"/>
              </a:ext>
            </a:extLst>
          </p:cNvPr>
          <p:cNvSpPr/>
          <p:nvPr/>
        </p:nvSpPr>
        <p:spPr>
          <a:xfrm>
            <a:off x="8469448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4557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786FA-129A-40C7-B91A-E0557AA8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299640E-5B45-47E4-886C-65400C20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6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BB3F63-E1A4-4AFE-8AA1-52F8508C0A8C}"/>
              </a:ext>
            </a:extLst>
          </p:cNvPr>
          <p:cNvSpPr/>
          <p:nvPr/>
        </p:nvSpPr>
        <p:spPr>
          <a:xfrm>
            <a:off x="1046855" y="2476500"/>
            <a:ext cx="2565400" cy="2647950"/>
          </a:xfrm>
          <a:prstGeom prst="rect">
            <a:avLst/>
          </a:prstGeom>
          <a:ln w="38100">
            <a:solidFill>
              <a:srgbClr val="B7410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2989F3-3F80-409E-8C20-81A3CE728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967" y="2705100"/>
            <a:ext cx="1781175" cy="7239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FDC0A11-4679-4AA6-97DC-1864B66B524D}"/>
              </a:ext>
            </a:extLst>
          </p:cNvPr>
          <p:cNvSpPr/>
          <p:nvPr/>
        </p:nvSpPr>
        <p:spPr>
          <a:xfrm>
            <a:off x="1282632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SQLite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90E497-024C-47E3-A117-D044506E50D0}"/>
              </a:ext>
            </a:extLst>
          </p:cNvPr>
          <p:cNvSpPr/>
          <p:nvPr/>
        </p:nvSpPr>
        <p:spPr>
          <a:xfrm>
            <a:off x="4640263" y="2476500"/>
            <a:ext cx="2565400" cy="2647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2D52177-F595-4FD9-893A-18AADF045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2375" y="2705100"/>
            <a:ext cx="1781175" cy="59709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04AF9A2-3B6E-4C23-8B16-E14E181E74C5}"/>
              </a:ext>
            </a:extLst>
          </p:cNvPr>
          <p:cNvSpPr/>
          <p:nvPr/>
        </p:nvSpPr>
        <p:spPr>
          <a:xfrm>
            <a:off x="4876040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Frontend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Backend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9EF699-061B-44E4-84FD-94E2AAFA732A}"/>
              </a:ext>
            </a:extLst>
          </p:cNvPr>
          <p:cNvSpPr/>
          <p:nvPr/>
        </p:nvSpPr>
        <p:spPr>
          <a:xfrm>
            <a:off x="8233671" y="2476500"/>
            <a:ext cx="2565400" cy="2647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B8CB1AE-F07C-471E-A6F7-14CFCF98B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1059" y="2703016"/>
            <a:ext cx="1377462" cy="103913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916610D-2B71-4020-A02B-F45F04DC10FE}"/>
              </a:ext>
            </a:extLst>
          </p:cNvPr>
          <p:cNvSpPr/>
          <p:nvPr/>
        </p:nvSpPr>
        <p:spPr>
          <a:xfrm>
            <a:off x="8469448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27890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13E72-DBB1-48C6-B7C7-209E1442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Acquired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F0D2561-F0FF-45FC-A075-ACD4DEBA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7BE1DA-A5B9-4C23-8FD9-89B6E87C7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99" y="1430636"/>
            <a:ext cx="10473601" cy="4885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775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B97AA-B953-42CD-A03B-228816F9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database</a:t>
            </a:r>
            <a:r>
              <a:rPr lang="de-DE" dirty="0"/>
              <a:t> Layout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6D9686-1D1A-4656-B15D-8848A5A9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8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A2007C-272B-4903-B353-7D7E4002C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60649" y="1713634"/>
            <a:ext cx="8870701" cy="40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3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FAD7C-207B-4B75-AECD-1813DFD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it with Diesel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A2D490-C3C4-4798-BA48-130A3D2F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9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CB3DB0F-CEDD-4ABF-9C81-AE83E4E27C5A}"/>
              </a:ext>
            </a:extLst>
          </p:cNvPr>
          <p:cNvSpPr/>
          <p:nvPr/>
        </p:nvSpPr>
        <p:spPr>
          <a:xfrm>
            <a:off x="2031982" y="1418800"/>
            <a:ext cx="2352040" cy="2225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DB Module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548A40A-20A0-428F-9F8B-98C2AB5DAF12}"/>
              </a:ext>
            </a:extLst>
          </p:cNvPr>
          <p:cNvSpPr/>
          <p:nvPr/>
        </p:nvSpPr>
        <p:spPr>
          <a:xfrm>
            <a:off x="2215911" y="1896781"/>
            <a:ext cx="1984182" cy="4770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schema.rs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4D7955B-2135-4572-AB53-1208D6DCBE94}"/>
              </a:ext>
            </a:extLst>
          </p:cNvPr>
          <p:cNvSpPr/>
          <p:nvPr/>
        </p:nvSpPr>
        <p:spPr>
          <a:xfrm>
            <a:off x="2215911" y="2455581"/>
            <a:ext cx="1984182" cy="4770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models.rs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DA402A6-45F8-4525-B85E-AD022A5F3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800" y="1418800"/>
            <a:ext cx="4071429" cy="2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6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2704</Words>
  <Application>Microsoft Office PowerPoint</Application>
  <PresentationFormat>Breitbild</PresentationFormat>
  <Paragraphs>224</Paragraphs>
  <Slides>31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9" baseType="lpstr">
      <vt:lpstr>Arial</vt:lpstr>
      <vt:lpstr>Berlin Sans FB</vt:lpstr>
      <vt:lpstr>Calibri</vt:lpstr>
      <vt:lpstr>Calibri Light</vt:lpstr>
      <vt:lpstr>Consolas</vt:lpstr>
      <vt:lpstr>JetBrains Mono</vt:lpstr>
      <vt:lpstr>Roboto Slab</vt:lpstr>
      <vt:lpstr>Office</vt:lpstr>
      <vt:lpstr>Rust Overflow</vt:lpstr>
      <vt:lpstr>Why build Web Apps with Rust?</vt:lpstr>
      <vt:lpstr>Why build Web Apps with Rust?</vt:lpstr>
      <vt:lpstr>How to build Web Apps with Rust?</vt:lpstr>
      <vt:lpstr>Overview</vt:lpstr>
      <vt:lpstr>Overview</vt:lpstr>
      <vt:lpstr>Target Acquired</vt:lpstr>
      <vt:lpstr>The database Layout</vt:lpstr>
      <vt:lpstr>Power it with Diesel</vt:lpstr>
      <vt:lpstr>Power it with Diesel</vt:lpstr>
      <vt:lpstr>Overview</vt:lpstr>
      <vt:lpstr>Overview</vt:lpstr>
      <vt:lpstr>No Rocket Science required</vt:lpstr>
      <vt:lpstr>No Rocket Science required</vt:lpstr>
      <vt:lpstr>No Rocket Science required</vt:lpstr>
      <vt:lpstr>No Rocket Science required</vt:lpstr>
      <vt:lpstr>No Rocket Science required</vt:lpstr>
      <vt:lpstr>No Rocket Science required</vt:lpstr>
      <vt:lpstr>No Rocket Science required</vt:lpstr>
      <vt:lpstr>No Rocket Science required</vt:lpstr>
      <vt:lpstr>Let‘s Launch a Login!</vt:lpstr>
      <vt:lpstr>Overview</vt:lpstr>
      <vt:lpstr>Overview</vt:lpstr>
      <vt:lpstr>Handlebars</vt:lpstr>
      <vt:lpstr>Handlebars by Example</vt:lpstr>
      <vt:lpstr>Handlebars by Example</vt:lpstr>
      <vt:lpstr>Handlebars by Example</vt:lpstr>
      <vt:lpstr>Handlebars by Example</vt:lpstr>
      <vt:lpstr>Handlebars by Example</vt:lpstr>
      <vt:lpstr>Handlebars by Example</vt:lpstr>
      <vt:lpstr>Stitching it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Overflow</dc:title>
  <dc:creator>Florian Kohn</dc:creator>
  <cp:lastModifiedBy>Florian Kohn</cp:lastModifiedBy>
  <cp:revision>20</cp:revision>
  <dcterms:created xsi:type="dcterms:W3CDTF">2022-02-21T20:13:15Z</dcterms:created>
  <dcterms:modified xsi:type="dcterms:W3CDTF">2022-02-26T15:36:17Z</dcterms:modified>
</cp:coreProperties>
</file>