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32"/>
  </p:notesMasterIdLst>
  <p:handoutMasterIdLst>
    <p:handoutMasterId r:id="rId33"/>
  </p:handoutMasterIdLst>
  <p:sldIdLst>
    <p:sldId id="265" r:id="rId2"/>
    <p:sldId id="355" r:id="rId3"/>
    <p:sldId id="357" r:id="rId4"/>
    <p:sldId id="358" r:id="rId5"/>
    <p:sldId id="359" r:id="rId6"/>
    <p:sldId id="360" r:id="rId7"/>
    <p:sldId id="361" r:id="rId8"/>
    <p:sldId id="362" r:id="rId9"/>
    <p:sldId id="364" r:id="rId10"/>
    <p:sldId id="365" r:id="rId11"/>
    <p:sldId id="366" r:id="rId12"/>
    <p:sldId id="367" r:id="rId13"/>
    <p:sldId id="368" r:id="rId14"/>
    <p:sldId id="369" r:id="rId15"/>
    <p:sldId id="370" r:id="rId16"/>
    <p:sldId id="371" r:id="rId17"/>
    <p:sldId id="373" r:id="rId18"/>
    <p:sldId id="372" r:id="rId19"/>
    <p:sldId id="374" r:id="rId20"/>
    <p:sldId id="375" r:id="rId21"/>
    <p:sldId id="376" r:id="rId22"/>
    <p:sldId id="377" r:id="rId23"/>
    <p:sldId id="378" r:id="rId24"/>
    <p:sldId id="379" r:id="rId25"/>
    <p:sldId id="381" r:id="rId26"/>
    <p:sldId id="382" r:id="rId27"/>
    <p:sldId id="383" r:id="rId28"/>
    <p:sldId id="384" r:id="rId29"/>
    <p:sldId id="385" r:id="rId30"/>
    <p:sldId id="363" r:id="rId3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D77A"/>
    <a:srgbClr val="FF5050"/>
    <a:srgbClr val="66B2FF"/>
    <a:srgbClr val="F4CCCC"/>
    <a:srgbClr val="EA9999"/>
    <a:srgbClr val="9BBB59"/>
    <a:srgbClr val="F79646"/>
    <a:srgbClr val="97B4EF"/>
    <a:srgbClr val="CC0000"/>
    <a:srgbClr val="356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55" autoAdjust="0"/>
    <p:restoredTop sz="84024" autoAdjust="0"/>
  </p:normalViewPr>
  <p:slideViewPr>
    <p:cSldViewPr>
      <p:cViewPr varScale="1">
        <p:scale>
          <a:sx n="93" d="100"/>
          <a:sy n="93" d="100"/>
        </p:scale>
        <p:origin x="64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3192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D72B90-26C8-4FC5-B0BF-16BE64143D7A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28ED2-D3F5-4223-BDCA-646EC200250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460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644496-E617-440D-A63C-F5FE7AEF420A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DD13D-7E79-474B-9895-FF6F6BCAC6C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479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Video Analysis and Architecture Design for Embedded Resources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DD13D-7E79-474B-9895-FF6F6BCAC6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027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Memory– multiple </a:t>
            </a:r>
            <a:r>
              <a:rPr lang="fr-FR" dirty="0" err="1" smtClean="0"/>
              <a:t>kernel</a:t>
            </a:r>
            <a:r>
              <a:rPr lang="fr-FR" dirty="0" smtClean="0"/>
              <a:t> </a:t>
            </a:r>
            <a:r>
              <a:rPr lang="fr-FR" dirty="0" err="1" smtClean="0"/>
              <a:t>stored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DD13D-7E79-474B-9895-FF6F6BCAC6C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689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Memory– multiple </a:t>
            </a:r>
            <a:r>
              <a:rPr lang="fr-FR" dirty="0" err="1" smtClean="0"/>
              <a:t>kernel</a:t>
            </a:r>
            <a:r>
              <a:rPr lang="fr-FR" dirty="0" smtClean="0"/>
              <a:t> </a:t>
            </a:r>
            <a:r>
              <a:rPr lang="fr-FR" dirty="0" err="1" smtClean="0"/>
              <a:t>stored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DD13D-7E79-474B-9895-FF6F6BCAC6C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937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DD13D-7E79-474B-9895-FF6F6BCAC6C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3032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DD13D-7E79-474B-9895-FF6F6BCAC6C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1865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How</a:t>
            </a:r>
            <a:r>
              <a:rPr lang="fr-FR" baseline="0" dirty="0" smtClean="0"/>
              <a:t> are </a:t>
            </a:r>
            <a:r>
              <a:rPr lang="fr-FR" baseline="0" dirty="0" err="1" smtClean="0"/>
              <a:t>a^n_c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b^n_c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computed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not in the </a:t>
            </a:r>
            <a:r>
              <a:rPr lang="fr-FR" baseline="0" dirty="0" err="1" smtClean="0"/>
              <a:t>paper</a:t>
            </a:r>
            <a:r>
              <a:rPr lang="fr-FR" baseline="0" dirty="0" smtClean="0"/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DD13D-7E79-474B-9895-FF6F6BCAC6C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536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DD13D-7E79-474B-9895-FF6F6BCAC6C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005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DD13D-7E79-474B-9895-FF6F6BCAC6C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169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DD13D-7E79-474B-9895-FF6F6BCAC6C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7966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DD13D-7E79-474B-9895-FF6F6BCAC6C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266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DD13D-7E79-474B-9895-FF6F6BCAC6C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65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Scale</a:t>
            </a:r>
            <a:r>
              <a:rPr lang="fr-FR" dirty="0" smtClean="0"/>
              <a:t> = </a:t>
            </a:r>
            <a:r>
              <a:rPr lang="fr-FR" dirty="0" err="1" smtClean="0"/>
              <a:t>feature</a:t>
            </a:r>
            <a:r>
              <a:rPr lang="fr-FR" dirty="0" smtClean="0"/>
              <a:t> </a:t>
            </a:r>
            <a:r>
              <a:rPr lang="fr-FR" dirty="0" err="1" smtClean="0"/>
              <a:t>resolution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DD13D-7E79-474B-9895-FF6F6BCAC6C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0097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DD13D-7E79-474B-9895-FF6F6BCAC6C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857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DD13D-7E79-474B-9895-FF6F6BCAC6C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062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DD13D-7E79-474B-9895-FF6F6BCAC6C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98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Halting</a:t>
            </a:r>
            <a:r>
              <a:rPr lang="fr-FR" dirty="0" smtClean="0"/>
              <a:t> score:</a:t>
            </a:r>
          </a:p>
          <a:p>
            <a:r>
              <a:rPr lang="fr-FR" dirty="0" smtClean="0"/>
              <a:t>Stage: multiple « blocks » </a:t>
            </a:r>
            <a:r>
              <a:rPr lang="fr-FR" dirty="0" err="1" smtClean="0"/>
              <a:t>with</a:t>
            </a:r>
            <a:r>
              <a:rPr lang="fr-FR" dirty="0" smtClean="0"/>
              <a:t> the </a:t>
            </a:r>
            <a:r>
              <a:rPr lang="fr-FR" dirty="0" err="1" smtClean="0"/>
              <a:t>same</a:t>
            </a:r>
            <a:r>
              <a:rPr lang="fr-FR" dirty="0" smtClean="0"/>
              <a:t> </a:t>
            </a:r>
            <a:r>
              <a:rPr lang="fr-FR" dirty="0" err="1" smtClean="0"/>
              <a:t>resolution</a:t>
            </a:r>
            <a:r>
              <a:rPr lang="fr-FR" dirty="0" smtClean="0"/>
              <a:t>,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skippable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thanks</a:t>
            </a:r>
            <a:r>
              <a:rPr lang="fr-FR" baseline="0" dirty="0" smtClean="0"/>
              <a:t> to skip </a:t>
            </a:r>
            <a:r>
              <a:rPr lang="fr-FR" baseline="0" dirty="0" err="1" smtClean="0"/>
              <a:t>connection</a:t>
            </a:r>
            <a:r>
              <a:rPr lang="fr-FR" baseline="0" dirty="0" smtClean="0"/>
              <a:t>.</a:t>
            </a:r>
          </a:p>
          <a:p>
            <a:r>
              <a:rPr lang="fr-FR" baseline="0" dirty="0" err="1" smtClean="0"/>
              <a:t>Halting</a:t>
            </a:r>
            <a:r>
              <a:rPr lang="fr-FR" baseline="0" dirty="0" smtClean="0"/>
              <a:t> score </a:t>
            </a:r>
            <a:r>
              <a:rPr lang="fr-FR" baseline="0" dirty="0" err="1" smtClean="0"/>
              <a:t>works</a:t>
            </a:r>
            <a:r>
              <a:rPr lang="fr-FR" baseline="0" dirty="0" smtClean="0"/>
              <a:t> for « blocks » </a:t>
            </a:r>
            <a:r>
              <a:rPr lang="fr-FR" baseline="0" dirty="0" err="1" smtClean="0"/>
              <a:t>computed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iteratively</a:t>
            </a:r>
            <a:r>
              <a:rPr lang="fr-FR" baseline="0" dirty="0" smtClean="0"/>
              <a:t> (</a:t>
            </a:r>
            <a:r>
              <a:rPr lang="fr-FR" baseline="0" dirty="0" err="1" smtClean="0"/>
              <a:t>iir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like</a:t>
            </a:r>
            <a:r>
              <a:rPr lang="fr-FR" baseline="0" dirty="0" smtClean="0"/>
              <a:t>) in a </a:t>
            </a:r>
            <a:r>
              <a:rPr lang="fr-FR" baseline="0" dirty="0" err="1" smtClean="0"/>
              <a:t>cnn</a:t>
            </a:r>
            <a:r>
              <a:rPr lang="fr-FR" baseline="0" dirty="0" smtClean="0"/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DD13D-7E79-474B-9895-FF6F6BCAC6C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81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DD13D-7E79-474B-9895-FF6F6BCAC6C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29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DD13D-7E79-474B-9895-FF6F6BCAC6C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377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DD13D-7E79-474B-9895-FF6F6BCAC6C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32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DD13D-7E79-474B-9895-FF6F6BCAC6C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358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DD13D-7E79-474B-9895-FF6F6BCAC6C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5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oleObject" Target="../embeddings/oleObject1.bin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8.png"/><Relationship Id="rId5" Type="http://schemas.openxmlformats.org/officeDocument/2006/relationships/image" Target="../media/image11.png"/><Relationship Id="rId10" Type="http://schemas.openxmlformats.org/officeDocument/2006/relationships/image" Target="../media/image7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re 1"/>
          <p:cNvSpPr>
            <a:spLocks noGrp="1"/>
          </p:cNvSpPr>
          <p:nvPr>
            <p:ph type="title"/>
          </p:nvPr>
        </p:nvSpPr>
        <p:spPr>
          <a:xfrm>
            <a:off x="0" y="1950342"/>
            <a:ext cx="9144000" cy="2054722"/>
          </a:xfrm>
        </p:spPr>
        <p:txBody>
          <a:bodyPr/>
          <a:lstStyle>
            <a:lvl1pPr>
              <a:defRPr lang="fr-FR" sz="3200" kern="1200" dirty="0">
                <a:solidFill>
                  <a:srgbClr val="33339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3" name="Sous-titre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  <p:grpSp>
        <p:nvGrpSpPr>
          <p:cNvPr id="24" name="Groupe 13"/>
          <p:cNvGrpSpPr>
            <a:grpSpLocks/>
          </p:cNvGrpSpPr>
          <p:nvPr/>
        </p:nvGrpSpPr>
        <p:grpSpPr bwMode="auto">
          <a:xfrm>
            <a:off x="0" y="6453598"/>
            <a:ext cx="7278246" cy="407580"/>
            <a:chOff x="0" y="6452532"/>
            <a:chExt cx="7278246" cy="405468"/>
          </a:xfrm>
        </p:grpSpPr>
        <p:pic>
          <p:nvPicPr>
            <p:cNvPr id="25" name="Picture 1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632575"/>
              <a:ext cx="5429256" cy="225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graphicFrame>
          <p:nvGraphicFramePr>
            <p:cNvPr id="27" name="Object 8"/>
            <p:cNvGraphicFramePr>
              <a:graphicFrameLocks noChangeAspect="1"/>
            </p:cNvGraphicFramePr>
            <p:nvPr/>
          </p:nvGraphicFramePr>
          <p:xfrm>
            <a:off x="6948264" y="6452532"/>
            <a:ext cx="329982" cy="3227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201" r:id="rId4" imgW="2800741" imgH="2752381" progId="">
                    <p:embed/>
                  </p:oleObj>
                </mc:Choice>
                <mc:Fallback>
                  <p:oleObj r:id="rId4" imgW="2800741" imgH="2752381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48264" y="6452532"/>
                          <a:ext cx="329982" cy="3227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8" name="Image 13" descr="CNRSfilaire-grand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013" y="6453188"/>
            <a:ext cx="3238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Image 14" descr="67171_UR1_UEB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6426200"/>
            <a:ext cx="94773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Image 15" descr="logo un2011quadri_larg40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6453188"/>
            <a:ext cx="59531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Image 16" descr="LogotypeINSARennes-web-RVB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6453188"/>
            <a:ext cx="60483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34573"/>
            <a:ext cx="5429256" cy="226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" name="Arrondir un rectangle à un seul coin 2"/>
          <p:cNvSpPr/>
          <p:nvPr userDrawn="1"/>
        </p:nvSpPr>
        <p:spPr bwMode="auto">
          <a:xfrm flipH="1">
            <a:off x="5410899" y="6326097"/>
            <a:ext cx="3741490" cy="541777"/>
          </a:xfrm>
          <a:prstGeom prst="round1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Lucida Sans Unicode" pitchFamily="34" charset="0"/>
              <a:cs typeface="Lucida Sans Unicode" pitchFamily="34" charset="0"/>
            </a:endParaRPr>
          </a:p>
        </p:txBody>
      </p:sp>
      <p:pic>
        <p:nvPicPr>
          <p:cNvPr id="40" name="Image 13" descr="CNRSfilaire-grand.jp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6439694"/>
            <a:ext cx="3238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Image 14" descr="67171_UR1_UEB.jp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6439694"/>
            <a:ext cx="94773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Image 15" descr="logo un2011quadri_larg40.png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1640" y="6439694"/>
            <a:ext cx="59531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Image 1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972" y="6439694"/>
            <a:ext cx="59848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14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0519" y="6439694"/>
            <a:ext cx="627062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00850" y="-176213"/>
            <a:ext cx="2036763" cy="6423026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85800" y="-176213"/>
            <a:ext cx="5962650" cy="6423026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grpSp>
        <p:nvGrpSpPr>
          <p:cNvPr id="12" name="Groupe 13"/>
          <p:cNvGrpSpPr>
            <a:grpSpLocks/>
          </p:cNvGrpSpPr>
          <p:nvPr/>
        </p:nvGrpSpPr>
        <p:grpSpPr bwMode="auto">
          <a:xfrm>
            <a:off x="0" y="6248400"/>
            <a:ext cx="9144000" cy="612775"/>
            <a:chOff x="0" y="6248400"/>
            <a:chExt cx="9144000" cy="609600"/>
          </a:xfrm>
        </p:grpSpPr>
        <p:pic>
          <p:nvPicPr>
            <p:cNvPr id="13" name="Picture 1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632575"/>
              <a:ext cx="5429256" cy="225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graphicFrame>
          <p:nvGraphicFramePr>
            <p:cNvPr id="14" name="Object 3"/>
            <p:cNvGraphicFramePr>
              <a:graphicFrameLocks noChangeAspect="1"/>
            </p:cNvGraphicFramePr>
            <p:nvPr/>
          </p:nvGraphicFramePr>
          <p:xfrm>
            <a:off x="5364163" y="6248400"/>
            <a:ext cx="3779837" cy="609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488" r:id="rId4" imgW="19552381" imgH="1419048" progId="">
                    <p:embed/>
                  </p:oleObj>
                </mc:Choice>
                <mc:Fallback>
                  <p:oleObj r:id="rId4" imgW="19552381" imgH="1419048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64163" y="6248400"/>
                          <a:ext cx="3779837" cy="609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8"/>
            <p:cNvGraphicFramePr>
              <a:graphicFrameLocks noChangeAspect="1"/>
            </p:cNvGraphicFramePr>
            <p:nvPr/>
          </p:nvGraphicFramePr>
          <p:xfrm>
            <a:off x="6948264" y="6452532"/>
            <a:ext cx="329982" cy="3227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489" r:id="rId6" imgW="2800741" imgH="2752381" progId="">
                    <p:embed/>
                  </p:oleObj>
                </mc:Choice>
                <mc:Fallback>
                  <p:oleObj r:id="rId6" imgW="2800741" imgH="2752381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48264" y="6452532"/>
                          <a:ext cx="329982" cy="3227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6" name="Image 13" descr="CNRSfilaire-grand.jp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013" y="6453188"/>
            <a:ext cx="3238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Image 14" descr="67171_UR1_UEB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6426200"/>
            <a:ext cx="94773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Image 15" descr="logo un2011quadri_larg40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6453188"/>
            <a:ext cx="59531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Image 16" descr="LogotypeINSARennes-web-RVB.pn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6453188"/>
            <a:ext cx="60483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85800" y="990600"/>
            <a:ext cx="3998913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837113" y="990600"/>
            <a:ext cx="40005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Cliquez sur l'icône pour ajouter une image</a:t>
            </a:r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6675438"/>
            <a:ext cx="676751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2"/>
          <p:cNvPicPr>
            <a:picLocks noChangeAspect="1" noChangeArrowheads="1"/>
          </p:cNvPicPr>
          <p:nvPr userDrawn="1"/>
        </p:nvPicPr>
        <p:blipFill rotWithShape="1">
          <a:blip r:embed="rId14"/>
          <a:srcRect l="86382"/>
          <a:stretch/>
        </p:blipFill>
        <p:spPr bwMode="auto">
          <a:xfrm>
            <a:off x="8820348" y="6505575"/>
            <a:ext cx="323652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12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6592408" y="6505575"/>
            <a:ext cx="2376487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10"/>
          <p:cNvPicPr>
            <a:picLocks noChangeAspect="1" noChangeArrowheads="1"/>
          </p:cNvPicPr>
          <p:nvPr userDrawn="1"/>
        </p:nvPicPr>
        <p:blipFill rotWithShape="1">
          <a:blip r:embed="rId15"/>
          <a:srcRect t="2617" r="83715" b="87968"/>
          <a:stretch/>
        </p:blipFill>
        <p:spPr bwMode="auto">
          <a:xfrm>
            <a:off x="0" y="167640"/>
            <a:ext cx="1489075" cy="603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90600"/>
            <a:ext cx="8151813" cy="525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Cliquez pour éditer le format du plan de texte</a:t>
            </a:r>
          </a:p>
          <a:p>
            <a:pPr lvl="1"/>
            <a:r>
              <a:rPr lang="en-GB" smtClean="0"/>
              <a:t>Second niveau de plan</a:t>
            </a:r>
          </a:p>
          <a:p>
            <a:pPr lvl="2"/>
            <a:r>
              <a:rPr lang="en-GB" smtClean="0"/>
              <a:t>Troisième niveau de plan</a:t>
            </a:r>
          </a:p>
          <a:p>
            <a:pPr lvl="3"/>
            <a:r>
              <a:rPr lang="en-GB" smtClean="0"/>
              <a:t>Quatrième niveau de plan</a:t>
            </a:r>
          </a:p>
          <a:p>
            <a:pPr lvl="4"/>
            <a:r>
              <a:rPr lang="en-GB" smtClean="0"/>
              <a:t>Cinquième niveau de plan</a:t>
            </a:r>
          </a:p>
          <a:p>
            <a:pPr lvl="4"/>
            <a:r>
              <a:rPr lang="en-GB" smtClean="0"/>
              <a:t>Sixième niveau de plan</a:t>
            </a:r>
          </a:p>
          <a:p>
            <a:pPr lvl="4"/>
            <a:r>
              <a:rPr lang="en-GB" smtClean="0"/>
              <a:t>Septième niveau de plan</a:t>
            </a:r>
          </a:p>
          <a:p>
            <a:pPr lvl="4"/>
            <a:r>
              <a:rPr lang="en-GB" smtClean="0"/>
              <a:t>Huitième niveau de plan</a:t>
            </a:r>
          </a:p>
          <a:p>
            <a:pPr lvl="4"/>
            <a:r>
              <a:rPr lang="en-GB" smtClean="0"/>
              <a:t>Neuvième niveau de plan</a:t>
            </a:r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6592408" y="6553200"/>
            <a:ext cx="2052835" cy="27918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36000" tIns="46800" rIns="36000" bIns="46800">
            <a:spAutoFit/>
          </a:bodyPr>
          <a:lstStyle/>
          <a:p>
            <a:pPr algn="ctr" eaLnBrk="0" hangingPunct="0">
              <a:spcBef>
                <a:spcPts val="75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aseline="0" dirty="0" smtClean="0">
                <a:solidFill>
                  <a:srgbClr val="000000"/>
                </a:solidFill>
                <a:latin typeface="Arial" charset="0"/>
              </a:rPr>
              <a:t>K. Desnos – </a:t>
            </a:r>
            <a:r>
              <a:rPr lang="en-GB" sz="1200" cap="small" baseline="0" dirty="0" smtClean="0">
                <a:solidFill>
                  <a:srgbClr val="000000"/>
                </a:solidFill>
                <a:latin typeface="Arial" charset="0"/>
              </a:rPr>
              <a:t>Dynamic N.N.</a:t>
            </a:r>
            <a:endParaRPr lang="en-GB" sz="1200" cap="small" baseline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155575" y="685800"/>
            <a:ext cx="2667000" cy="1698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0" hangingPunct="0">
              <a:spcBef>
                <a:spcPts val="313"/>
              </a:spcBef>
              <a:buClr>
                <a:srgbClr val="FFFFFF"/>
              </a:buClr>
              <a:buSzPct val="100000"/>
              <a:buFont typeface="Arial" charset="0"/>
              <a:buNone/>
              <a:defRPr/>
            </a:pPr>
            <a:r>
              <a:rPr lang="en-GB" sz="500">
                <a:solidFill>
                  <a:srgbClr val="FFFFFF"/>
                </a:solidFill>
                <a:latin typeface="Arial" charset="0"/>
              </a:rPr>
              <a:t>INSTITUT D’ÉLECTRONIQUE ET DE TÉLÉCOMMUNICATIONS DE RENNES</a:t>
            </a:r>
          </a:p>
        </p:txBody>
      </p:sp>
      <p:sp>
        <p:nvSpPr>
          <p:cNvPr id="1032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2051720" y="-176213"/>
            <a:ext cx="5865813" cy="1190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err="1" smtClean="0"/>
              <a:t>Cliquez</a:t>
            </a:r>
            <a:r>
              <a:rPr lang="en-GB" dirty="0" smtClean="0"/>
              <a:t> pour </a:t>
            </a:r>
            <a:r>
              <a:rPr lang="en-GB" dirty="0" err="1" smtClean="0"/>
              <a:t>éditer</a:t>
            </a:r>
            <a:r>
              <a:rPr lang="en-GB" dirty="0" smtClean="0"/>
              <a:t> le format du </a:t>
            </a:r>
            <a:r>
              <a:rPr lang="en-GB" dirty="0" err="1" smtClean="0"/>
              <a:t>texte</a:t>
            </a:r>
            <a:r>
              <a:rPr lang="en-GB" dirty="0" smtClean="0"/>
              <a:t>-titre</a:t>
            </a:r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8757389" y="6597650"/>
            <a:ext cx="298159" cy="21544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 eaLnBrk="0" hangingPunct="0">
              <a:buClr>
                <a:srgbClr val="FFFFFF"/>
              </a:buClr>
              <a:buSzPct val="100000"/>
              <a:buFont typeface="Arial" charset="0"/>
              <a:buNone/>
              <a:defRPr/>
            </a:pPr>
            <a:fld id="{3480340C-A440-4511-86EE-B301E0FDFAA4}" type="slidenum">
              <a:rPr lang="en-GB" sz="1400" b="1">
                <a:solidFill>
                  <a:srgbClr val="FFFFFF"/>
                </a:solidFill>
                <a:latin typeface="Arial" charset="0"/>
              </a:rPr>
              <a:pPr algn="r" eaLnBrk="0" hangingPunct="0">
                <a:buClr>
                  <a:srgbClr val="FFFFFF"/>
                </a:buClr>
                <a:buSzPct val="100000"/>
                <a:buFont typeface="Arial" charset="0"/>
                <a:buNone/>
                <a:defRPr/>
              </a:pPr>
              <a:t>‹N°›</a:t>
            </a:fld>
            <a:endParaRPr lang="en-GB" sz="1400" b="1" dirty="0">
              <a:solidFill>
                <a:srgbClr val="FFFFFF"/>
              </a:solid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iming>
    <p:tnLst>
      <p:par>
        <p:cTn id="1" dur="indefinite" restart="never" nodeType="tmRoot"/>
      </p:par>
    </p:tnLst>
  </p:timing>
  <p:txStyles>
    <p:titleStyle>
      <a:lvl1pPr algn="ctr" defTabSz="449263" rtl="0" eaLnBrk="1" fontAlgn="base" hangingPunct="1">
        <a:lnSpc>
          <a:spcPct val="118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 Black" pitchFamily="34" charset="0"/>
        <a:defRPr sz="3600">
          <a:solidFill>
            <a:schemeClr val="accent6">
              <a:lumMod val="75000"/>
            </a:schemeClr>
          </a:solidFill>
          <a:latin typeface="+mj-lt"/>
          <a:ea typeface="+mj-ea"/>
          <a:cs typeface="+mj-cs"/>
        </a:defRPr>
      </a:lvl1pPr>
      <a:lvl2pPr algn="ctr" defTabSz="449263" rtl="0" eaLnBrk="1" fontAlgn="base" hangingPunct="1">
        <a:lnSpc>
          <a:spcPct val="118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 Black" pitchFamily="34" charset="0"/>
        <a:defRPr sz="3600">
          <a:solidFill>
            <a:srgbClr val="FFFFFF"/>
          </a:solidFill>
          <a:latin typeface="Arial Black" pitchFamily="34" charset="0"/>
          <a:ea typeface="Lucida Sans Unicode" pitchFamily="34" charset="0"/>
          <a:cs typeface="Lucida Sans Unicode" pitchFamily="34" charset="0"/>
        </a:defRPr>
      </a:lvl2pPr>
      <a:lvl3pPr algn="ctr" defTabSz="449263" rtl="0" eaLnBrk="1" fontAlgn="base" hangingPunct="1">
        <a:lnSpc>
          <a:spcPct val="118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 Black" pitchFamily="34" charset="0"/>
        <a:defRPr sz="3600">
          <a:solidFill>
            <a:srgbClr val="FFFFFF"/>
          </a:solidFill>
          <a:latin typeface="Arial Black" pitchFamily="34" charset="0"/>
          <a:ea typeface="Lucida Sans Unicode" pitchFamily="34" charset="0"/>
          <a:cs typeface="Lucida Sans Unicode" pitchFamily="34" charset="0"/>
        </a:defRPr>
      </a:lvl3pPr>
      <a:lvl4pPr algn="ctr" defTabSz="449263" rtl="0" eaLnBrk="1" fontAlgn="base" hangingPunct="1">
        <a:lnSpc>
          <a:spcPct val="118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 Black" pitchFamily="34" charset="0"/>
        <a:defRPr sz="3600">
          <a:solidFill>
            <a:srgbClr val="FFFFFF"/>
          </a:solidFill>
          <a:latin typeface="Arial Black" pitchFamily="34" charset="0"/>
          <a:ea typeface="Lucida Sans Unicode" pitchFamily="34" charset="0"/>
          <a:cs typeface="Lucida Sans Unicode" pitchFamily="34" charset="0"/>
        </a:defRPr>
      </a:lvl4pPr>
      <a:lvl5pPr algn="ctr" defTabSz="449263" rtl="0" eaLnBrk="1" fontAlgn="base" hangingPunct="1">
        <a:lnSpc>
          <a:spcPct val="118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 Black" pitchFamily="34" charset="0"/>
        <a:defRPr sz="3600">
          <a:solidFill>
            <a:srgbClr val="FFFFFF"/>
          </a:solidFill>
          <a:latin typeface="Arial Black" pitchFamily="34" charset="0"/>
          <a:ea typeface="Lucida Sans Unicode" pitchFamily="34" charset="0"/>
          <a:cs typeface="Lucida Sans Unicode" pitchFamily="34" charset="0"/>
        </a:defRPr>
      </a:lvl5pPr>
      <a:lvl6pPr marL="457200" algn="ctr" defTabSz="449263" rtl="0" eaLnBrk="1" fontAlgn="base" hangingPunct="1">
        <a:lnSpc>
          <a:spcPct val="118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 Black" pitchFamily="34" charset="0"/>
        <a:defRPr sz="3600">
          <a:solidFill>
            <a:srgbClr val="FFFFFF"/>
          </a:solidFill>
          <a:latin typeface="Arial Black" pitchFamily="34" charset="0"/>
          <a:ea typeface="Lucida Sans Unicode" pitchFamily="34" charset="0"/>
          <a:cs typeface="Lucida Sans Unicode" pitchFamily="34" charset="0"/>
        </a:defRPr>
      </a:lvl6pPr>
      <a:lvl7pPr marL="914400" algn="ctr" defTabSz="449263" rtl="0" eaLnBrk="1" fontAlgn="base" hangingPunct="1">
        <a:lnSpc>
          <a:spcPct val="118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 Black" pitchFamily="34" charset="0"/>
        <a:defRPr sz="3600">
          <a:solidFill>
            <a:srgbClr val="FFFFFF"/>
          </a:solidFill>
          <a:latin typeface="Arial Black" pitchFamily="34" charset="0"/>
          <a:ea typeface="Lucida Sans Unicode" pitchFamily="34" charset="0"/>
          <a:cs typeface="Lucida Sans Unicode" pitchFamily="34" charset="0"/>
        </a:defRPr>
      </a:lvl7pPr>
      <a:lvl8pPr marL="1371600" algn="ctr" defTabSz="449263" rtl="0" eaLnBrk="1" fontAlgn="base" hangingPunct="1">
        <a:lnSpc>
          <a:spcPct val="118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 Black" pitchFamily="34" charset="0"/>
        <a:defRPr sz="3600">
          <a:solidFill>
            <a:srgbClr val="FFFFFF"/>
          </a:solidFill>
          <a:latin typeface="Arial Black" pitchFamily="34" charset="0"/>
          <a:ea typeface="Lucida Sans Unicode" pitchFamily="34" charset="0"/>
          <a:cs typeface="Lucida Sans Unicode" pitchFamily="34" charset="0"/>
        </a:defRPr>
      </a:lvl8pPr>
      <a:lvl9pPr marL="1828800" algn="ctr" defTabSz="449263" rtl="0" eaLnBrk="1" fontAlgn="base" hangingPunct="1">
        <a:lnSpc>
          <a:spcPct val="118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 Black" pitchFamily="34" charset="0"/>
        <a:defRPr sz="3600">
          <a:solidFill>
            <a:srgbClr val="FFFFFF"/>
          </a:solidFill>
          <a:latin typeface="Arial Black" pitchFamily="34" charset="0"/>
          <a:ea typeface="Lucida Sans Unicode" pitchFamily="34" charset="0"/>
          <a:cs typeface="Lucida Sans Unicode" pitchFamily="34" charset="0"/>
        </a:defRPr>
      </a:lvl9pPr>
    </p:titleStyle>
    <p:bodyStyle>
      <a:lvl1pPr marL="341313" indent="-341313" algn="l" defTabSz="449263" rtl="0" eaLnBrk="1" fontAlgn="base" hangingPunct="1">
        <a:lnSpc>
          <a:spcPct val="93000"/>
        </a:lnSpc>
        <a:spcBef>
          <a:spcPts val="800"/>
        </a:spcBef>
        <a:spcAft>
          <a:spcPct val="0"/>
        </a:spcAft>
        <a:buClr>
          <a:srgbClr val="003399"/>
        </a:buClr>
        <a:buSzPct val="100000"/>
        <a:buFont typeface="Arial" charset="0"/>
        <a:buChar char="•"/>
        <a:defRPr sz="3200">
          <a:solidFill>
            <a:srgbClr val="003399"/>
          </a:solidFill>
          <a:latin typeface="+mn-lt"/>
          <a:ea typeface="+mn-ea"/>
          <a:cs typeface="+mn-cs"/>
        </a:defRPr>
      </a:lvl1pPr>
      <a:lvl2pPr marL="741363" indent="-284163" algn="l" defTabSz="449263" rtl="0" eaLnBrk="1" fontAlgn="base" hangingPunct="1">
        <a:lnSpc>
          <a:spcPct val="93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1" fontAlgn="base" hangingPunct="1">
        <a:lnSpc>
          <a:spcPct val="93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1" fontAlgn="base" hangingPunct="1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1" fontAlgn="base" hangingPunct="1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1" fontAlgn="base" hangingPunct="1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1" fontAlgn="base" hangingPunct="1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1" fontAlgn="base" hangingPunct="1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1" fontAlgn="base" hangingPunct="1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image" Target="../media/image1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 txBox="1">
            <a:spLocks/>
          </p:cNvSpPr>
          <p:nvPr/>
        </p:nvSpPr>
        <p:spPr bwMode="auto">
          <a:xfrm>
            <a:off x="0" y="4509120"/>
            <a:ext cx="9144000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1" fontAlgn="base" hangingPunct="1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 Black" pitchFamily="34" charset="0"/>
              <a:defRPr lang="fr-FR" sz="3200" kern="1200" dirty="0">
                <a:solidFill>
                  <a:srgbClr val="333399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1" fontAlgn="base" hangingPunct="1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 Black" pitchFamily="34" charset="0"/>
              <a:defRPr sz="3600">
                <a:solidFill>
                  <a:srgbClr val="FFFFFF"/>
                </a:solidFill>
                <a:latin typeface="Arial Black" pitchFamily="34" charset="0"/>
                <a:ea typeface="Lucida Sans Unicode" pitchFamily="34" charset="0"/>
                <a:cs typeface="Lucida Sans Unicode" pitchFamily="34" charset="0"/>
              </a:defRPr>
            </a:lvl2pPr>
            <a:lvl3pPr algn="ctr" defTabSz="449263" rtl="0" eaLnBrk="1" fontAlgn="base" hangingPunct="1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 Black" pitchFamily="34" charset="0"/>
              <a:defRPr sz="3600">
                <a:solidFill>
                  <a:srgbClr val="FFFFFF"/>
                </a:solidFill>
                <a:latin typeface="Arial Black" pitchFamily="34" charset="0"/>
                <a:ea typeface="Lucida Sans Unicode" pitchFamily="34" charset="0"/>
                <a:cs typeface="Lucida Sans Unicode" pitchFamily="34" charset="0"/>
              </a:defRPr>
            </a:lvl3pPr>
            <a:lvl4pPr algn="ctr" defTabSz="449263" rtl="0" eaLnBrk="1" fontAlgn="base" hangingPunct="1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 Black" pitchFamily="34" charset="0"/>
              <a:defRPr sz="3600">
                <a:solidFill>
                  <a:srgbClr val="FFFFFF"/>
                </a:solidFill>
                <a:latin typeface="Arial Black" pitchFamily="34" charset="0"/>
                <a:ea typeface="Lucida Sans Unicode" pitchFamily="34" charset="0"/>
                <a:cs typeface="Lucida Sans Unicode" pitchFamily="34" charset="0"/>
              </a:defRPr>
            </a:lvl4pPr>
            <a:lvl5pPr algn="ctr" defTabSz="449263" rtl="0" eaLnBrk="1" fontAlgn="base" hangingPunct="1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 Black" pitchFamily="34" charset="0"/>
              <a:defRPr sz="3600">
                <a:solidFill>
                  <a:srgbClr val="FFFFFF"/>
                </a:solidFill>
                <a:latin typeface="Arial Black" pitchFamily="34" charset="0"/>
                <a:ea typeface="Lucida Sans Unicode" pitchFamily="34" charset="0"/>
                <a:cs typeface="Lucida Sans Unicode" pitchFamily="34" charset="0"/>
              </a:defRPr>
            </a:lvl5pPr>
            <a:lvl6pPr marL="457200" algn="ctr" defTabSz="449263" rtl="0" eaLnBrk="1" fontAlgn="base" hangingPunct="1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 Black" pitchFamily="34" charset="0"/>
              <a:defRPr sz="3600">
                <a:solidFill>
                  <a:srgbClr val="FFFFFF"/>
                </a:solidFill>
                <a:latin typeface="Arial Black" pitchFamily="34" charset="0"/>
                <a:ea typeface="Lucida Sans Unicode" pitchFamily="34" charset="0"/>
                <a:cs typeface="Lucida Sans Unicode" pitchFamily="34" charset="0"/>
              </a:defRPr>
            </a:lvl6pPr>
            <a:lvl7pPr marL="914400" algn="ctr" defTabSz="449263" rtl="0" eaLnBrk="1" fontAlgn="base" hangingPunct="1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 Black" pitchFamily="34" charset="0"/>
              <a:defRPr sz="3600">
                <a:solidFill>
                  <a:srgbClr val="FFFFFF"/>
                </a:solidFill>
                <a:latin typeface="Arial Black" pitchFamily="34" charset="0"/>
                <a:ea typeface="Lucida Sans Unicode" pitchFamily="34" charset="0"/>
                <a:cs typeface="Lucida Sans Unicode" pitchFamily="34" charset="0"/>
              </a:defRPr>
            </a:lvl7pPr>
            <a:lvl8pPr marL="1371600" algn="ctr" defTabSz="449263" rtl="0" eaLnBrk="1" fontAlgn="base" hangingPunct="1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 Black" pitchFamily="34" charset="0"/>
              <a:defRPr sz="3600">
                <a:solidFill>
                  <a:srgbClr val="FFFFFF"/>
                </a:solidFill>
                <a:latin typeface="Arial Black" pitchFamily="34" charset="0"/>
                <a:ea typeface="Lucida Sans Unicode" pitchFamily="34" charset="0"/>
                <a:cs typeface="Lucida Sans Unicode" pitchFamily="34" charset="0"/>
              </a:defRPr>
            </a:lvl8pPr>
            <a:lvl9pPr marL="1828800" algn="ctr" defTabSz="449263" rtl="0" eaLnBrk="1" fontAlgn="base" hangingPunct="1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 Black" pitchFamily="34" charset="0"/>
              <a:defRPr sz="3600">
                <a:solidFill>
                  <a:srgbClr val="FFFFFF"/>
                </a:solidFill>
                <a:latin typeface="Arial Black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fr-FR" sz="3600" b="1" dirty="0" smtClean="0">
                <a:solidFill>
                  <a:srgbClr val="C00000"/>
                </a:solidFill>
                <a:latin typeface="+mn-lt"/>
              </a:rPr>
              <a:t>Karol Desnos, </a:t>
            </a:r>
            <a:r>
              <a:rPr lang="fr-FR" sz="3600" b="1" dirty="0" err="1" smtClean="0">
                <a:solidFill>
                  <a:srgbClr val="C00000"/>
                </a:solidFill>
                <a:latin typeface="+mn-lt"/>
              </a:rPr>
              <a:t>Ph.D</a:t>
            </a:r>
            <a:r>
              <a:rPr lang="fr-FR" sz="3600" b="1" dirty="0" smtClean="0">
                <a:solidFill>
                  <a:srgbClr val="C00000"/>
                </a:solidFill>
                <a:latin typeface="+mn-lt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fr-FR" sz="2800" i="1" dirty="0" err="1">
                <a:solidFill>
                  <a:srgbClr val="356FCC"/>
                </a:solidFill>
                <a:latin typeface="+mn-lt"/>
              </a:rPr>
              <a:t>Associate</a:t>
            </a:r>
            <a:r>
              <a:rPr lang="fr-FR" sz="2800" i="1" dirty="0">
                <a:solidFill>
                  <a:srgbClr val="356FCC"/>
                </a:solidFill>
                <a:latin typeface="+mn-lt"/>
              </a:rPr>
              <a:t> Professor</a:t>
            </a:r>
          </a:p>
          <a:p>
            <a:pPr>
              <a:lnSpc>
                <a:spcPct val="100000"/>
              </a:lnSpc>
            </a:pPr>
            <a:r>
              <a:rPr lang="fr-FR" sz="2800" i="1" dirty="0" smtClean="0">
                <a:solidFill>
                  <a:srgbClr val="356FCC"/>
                </a:solidFill>
                <a:latin typeface="+mn-lt"/>
              </a:rPr>
              <a:t>IETR-VAADER, Rennes, France</a:t>
            </a:r>
            <a:endParaRPr lang="en-US" sz="2800" i="1" dirty="0">
              <a:solidFill>
                <a:srgbClr val="356FCC"/>
              </a:solidFill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7544" y="980728"/>
            <a:ext cx="82089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1" dirty="0" smtClean="0"/>
              <a:t>Image &amp; AI Reading Group</a:t>
            </a:r>
            <a:endParaRPr lang="fr-FR" sz="2800" b="1" i="1" dirty="0"/>
          </a:p>
        </p:txBody>
      </p:sp>
      <p:sp>
        <p:nvSpPr>
          <p:cNvPr id="5" name="ZoneTexte 4"/>
          <p:cNvSpPr txBox="1"/>
          <p:nvPr/>
        </p:nvSpPr>
        <p:spPr>
          <a:xfrm>
            <a:off x="23424" y="6308906"/>
            <a:ext cx="8856983" cy="369332"/>
          </a:xfrm>
          <a:prstGeom prst="rect">
            <a:avLst/>
          </a:prstGeom>
          <a:noFill/>
        </p:spPr>
        <p:txBody>
          <a:bodyPr wrap="square" lIns="0" rIns="0" anchor="b">
            <a:spAutoFit/>
          </a:bodyPr>
          <a:lstStyle/>
          <a:p>
            <a:pPr>
              <a:defRPr/>
            </a:pPr>
            <a:r>
              <a:rPr lang="en-US" kern="0" dirty="0" smtClean="0">
                <a:solidFill>
                  <a:srgbClr val="5F5E5E"/>
                </a:solidFill>
                <a:latin typeface="Calibri" pitchFamily="34" charset="0"/>
                <a:cs typeface="Calibri" pitchFamily="34" charset="0"/>
              </a:rPr>
              <a:t>2021.MM.DD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240328"/>
            <a:ext cx="2123536" cy="55672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4"/>
          <a:srcRect b="36153"/>
          <a:stretch/>
        </p:blipFill>
        <p:spPr>
          <a:xfrm>
            <a:off x="532558" y="1700808"/>
            <a:ext cx="7838714" cy="2664296"/>
          </a:xfrm>
          <a:prstGeom prst="flowChartDocumen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76273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6402"/>
    </mc:Choice>
    <mc:Fallback xmlns="">
      <p:transition advTm="26402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Espace réservé du contenu 66"/>
          <p:cNvSpPr txBox="1">
            <a:spLocks/>
          </p:cNvSpPr>
          <p:nvPr/>
        </p:nvSpPr>
        <p:spPr>
          <a:xfrm>
            <a:off x="23423" y="908720"/>
            <a:ext cx="8856983" cy="648072"/>
          </a:xfrm>
          <a:prstGeom prst="rect">
            <a:avLst/>
          </a:prstGeom>
        </p:spPr>
        <p:txBody>
          <a:bodyPr/>
          <a:lstStyle>
            <a:lvl1pPr marL="252000" indent="-25200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lang="fr-FR" sz="2800" b="1" kern="1200">
                <a:solidFill>
                  <a:srgbClr val="9D1747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6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fr-FR" sz="2400" b="1" kern="1200" baseline="0">
                <a:solidFill>
                  <a:srgbClr val="4F4D5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84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fr-FR" sz="2000" kern="1200" baseline="0">
                <a:solidFill>
                  <a:srgbClr val="4F4D5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1200"/>
              </a:spcBef>
              <a:buNone/>
            </a:pPr>
            <a:r>
              <a:rPr lang="en-US" sz="2600" dirty="0" smtClean="0"/>
              <a:t>1. Dynamic Architectures</a:t>
            </a:r>
            <a:endParaRPr lang="en-US" b="0" dirty="0" smtClean="0"/>
          </a:p>
          <a:p>
            <a:pPr marL="0" lvl="0" indent="0">
              <a:spcBef>
                <a:spcPts val="1800"/>
              </a:spcBef>
              <a:buNone/>
            </a:pPr>
            <a:r>
              <a:rPr lang="en-US" sz="2600" dirty="0" smtClean="0">
                <a:solidFill>
                  <a:srgbClr val="9D1747"/>
                </a:solidFill>
              </a:rPr>
              <a:t>1.1. Dynamic Depth – 1.1.1 Early Exiting</a:t>
            </a:r>
            <a:endParaRPr lang="en-US" sz="2600" dirty="0"/>
          </a:p>
          <a:p>
            <a:pPr lvl="1" defTabSz="108000"/>
            <a:r>
              <a:rPr lang="en-US" b="0" dirty="0" smtClean="0"/>
              <a:t>Stop computations early for “easy” samples.</a:t>
            </a:r>
            <a:endParaRPr lang="en-US" sz="2600" dirty="0" smtClean="0">
              <a:solidFill>
                <a:srgbClr val="4F4D50"/>
              </a:solidFill>
            </a:endParaRPr>
          </a:p>
          <a:p>
            <a:pPr lvl="1" defTabSz="108000">
              <a:spcAft>
                <a:spcPts val="1200"/>
              </a:spcAft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9D1747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4" name="Titre 1"/>
          <p:cNvSpPr>
            <a:spLocks noGrp="1"/>
          </p:cNvSpPr>
          <p:nvPr>
            <p:ph type="title"/>
          </p:nvPr>
        </p:nvSpPr>
        <p:spPr>
          <a:xfrm>
            <a:off x="1475656" y="239557"/>
            <a:ext cx="7668344" cy="669163"/>
          </a:xfrm>
        </p:spPr>
        <p:txBody>
          <a:bodyPr/>
          <a:lstStyle/>
          <a:p>
            <a:r>
              <a:rPr lang="fr-FR" dirty="0" smtClean="0"/>
              <a:t>Instance-Wise </a:t>
            </a:r>
            <a:r>
              <a:rPr lang="fr-FR" dirty="0" err="1" smtClean="0"/>
              <a:t>Dynamic</a:t>
            </a:r>
            <a:r>
              <a:rPr lang="fr-FR" dirty="0" smtClean="0"/>
              <a:t> N.N.</a:t>
            </a:r>
            <a:endParaRPr lang="en-US" cap="small" dirty="0"/>
          </a:p>
        </p:txBody>
      </p:sp>
      <p:sp>
        <p:nvSpPr>
          <p:cNvPr id="3" name="ZoneTexte 2"/>
          <p:cNvSpPr txBox="1"/>
          <p:nvPr/>
        </p:nvSpPr>
        <p:spPr>
          <a:xfrm>
            <a:off x="539552" y="5231398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c. Multi-</a:t>
            </a:r>
            <a:r>
              <a:rPr lang="fr-FR" dirty="0" err="1" smtClean="0"/>
              <a:t>scale</a:t>
            </a:r>
            <a:r>
              <a:rPr lang="fr-FR" dirty="0" smtClean="0"/>
              <a:t> networks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2636912"/>
            <a:ext cx="7890200" cy="2405811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489112" y="5879013"/>
            <a:ext cx="5739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B6D77A"/>
                </a:solidFill>
                <a:sym typeface="Wingdings" panose="05000000000000000000" pitchFamily="2" charset="2"/>
              </a:rPr>
              <a:t> </a:t>
            </a:r>
            <a:r>
              <a:rPr lang="fr-FR" dirty="0" err="1" smtClean="0">
                <a:solidFill>
                  <a:srgbClr val="B6D77A"/>
                </a:solidFill>
                <a:sym typeface="Wingdings" panose="05000000000000000000" pitchFamily="2" charset="2"/>
              </a:rPr>
              <a:t>Better</a:t>
            </a:r>
            <a:r>
              <a:rPr lang="fr-FR" dirty="0" smtClean="0">
                <a:solidFill>
                  <a:srgbClr val="B6D77A"/>
                </a:solidFill>
                <a:sym typeface="Wingdings" panose="05000000000000000000" pitchFamily="2" charset="2"/>
              </a:rPr>
              <a:t> </a:t>
            </a:r>
            <a:r>
              <a:rPr lang="fr-FR" dirty="0" err="1" smtClean="0">
                <a:solidFill>
                  <a:srgbClr val="B6D77A"/>
                </a:solidFill>
                <a:sym typeface="Wingdings" panose="05000000000000000000" pitchFamily="2" charset="2"/>
              </a:rPr>
              <a:t>than</a:t>
            </a:r>
            <a:r>
              <a:rPr lang="fr-FR" dirty="0" smtClean="0">
                <a:solidFill>
                  <a:srgbClr val="B6D77A"/>
                </a:solidFill>
                <a:sym typeface="Wingdings" panose="05000000000000000000" pitchFamily="2" charset="2"/>
              </a:rPr>
              <a:t> </a:t>
            </a:r>
            <a:r>
              <a:rPr lang="fr-FR" dirty="0" err="1" smtClean="0">
                <a:solidFill>
                  <a:srgbClr val="B6D77A"/>
                </a:solidFill>
                <a:sym typeface="Wingdings" panose="05000000000000000000" pitchFamily="2" charset="2"/>
              </a:rPr>
              <a:t>both</a:t>
            </a:r>
            <a:r>
              <a:rPr lang="fr-FR" dirty="0" smtClean="0">
                <a:solidFill>
                  <a:srgbClr val="B6D77A"/>
                </a:solidFill>
                <a:sym typeface="Wingdings" panose="05000000000000000000" pitchFamily="2" charset="2"/>
              </a:rPr>
              <a:t> </a:t>
            </a:r>
            <a:r>
              <a:rPr lang="fr-FR" dirty="0" err="1" smtClean="0">
                <a:solidFill>
                  <a:srgbClr val="B6D77A"/>
                </a:solidFill>
                <a:sym typeface="Wingdings" panose="05000000000000000000" pitchFamily="2" charset="2"/>
              </a:rPr>
              <a:t>cascading</a:t>
            </a:r>
            <a:r>
              <a:rPr lang="fr-FR" dirty="0" smtClean="0">
                <a:solidFill>
                  <a:srgbClr val="B6D77A"/>
                </a:solidFill>
                <a:sym typeface="Wingdings" panose="05000000000000000000" pitchFamily="2" charset="2"/>
              </a:rPr>
              <a:t> and </a:t>
            </a:r>
            <a:r>
              <a:rPr lang="fr-FR" dirty="0" err="1" smtClean="0">
                <a:solidFill>
                  <a:srgbClr val="B6D77A"/>
                </a:solidFill>
                <a:sym typeface="Wingdings" panose="05000000000000000000" pitchFamily="2" charset="2"/>
              </a:rPr>
              <a:t>intermediate</a:t>
            </a:r>
            <a:r>
              <a:rPr lang="fr-FR" dirty="0" smtClean="0">
                <a:solidFill>
                  <a:srgbClr val="B6D77A"/>
                </a:solidFill>
                <a:sym typeface="Wingdings" panose="05000000000000000000" pitchFamily="2" charset="2"/>
              </a:rPr>
              <a:t> </a:t>
            </a:r>
            <a:r>
              <a:rPr lang="fr-FR" dirty="0" err="1" smtClean="0">
                <a:solidFill>
                  <a:srgbClr val="B6D77A"/>
                </a:solidFill>
                <a:sym typeface="Wingdings" panose="05000000000000000000" pitchFamily="2" charset="2"/>
              </a:rPr>
              <a:t>classif</a:t>
            </a:r>
            <a:r>
              <a:rPr lang="fr-FR" dirty="0" smtClean="0">
                <a:solidFill>
                  <a:srgbClr val="B6D77A"/>
                </a:solidFill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fr-FR" dirty="0" err="1" smtClean="0">
                <a:solidFill>
                  <a:srgbClr val="FF0000"/>
                </a:solidFill>
              </a:rPr>
              <a:t>Touchy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threshold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tuning</a:t>
            </a:r>
            <a:r>
              <a:rPr lang="fr-FR" dirty="0" smtClean="0">
                <a:solidFill>
                  <a:srgbClr val="FF0000"/>
                </a:solidFill>
              </a:rPr>
              <a:t> / training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915816" y="5042723"/>
            <a:ext cx="1351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66B2FF"/>
                </a:solidFill>
              </a:rPr>
              <a:t>Confidence</a:t>
            </a:r>
          </a:p>
          <a:p>
            <a:r>
              <a:rPr lang="fr-FR" dirty="0" err="1" smtClean="0">
                <a:solidFill>
                  <a:srgbClr val="66B2FF"/>
                </a:solidFill>
              </a:rPr>
              <a:t>threshold</a:t>
            </a:r>
            <a:endParaRPr lang="fr-FR" dirty="0">
              <a:solidFill>
                <a:srgbClr val="66B2FF"/>
              </a:solidFill>
            </a:endParaRPr>
          </a:p>
        </p:txBody>
      </p:sp>
      <p:cxnSp>
        <p:nvCxnSpPr>
          <p:cNvPr id="13" name="Connecteur droit avec flèche 12"/>
          <p:cNvCxnSpPr/>
          <p:nvPr/>
        </p:nvCxnSpPr>
        <p:spPr bwMode="auto">
          <a:xfrm flipH="1" flipV="1">
            <a:off x="2411760" y="4779633"/>
            <a:ext cx="504056" cy="334227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rgbClr val="66B2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ZoneTexte 14"/>
          <p:cNvSpPr txBox="1"/>
          <p:nvPr/>
        </p:nvSpPr>
        <p:spPr>
          <a:xfrm>
            <a:off x="4771524" y="5057329"/>
            <a:ext cx="11218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66B2FF"/>
                </a:solidFill>
              </a:rPr>
              <a:t>"</a:t>
            </a:r>
            <a:r>
              <a:rPr lang="fr-FR" dirty="0" err="1" smtClean="0">
                <a:solidFill>
                  <a:srgbClr val="66B2FF"/>
                </a:solidFill>
              </a:rPr>
              <a:t>Trained</a:t>
            </a:r>
            <a:r>
              <a:rPr lang="fr-FR" dirty="0" smtClean="0">
                <a:solidFill>
                  <a:srgbClr val="66B2FF"/>
                </a:solidFill>
              </a:rPr>
              <a:t>"</a:t>
            </a:r>
            <a:br>
              <a:rPr lang="fr-FR" dirty="0" smtClean="0">
                <a:solidFill>
                  <a:srgbClr val="66B2FF"/>
                </a:solidFill>
              </a:rPr>
            </a:br>
            <a:endParaRPr lang="fr-FR" dirty="0">
              <a:solidFill>
                <a:srgbClr val="66B2FF"/>
              </a:solidFill>
            </a:endParaRPr>
          </a:p>
        </p:txBody>
      </p:sp>
      <p:cxnSp>
        <p:nvCxnSpPr>
          <p:cNvPr id="16" name="Connecteur droit avec flèche 15"/>
          <p:cNvCxnSpPr/>
          <p:nvPr/>
        </p:nvCxnSpPr>
        <p:spPr bwMode="auto">
          <a:xfrm flipH="1" flipV="1">
            <a:off x="4691266" y="4513929"/>
            <a:ext cx="211899" cy="578969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rgbClr val="66B2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8384" y="2636912"/>
            <a:ext cx="1104996" cy="269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97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Espace réservé du contenu 66"/>
          <p:cNvSpPr txBox="1">
            <a:spLocks/>
          </p:cNvSpPr>
          <p:nvPr/>
        </p:nvSpPr>
        <p:spPr>
          <a:xfrm>
            <a:off x="23423" y="908720"/>
            <a:ext cx="8856983" cy="648072"/>
          </a:xfrm>
          <a:prstGeom prst="rect">
            <a:avLst/>
          </a:prstGeom>
        </p:spPr>
        <p:txBody>
          <a:bodyPr/>
          <a:lstStyle>
            <a:lvl1pPr marL="252000" indent="-25200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lang="fr-FR" sz="2800" b="1" kern="1200">
                <a:solidFill>
                  <a:srgbClr val="9D1747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6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fr-FR" sz="2400" b="1" kern="1200" baseline="0">
                <a:solidFill>
                  <a:srgbClr val="4F4D5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84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fr-FR" sz="2000" kern="1200" baseline="0">
                <a:solidFill>
                  <a:srgbClr val="4F4D5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1200"/>
              </a:spcBef>
              <a:buNone/>
            </a:pPr>
            <a:r>
              <a:rPr lang="en-US" sz="2600" dirty="0" smtClean="0"/>
              <a:t>1. Dynamic Architectures</a:t>
            </a:r>
            <a:endParaRPr lang="en-US" sz="2600" dirty="0"/>
          </a:p>
          <a:p>
            <a:pPr marL="0" lvl="0" indent="0">
              <a:spcBef>
                <a:spcPts val="1800"/>
              </a:spcBef>
              <a:buNone/>
            </a:pPr>
            <a:r>
              <a:rPr lang="en-US" sz="2600" dirty="0" smtClean="0">
                <a:solidFill>
                  <a:srgbClr val="9D1747"/>
                </a:solidFill>
              </a:rPr>
              <a:t>1.1. Dynamic Depth – 1.1.2 Layer Skipping</a:t>
            </a:r>
            <a:endParaRPr lang="en-US" sz="2600" dirty="0"/>
          </a:p>
          <a:p>
            <a:pPr lvl="1" defTabSz="108000"/>
            <a:r>
              <a:rPr lang="en-US" b="0" dirty="0" smtClean="0"/>
              <a:t>Disable intermediate layers (requires “skip” connections)</a:t>
            </a:r>
            <a:endParaRPr lang="en-US" sz="2600" dirty="0" smtClean="0">
              <a:solidFill>
                <a:srgbClr val="4F4D50"/>
              </a:solidFill>
            </a:endParaRPr>
          </a:p>
          <a:p>
            <a:pPr lvl="1" defTabSz="108000">
              <a:spcAft>
                <a:spcPts val="1200"/>
              </a:spcAft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9D1747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4" name="Titre 1"/>
          <p:cNvSpPr>
            <a:spLocks noGrp="1"/>
          </p:cNvSpPr>
          <p:nvPr>
            <p:ph type="title"/>
          </p:nvPr>
        </p:nvSpPr>
        <p:spPr>
          <a:xfrm>
            <a:off x="1475656" y="239557"/>
            <a:ext cx="7668344" cy="669163"/>
          </a:xfrm>
        </p:spPr>
        <p:txBody>
          <a:bodyPr/>
          <a:lstStyle/>
          <a:p>
            <a:r>
              <a:rPr lang="fr-FR" dirty="0" smtClean="0"/>
              <a:t>Instance-Wise </a:t>
            </a:r>
            <a:r>
              <a:rPr lang="fr-FR" dirty="0" err="1" smtClean="0"/>
              <a:t>Dynamic</a:t>
            </a:r>
            <a:r>
              <a:rPr lang="fr-FR" dirty="0" smtClean="0"/>
              <a:t> N.N.</a:t>
            </a:r>
            <a:endParaRPr lang="en-US" cap="small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/>
          <a:srcRect r="23621"/>
          <a:stretch/>
        </p:blipFill>
        <p:spPr>
          <a:xfrm>
            <a:off x="107504" y="3768989"/>
            <a:ext cx="3024336" cy="2160240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467544" y="3050650"/>
            <a:ext cx="1813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Reminder</a:t>
            </a:r>
            <a:r>
              <a:rPr lang="fr-FR" dirty="0" smtClean="0"/>
              <a:t>: </a:t>
            </a:r>
          </a:p>
          <a:p>
            <a:r>
              <a:rPr lang="fr-FR" dirty="0" smtClean="0"/>
              <a:t>Skip </a:t>
            </a:r>
            <a:r>
              <a:rPr lang="fr-FR" dirty="0" err="1" smtClean="0"/>
              <a:t>connection</a:t>
            </a:r>
            <a:endParaRPr lang="fr-FR" dirty="0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 rotWithShape="1">
          <a:blip r:embed="rId4"/>
          <a:srcRect l="40537"/>
          <a:stretch/>
        </p:blipFill>
        <p:spPr>
          <a:xfrm>
            <a:off x="3779912" y="4365104"/>
            <a:ext cx="4968552" cy="1624717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 rotWithShape="1">
          <a:blip r:embed="rId4"/>
          <a:srcRect r="59463"/>
          <a:stretch/>
        </p:blipFill>
        <p:spPr>
          <a:xfrm>
            <a:off x="4706300" y="2564904"/>
            <a:ext cx="3387138" cy="1624718"/>
          </a:xfrm>
          <a:prstGeom prst="rect">
            <a:avLst/>
          </a:prstGeom>
        </p:spPr>
      </p:pic>
      <p:sp>
        <p:nvSpPr>
          <p:cNvPr id="23" name="ZoneTexte 22"/>
          <p:cNvSpPr txBox="1"/>
          <p:nvPr/>
        </p:nvSpPr>
        <p:spPr>
          <a:xfrm>
            <a:off x="4403169" y="3984903"/>
            <a:ext cx="40447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a. </a:t>
            </a:r>
            <a:r>
              <a:rPr lang="fr-FR" dirty="0" err="1" smtClean="0"/>
              <a:t>Gating</a:t>
            </a:r>
            <a:r>
              <a:rPr lang="fr-FR" dirty="0" smtClean="0"/>
              <a:t> </a:t>
            </a:r>
            <a:r>
              <a:rPr lang="fr-FR" dirty="0" err="1" smtClean="0"/>
              <a:t>function</a:t>
            </a:r>
            <a:r>
              <a:rPr lang="fr-FR" dirty="0" smtClean="0"/>
              <a:t> for </a:t>
            </a:r>
            <a:r>
              <a:rPr lang="fr-FR" dirty="0" err="1" smtClean="0"/>
              <a:t>skipping</a:t>
            </a:r>
            <a:r>
              <a:rPr lang="fr-FR" dirty="0" smtClean="0"/>
              <a:t> a layer.</a:t>
            </a:r>
          </a:p>
          <a:p>
            <a:r>
              <a:rPr lang="fr-FR" dirty="0" smtClean="0"/>
              <a:t>    (</a:t>
            </a:r>
            <a:r>
              <a:rPr lang="fr-FR" dirty="0" err="1"/>
              <a:t>also</a:t>
            </a:r>
            <a:r>
              <a:rPr lang="fr-FR" dirty="0"/>
              <a:t> </a:t>
            </a:r>
            <a:r>
              <a:rPr lang="fr-FR" dirty="0" err="1"/>
              <a:t>exists</a:t>
            </a:r>
            <a:r>
              <a:rPr lang="fr-FR" dirty="0"/>
              <a:t> for </a:t>
            </a:r>
            <a:r>
              <a:rPr lang="fr-FR" dirty="0" err="1" smtClean="0"/>
              <a:t>dynamic</a:t>
            </a:r>
            <a:r>
              <a:rPr lang="fr-FR" dirty="0" smtClean="0"/>
              <a:t> </a:t>
            </a:r>
            <a:r>
              <a:rPr lang="fr-FR" dirty="0" err="1" smtClean="0"/>
              <a:t>bitwidth</a:t>
            </a:r>
            <a:r>
              <a:rPr lang="fr-FR" dirty="0"/>
              <a:t>)</a:t>
            </a:r>
          </a:p>
          <a:p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4403169" y="6023029"/>
            <a:ext cx="3689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b. ML </a:t>
            </a:r>
            <a:r>
              <a:rPr lang="fr-FR" dirty="0" err="1" smtClean="0"/>
              <a:t>controlling</a:t>
            </a:r>
            <a:r>
              <a:rPr lang="fr-FR" dirty="0" smtClean="0"/>
              <a:t> more </a:t>
            </a:r>
            <a:r>
              <a:rPr lang="fr-FR" dirty="0" err="1" smtClean="0"/>
              <a:t>globally</a:t>
            </a:r>
            <a:r>
              <a:rPr lang="fr-FR" dirty="0" smtClean="0"/>
              <a:t> the</a:t>
            </a:r>
            <a:br>
              <a:rPr lang="fr-FR" dirty="0" smtClean="0"/>
            </a:br>
            <a:r>
              <a:rPr lang="fr-FR" dirty="0" smtClean="0"/>
              <a:t>    </a:t>
            </a:r>
            <a:r>
              <a:rPr lang="fr-FR" dirty="0" err="1" smtClean="0"/>
              <a:t>activated</a:t>
            </a:r>
            <a:r>
              <a:rPr lang="fr-FR" dirty="0" smtClean="0"/>
              <a:t> </a:t>
            </a:r>
            <a:r>
              <a:rPr lang="fr-FR" dirty="0" err="1" smtClean="0"/>
              <a:t>layers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8470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3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Espace réservé du contenu 66"/>
          <p:cNvSpPr txBox="1">
            <a:spLocks/>
          </p:cNvSpPr>
          <p:nvPr/>
        </p:nvSpPr>
        <p:spPr>
          <a:xfrm>
            <a:off x="23423" y="908720"/>
            <a:ext cx="8856983" cy="648072"/>
          </a:xfrm>
          <a:prstGeom prst="rect">
            <a:avLst/>
          </a:prstGeom>
        </p:spPr>
        <p:txBody>
          <a:bodyPr/>
          <a:lstStyle>
            <a:lvl1pPr marL="252000" indent="-25200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lang="fr-FR" sz="2800" b="1" kern="1200">
                <a:solidFill>
                  <a:srgbClr val="9D1747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6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fr-FR" sz="2400" b="1" kern="1200" baseline="0">
                <a:solidFill>
                  <a:srgbClr val="4F4D5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84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fr-FR" sz="2000" kern="1200" baseline="0">
                <a:solidFill>
                  <a:srgbClr val="4F4D5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1200"/>
              </a:spcBef>
              <a:buNone/>
            </a:pPr>
            <a:r>
              <a:rPr lang="en-US" sz="2600" dirty="0" smtClean="0"/>
              <a:t>1. Dynamic Architectures</a:t>
            </a:r>
            <a:endParaRPr lang="en-US" sz="2600" dirty="0"/>
          </a:p>
          <a:p>
            <a:pPr marL="0" lvl="0" indent="0">
              <a:spcBef>
                <a:spcPts val="1800"/>
              </a:spcBef>
              <a:buNone/>
            </a:pPr>
            <a:r>
              <a:rPr lang="en-US" sz="2600" dirty="0" smtClean="0">
                <a:solidFill>
                  <a:srgbClr val="9D1747"/>
                </a:solidFill>
              </a:rPr>
              <a:t>1.1. Dynamic Depth – 1.1.2 Layer Skipping</a:t>
            </a:r>
            <a:endParaRPr lang="en-US" sz="2600" dirty="0"/>
          </a:p>
          <a:p>
            <a:pPr lvl="1" defTabSz="108000"/>
            <a:r>
              <a:rPr lang="en-US" b="0" dirty="0" smtClean="0"/>
              <a:t>Disable intermediate layers (requires “skip” connections)</a:t>
            </a:r>
            <a:endParaRPr lang="en-US" sz="2600" dirty="0" smtClean="0">
              <a:solidFill>
                <a:srgbClr val="4F4D50"/>
              </a:solidFill>
            </a:endParaRPr>
          </a:p>
          <a:p>
            <a:pPr lvl="1" defTabSz="108000">
              <a:spcAft>
                <a:spcPts val="1200"/>
              </a:spcAft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9D1747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4" name="Titre 1"/>
          <p:cNvSpPr>
            <a:spLocks noGrp="1"/>
          </p:cNvSpPr>
          <p:nvPr>
            <p:ph type="title"/>
          </p:nvPr>
        </p:nvSpPr>
        <p:spPr>
          <a:xfrm>
            <a:off x="1475656" y="239557"/>
            <a:ext cx="7668344" cy="669163"/>
          </a:xfrm>
        </p:spPr>
        <p:txBody>
          <a:bodyPr/>
          <a:lstStyle/>
          <a:p>
            <a:r>
              <a:rPr lang="fr-FR" dirty="0" smtClean="0"/>
              <a:t>Instance-Wise </a:t>
            </a:r>
            <a:r>
              <a:rPr lang="fr-FR" dirty="0" err="1" smtClean="0"/>
              <a:t>Dynamic</a:t>
            </a:r>
            <a:r>
              <a:rPr lang="fr-FR" dirty="0" smtClean="0"/>
              <a:t> N.N.</a:t>
            </a:r>
            <a:endParaRPr lang="en-US" cap="small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4262286"/>
            <a:ext cx="4180005" cy="1605694"/>
          </a:xfrm>
          <a:prstGeom prst="rect">
            <a:avLst/>
          </a:prstGeom>
        </p:spPr>
      </p:pic>
      <p:sp>
        <p:nvSpPr>
          <p:cNvPr id="17" name="ZoneTexte 16"/>
          <p:cNvSpPr txBox="1"/>
          <p:nvPr/>
        </p:nvSpPr>
        <p:spPr>
          <a:xfrm>
            <a:off x="2859423" y="5867980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c. </a:t>
            </a:r>
            <a:r>
              <a:rPr lang="fr-FR" dirty="0" err="1" smtClean="0"/>
              <a:t>Halting</a:t>
            </a:r>
            <a:r>
              <a:rPr lang="fr-FR" dirty="0" smtClean="0"/>
              <a:t> scores in a RNN stage</a:t>
            </a:r>
            <a:endParaRPr lang="fr-FR" dirty="0"/>
          </a:p>
        </p:txBody>
      </p:sp>
      <p:cxnSp>
        <p:nvCxnSpPr>
          <p:cNvPr id="9" name="Connecteur droit avec flèche 8"/>
          <p:cNvCxnSpPr/>
          <p:nvPr/>
        </p:nvCxnSpPr>
        <p:spPr bwMode="auto">
          <a:xfrm>
            <a:off x="2643399" y="4201037"/>
            <a:ext cx="1926468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ZoneTexte 9"/>
          <p:cNvSpPr txBox="1"/>
          <p:nvPr/>
        </p:nvSpPr>
        <p:spPr>
          <a:xfrm>
            <a:off x="2512169" y="2989675"/>
            <a:ext cx="22365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accumulated</a:t>
            </a:r>
            <a:r>
              <a:rPr lang="fr-FR" dirty="0" smtClean="0"/>
              <a:t> </a:t>
            </a:r>
            <a:br>
              <a:rPr lang="fr-FR" dirty="0" smtClean="0"/>
            </a:br>
            <a:r>
              <a:rPr lang="fr-FR" dirty="0" smtClean="0"/>
              <a:t>for </a:t>
            </a:r>
            <a:r>
              <a:rPr lang="fr-FR" dirty="0" err="1" smtClean="0"/>
              <a:t>each</a:t>
            </a:r>
            <a:r>
              <a:rPr lang="fr-FR" dirty="0" smtClean="0"/>
              <a:t> time </a:t>
            </a:r>
            <a:r>
              <a:rPr lang="fr-FR" dirty="0" err="1" smtClean="0"/>
              <a:t>step</a:t>
            </a:r>
            <a:endParaRPr lang="fr-FR" dirty="0" smtClean="0"/>
          </a:p>
          <a:p>
            <a:r>
              <a:rPr lang="fr-FR" dirty="0" smtClean="0"/>
              <a:t>in </a:t>
            </a:r>
            <a:r>
              <a:rPr lang="fr-FR" dirty="0" err="1" smtClean="0"/>
              <a:t>each</a:t>
            </a:r>
            <a:r>
              <a:rPr lang="fr-FR" dirty="0" smtClean="0"/>
              <a:t> block.</a:t>
            </a:r>
          </a:p>
          <a:p>
            <a:r>
              <a:rPr lang="fr-FR" dirty="0" smtClean="0"/>
              <a:t>Stops at a </a:t>
            </a:r>
            <a:r>
              <a:rPr lang="fr-FR" dirty="0" err="1" smtClean="0"/>
              <a:t>threshold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4788024" y="3128174"/>
            <a:ext cx="2686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B6D77A"/>
                </a:solidFill>
                <a:sym typeface="Wingdings" panose="05000000000000000000" pitchFamily="2" charset="2"/>
              </a:rPr>
              <a:t> Spatial/time </a:t>
            </a:r>
            <a:r>
              <a:rPr lang="fr-FR" dirty="0" err="1" smtClean="0">
                <a:solidFill>
                  <a:srgbClr val="B6D77A"/>
                </a:solidFill>
                <a:sym typeface="Wingdings" panose="05000000000000000000" pitchFamily="2" charset="2"/>
              </a:rPr>
              <a:t>adaptivity</a:t>
            </a:r>
            <a:endParaRPr lang="fr-FR" dirty="0" smtClean="0">
              <a:solidFill>
                <a:srgbClr val="B6D77A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5476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Espace réservé du contenu 66"/>
          <p:cNvSpPr txBox="1">
            <a:spLocks/>
          </p:cNvSpPr>
          <p:nvPr/>
        </p:nvSpPr>
        <p:spPr>
          <a:xfrm>
            <a:off x="23423" y="908720"/>
            <a:ext cx="8856983" cy="648072"/>
          </a:xfrm>
          <a:prstGeom prst="rect">
            <a:avLst/>
          </a:prstGeom>
        </p:spPr>
        <p:txBody>
          <a:bodyPr/>
          <a:lstStyle>
            <a:lvl1pPr marL="252000" indent="-25200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lang="fr-FR" sz="2800" b="1" kern="1200">
                <a:solidFill>
                  <a:srgbClr val="9D1747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6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fr-FR" sz="2400" b="1" kern="1200" baseline="0">
                <a:solidFill>
                  <a:srgbClr val="4F4D5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84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fr-FR" sz="2000" kern="1200" baseline="0">
                <a:solidFill>
                  <a:srgbClr val="4F4D5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1200"/>
              </a:spcBef>
              <a:buNone/>
            </a:pPr>
            <a:r>
              <a:rPr lang="en-US" sz="2600" dirty="0" smtClean="0"/>
              <a:t>1. Dynamic Architectures</a:t>
            </a:r>
            <a:endParaRPr lang="en-US" sz="2600" dirty="0"/>
          </a:p>
          <a:p>
            <a:pPr marL="0" lvl="0" indent="0">
              <a:spcBef>
                <a:spcPts val="1800"/>
              </a:spcBef>
              <a:buNone/>
            </a:pPr>
            <a:r>
              <a:rPr lang="en-US" sz="2600" dirty="0" smtClean="0">
                <a:solidFill>
                  <a:srgbClr val="9D1747"/>
                </a:solidFill>
              </a:rPr>
              <a:t>1.2. Dynamic Width – 1.2.1 of Fully connected layer</a:t>
            </a:r>
            <a:endParaRPr lang="en-US" sz="2600" dirty="0"/>
          </a:p>
          <a:p>
            <a:pPr lvl="1" defTabSz="108000"/>
            <a:r>
              <a:rPr lang="en-US" b="0" dirty="0" smtClean="0"/>
              <a:t>Vague in the paper… </a:t>
            </a:r>
            <a:r>
              <a:rPr lang="en-US" sz="1800" b="0" dirty="0" smtClean="0"/>
              <a:t>(individual neuron activation, low rank approx.°)</a:t>
            </a:r>
            <a:endParaRPr lang="en-US" b="0" dirty="0" smtClean="0"/>
          </a:p>
          <a:p>
            <a:pPr lvl="1" defTabSz="108000"/>
            <a:endParaRPr lang="en-US" sz="2600" dirty="0"/>
          </a:p>
          <a:p>
            <a:pPr lvl="1" defTabSz="108000"/>
            <a:endParaRPr lang="en-US" sz="2600" dirty="0" smtClean="0">
              <a:solidFill>
                <a:srgbClr val="4F4D50"/>
              </a:solidFill>
            </a:endParaRPr>
          </a:p>
          <a:p>
            <a:pPr lvl="1" defTabSz="108000">
              <a:spcAft>
                <a:spcPts val="1200"/>
              </a:spcAft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9D1747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4" name="Titre 1"/>
          <p:cNvSpPr>
            <a:spLocks noGrp="1"/>
          </p:cNvSpPr>
          <p:nvPr>
            <p:ph type="title"/>
          </p:nvPr>
        </p:nvSpPr>
        <p:spPr>
          <a:xfrm>
            <a:off x="1475656" y="239557"/>
            <a:ext cx="7668344" cy="669163"/>
          </a:xfrm>
        </p:spPr>
        <p:txBody>
          <a:bodyPr/>
          <a:lstStyle/>
          <a:p>
            <a:r>
              <a:rPr lang="fr-FR" dirty="0" smtClean="0"/>
              <a:t>Instance-Wise </a:t>
            </a:r>
            <a:r>
              <a:rPr lang="fr-FR" dirty="0" err="1" smtClean="0"/>
              <a:t>Dynamic</a:t>
            </a:r>
            <a:r>
              <a:rPr lang="fr-FR" dirty="0" smtClean="0"/>
              <a:t> N.N.</a:t>
            </a:r>
            <a:endParaRPr lang="en-US" cap="small" dirty="0"/>
          </a:p>
        </p:txBody>
      </p:sp>
    </p:spTree>
    <p:extLst>
      <p:ext uri="{BB962C8B-B14F-4D97-AF65-F5344CB8AC3E}">
        <p14:creationId xmlns:p14="http://schemas.microsoft.com/office/powerpoint/2010/main" val="89456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Espace réservé du contenu 66"/>
          <p:cNvSpPr txBox="1">
            <a:spLocks/>
          </p:cNvSpPr>
          <p:nvPr/>
        </p:nvSpPr>
        <p:spPr>
          <a:xfrm>
            <a:off x="23423" y="908720"/>
            <a:ext cx="8856983" cy="648072"/>
          </a:xfrm>
          <a:prstGeom prst="rect">
            <a:avLst/>
          </a:prstGeom>
        </p:spPr>
        <p:txBody>
          <a:bodyPr/>
          <a:lstStyle>
            <a:lvl1pPr marL="252000" indent="-25200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lang="fr-FR" sz="2800" b="1" kern="1200">
                <a:solidFill>
                  <a:srgbClr val="9D1747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6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fr-FR" sz="2400" b="1" kern="1200" baseline="0">
                <a:solidFill>
                  <a:srgbClr val="4F4D5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84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fr-FR" sz="2000" kern="1200" baseline="0">
                <a:solidFill>
                  <a:srgbClr val="4F4D5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1200"/>
              </a:spcBef>
              <a:buNone/>
            </a:pPr>
            <a:r>
              <a:rPr lang="en-US" sz="2600" dirty="0" smtClean="0"/>
              <a:t>1. Dynamic Architectures</a:t>
            </a:r>
            <a:endParaRPr lang="en-US" sz="2600" dirty="0"/>
          </a:p>
          <a:p>
            <a:pPr marL="0" lvl="0" indent="0">
              <a:spcBef>
                <a:spcPts val="1800"/>
              </a:spcBef>
              <a:buNone/>
            </a:pPr>
            <a:r>
              <a:rPr lang="en-US" sz="2600" dirty="0" smtClean="0"/>
              <a:t>1.2</a:t>
            </a:r>
            <a:r>
              <a:rPr lang="en-US" sz="2600" dirty="0"/>
              <a:t>. Dynamic Width – </a:t>
            </a:r>
            <a:r>
              <a:rPr lang="en-US" sz="2600" dirty="0" smtClean="0"/>
              <a:t>1.2.2 Mixture of Experts</a:t>
            </a:r>
            <a:endParaRPr lang="en-US" sz="2600" dirty="0"/>
          </a:p>
          <a:p>
            <a:pPr lvl="1" defTabSz="108000"/>
            <a:r>
              <a:rPr lang="en-US" b="0" dirty="0" smtClean="0"/>
              <a:t>“Expert” sub-networks run in parallel and fused.</a:t>
            </a:r>
            <a:endParaRPr lang="en-US" sz="2600" dirty="0"/>
          </a:p>
          <a:p>
            <a:pPr lvl="1" defTabSz="108000"/>
            <a:endParaRPr lang="en-US" sz="2600" dirty="0"/>
          </a:p>
          <a:p>
            <a:pPr lvl="1" defTabSz="108000"/>
            <a:endParaRPr lang="en-US" sz="2600" dirty="0" smtClean="0">
              <a:solidFill>
                <a:srgbClr val="4F4D50"/>
              </a:solidFill>
            </a:endParaRPr>
          </a:p>
          <a:p>
            <a:pPr lvl="1" defTabSz="108000">
              <a:spcAft>
                <a:spcPts val="1200"/>
              </a:spcAft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9D1747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4" name="Titre 1"/>
          <p:cNvSpPr>
            <a:spLocks noGrp="1"/>
          </p:cNvSpPr>
          <p:nvPr>
            <p:ph type="title"/>
          </p:nvPr>
        </p:nvSpPr>
        <p:spPr>
          <a:xfrm>
            <a:off x="1475656" y="239557"/>
            <a:ext cx="7668344" cy="669163"/>
          </a:xfrm>
        </p:spPr>
        <p:txBody>
          <a:bodyPr/>
          <a:lstStyle/>
          <a:p>
            <a:r>
              <a:rPr lang="fr-FR" dirty="0" smtClean="0"/>
              <a:t>Instance-Wise </a:t>
            </a:r>
            <a:r>
              <a:rPr lang="fr-FR" dirty="0" err="1" smtClean="0"/>
              <a:t>Dynamic</a:t>
            </a:r>
            <a:r>
              <a:rPr lang="fr-FR" dirty="0" smtClean="0"/>
              <a:t> N.N.</a:t>
            </a:r>
            <a:endParaRPr lang="en-US" cap="small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470034"/>
            <a:ext cx="3825572" cy="2415749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1403648" y="5029799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a. Soft fusion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0" y="2780928"/>
            <a:ext cx="3733772" cy="2104855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5868144" y="5029799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b. Hard </a:t>
            </a:r>
            <a:r>
              <a:rPr lang="fr-FR" dirty="0" err="1" smtClean="0"/>
              <a:t>gating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5263875" y="5301208"/>
            <a:ext cx="21659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J"/>
            </a:pPr>
            <a:r>
              <a:rPr lang="fr-FR" dirty="0" err="1" smtClean="0">
                <a:solidFill>
                  <a:srgbClr val="B6D77A"/>
                </a:solidFill>
                <a:sym typeface="Wingdings" panose="05000000000000000000" pitchFamily="2" charset="2"/>
              </a:rPr>
              <a:t>Accuracy</a:t>
            </a:r>
            <a:r>
              <a:rPr lang="fr-FR" dirty="0" smtClean="0">
                <a:solidFill>
                  <a:srgbClr val="B6D77A"/>
                </a:solidFill>
                <a:sym typeface="Wingdings" panose="05000000000000000000" pitchFamily="2" charset="2"/>
              </a:rPr>
              <a:t>+</a:t>
            </a:r>
          </a:p>
          <a:p>
            <a:pPr marL="285750" indent="-285750">
              <a:buFont typeface="Wingdings" panose="05000000000000000000" pitchFamily="2" charset="2"/>
              <a:buChar char="J"/>
            </a:pPr>
            <a:r>
              <a:rPr lang="fr-FR" dirty="0" smtClean="0">
                <a:solidFill>
                  <a:srgbClr val="B6D77A"/>
                </a:solidFill>
                <a:sym typeface="Wingdings" panose="05000000000000000000" pitchFamily="2" charset="2"/>
              </a:rPr>
              <a:t>Computations++</a:t>
            </a:r>
          </a:p>
          <a:p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539552" y="5457998"/>
            <a:ext cx="20505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B6D77A"/>
                </a:solidFill>
                <a:sym typeface="Wingdings" panose="05000000000000000000" pitchFamily="2" charset="2"/>
              </a:rPr>
              <a:t> </a:t>
            </a:r>
            <a:r>
              <a:rPr lang="fr-FR" dirty="0" err="1" smtClean="0">
                <a:solidFill>
                  <a:srgbClr val="B6D77A"/>
                </a:solidFill>
                <a:sym typeface="Wingdings" panose="05000000000000000000" pitchFamily="2" charset="2"/>
              </a:rPr>
              <a:t>Accuracy</a:t>
            </a:r>
            <a:r>
              <a:rPr lang="fr-FR" dirty="0" smtClean="0">
                <a:solidFill>
                  <a:srgbClr val="B6D77A"/>
                </a:solidFill>
                <a:sym typeface="Wingdings" panose="05000000000000000000" pitchFamily="2" charset="2"/>
              </a:rPr>
              <a:t>++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fr-FR" dirty="0" smtClean="0">
                <a:solidFill>
                  <a:srgbClr val="FF0000"/>
                </a:solidFill>
              </a:rPr>
              <a:t>Computations--</a:t>
            </a:r>
            <a:endParaRPr lang="fr-FR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32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Espace réservé du contenu 66"/>
          <p:cNvSpPr txBox="1">
            <a:spLocks/>
          </p:cNvSpPr>
          <p:nvPr/>
        </p:nvSpPr>
        <p:spPr>
          <a:xfrm>
            <a:off x="23423" y="908720"/>
            <a:ext cx="8856983" cy="648072"/>
          </a:xfrm>
          <a:prstGeom prst="rect">
            <a:avLst/>
          </a:prstGeom>
        </p:spPr>
        <p:txBody>
          <a:bodyPr/>
          <a:lstStyle>
            <a:lvl1pPr marL="252000" indent="-25200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lang="fr-FR" sz="2800" b="1" kern="1200">
                <a:solidFill>
                  <a:srgbClr val="9D1747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6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fr-FR" sz="2400" b="1" kern="1200" baseline="0">
                <a:solidFill>
                  <a:srgbClr val="4F4D5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84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fr-FR" sz="2000" kern="1200" baseline="0">
                <a:solidFill>
                  <a:srgbClr val="4F4D5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1200"/>
              </a:spcBef>
              <a:buNone/>
            </a:pPr>
            <a:r>
              <a:rPr lang="en-US" sz="2600" dirty="0" smtClean="0"/>
              <a:t>1. Dynamic Architectures</a:t>
            </a:r>
            <a:endParaRPr lang="en-US" sz="2600" dirty="0"/>
          </a:p>
          <a:p>
            <a:pPr marL="0" lvl="0" indent="0">
              <a:spcBef>
                <a:spcPts val="1800"/>
              </a:spcBef>
              <a:buNone/>
            </a:pPr>
            <a:r>
              <a:rPr lang="en-US" sz="2600" dirty="0" smtClean="0"/>
              <a:t>1.2</a:t>
            </a:r>
            <a:r>
              <a:rPr lang="en-US" sz="2600" dirty="0"/>
              <a:t>. Dynamic Width – </a:t>
            </a:r>
            <a:r>
              <a:rPr lang="en-US" sz="2600" dirty="0" smtClean="0"/>
              <a:t>1.2.3 Dynamic channel pruning</a:t>
            </a:r>
            <a:endParaRPr lang="en-US" sz="2600" dirty="0"/>
          </a:p>
          <a:p>
            <a:pPr lvl="1" defTabSz="108000"/>
            <a:r>
              <a:rPr lang="en-US" b="0" dirty="0" smtClean="0"/>
              <a:t>Selective deactivation of channel during computations.</a:t>
            </a:r>
          </a:p>
          <a:p>
            <a:pPr lvl="1" defTabSz="108000"/>
            <a:r>
              <a:rPr lang="en-US" b="0" dirty="0" smtClean="0"/>
              <a:t>a) Multi-stage </a:t>
            </a:r>
            <a:r>
              <a:rPr lang="en-US" b="0" dirty="0" err="1" smtClean="0"/>
              <a:t>archi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sz="2000" b="0" dirty="0" smtClean="0"/>
              <a:t>Similar to early exiting: activate secondary channels when confidence criteria is not met.</a:t>
            </a:r>
          </a:p>
          <a:p>
            <a:pPr lvl="1" defTabSz="108000"/>
            <a:endParaRPr lang="en-US" sz="2000" b="0" dirty="0"/>
          </a:p>
          <a:p>
            <a:pPr lvl="1" defTabSz="108000"/>
            <a:endParaRPr lang="en-US" sz="2000" b="0" dirty="0" smtClean="0"/>
          </a:p>
          <a:p>
            <a:pPr lvl="1" defTabSz="108000"/>
            <a:endParaRPr lang="en-US" sz="2000" b="0" dirty="0"/>
          </a:p>
          <a:p>
            <a:pPr lvl="1" defTabSz="108000"/>
            <a:r>
              <a:rPr lang="en-US" b="0" dirty="0" smtClean="0"/>
              <a:t>b) Dynamic pruning with gating function</a:t>
            </a:r>
            <a:r>
              <a:rPr lang="en-US" sz="2000" b="0" dirty="0"/>
              <a:t/>
            </a:r>
            <a:br>
              <a:rPr lang="en-US" sz="2000" b="0" dirty="0"/>
            </a:br>
            <a:r>
              <a:rPr lang="en-US" sz="2000" b="0" dirty="0" smtClean="0"/>
              <a:t>Deactivate channels individually (e.g. using </a:t>
            </a:r>
            <a:r>
              <a:rPr lang="en-US" sz="2000" b="0" dirty="0" err="1" smtClean="0"/>
              <a:t>markov</a:t>
            </a:r>
            <a:r>
              <a:rPr lang="en-US" sz="2000" b="0" dirty="0" smtClean="0"/>
              <a:t> decision process)</a:t>
            </a:r>
            <a:endParaRPr lang="en-US" sz="2000" dirty="0"/>
          </a:p>
          <a:p>
            <a:pPr lvl="1" defTabSz="108000"/>
            <a:endParaRPr lang="en-US" sz="2000" dirty="0"/>
          </a:p>
          <a:p>
            <a:pPr lvl="1" defTabSz="108000"/>
            <a:endParaRPr lang="en-US" sz="2600" dirty="0"/>
          </a:p>
          <a:p>
            <a:pPr lvl="1" defTabSz="108000"/>
            <a:endParaRPr lang="en-US" sz="2600" dirty="0" smtClean="0">
              <a:solidFill>
                <a:srgbClr val="4F4D50"/>
              </a:solidFill>
            </a:endParaRPr>
          </a:p>
          <a:p>
            <a:pPr lvl="1" defTabSz="108000">
              <a:spcAft>
                <a:spcPts val="1200"/>
              </a:spcAft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9D1747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4" name="Titre 1"/>
          <p:cNvSpPr>
            <a:spLocks noGrp="1"/>
          </p:cNvSpPr>
          <p:nvPr>
            <p:ph type="title"/>
          </p:nvPr>
        </p:nvSpPr>
        <p:spPr>
          <a:xfrm>
            <a:off x="1475656" y="239557"/>
            <a:ext cx="7668344" cy="669163"/>
          </a:xfrm>
        </p:spPr>
        <p:txBody>
          <a:bodyPr/>
          <a:lstStyle/>
          <a:p>
            <a:r>
              <a:rPr lang="fr-FR" dirty="0" smtClean="0"/>
              <a:t>Instance-Wise </a:t>
            </a:r>
            <a:r>
              <a:rPr lang="fr-FR" dirty="0" err="1" smtClean="0"/>
              <a:t>Dynamic</a:t>
            </a:r>
            <a:r>
              <a:rPr lang="fr-FR" dirty="0" smtClean="0"/>
              <a:t> N.N.</a:t>
            </a:r>
            <a:endParaRPr lang="en-US" cap="small" dirty="0"/>
          </a:p>
        </p:txBody>
      </p:sp>
      <p:sp>
        <p:nvSpPr>
          <p:cNvPr id="14" name="ZoneTexte 13"/>
          <p:cNvSpPr txBox="1"/>
          <p:nvPr/>
        </p:nvSpPr>
        <p:spPr>
          <a:xfrm>
            <a:off x="2699792" y="3356992"/>
            <a:ext cx="573105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J"/>
            </a:pPr>
            <a:r>
              <a:rPr lang="fr-FR" dirty="0" smtClean="0">
                <a:solidFill>
                  <a:srgbClr val="B6D77A"/>
                </a:solidFill>
                <a:sym typeface="Wingdings" panose="05000000000000000000" pitchFamily="2" charset="2"/>
              </a:rPr>
              <a:t>Adaptive </a:t>
            </a:r>
            <a:r>
              <a:rPr lang="fr-FR" dirty="0" err="1" smtClean="0">
                <a:solidFill>
                  <a:srgbClr val="B6D77A"/>
                </a:solidFill>
                <a:sym typeface="Wingdings" panose="05000000000000000000" pitchFamily="2" charset="2"/>
              </a:rPr>
              <a:t>accuracy</a:t>
            </a:r>
            <a:endParaRPr lang="fr-FR" dirty="0" smtClean="0">
              <a:solidFill>
                <a:srgbClr val="B6D77A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J"/>
            </a:pPr>
            <a:r>
              <a:rPr lang="fr-FR" dirty="0" smtClean="0">
                <a:solidFill>
                  <a:srgbClr val="B6D77A"/>
                </a:solidFill>
                <a:sym typeface="Wingdings" panose="05000000000000000000" pitchFamily="2" charset="2"/>
              </a:rPr>
              <a:t>Adaptive computations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fr-FR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Highy</a:t>
            </a:r>
            <a:r>
              <a:rPr lang="fr-FR" dirty="0" smtClean="0">
                <a:solidFill>
                  <a:srgbClr val="FF0000"/>
                </a:solidFill>
                <a:sym typeface="Wingdings" panose="05000000000000000000" pitchFamily="2" charset="2"/>
              </a:rPr>
              <a:t> variable </a:t>
            </a:r>
            <a:r>
              <a:rPr lang="fr-FR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latency</a:t>
            </a:r>
            <a:r>
              <a:rPr lang="fr-FR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br>
              <a:rPr lang="fr-FR" dirty="0" smtClean="0">
                <a:solidFill>
                  <a:srgbClr val="FF0000"/>
                </a:solidFill>
                <a:sym typeface="Wingdings" panose="05000000000000000000" pitchFamily="2" charset="2"/>
              </a:rPr>
            </a:br>
            <a:r>
              <a:rPr lang="fr-FR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(full </a:t>
            </a:r>
            <a:r>
              <a:rPr lang="fr-FR" sz="16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inference</a:t>
            </a:r>
            <a:r>
              <a:rPr lang="fr-FR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fr-FR" sz="16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needed</a:t>
            </a:r>
            <a:r>
              <a:rPr lang="fr-FR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fr-FR" sz="16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when</a:t>
            </a:r>
            <a:r>
              <a:rPr lang="fr-FR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confidence </a:t>
            </a:r>
            <a:r>
              <a:rPr lang="fr-FR" sz="16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criteria</a:t>
            </a:r>
            <a:r>
              <a:rPr lang="fr-FR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fr-FR" sz="16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is</a:t>
            </a:r>
            <a:r>
              <a:rPr lang="fr-FR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not met)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2699792" y="5445224"/>
            <a:ext cx="5012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J"/>
            </a:pPr>
            <a:r>
              <a:rPr lang="fr-FR" dirty="0" smtClean="0">
                <a:solidFill>
                  <a:srgbClr val="B6D77A"/>
                </a:solidFill>
                <a:sym typeface="Wingdings" panose="05000000000000000000" pitchFamily="2" charset="2"/>
              </a:rPr>
              <a:t>Adaptive </a:t>
            </a:r>
            <a:r>
              <a:rPr lang="fr-FR" dirty="0" err="1" smtClean="0">
                <a:solidFill>
                  <a:srgbClr val="B6D77A"/>
                </a:solidFill>
                <a:sym typeface="Wingdings" panose="05000000000000000000" pitchFamily="2" charset="2"/>
              </a:rPr>
              <a:t>accuracy</a:t>
            </a:r>
            <a:r>
              <a:rPr lang="fr-FR" dirty="0" smtClean="0">
                <a:solidFill>
                  <a:srgbClr val="B6D77A"/>
                </a:solidFill>
                <a:sym typeface="Wingdings" panose="05000000000000000000" pitchFamily="2" charset="2"/>
              </a:rPr>
              <a:t> (but </a:t>
            </a:r>
            <a:r>
              <a:rPr lang="fr-FR" dirty="0" err="1" smtClean="0">
                <a:solidFill>
                  <a:srgbClr val="B6D77A"/>
                </a:solidFill>
                <a:sym typeface="Wingdings" panose="05000000000000000000" pitchFamily="2" charset="2"/>
              </a:rPr>
              <a:t>less</a:t>
            </a:r>
            <a:r>
              <a:rPr lang="fr-FR" dirty="0" smtClean="0">
                <a:solidFill>
                  <a:srgbClr val="B6D77A"/>
                </a:solidFill>
                <a:sym typeface="Wingdings" panose="05000000000000000000" pitchFamily="2" charset="2"/>
              </a:rPr>
              <a:t> </a:t>
            </a:r>
            <a:r>
              <a:rPr lang="fr-FR" dirty="0" err="1" smtClean="0">
                <a:solidFill>
                  <a:srgbClr val="B6D77A"/>
                </a:solidFill>
                <a:sym typeface="Wingdings" panose="05000000000000000000" pitchFamily="2" charset="2"/>
              </a:rPr>
              <a:t>than</a:t>
            </a:r>
            <a:r>
              <a:rPr lang="fr-FR" dirty="0" smtClean="0">
                <a:solidFill>
                  <a:srgbClr val="B6D77A"/>
                </a:solidFill>
                <a:sym typeface="Wingdings" panose="05000000000000000000" pitchFamily="2" charset="2"/>
              </a:rPr>
              <a:t> </a:t>
            </a:r>
            <a:r>
              <a:rPr lang="fr-FR" dirty="0" err="1" smtClean="0">
                <a:solidFill>
                  <a:srgbClr val="B6D77A"/>
                </a:solidFill>
                <a:sym typeface="Wingdings" panose="05000000000000000000" pitchFamily="2" charset="2"/>
              </a:rPr>
              <a:t>mult</a:t>
            </a:r>
            <a:r>
              <a:rPr lang="fr-FR" dirty="0" smtClean="0">
                <a:solidFill>
                  <a:srgbClr val="B6D77A"/>
                </a:solidFill>
                <a:sym typeface="Wingdings" panose="05000000000000000000" pitchFamily="2" charset="2"/>
              </a:rPr>
              <a:t> stage)</a:t>
            </a:r>
          </a:p>
          <a:p>
            <a:pPr marL="285750" indent="-285750">
              <a:buFont typeface="Wingdings" panose="05000000000000000000" pitchFamily="2" charset="2"/>
              <a:buChar char="J"/>
            </a:pPr>
            <a:r>
              <a:rPr lang="fr-FR" dirty="0" smtClean="0">
                <a:solidFill>
                  <a:srgbClr val="B6D77A"/>
                </a:solidFill>
                <a:sym typeface="Wingdings" panose="05000000000000000000" pitchFamily="2" charset="2"/>
              </a:rPr>
              <a:t>Adaptive computations</a:t>
            </a:r>
          </a:p>
        </p:txBody>
      </p:sp>
    </p:spTree>
    <p:extLst>
      <p:ext uri="{BB962C8B-B14F-4D97-AF65-F5344CB8AC3E}">
        <p14:creationId xmlns:p14="http://schemas.microsoft.com/office/powerpoint/2010/main" val="2277911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Espace réservé du contenu 66"/>
          <p:cNvSpPr txBox="1">
            <a:spLocks/>
          </p:cNvSpPr>
          <p:nvPr/>
        </p:nvSpPr>
        <p:spPr>
          <a:xfrm>
            <a:off x="23423" y="908720"/>
            <a:ext cx="8856983" cy="648072"/>
          </a:xfrm>
          <a:prstGeom prst="rect">
            <a:avLst/>
          </a:prstGeom>
        </p:spPr>
        <p:txBody>
          <a:bodyPr/>
          <a:lstStyle>
            <a:lvl1pPr marL="252000" indent="-25200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lang="fr-FR" sz="2800" b="1" kern="1200">
                <a:solidFill>
                  <a:srgbClr val="9D1747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6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fr-FR" sz="2400" b="1" kern="1200" baseline="0">
                <a:solidFill>
                  <a:srgbClr val="4F4D5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84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fr-FR" sz="2000" kern="1200" baseline="0">
                <a:solidFill>
                  <a:srgbClr val="4F4D5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1200"/>
              </a:spcBef>
              <a:buNone/>
            </a:pPr>
            <a:r>
              <a:rPr lang="en-US" sz="2600" dirty="0" smtClean="0"/>
              <a:t>1. Dynamic Architectures</a:t>
            </a:r>
            <a:endParaRPr lang="en-US" sz="2600" dirty="0"/>
          </a:p>
          <a:p>
            <a:pPr marL="0" lvl="0" indent="0">
              <a:spcBef>
                <a:spcPts val="1800"/>
              </a:spcBef>
              <a:buNone/>
            </a:pPr>
            <a:r>
              <a:rPr lang="en-US" sz="2600" dirty="0" smtClean="0"/>
              <a:t>1.3. </a:t>
            </a:r>
            <a:r>
              <a:rPr lang="en-US" sz="2600" dirty="0"/>
              <a:t>Dynamic </a:t>
            </a:r>
            <a:r>
              <a:rPr lang="en-US" sz="2600" dirty="0" smtClean="0"/>
              <a:t>Routing</a:t>
            </a:r>
            <a:endParaRPr lang="en-US" sz="2600" dirty="0"/>
          </a:p>
          <a:p>
            <a:pPr lvl="1" defTabSz="108000"/>
            <a:r>
              <a:rPr lang="en-US" b="0" dirty="0" smtClean="0"/>
              <a:t>Dynamic data path in a “super-network”</a:t>
            </a:r>
          </a:p>
          <a:p>
            <a:pPr lvl="2" defTabSz="108000"/>
            <a:r>
              <a:rPr lang="en-US" dirty="0" smtClean="0"/>
              <a:t>Path selection: unique branch path never merged/fused</a:t>
            </a:r>
          </a:p>
          <a:p>
            <a:pPr lvl="2" defTabSz="108000"/>
            <a:r>
              <a:rPr lang="en-US" dirty="0" smtClean="0"/>
              <a:t>Neural tree: multiple branch paths never fused (i.e. multiple decisions)</a:t>
            </a:r>
          </a:p>
          <a:p>
            <a:pPr lvl="2" defTabSz="108000"/>
            <a:r>
              <a:rPr lang="en-US" dirty="0" smtClean="0"/>
              <a:t>Other</a:t>
            </a:r>
          </a:p>
          <a:p>
            <a:pPr lvl="2" defTabSz="108000"/>
            <a:endParaRPr lang="en-US" b="0" dirty="0" smtClean="0"/>
          </a:p>
        </p:txBody>
      </p:sp>
      <p:sp>
        <p:nvSpPr>
          <p:cNvPr id="44" name="Titre 1"/>
          <p:cNvSpPr>
            <a:spLocks noGrp="1"/>
          </p:cNvSpPr>
          <p:nvPr>
            <p:ph type="title"/>
          </p:nvPr>
        </p:nvSpPr>
        <p:spPr>
          <a:xfrm>
            <a:off x="1475656" y="239557"/>
            <a:ext cx="7668344" cy="669163"/>
          </a:xfrm>
        </p:spPr>
        <p:txBody>
          <a:bodyPr/>
          <a:lstStyle/>
          <a:p>
            <a:r>
              <a:rPr lang="fr-FR" dirty="0" smtClean="0"/>
              <a:t>Instance-Wise </a:t>
            </a:r>
            <a:r>
              <a:rPr lang="fr-FR" dirty="0" err="1" smtClean="0"/>
              <a:t>Dynamic</a:t>
            </a:r>
            <a:r>
              <a:rPr lang="fr-FR" dirty="0" smtClean="0"/>
              <a:t> N.N.</a:t>
            </a:r>
            <a:endParaRPr lang="en-US" cap="small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3789040"/>
            <a:ext cx="1104996" cy="2690093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664" y="3598379"/>
            <a:ext cx="3368501" cy="288075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403648" y="6228020"/>
            <a:ext cx="386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a. </a:t>
            </a:r>
            <a:r>
              <a:rPr lang="fr-FR" dirty="0" err="1" smtClean="0"/>
              <a:t>Dynamic</a:t>
            </a:r>
            <a:r>
              <a:rPr lang="fr-FR" dirty="0" smtClean="0"/>
              <a:t> </a:t>
            </a:r>
            <a:r>
              <a:rPr lang="fr-FR" dirty="0" err="1" smtClean="0"/>
              <a:t>routing</a:t>
            </a:r>
            <a:r>
              <a:rPr lang="fr-FR" dirty="0" smtClean="0"/>
              <a:t> in super network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6885327" y="4305870"/>
            <a:ext cx="19351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J"/>
            </a:pPr>
            <a:r>
              <a:rPr lang="fr-FR" dirty="0" err="1" smtClean="0">
                <a:solidFill>
                  <a:srgbClr val="B6D77A"/>
                </a:solidFill>
                <a:sym typeface="Wingdings" panose="05000000000000000000" pitchFamily="2" charset="2"/>
              </a:rPr>
              <a:t>Adaptability</a:t>
            </a:r>
            <a:r>
              <a:rPr lang="fr-FR" dirty="0" smtClean="0">
                <a:solidFill>
                  <a:srgbClr val="B6D77A"/>
                </a:solidFill>
                <a:sym typeface="Wingdings" panose="05000000000000000000" pitchFamily="2" charset="2"/>
              </a:rPr>
              <a:t>++</a:t>
            </a:r>
          </a:p>
          <a:p>
            <a:pPr marL="285750" indent="-285750">
              <a:buFont typeface="Wingdings" panose="05000000000000000000" pitchFamily="2" charset="2"/>
              <a:buChar char="J"/>
            </a:pPr>
            <a:r>
              <a:rPr lang="fr-FR" dirty="0" err="1" smtClean="0">
                <a:solidFill>
                  <a:srgbClr val="B6D77A"/>
                </a:solidFill>
                <a:sym typeface="Wingdings" panose="05000000000000000000" pitchFamily="2" charset="2"/>
              </a:rPr>
              <a:t>Accuracy</a:t>
            </a:r>
            <a:r>
              <a:rPr lang="fr-FR" dirty="0" smtClean="0">
                <a:solidFill>
                  <a:srgbClr val="B6D77A"/>
                </a:solidFill>
                <a:sym typeface="Wingdings" panose="05000000000000000000" pitchFamily="2" charset="2"/>
              </a:rPr>
              <a:t>++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fr-FR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Complexity</a:t>
            </a:r>
            <a:r>
              <a:rPr lang="fr-FR" dirty="0" smtClean="0">
                <a:solidFill>
                  <a:srgbClr val="FF0000"/>
                </a:solidFill>
                <a:sym typeface="Wingdings" panose="05000000000000000000" pitchFamily="2" charset="2"/>
              </a:rPr>
              <a:t>++</a:t>
            </a:r>
            <a:endParaRPr lang="fr-FR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18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re 1"/>
          <p:cNvSpPr>
            <a:spLocks noGrp="1"/>
          </p:cNvSpPr>
          <p:nvPr>
            <p:ph type="title"/>
          </p:nvPr>
        </p:nvSpPr>
        <p:spPr>
          <a:xfrm>
            <a:off x="1475656" y="239557"/>
            <a:ext cx="7668344" cy="669163"/>
          </a:xfrm>
        </p:spPr>
        <p:txBody>
          <a:bodyPr/>
          <a:lstStyle/>
          <a:p>
            <a:r>
              <a:rPr lang="fr-FR" dirty="0" smtClean="0"/>
              <a:t>Instance-Wise </a:t>
            </a:r>
            <a:r>
              <a:rPr lang="fr-FR" dirty="0" err="1" smtClean="0"/>
              <a:t>Dynamic</a:t>
            </a:r>
            <a:r>
              <a:rPr lang="fr-FR" dirty="0" smtClean="0"/>
              <a:t> N.N.</a:t>
            </a:r>
            <a:endParaRPr lang="en-US" cap="small" dirty="0"/>
          </a:p>
        </p:txBody>
      </p:sp>
      <p:sp>
        <p:nvSpPr>
          <p:cNvPr id="10" name="Espace réservé du contenu 66"/>
          <p:cNvSpPr txBox="1">
            <a:spLocks/>
          </p:cNvSpPr>
          <p:nvPr/>
        </p:nvSpPr>
        <p:spPr>
          <a:xfrm>
            <a:off x="23423" y="908720"/>
            <a:ext cx="9229097" cy="648072"/>
          </a:xfrm>
          <a:prstGeom prst="rect">
            <a:avLst/>
          </a:prstGeom>
        </p:spPr>
        <p:txBody>
          <a:bodyPr/>
          <a:lstStyle>
            <a:lvl1pPr marL="252000" indent="-25200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lang="fr-FR" sz="2800" b="1" kern="1200">
                <a:solidFill>
                  <a:srgbClr val="9D1747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6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fr-FR" sz="2400" b="1" kern="1200" baseline="0">
                <a:solidFill>
                  <a:srgbClr val="4F4D5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84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fr-FR" sz="2000" kern="1200" baseline="0">
                <a:solidFill>
                  <a:srgbClr val="4F4D5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1200"/>
              </a:spcBef>
              <a:buNone/>
            </a:pPr>
            <a:r>
              <a:rPr lang="en-US" sz="2600" dirty="0" smtClean="0"/>
              <a:t>2. Dynamic Parameters</a:t>
            </a:r>
            <a:endParaRPr lang="en-US" sz="2600" dirty="0"/>
          </a:p>
          <a:p>
            <a:pPr lvl="1" defTabSz="108000"/>
            <a:r>
              <a:rPr lang="en-US" b="0" dirty="0" smtClean="0"/>
              <a:t>Fixed Network Architecture</a:t>
            </a:r>
          </a:p>
          <a:p>
            <a:pPr lvl="1" defTabSz="108000"/>
            <a:r>
              <a:rPr lang="en-US" b="0" dirty="0" err="1" smtClean="0"/>
              <a:t>Dynamicaly</a:t>
            </a:r>
            <a:r>
              <a:rPr lang="en-US" b="0" dirty="0" smtClean="0"/>
              <a:t> change model parameters for each samples, by (2.1) Adjusting parameters, (2.2) Generating parameters, or (2.3) Rescaling features with soft attention.</a:t>
            </a:r>
          </a:p>
          <a:p>
            <a:pPr marL="0" lvl="0" indent="0">
              <a:spcBef>
                <a:spcPts val="1800"/>
              </a:spcBef>
              <a:buNone/>
            </a:pPr>
            <a:r>
              <a:rPr lang="en-US" sz="2600" dirty="0" smtClean="0">
                <a:solidFill>
                  <a:srgbClr val="9D1747"/>
                </a:solidFill>
              </a:rPr>
              <a:t>2.1. Parameter Adjustment </a:t>
            </a:r>
          </a:p>
          <a:p>
            <a:pPr lvl="1" defTabSz="108000">
              <a:spcAft>
                <a:spcPts val="1200"/>
              </a:spcAft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9D1747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4005064"/>
            <a:ext cx="3816424" cy="214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82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re 1"/>
          <p:cNvSpPr>
            <a:spLocks noGrp="1"/>
          </p:cNvSpPr>
          <p:nvPr>
            <p:ph type="title"/>
          </p:nvPr>
        </p:nvSpPr>
        <p:spPr>
          <a:xfrm>
            <a:off x="1475656" y="239557"/>
            <a:ext cx="7668344" cy="669163"/>
          </a:xfrm>
        </p:spPr>
        <p:txBody>
          <a:bodyPr/>
          <a:lstStyle/>
          <a:p>
            <a:r>
              <a:rPr lang="fr-FR" dirty="0" smtClean="0"/>
              <a:t>Instance-Wise </a:t>
            </a:r>
            <a:r>
              <a:rPr lang="fr-FR" dirty="0" err="1" smtClean="0"/>
              <a:t>Dynamic</a:t>
            </a:r>
            <a:r>
              <a:rPr lang="fr-FR" dirty="0" smtClean="0"/>
              <a:t> N.N.</a:t>
            </a:r>
            <a:endParaRPr lang="en-US" cap="small" dirty="0"/>
          </a:p>
        </p:txBody>
      </p:sp>
      <p:sp>
        <p:nvSpPr>
          <p:cNvPr id="10" name="Espace réservé du contenu 66"/>
          <p:cNvSpPr txBox="1">
            <a:spLocks/>
          </p:cNvSpPr>
          <p:nvPr/>
        </p:nvSpPr>
        <p:spPr>
          <a:xfrm>
            <a:off x="23423" y="908720"/>
            <a:ext cx="9229097" cy="648072"/>
          </a:xfrm>
          <a:prstGeom prst="rect">
            <a:avLst/>
          </a:prstGeom>
        </p:spPr>
        <p:txBody>
          <a:bodyPr/>
          <a:lstStyle>
            <a:lvl1pPr marL="252000" indent="-25200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lang="fr-FR" sz="2800" b="1" kern="1200">
                <a:solidFill>
                  <a:srgbClr val="9D1747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6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fr-FR" sz="2400" b="1" kern="1200" baseline="0">
                <a:solidFill>
                  <a:srgbClr val="4F4D5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84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fr-FR" sz="2000" kern="1200" baseline="0">
                <a:solidFill>
                  <a:srgbClr val="4F4D5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1200"/>
              </a:spcBef>
              <a:buNone/>
            </a:pPr>
            <a:r>
              <a:rPr lang="en-US" sz="2600" dirty="0" smtClean="0"/>
              <a:t>2. Dynamic Parameters</a:t>
            </a:r>
            <a:endParaRPr lang="en-US" sz="2600" dirty="0"/>
          </a:p>
          <a:p>
            <a:pPr marL="0" lvl="0" indent="0">
              <a:spcBef>
                <a:spcPts val="1800"/>
              </a:spcBef>
              <a:buNone/>
            </a:pPr>
            <a:r>
              <a:rPr lang="en-US" sz="2600" dirty="0" smtClean="0">
                <a:solidFill>
                  <a:srgbClr val="9D1747"/>
                </a:solidFill>
              </a:rPr>
              <a:t>2.1. Parameter Adjustment - 2.1.1 Attention on weight</a:t>
            </a:r>
            <a:endParaRPr lang="en-US" sz="2600" dirty="0"/>
          </a:p>
          <a:p>
            <a:pPr lvl="1" defTabSz="108000"/>
            <a:r>
              <a:rPr lang="en-US" b="0" dirty="0" smtClean="0"/>
              <a:t>Dynamically weight the different parameters before applying the convolution.</a:t>
            </a:r>
            <a:endParaRPr lang="en-US" sz="2600" dirty="0" smtClean="0">
              <a:solidFill>
                <a:srgbClr val="4F4D50"/>
              </a:solidFill>
            </a:endParaRPr>
          </a:p>
        </p:txBody>
      </p:sp>
      <p:sp>
        <p:nvSpPr>
          <p:cNvPr id="2" name="Ellipse 1"/>
          <p:cNvSpPr/>
          <p:nvPr/>
        </p:nvSpPr>
        <p:spPr bwMode="auto">
          <a:xfrm>
            <a:off x="5652120" y="3860958"/>
            <a:ext cx="576064" cy="576064"/>
          </a:xfrm>
          <a:prstGeom prst="ellipse">
            <a:avLst/>
          </a:prstGeom>
          <a:noFill/>
          <a:ln w="57150" cap="flat" cmpd="sng" algn="ctr">
            <a:solidFill>
              <a:srgbClr val="FF5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Lucida Sans Unicode" pitchFamily="34" charset="0"/>
              <a:cs typeface="Lucida Sans Unicode" pitchFamily="34" charset="0"/>
            </a:endParaRPr>
          </a:p>
        </p:txBody>
      </p:sp>
      <p:cxnSp>
        <p:nvCxnSpPr>
          <p:cNvPr id="5" name="Connecteur droit 4"/>
          <p:cNvCxnSpPr>
            <a:stCxn id="2" idx="4"/>
          </p:cNvCxnSpPr>
          <p:nvPr/>
        </p:nvCxnSpPr>
        <p:spPr bwMode="auto">
          <a:xfrm flipH="1">
            <a:off x="5652120" y="4437022"/>
            <a:ext cx="288032" cy="1080210"/>
          </a:xfrm>
          <a:prstGeom prst="line">
            <a:avLst/>
          </a:prstGeom>
          <a:noFill/>
          <a:ln w="57150" cap="flat" cmpd="sng" algn="ctr">
            <a:solidFill>
              <a:srgbClr val="FF5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6" name="ZoneTexte 5"/>
          <p:cNvSpPr txBox="1"/>
          <p:nvPr/>
        </p:nvSpPr>
        <p:spPr>
          <a:xfrm>
            <a:off x="4836075" y="5517232"/>
            <a:ext cx="396294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err="1" smtClean="0">
                <a:solidFill>
                  <a:srgbClr val="FF0000"/>
                </a:solidFill>
              </a:rPr>
              <a:t>Depends</a:t>
            </a:r>
            <a:r>
              <a:rPr lang="fr-FR" sz="2000" b="1" dirty="0" smtClean="0">
                <a:solidFill>
                  <a:srgbClr val="FF0000"/>
                </a:solidFill>
              </a:rPr>
              <a:t> on x</a:t>
            </a:r>
            <a:br>
              <a:rPr lang="fr-FR" sz="2000" b="1" dirty="0" smtClean="0">
                <a:solidFill>
                  <a:srgbClr val="FF0000"/>
                </a:solidFill>
              </a:rPr>
            </a:br>
            <a:r>
              <a:rPr lang="fr-FR" sz="1600" b="1" dirty="0" smtClean="0">
                <a:solidFill>
                  <a:srgbClr val="FF0000"/>
                </a:solidFill>
              </a:rPr>
              <a:t>or </a:t>
            </a:r>
            <a:r>
              <a:rPr lang="fr-FR" sz="1600" b="1" dirty="0" err="1" smtClean="0">
                <a:solidFill>
                  <a:srgbClr val="FF0000"/>
                </a:solidFill>
              </a:rPr>
              <a:t>even</a:t>
            </a:r>
            <a:r>
              <a:rPr lang="fr-FR" sz="1600" b="1" dirty="0" smtClean="0">
                <a:solidFill>
                  <a:srgbClr val="FF0000"/>
                </a:solidFill>
              </a:rPr>
              <a:t> on « local » </a:t>
            </a:r>
            <a:r>
              <a:rPr lang="fr-FR" sz="1600" b="1" dirty="0" err="1" smtClean="0">
                <a:solidFill>
                  <a:srgbClr val="FF0000"/>
                </a:solidFill>
              </a:rPr>
              <a:t>features</a:t>
            </a:r>
            <a:r>
              <a:rPr lang="fr-FR" sz="1600" b="1" dirty="0" smtClean="0">
                <a:solidFill>
                  <a:srgbClr val="FF0000"/>
                </a:solidFill>
              </a:rPr>
              <a:t/>
            </a:r>
            <a:br>
              <a:rPr lang="fr-FR" sz="1600" b="1" dirty="0" smtClean="0">
                <a:solidFill>
                  <a:srgbClr val="FF0000"/>
                </a:solidFill>
              </a:rPr>
            </a:br>
            <a:r>
              <a:rPr lang="fr-FR" sz="1600" b="1" dirty="0" err="1" smtClean="0">
                <a:solidFill>
                  <a:srgbClr val="FF0000"/>
                </a:solidFill>
              </a:rPr>
              <a:t>within</a:t>
            </a:r>
            <a:r>
              <a:rPr lang="fr-FR" sz="1600" b="1" dirty="0" smtClean="0">
                <a:solidFill>
                  <a:srgbClr val="FF0000"/>
                </a:solidFill>
              </a:rPr>
              <a:t> x (for segmentation-</a:t>
            </a:r>
            <a:r>
              <a:rPr lang="fr-FR" sz="1600" b="1" dirty="0" err="1" smtClean="0">
                <a:solidFill>
                  <a:srgbClr val="FF0000"/>
                </a:solidFill>
              </a:rPr>
              <a:t>aware</a:t>
            </a:r>
            <a:r>
              <a:rPr lang="fr-FR" sz="1600" b="1" dirty="0" smtClean="0">
                <a:solidFill>
                  <a:srgbClr val="FF0000"/>
                </a:solidFill>
              </a:rPr>
              <a:t> CNN)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" name="Ellipse 8"/>
          <p:cNvSpPr/>
          <p:nvPr/>
        </p:nvSpPr>
        <p:spPr bwMode="auto">
          <a:xfrm>
            <a:off x="6110319" y="3860958"/>
            <a:ext cx="576064" cy="576064"/>
          </a:xfrm>
          <a:prstGeom prst="ellipse">
            <a:avLst/>
          </a:prstGeom>
          <a:noFill/>
          <a:ln w="57150" cap="flat" cmpd="sng" algn="ctr">
            <a:solidFill>
              <a:srgbClr val="B6D77A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Lucida Sans Unicode" pitchFamily="34" charset="0"/>
              <a:cs typeface="Lucida Sans Unicode" pitchFamily="34" charset="0"/>
            </a:endParaRPr>
          </a:p>
        </p:txBody>
      </p:sp>
      <p:cxnSp>
        <p:nvCxnSpPr>
          <p:cNvPr id="11" name="Connecteur droit 10"/>
          <p:cNvCxnSpPr>
            <a:stCxn id="9" idx="0"/>
          </p:cNvCxnSpPr>
          <p:nvPr/>
        </p:nvCxnSpPr>
        <p:spPr bwMode="auto">
          <a:xfrm flipV="1">
            <a:off x="6398351" y="3356992"/>
            <a:ext cx="458199" cy="503966"/>
          </a:xfrm>
          <a:prstGeom prst="line">
            <a:avLst/>
          </a:prstGeom>
          <a:noFill/>
          <a:ln w="57150" cap="flat" cmpd="sng" algn="ctr">
            <a:solidFill>
              <a:srgbClr val="B6D77A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12" name="ZoneTexte 11"/>
          <p:cNvSpPr txBox="1"/>
          <p:nvPr/>
        </p:nvSpPr>
        <p:spPr>
          <a:xfrm>
            <a:off x="6228184" y="2956892"/>
            <a:ext cx="2121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err="1" smtClean="0">
                <a:solidFill>
                  <a:srgbClr val="B6D77A"/>
                </a:solidFill>
              </a:rPr>
              <a:t>Trained</a:t>
            </a:r>
            <a:r>
              <a:rPr lang="fr-FR" sz="2000" b="1" dirty="0" smtClean="0">
                <a:solidFill>
                  <a:srgbClr val="B6D77A"/>
                </a:solidFill>
              </a:rPr>
              <a:t> </a:t>
            </a:r>
            <a:r>
              <a:rPr lang="fr-FR" sz="2000" b="1" dirty="0" err="1" smtClean="0">
                <a:solidFill>
                  <a:srgbClr val="B6D77A"/>
                </a:solidFill>
              </a:rPr>
              <a:t>weights</a:t>
            </a:r>
            <a:endParaRPr lang="fr-FR" sz="2000" b="1" dirty="0">
              <a:solidFill>
                <a:srgbClr val="B6D77A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1907704" y="3356992"/>
                <a:ext cx="5026120" cy="13847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acc>
                        <m:accPr>
                          <m:chr m:val="̃"/>
                          <m:ctrlPr>
                            <a:rPr lang="fr-F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</m:acc>
                      <m:r>
                        <a:rPr lang="fr-F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∗(</m:t>
                      </m:r>
                      <m:nary>
                        <m:naryPr>
                          <m:chr m:val="∑"/>
                          <m:ctrlPr>
                            <a:rPr lang="fr-F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fr-FR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fr-FR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fr-FR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r>
                        <a:rPr lang="fr-F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3356992"/>
                <a:ext cx="5026120" cy="13847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ZoneTexte 16"/>
          <p:cNvSpPr txBox="1"/>
          <p:nvPr/>
        </p:nvSpPr>
        <p:spPr>
          <a:xfrm>
            <a:off x="204505" y="5027925"/>
            <a:ext cx="38074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J"/>
            </a:pPr>
            <a:r>
              <a:rPr lang="fr-FR" dirty="0" smtClean="0">
                <a:solidFill>
                  <a:srgbClr val="B6D77A"/>
                </a:solidFill>
                <a:sym typeface="Wingdings" panose="05000000000000000000" pitchFamily="2" charset="2"/>
              </a:rPr>
              <a:t>Model </a:t>
            </a:r>
            <a:r>
              <a:rPr lang="fr-FR" dirty="0" err="1" smtClean="0">
                <a:solidFill>
                  <a:srgbClr val="B6D77A"/>
                </a:solidFill>
                <a:sym typeface="Wingdings" panose="05000000000000000000" pitchFamily="2" charset="2"/>
              </a:rPr>
              <a:t>Capacity</a:t>
            </a:r>
            <a:r>
              <a:rPr lang="fr-FR" dirty="0" smtClean="0">
                <a:solidFill>
                  <a:srgbClr val="B6D77A"/>
                </a:solidFill>
                <a:sym typeface="Wingdings" panose="05000000000000000000" pitchFamily="2" charset="2"/>
              </a:rPr>
              <a:t>++</a:t>
            </a:r>
          </a:p>
          <a:p>
            <a:pPr marL="285750" indent="-285750">
              <a:buFont typeface="Wingdings" panose="05000000000000000000" pitchFamily="2" charset="2"/>
              <a:buChar char="J"/>
            </a:pPr>
            <a:r>
              <a:rPr lang="fr-FR" dirty="0" smtClean="0">
                <a:solidFill>
                  <a:srgbClr val="B6D77A"/>
                </a:solidFill>
                <a:sym typeface="Wingdings" panose="05000000000000000000" pitchFamily="2" charset="2"/>
              </a:rPr>
              <a:t>Computations-- </a:t>
            </a:r>
            <a:br>
              <a:rPr lang="fr-FR" dirty="0" smtClean="0">
                <a:solidFill>
                  <a:srgbClr val="B6D77A"/>
                </a:solidFill>
                <a:sym typeface="Wingdings" panose="05000000000000000000" pitchFamily="2" charset="2"/>
              </a:rPr>
            </a:br>
            <a:r>
              <a:rPr lang="fr-FR" dirty="0" smtClean="0">
                <a:solidFill>
                  <a:srgbClr val="B6D77A"/>
                </a:solidFill>
                <a:sym typeface="Wingdings" panose="05000000000000000000" pitchFamily="2" charset="2"/>
              </a:rPr>
              <a:t>(</a:t>
            </a:r>
            <a:r>
              <a:rPr lang="fr-FR" dirty="0" err="1" smtClean="0">
                <a:solidFill>
                  <a:srgbClr val="B6D77A"/>
                </a:solidFill>
                <a:sym typeface="Wingdings" panose="05000000000000000000" pitchFamily="2" charset="2"/>
              </a:rPr>
              <a:t>compared</a:t>
            </a:r>
            <a:r>
              <a:rPr lang="fr-FR" dirty="0" smtClean="0">
                <a:solidFill>
                  <a:srgbClr val="B6D77A"/>
                </a:solidFill>
                <a:sym typeface="Wingdings" panose="05000000000000000000" pitchFamily="2" charset="2"/>
              </a:rPr>
              <a:t> to mixture of experts)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fr-FR" dirty="0" smtClean="0">
                <a:solidFill>
                  <a:srgbClr val="FF0000"/>
                </a:solidFill>
                <a:sym typeface="Wingdings" panose="05000000000000000000" pitchFamily="2" charset="2"/>
              </a:rPr>
              <a:t>Model size-- </a:t>
            </a:r>
            <a:endParaRPr lang="fr-FR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769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9" grpId="0" animBg="1"/>
      <p:bldP spid="12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re 1"/>
          <p:cNvSpPr>
            <a:spLocks noGrp="1"/>
          </p:cNvSpPr>
          <p:nvPr>
            <p:ph type="title"/>
          </p:nvPr>
        </p:nvSpPr>
        <p:spPr>
          <a:xfrm>
            <a:off x="1475656" y="239557"/>
            <a:ext cx="7668344" cy="669163"/>
          </a:xfrm>
        </p:spPr>
        <p:txBody>
          <a:bodyPr/>
          <a:lstStyle/>
          <a:p>
            <a:r>
              <a:rPr lang="fr-FR" dirty="0" smtClean="0"/>
              <a:t>Instance-Wise </a:t>
            </a:r>
            <a:r>
              <a:rPr lang="fr-FR" dirty="0" err="1" smtClean="0"/>
              <a:t>Dynamic</a:t>
            </a:r>
            <a:r>
              <a:rPr lang="fr-FR" dirty="0" smtClean="0"/>
              <a:t> N.N.</a:t>
            </a:r>
            <a:endParaRPr lang="en-US" cap="small" dirty="0"/>
          </a:p>
        </p:txBody>
      </p:sp>
      <p:sp>
        <p:nvSpPr>
          <p:cNvPr id="10" name="Espace réservé du contenu 66"/>
          <p:cNvSpPr txBox="1">
            <a:spLocks/>
          </p:cNvSpPr>
          <p:nvPr/>
        </p:nvSpPr>
        <p:spPr>
          <a:xfrm>
            <a:off x="23423" y="908720"/>
            <a:ext cx="9229097" cy="648072"/>
          </a:xfrm>
          <a:prstGeom prst="rect">
            <a:avLst/>
          </a:prstGeom>
        </p:spPr>
        <p:txBody>
          <a:bodyPr/>
          <a:lstStyle>
            <a:lvl1pPr marL="252000" indent="-25200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lang="fr-FR" sz="2800" b="1" kern="1200">
                <a:solidFill>
                  <a:srgbClr val="9D1747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6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fr-FR" sz="2400" b="1" kern="1200" baseline="0">
                <a:solidFill>
                  <a:srgbClr val="4F4D5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84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fr-FR" sz="2000" kern="1200" baseline="0">
                <a:solidFill>
                  <a:srgbClr val="4F4D5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1200"/>
              </a:spcBef>
              <a:buNone/>
            </a:pPr>
            <a:r>
              <a:rPr lang="en-US" sz="2600" dirty="0" smtClean="0"/>
              <a:t>2. Dynamic Parameters</a:t>
            </a:r>
            <a:endParaRPr lang="en-US" sz="2600" dirty="0"/>
          </a:p>
          <a:p>
            <a:pPr marL="0" lvl="0" indent="0">
              <a:spcBef>
                <a:spcPts val="1800"/>
              </a:spcBef>
              <a:buNone/>
            </a:pPr>
            <a:r>
              <a:rPr lang="en-US" sz="2600" dirty="0" smtClean="0">
                <a:solidFill>
                  <a:srgbClr val="9D1747"/>
                </a:solidFill>
              </a:rPr>
              <a:t>2.1. Parameter Adjustment - 2.1.1 Kernel Shape</a:t>
            </a:r>
            <a:endParaRPr lang="en-US" sz="2600" dirty="0"/>
          </a:p>
          <a:p>
            <a:pPr lvl="1" defTabSz="108000"/>
            <a:r>
              <a:rPr lang="en-US" b="0" dirty="0" smtClean="0"/>
              <a:t>Reshape convolution Kernel and achieve “dynamic reception of fields”</a:t>
            </a:r>
          </a:p>
          <a:p>
            <a:pPr lvl="1" defTabSz="108000"/>
            <a:r>
              <a:rPr lang="en-US" sz="2600" b="0" dirty="0" smtClean="0">
                <a:solidFill>
                  <a:srgbClr val="4F4D50"/>
                </a:solidFill>
              </a:rPr>
              <a:t>A bit vague in the paper…</a:t>
            </a:r>
            <a:endParaRPr lang="en-US" sz="2600" dirty="0" smtClean="0">
              <a:solidFill>
                <a:srgbClr val="4F4D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92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Shape 107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7477710" y="2880770"/>
            <a:ext cx="65722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Espace réservé du contenu 66"/>
          <p:cNvSpPr txBox="1">
            <a:spLocks/>
          </p:cNvSpPr>
          <p:nvPr/>
        </p:nvSpPr>
        <p:spPr>
          <a:xfrm>
            <a:off x="23423" y="908720"/>
            <a:ext cx="8856983" cy="576474"/>
          </a:xfrm>
          <a:prstGeom prst="rect">
            <a:avLst/>
          </a:prstGeom>
        </p:spPr>
        <p:txBody>
          <a:bodyPr/>
          <a:lstStyle>
            <a:lvl1pPr marL="252000" indent="-25200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lang="fr-FR" sz="2800" b="1" kern="1200">
                <a:solidFill>
                  <a:srgbClr val="9D1747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6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fr-FR" sz="2400" b="1" kern="1200" baseline="0">
                <a:solidFill>
                  <a:srgbClr val="4F4D5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84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fr-FR" sz="2000" kern="1200" baseline="0">
                <a:solidFill>
                  <a:srgbClr val="4F4D5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D1747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My Research Interests:</a:t>
            </a:r>
          </a:p>
          <a:p>
            <a:pPr lvl="0">
              <a:spcBef>
                <a:spcPts val="1200"/>
              </a:spcBef>
            </a:pPr>
            <a:r>
              <a:rPr lang="en-US" sz="2600" dirty="0" smtClean="0"/>
              <a:t>Model-Based Computer Aided Design</a:t>
            </a:r>
            <a:endParaRPr lang="en-US" sz="2600" dirty="0"/>
          </a:p>
          <a:p>
            <a:pPr lvl="1" defTabSz="108000"/>
            <a:r>
              <a:rPr lang="en-US" b="0" dirty="0" smtClean="0"/>
              <a:t>Dataflow models of computations</a:t>
            </a:r>
            <a:endParaRPr lang="en-US" b="0" dirty="0"/>
          </a:p>
          <a:p>
            <a:pPr lvl="1" defTabSz="108000"/>
            <a:r>
              <a:rPr lang="en-US" b="0" dirty="0" smtClean="0"/>
              <a:t>Adaptive cyber-physical systems</a:t>
            </a:r>
          </a:p>
          <a:p>
            <a:pPr lvl="1" defTabSz="108000"/>
            <a:r>
              <a:rPr lang="en-US" b="0" dirty="0" smtClean="0"/>
              <a:t>Multi-optimized:	Energy, Memory,</a:t>
            </a:r>
            <a:br>
              <a:rPr lang="en-US" b="0" dirty="0" smtClean="0"/>
            </a:br>
            <a:r>
              <a:rPr lang="en-US" b="0" dirty="0" smtClean="0"/>
              <a:t>                          	Latency, </a:t>
            </a:r>
            <a:r>
              <a:rPr lang="en-US" b="0" dirty="0" err="1" smtClean="0"/>
              <a:t>QoS</a:t>
            </a:r>
            <a:r>
              <a:rPr lang="en-US" b="0" dirty="0" smtClean="0"/>
              <a:t>, …</a:t>
            </a:r>
            <a:endParaRPr lang="en-US" b="0" dirty="0"/>
          </a:p>
          <a:p>
            <a:pPr lvl="0" defTabSz="108000"/>
            <a:r>
              <a:rPr lang="en-US" sz="2600" dirty="0" smtClean="0"/>
              <a:t>Embeddable Reinforcement Learning</a:t>
            </a:r>
          </a:p>
          <a:p>
            <a:pPr lvl="0" defTabSz="108000"/>
            <a:endParaRPr lang="en-US" sz="5400" dirty="0"/>
          </a:p>
          <a:p>
            <a:pPr lvl="0" defTabSz="108000"/>
            <a:r>
              <a:rPr lang="en-US" sz="2600" dirty="0" smtClean="0"/>
              <a:t>Image/Video Coding for Machines</a:t>
            </a:r>
            <a:endParaRPr lang="en-US" sz="2600" dirty="0"/>
          </a:p>
        </p:txBody>
      </p:sp>
      <p:sp>
        <p:nvSpPr>
          <p:cNvPr id="44" name="Titre 1"/>
          <p:cNvSpPr>
            <a:spLocks noGrp="1"/>
          </p:cNvSpPr>
          <p:nvPr>
            <p:ph type="title"/>
          </p:nvPr>
        </p:nvSpPr>
        <p:spPr>
          <a:xfrm>
            <a:off x="1475656" y="239557"/>
            <a:ext cx="7668344" cy="669163"/>
          </a:xfrm>
        </p:spPr>
        <p:txBody>
          <a:bodyPr/>
          <a:lstStyle/>
          <a:p>
            <a:r>
              <a:rPr lang="fr-FR" dirty="0" err="1" smtClean="0"/>
              <a:t>Prelude</a:t>
            </a:r>
            <a:endParaRPr lang="en-US" cap="small" dirty="0"/>
          </a:p>
        </p:txBody>
      </p:sp>
      <p:pic>
        <p:nvPicPr>
          <p:cNvPr id="45" name="Shape 10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0443" y="1556738"/>
            <a:ext cx="2411760" cy="1322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Shape 10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11088" y="3457032"/>
            <a:ext cx="1390470" cy="11240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roupe 1"/>
          <p:cNvGrpSpPr/>
          <p:nvPr/>
        </p:nvGrpSpPr>
        <p:grpSpPr>
          <a:xfrm>
            <a:off x="2411760" y="4488177"/>
            <a:ext cx="3668988" cy="1124926"/>
            <a:chOff x="450236" y="3239575"/>
            <a:chExt cx="8568952" cy="2627275"/>
          </a:xfrm>
        </p:grpSpPr>
        <p:pic>
          <p:nvPicPr>
            <p:cNvPr id="53" name="Image 5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236" y="3239575"/>
              <a:ext cx="7488832" cy="2374230"/>
            </a:xfrm>
            <a:prstGeom prst="rect">
              <a:avLst/>
            </a:prstGeom>
            <a:effectLst/>
          </p:spPr>
        </p:pic>
        <p:sp>
          <p:nvSpPr>
            <p:cNvPr id="54" name="Sous-titre 2"/>
            <p:cNvSpPr txBox="1">
              <a:spLocks/>
            </p:cNvSpPr>
            <p:nvPr/>
          </p:nvSpPr>
          <p:spPr>
            <a:xfrm>
              <a:off x="2863012" y="5163554"/>
              <a:ext cx="6156176" cy="70329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>
                <a:lnSpc>
                  <a:spcPct val="80000"/>
                </a:lnSpc>
                <a:spcBef>
                  <a:spcPts val="0"/>
                </a:spcBef>
                <a:buNone/>
              </a:pPr>
              <a:r>
                <a:rPr lang="en-US" sz="1100" b="1" i="1" dirty="0">
                  <a:solidFill>
                    <a:srgbClr val="FFBAFA"/>
                  </a:solidFill>
                  <a:latin typeface="Calibri"/>
                </a:rPr>
                <a:t>G</a:t>
              </a:r>
              <a:r>
                <a:rPr lang="en-US" sz="1100" i="1" dirty="0">
                  <a:solidFill>
                    <a:srgbClr val="E591DF"/>
                  </a:solidFill>
                  <a:latin typeface="Calibri"/>
                </a:rPr>
                <a:t>eneric</a:t>
              </a:r>
              <a:r>
                <a:rPr lang="en-US" sz="1100" i="1" dirty="0">
                  <a:solidFill>
                    <a:srgbClr val="FFBAFA"/>
                  </a:solidFill>
                  <a:latin typeface="Calibri"/>
                </a:rPr>
                <a:t> </a:t>
              </a:r>
              <a:r>
                <a:rPr lang="en-US" sz="1100" b="1" i="1" dirty="0">
                  <a:solidFill>
                    <a:srgbClr val="FFBAFA"/>
                  </a:solidFill>
                  <a:latin typeface="Calibri"/>
                </a:rPr>
                <a:t>E</a:t>
              </a:r>
              <a:r>
                <a:rPr lang="en-US" sz="1100" i="1" dirty="0">
                  <a:solidFill>
                    <a:srgbClr val="FFA2F8"/>
                  </a:solidFill>
                  <a:latin typeface="Calibri"/>
                </a:rPr>
                <a:t>volvable </a:t>
              </a:r>
              <a:r>
                <a:rPr lang="en-US" sz="1100" b="1" i="1" dirty="0">
                  <a:solidFill>
                    <a:srgbClr val="FFBAFA"/>
                  </a:solidFill>
                  <a:latin typeface="Calibri"/>
                </a:rPr>
                <a:t>G</a:t>
              </a:r>
              <a:r>
                <a:rPr lang="en-US" sz="1100" i="1" dirty="0">
                  <a:solidFill>
                    <a:srgbClr val="FFA2F8"/>
                  </a:solidFill>
                  <a:latin typeface="Calibri"/>
                </a:rPr>
                <a:t>raphs for </a:t>
              </a:r>
              <a:r>
                <a:rPr lang="en-US" sz="1100" b="1" i="1" dirty="0">
                  <a:solidFill>
                    <a:srgbClr val="FFBAFA"/>
                  </a:solidFill>
                  <a:latin typeface="Calibri"/>
                </a:rPr>
                <a:t>E</a:t>
              </a:r>
              <a:r>
                <a:rPr lang="en-US" sz="1100" i="1" dirty="0">
                  <a:solidFill>
                    <a:srgbClr val="FFA2F8"/>
                  </a:solidFill>
                  <a:latin typeface="Calibri"/>
                </a:rPr>
                <a:t>fficient </a:t>
              </a:r>
              <a:br>
                <a:rPr lang="en-US" sz="1100" i="1" dirty="0">
                  <a:solidFill>
                    <a:srgbClr val="FFA2F8"/>
                  </a:solidFill>
                  <a:latin typeface="Calibri"/>
                </a:rPr>
              </a:br>
              <a:r>
                <a:rPr lang="en-US" sz="1100" b="1" i="1" dirty="0">
                  <a:solidFill>
                    <a:srgbClr val="FFBAFA"/>
                  </a:solidFill>
                  <a:latin typeface="Calibri"/>
                </a:rPr>
                <a:t>L</a:t>
              </a:r>
              <a:r>
                <a:rPr lang="en-US" sz="1100" i="1" dirty="0">
                  <a:solidFill>
                    <a:srgbClr val="FFA2F8"/>
                  </a:solidFill>
                  <a:latin typeface="Calibri"/>
                </a:rPr>
                <a:t>earning of </a:t>
              </a:r>
              <a:r>
                <a:rPr lang="en-US" sz="1100" b="1" i="1" dirty="0">
                  <a:solidFill>
                    <a:srgbClr val="FFBAFA"/>
                  </a:solidFill>
                  <a:latin typeface="Calibri"/>
                </a:rPr>
                <a:t>A</a:t>
              </a:r>
              <a:r>
                <a:rPr lang="en-US" sz="1100" i="1" dirty="0">
                  <a:solidFill>
                    <a:srgbClr val="FFA2F8"/>
                  </a:solidFill>
                  <a:latin typeface="Calibri"/>
                </a:rPr>
                <a:t>rtificial </a:t>
              </a:r>
              <a:r>
                <a:rPr lang="en-US" sz="1100" b="1" i="1" dirty="0">
                  <a:solidFill>
                    <a:srgbClr val="FFBAFA"/>
                  </a:solidFill>
                  <a:latin typeface="Calibri"/>
                </a:rPr>
                <a:t>T</a:t>
              </a:r>
              <a:r>
                <a:rPr lang="en-US" sz="1100" i="1" dirty="0">
                  <a:solidFill>
                    <a:srgbClr val="FFA2F8"/>
                  </a:solidFill>
                  <a:latin typeface="Calibri"/>
                </a:rPr>
                <a:t>angled </a:t>
              </a:r>
              <a:r>
                <a:rPr lang="en-US" sz="1100" b="1" i="1" dirty="0">
                  <a:solidFill>
                    <a:srgbClr val="FFBAFA"/>
                  </a:solidFill>
                  <a:latin typeface="Calibri"/>
                </a:rPr>
                <a:t>I</a:t>
              </a:r>
              <a:r>
                <a:rPr lang="en-US" sz="1100" i="1" dirty="0">
                  <a:solidFill>
                    <a:srgbClr val="FFA2F8"/>
                  </a:solidFill>
                  <a:latin typeface="Calibri"/>
                </a:rPr>
                <a:t>ntelligence</a:t>
              </a:r>
              <a:endParaRPr lang="en-US" sz="1100" dirty="0">
                <a:solidFill>
                  <a:srgbClr val="FFA2F8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3418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re 1"/>
          <p:cNvSpPr>
            <a:spLocks noGrp="1"/>
          </p:cNvSpPr>
          <p:nvPr>
            <p:ph type="title"/>
          </p:nvPr>
        </p:nvSpPr>
        <p:spPr>
          <a:xfrm>
            <a:off x="1475656" y="239557"/>
            <a:ext cx="7668344" cy="669163"/>
          </a:xfrm>
        </p:spPr>
        <p:txBody>
          <a:bodyPr/>
          <a:lstStyle/>
          <a:p>
            <a:r>
              <a:rPr lang="fr-FR" dirty="0" smtClean="0"/>
              <a:t>Instance-Wise </a:t>
            </a:r>
            <a:r>
              <a:rPr lang="fr-FR" dirty="0" err="1" smtClean="0"/>
              <a:t>Dynamic</a:t>
            </a:r>
            <a:r>
              <a:rPr lang="fr-FR" dirty="0" smtClean="0"/>
              <a:t> N.N.</a:t>
            </a:r>
            <a:endParaRPr lang="en-US" cap="small" dirty="0"/>
          </a:p>
        </p:txBody>
      </p:sp>
      <p:sp>
        <p:nvSpPr>
          <p:cNvPr id="10" name="Espace réservé du contenu 66"/>
          <p:cNvSpPr txBox="1">
            <a:spLocks/>
          </p:cNvSpPr>
          <p:nvPr/>
        </p:nvSpPr>
        <p:spPr>
          <a:xfrm>
            <a:off x="23423" y="908720"/>
            <a:ext cx="9229097" cy="648072"/>
          </a:xfrm>
          <a:prstGeom prst="rect">
            <a:avLst/>
          </a:prstGeom>
        </p:spPr>
        <p:txBody>
          <a:bodyPr/>
          <a:lstStyle>
            <a:lvl1pPr marL="252000" indent="-25200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lang="fr-FR" sz="2800" b="1" kern="1200">
                <a:solidFill>
                  <a:srgbClr val="9D1747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6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fr-FR" sz="2400" b="1" kern="1200" baseline="0">
                <a:solidFill>
                  <a:srgbClr val="4F4D5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84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fr-FR" sz="2000" kern="1200" baseline="0">
                <a:solidFill>
                  <a:srgbClr val="4F4D5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1200"/>
              </a:spcBef>
              <a:buNone/>
            </a:pPr>
            <a:r>
              <a:rPr lang="en-US" sz="2600" dirty="0" smtClean="0"/>
              <a:t>2. Dynamic Parameters</a:t>
            </a:r>
            <a:endParaRPr lang="en-US" sz="2600" dirty="0"/>
          </a:p>
          <a:p>
            <a:pPr marL="0" lvl="0" indent="0">
              <a:spcBef>
                <a:spcPts val="1800"/>
              </a:spcBef>
              <a:buNone/>
            </a:pPr>
            <a:r>
              <a:rPr lang="en-US" sz="2600" dirty="0" smtClean="0">
                <a:solidFill>
                  <a:srgbClr val="9D1747"/>
                </a:solidFill>
              </a:rPr>
              <a:t>2.2. Weight prediction</a:t>
            </a:r>
            <a:endParaRPr lang="en-US" sz="2600" dirty="0"/>
          </a:p>
          <a:p>
            <a:pPr lvl="1" defTabSz="108000"/>
            <a:r>
              <a:rPr lang="en-US" b="0" dirty="0" smtClean="0"/>
              <a:t>Instance-wise generation of the parameters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3068960"/>
            <a:ext cx="5904656" cy="2801314"/>
          </a:xfrm>
          <a:prstGeom prst="rect">
            <a:avLst/>
          </a:prstGeom>
        </p:spPr>
      </p:pic>
      <p:sp>
        <p:nvSpPr>
          <p:cNvPr id="6" name="Ellipse 5"/>
          <p:cNvSpPr/>
          <p:nvPr/>
        </p:nvSpPr>
        <p:spPr bwMode="auto">
          <a:xfrm>
            <a:off x="3697720" y="3146843"/>
            <a:ext cx="2952328" cy="960006"/>
          </a:xfrm>
          <a:prstGeom prst="ellipse">
            <a:avLst/>
          </a:prstGeom>
          <a:noFill/>
          <a:ln w="57150" cap="flat" cmpd="sng" algn="ctr">
            <a:solidFill>
              <a:srgbClr val="FF5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Lucida Sans Unicode" pitchFamily="34" charset="0"/>
              <a:cs typeface="Lucida Sans Unicode" pitchFamily="34" charset="0"/>
            </a:endParaRPr>
          </a:p>
        </p:txBody>
      </p:sp>
      <p:cxnSp>
        <p:nvCxnSpPr>
          <p:cNvPr id="7" name="Connecteur droit 6"/>
          <p:cNvCxnSpPr>
            <a:stCxn id="6" idx="0"/>
          </p:cNvCxnSpPr>
          <p:nvPr/>
        </p:nvCxnSpPr>
        <p:spPr bwMode="auto">
          <a:xfrm flipV="1">
            <a:off x="5173884" y="2834849"/>
            <a:ext cx="1646331" cy="311994"/>
          </a:xfrm>
          <a:prstGeom prst="line">
            <a:avLst/>
          </a:prstGeom>
          <a:noFill/>
          <a:ln w="57150" cap="flat" cmpd="sng" algn="ctr">
            <a:solidFill>
              <a:srgbClr val="FF5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8" name="ZoneTexte 7"/>
          <p:cNvSpPr txBox="1"/>
          <p:nvPr/>
        </p:nvSpPr>
        <p:spPr>
          <a:xfrm>
            <a:off x="6866001" y="2492896"/>
            <a:ext cx="23865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>
                <a:solidFill>
                  <a:srgbClr val="FF5050"/>
                </a:solidFill>
              </a:rPr>
              <a:t>Often</a:t>
            </a:r>
            <a:r>
              <a:rPr lang="fr-FR" sz="2000" b="1" dirty="0" smtClean="0">
                <a:solidFill>
                  <a:srgbClr val="FF5050"/>
                </a:solidFill>
              </a:rPr>
              <a:t> a </a:t>
            </a:r>
            <a:r>
              <a:rPr lang="fr-FR" sz="2000" b="1" dirty="0" err="1" smtClean="0">
                <a:solidFill>
                  <a:srgbClr val="FF5050"/>
                </a:solidFill>
              </a:rPr>
              <a:t>smaller</a:t>
            </a:r>
            <a:r>
              <a:rPr lang="fr-FR" sz="2000" b="1" dirty="0" smtClean="0">
                <a:solidFill>
                  <a:srgbClr val="FF5050"/>
                </a:solidFill>
              </a:rPr>
              <a:t> CNN </a:t>
            </a:r>
            <a:r>
              <a:rPr lang="fr-FR" sz="2000" b="1" dirty="0" err="1" smtClean="0">
                <a:solidFill>
                  <a:srgbClr val="FF5050"/>
                </a:solidFill>
              </a:rPr>
              <a:t>itself</a:t>
            </a:r>
            <a:endParaRPr lang="fr-FR" sz="2000" b="1" dirty="0">
              <a:solidFill>
                <a:srgbClr val="FF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642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re 1"/>
          <p:cNvSpPr>
            <a:spLocks noGrp="1"/>
          </p:cNvSpPr>
          <p:nvPr>
            <p:ph type="title"/>
          </p:nvPr>
        </p:nvSpPr>
        <p:spPr>
          <a:xfrm>
            <a:off x="1475656" y="239557"/>
            <a:ext cx="7668344" cy="669163"/>
          </a:xfrm>
        </p:spPr>
        <p:txBody>
          <a:bodyPr/>
          <a:lstStyle/>
          <a:p>
            <a:r>
              <a:rPr lang="fr-FR" dirty="0" smtClean="0"/>
              <a:t>Instance-Wise </a:t>
            </a:r>
            <a:r>
              <a:rPr lang="fr-FR" dirty="0" err="1" smtClean="0"/>
              <a:t>Dynamic</a:t>
            </a:r>
            <a:r>
              <a:rPr lang="fr-FR" dirty="0" smtClean="0"/>
              <a:t> N.N.</a:t>
            </a:r>
            <a:endParaRPr lang="en-US" cap="small" dirty="0"/>
          </a:p>
        </p:txBody>
      </p:sp>
      <p:sp>
        <p:nvSpPr>
          <p:cNvPr id="10" name="Espace réservé du contenu 66"/>
          <p:cNvSpPr txBox="1">
            <a:spLocks/>
          </p:cNvSpPr>
          <p:nvPr/>
        </p:nvSpPr>
        <p:spPr>
          <a:xfrm>
            <a:off x="23423" y="908720"/>
            <a:ext cx="9229097" cy="648072"/>
          </a:xfrm>
          <a:prstGeom prst="rect">
            <a:avLst/>
          </a:prstGeom>
        </p:spPr>
        <p:txBody>
          <a:bodyPr/>
          <a:lstStyle>
            <a:lvl1pPr marL="252000" indent="-25200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lang="fr-FR" sz="2800" b="1" kern="1200">
                <a:solidFill>
                  <a:srgbClr val="9D1747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6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fr-FR" sz="2400" b="1" kern="1200" baseline="0">
                <a:solidFill>
                  <a:srgbClr val="4F4D5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84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fr-FR" sz="2000" kern="1200" baseline="0">
                <a:solidFill>
                  <a:srgbClr val="4F4D5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1200"/>
              </a:spcBef>
              <a:buNone/>
            </a:pPr>
            <a:r>
              <a:rPr lang="en-US" sz="2600" dirty="0" smtClean="0"/>
              <a:t>2. Dynamic Parameters</a:t>
            </a:r>
            <a:endParaRPr lang="en-US" sz="2600" dirty="0"/>
          </a:p>
          <a:p>
            <a:pPr marL="0" lvl="0" indent="0">
              <a:spcBef>
                <a:spcPts val="1800"/>
              </a:spcBef>
              <a:buNone/>
            </a:pPr>
            <a:r>
              <a:rPr lang="en-US" sz="2600" dirty="0" smtClean="0">
                <a:solidFill>
                  <a:srgbClr val="9D1747"/>
                </a:solidFill>
              </a:rPr>
              <a:t>2.3. Dynamic Features – 2.3.1</a:t>
            </a:r>
            <a:r>
              <a:rPr lang="en-US" sz="2600" dirty="0" smtClean="0">
                <a:solidFill>
                  <a:srgbClr val="FF5050"/>
                </a:solidFill>
              </a:rPr>
              <a:t>/2</a:t>
            </a:r>
            <a:r>
              <a:rPr lang="en-US" sz="2600" dirty="0" smtClean="0">
                <a:solidFill>
                  <a:srgbClr val="9D1747"/>
                </a:solidFill>
              </a:rPr>
              <a:t> Channel</a:t>
            </a:r>
            <a:r>
              <a:rPr lang="en-US" sz="2600" dirty="0" smtClean="0">
                <a:solidFill>
                  <a:srgbClr val="FF5050"/>
                </a:solidFill>
              </a:rPr>
              <a:t>/Spatial</a:t>
            </a:r>
            <a:r>
              <a:rPr lang="en-US" sz="2600" dirty="0" smtClean="0">
                <a:solidFill>
                  <a:srgbClr val="9D1747"/>
                </a:solidFill>
              </a:rPr>
              <a:t>-Wise </a:t>
            </a:r>
            <a:endParaRPr lang="en-US" sz="2600" dirty="0"/>
          </a:p>
          <a:p>
            <a:pPr lvl="1" defTabSz="108000"/>
            <a:r>
              <a:rPr lang="en-US" b="0" dirty="0" smtClean="0"/>
              <a:t>Works on the convolution output, instead of convolution parameters themselves.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924944"/>
            <a:ext cx="8070627" cy="2304256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323528" y="5373235"/>
            <a:ext cx="456887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J"/>
            </a:pPr>
            <a:r>
              <a:rPr lang="fr-FR" dirty="0" smtClean="0">
                <a:solidFill>
                  <a:srgbClr val="B6D77A"/>
                </a:solidFill>
                <a:sym typeface="Wingdings" panose="05000000000000000000" pitchFamily="2" charset="2"/>
              </a:rPr>
              <a:t>« </a:t>
            </a:r>
            <a:r>
              <a:rPr lang="fr-FR" dirty="0" err="1" smtClean="0">
                <a:solidFill>
                  <a:srgbClr val="B6D77A"/>
                </a:solidFill>
                <a:sym typeface="Wingdings" panose="05000000000000000000" pitchFamily="2" charset="2"/>
              </a:rPr>
              <a:t>Simpler</a:t>
            </a:r>
            <a:r>
              <a:rPr lang="fr-FR" dirty="0" smtClean="0">
                <a:solidFill>
                  <a:srgbClr val="B6D77A"/>
                </a:solidFill>
                <a:sym typeface="Wingdings" panose="05000000000000000000" pitchFamily="2" charset="2"/>
              </a:rPr>
              <a:t> » </a:t>
            </a:r>
            <a:r>
              <a:rPr lang="fr-FR" dirty="0" err="1" smtClean="0">
                <a:solidFill>
                  <a:srgbClr val="B6D77A"/>
                </a:solidFill>
                <a:sym typeface="Wingdings" panose="05000000000000000000" pitchFamily="2" charset="2"/>
              </a:rPr>
              <a:t>than</a:t>
            </a:r>
            <a:r>
              <a:rPr lang="fr-FR" dirty="0" smtClean="0">
                <a:solidFill>
                  <a:srgbClr val="B6D77A"/>
                </a:solidFill>
                <a:sym typeface="Wingdings" panose="05000000000000000000" pitchFamily="2" charset="2"/>
              </a:rPr>
              <a:t> </a:t>
            </a:r>
            <a:r>
              <a:rPr lang="fr-FR" dirty="0" err="1" smtClean="0">
                <a:solidFill>
                  <a:srgbClr val="B6D77A"/>
                </a:solidFill>
                <a:sym typeface="Wingdings" panose="05000000000000000000" pitchFamily="2" charset="2"/>
              </a:rPr>
              <a:t>modifying</a:t>
            </a:r>
            <a:r>
              <a:rPr lang="fr-FR" dirty="0" smtClean="0">
                <a:solidFill>
                  <a:srgbClr val="B6D77A"/>
                </a:solidFill>
                <a:sym typeface="Wingdings" panose="05000000000000000000" pitchFamily="2" charset="2"/>
              </a:rPr>
              <a:t> </a:t>
            </a:r>
            <a:r>
              <a:rPr lang="fr-FR" dirty="0" err="1" smtClean="0">
                <a:solidFill>
                  <a:srgbClr val="B6D77A"/>
                </a:solidFill>
                <a:sym typeface="Wingdings" panose="05000000000000000000" pitchFamily="2" charset="2"/>
              </a:rPr>
              <a:t>weights</a:t>
            </a:r>
            <a:endParaRPr lang="fr-FR" dirty="0" smtClean="0">
              <a:solidFill>
                <a:srgbClr val="B6D77A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J"/>
            </a:pPr>
            <a:r>
              <a:rPr lang="fr-FR" dirty="0" err="1" smtClean="0">
                <a:solidFill>
                  <a:srgbClr val="B6D77A"/>
                </a:solidFill>
                <a:sym typeface="Wingdings" panose="05000000000000000000" pitchFamily="2" charset="2"/>
              </a:rPr>
              <a:t>Mathematically</a:t>
            </a:r>
            <a:r>
              <a:rPr lang="fr-FR" dirty="0" smtClean="0">
                <a:solidFill>
                  <a:srgbClr val="B6D77A"/>
                </a:solidFill>
                <a:sym typeface="Wingdings" panose="05000000000000000000" pitchFamily="2" charset="2"/>
              </a:rPr>
              <a:t> </a:t>
            </a:r>
            <a:r>
              <a:rPr lang="fr-FR" dirty="0" err="1" smtClean="0">
                <a:solidFill>
                  <a:srgbClr val="B6D77A"/>
                </a:solidFill>
                <a:sym typeface="Wingdings" panose="05000000000000000000" pitchFamily="2" charset="2"/>
              </a:rPr>
              <a:t>equivalent</a:t>
            </a:r>
            <a:endParaRPr lang="fr-FR" dirty="0" smtClean="0">
              <a:solidFill>
                <a:srgbClr val="B6D77A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fr-FR" dirty="0" smtClean="0">
                <a:solidFill>
                  <a:srgbClr val="FF0000"/>
                </a:solidFill>
                <a:sym typeface="Wingdings" panose="05000000000000000000" pitchFamily="2" charset="2"/>
              </a:rPr>
              <a:t>Computations+ </a:t>
            </a:r>
            <a:br>
              <a:rPr lang="fr-FR" dirty="0" smtClean="0">
                <a:solidFill>
                  <a:srgbClr val="FF0000"/>
                </a:solidFill>
                <a:sym typeface="Wingdings" panose="05000000000000000000" pitchFamily="2" charset="2"/>
              </a:rPr>
            </a:br>
            <a:r>
              <a:rPr lang="fr-FR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(soft attention </a:t>
            </a:r>
            <a:r>
              <a:rPr lang="fr-FR" sz="16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weights</a:t>
            </a:r>
            <a:r>
              <a:rPr lang="fr-FR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fr-FR" sz="16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existing</a:t>
            </a:r>
            <a:r>
              <a:rPr lang="fr-FR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computations)</a:t>
            </a:r>
            <a:endParaRPr lang="fr-F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4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llipse 16"/>
          <p:cNvSpPr/>
          <p:nvPr/>
        </p:nvSpPr>
        <p:spPr bwMode="auto">
          <a:xfrm>
            <a:off x="5148064" y="4741435"/>
            <a:ext cx="370224" cy="375712"/>
          </a:xfrm>
          <a:prstGeom prst="ellipse">
            <a:avLst/>
          </a:prstGeom>
          <a:noFill/>
          <a:ln w="57150" cap="flat" cmpd="sng" algn="ctr">
            <a:solidFill>
              <a:srgbClr val="B6D77A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Lucida Sans Unicode" pitchFamily="34" charset="0"/>
              <a:cs typeface="Lucida Sans Unicode" pitchFamily="34" charset="0"/>
            </a:endParaRPr>
          </a:p>
        </p:txBody>
      </p:sp>
      <p:cxnSp>
        <p:nvCxnSpPr>
          <p:cNvPr id="18" name="Connecteur droit 17"/>
          <p:cNvCxnSpPr>
            <a:stCxn id="17" idx="5"/>
            <a:endCxn id="19" idx="1"/>
          </p:cNvCxnSpPr>
          <p:nvPr/>
        </p:nvCxnSpPr>
        <p:spPr bwMode="auto">
          <a:xfrm>
            <a:off x="5464070" y="5062125"/>
            <a:ext cx="1850786" cy="684779"/>
          </a:xfrm>
          <a:prstGeom prst="line">
            <a:avLst/>
          </a:prstGeom>
          <a:noFill/>
          <a:ln w="57150" cap="flat" cmpd="sng" algn="ctr">
            <a:solidFill>
              <a:srgbClr val="B6D77A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21" name="Ellipse 20"/>
          <p:cNvSpPr/>
          <p:nvPr/>
        </p:nvSpPr>
        <p:spPr bwMode="auto">
          <a:xfrm>
            <a:off x="6492733" y="4706934"/>
            <a:ext cx="370224" cy="375712"/>
          </a:xfrm>
          <a:prstGeom prst="ellipse">
            <a:avLst/>
          </a:prstGeom>
          <a:noFill/>
          <a:ln w="57150" cap="flat" cmpd="sng" algn="ctr">
            <a:solidFill>
              <a:srgbClr val="B6D77A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Lucida Sans Unicode" pitchFamily="34" charset="0"/>
              <a:cs typeface="Lucida Sans Unicode" pitchFamily="34" charset="0"/>
            </a:endParaRPr>
          </a:p>
        </p:txBody>
      </p:sp>
      <p:cxnSp>
        <p:nvCxnSpPr>
          <p:cNvPr id="22" name="Connecteur droit 21"/>
          <p:cNvCxnSpPr>
            <a:stCxn id="21" idx="5"/>
            <a:endCxn id="19" idx="1"/>
          </p:cNvCxnSpPr>
          <p:nvPr/>
        </p:nvCxnSpPr>
        <p:spPr bwMode="auto">
          <a:xfrm>
            <a:off x="6808739" y="5027624"/>
            <a:ext cx="506117" cy="719280"/>
          </a:xfrm>
          <a:prstGeom prst="line">
            <a:avLst/>
          </a:prstGeom>
          <a:noFill/>
          <a:ln w="57150" cap="flat" cmpd="sng" algn="ctr">
            <a:solidFill>
              <a:srgbClr val="B6D77A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44" name="Titre 1"/>
          <p:cNvSpPr>
            <a:spLocks noGrp="1"/>
          </p:cNvSpPr>
          <p:nvPr>
            <p:ph type="title"/>
          </p:nvPr>
        </p:nvSpPr>
        <p:spPr>
          <a:xfrm>
            <a:off x="1475656" y="239557"/>
            <a:ext cx="7668344" cy="669163"/>
          </a:xfrm>
        </p:spPr>
        <p:txBody>
          <a:bodyPr/>
          <a:lstStyle/>
          <a:p>
            <a:r>
              <a:rPr lang="fr-FR" dirty="0" smtClean="0"/>
              <a:t>Instance-Wise </a:t>
            </a:r>
            <a:r>
              <a:rPr lang="fr-FR" dirty="0" err="1" smtClean="0"/>
              <a:t>Dynamic</a:t>
            </a:r>
            <a:r>
              <a:rPr lang="fr-FR" dirty="0" smtClean="0"/>
              <a:t> N.N.</a:t>
            </a:r>
            <a:endParaRPr lang="en-US" cap="small" dirty="0"/>
          </a:p>
        </p:txBody>
      </p:sp>
      <p:sp>
        <p:nvSpPr>
          <p:cNvPr id="10" name="Espace réservé du contenu 66"/>
          <p:cNvSpPr txBox="1">
            <a:spLocks/>
          </p:cNvSpPr>
          <p:nvPr/>
        </p:nvSpPr>
        <p:spPr>
          <a:xfrm>
            <a:off x="23423" y="908720"/>
            <a:ext cx="9229097" cy="648072"/>
          </a:xfrm>
          <a:prstGeom prst="rect">
            <a:avLst/>
          </a:prstGeom>
        </p:spPr>
        <p:txBody>
          <a:bodyPr/>
          <a:lstStyle>
            <a:lvl1pPr marL="252000" indent="-25200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lang="fr-FR" sz="2800" b="1" kern="1200">
                <a:solidFill>
                  <a:srgbClr val="9D1747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6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fr-FR" sz="2400" b="1" kern="1200" baseline="0">
                <a:solidFill>
                  <a:srgbClr val="4F4D5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84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fr-FR" sz="2000" kern="1200" baseline="0">
                <a:solidFill>
                  <a:srgbClr val="4F4D5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1200"/>
              </a:spcBef>
              <a:buNone/>
            </a:pPr>
            <a:r>
              <a:rPr lang="en-US" sz="2600" dirty="0" smtClean="0"/>
              <a:t>2. Dynamic Parameters</a:t>
            </a:r>
            <a:endParaRPr lang="en-US" sz="2600" dirty="0"/>
          </a:p>
          <a:p>
            <a:pPr marL="0" lvl="0" indent="0">
              <a:spcBef>
                <a:spcPts val="1800"/>
              </a:spcBef>
              <a:buNone/>
            </a:pPr>
            <a:r>
              <a:rPr lang="en-US" sz="2600" dirty="0" smtClean="0">
                <a:solidFill>
                  <a:srgbClr val="9D1747"/>
                </a:solidFill>
              </a:rPr>
              <a:t>2.3. Dynamic Features – 2.3.3 Dynamic Activation</a:t>
            </a:r>
            <a:endParaRPr lang="en-US" sz="2600" dirty="0"/>
          </a:p>
          <a:p>
            <a:pPr lvl="1" defTabSz="108000"/>
            <a:r>
              <a:rPr lang="en-US" b="0" dirty="0" smtClean="0"/>
              <a:t>Change the activation function </a:t>
            </a:r>
            <a:br>
              <a:rPr lang="en-US" b="0" dirty="0" smtClean="0"/>
            </a:br>
            <a:r>
              <a:rPr lang="en-US" sz="2000" b="0" dirty="0" smtClean="0"/>
              <a:t>(instead of applying attention mechanisms before it)</a:t>
            </a:r>
            <a:endParaRPr lang="en-US" b="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3025924" y="3090748"/>
                <a:ext cx="287110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F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fr-F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fr-FR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max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fr-F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fr-F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,0)</m:t>
                      </m:r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924" y="3090748"/>
                <a:ext cx="2871107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ZoneTexte 2"/>
          <p:cNvSpPr txBox="1"/>
          <p:nvPr/>
        </p:nvSpPr>
        <p:spPr>
          <a:xfrm>
            <a:off x="539552" y="3172326"/>
            <a:ext cx="2052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 smtClean="0"/>
              <a:t>Classic</a:t>
            </a:r>
            <a:r>
              <a:rPr lang="fr-FR" sz="2400" dirty="0" smtClean="0"/>
              <a:t> </a:t>
            </a:r>
            <a:r>
              <a:rPr lang="fr-FR" sz="2400" dirty="0" err="1" smtClean="0"/>
              <a:t>ReLU</a:t>
            </a:r>
            <a:endParaRPr lang="fr-FR" sz="2400" dirty="0"/>
          </a:p>
        </p:txBody>
      </p:sp>
      <p:sp>
        <p:nvSpPr>
          <p:cNvPr id="8" name="Ellipse 7"/>
          <p:cNvSpPr/>
          <p:nvPr/>
        </p:nvSpPr>
        <p:spPr bwMode="auto">
          <a:xfrm>
            <a:off x="3242931" y="3325975"/>
            <a:ext cx="370224" cy="375712"/>
          </a:xfrm>
          <a:prstGeom prst="ellipse">
            <a:avLst/>
          </a:prstGeom>
          <a:noFill/>
          <a:ln w="57150" cap="flat" cmpd="sng" algn="ctr">
            <a:solidFill>
              <a:srgbClr val="FF5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Lucida Sans Unicode" pitchFamily="34" charset="0"/>
              <a:cs typeface="Lucida Sans Unicode" pitchFamily="34" charset="0"/>
            </a:endParaRPr>
          </a:p>
        </p:txBody>
      </p:sp>
      <p:cxnSp>
        <p:nvCxnSpPr>
          <p:cNvPr id="11" name="Connecteur droit 10"/>
          <p:cNvCxnSpPr>
            <a:stCxn id="8" idx="5"/>
          </p:cNvCxnSpPr>
          <p:nvPr/>
        </p:nvCxnSpPr>
        <p:spPr bwMode="auto">
          <a:xfrm>
            <a:off x="3558937" y="3646665"/>
            <a:ext cx="2821704" cy="574423"/>
          </a:xfrm>
          <a:prstGeom prst="line">
            <a:avLst/>
          </a:prstGeom>
          <a:noFill/>
          <a:ln w="57150" cap="flat" cmpd="sng" algn="ctr">
            <a:solidFill>
              <a:srgbClr val="FF5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12" name="ZoneTexte 11"/>
          <p:cNvSpPr txBox="1"/>
          <p:nvPr/>
        </p:nvSpPr>
        <p:spPr>
          <a:xfrm>
            <a:off x="6403833" y="3867145"/>
            <a:ext cx="1505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5050"/>
                </a:solidFill>
              </a:rPr>
              <a:t>Channel index</a:t>
            </a:r>
            <a:endParaRPr lang="fr-FR" sz="2000" b="1" dirty="0">
              <a:solidFill>
                <a:srgbClr val="FF5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3025924" y="4624704"/>
                <a:ext cx="413549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F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fr-F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</m:t>
                      </m:r>
                      <m:sSub>
                        <m:sSubPr>
                          <m:ctrlPr>
                            <a:rPr lang="fr-F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fr-F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sSubSup>
                        <m:sSubSupPr>
                          <m:ctrlPr>
                            <a:rPr lang="fr-F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fr-F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sSub>
                        <m:sSubPr>
                          <m:ctrlPr>
                            <a:rPr lang="fr-F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fr-F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fr-F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F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fr-F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fr-F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924" y="4624704"/>
                <a:ext cx="4135491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/>
          <p:cNvSpPr txBox="1"/>
          <p:nvPr/>
        </p:nvSpPr>
        <p:spPr>
          <a:xfrm>
            <a:off x="539552" y="4706282"/>
            <a:ext cx="2257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 smtClean="0"/>
              <a:t>Dynamic</a:t>
            </a:r>
            <a:r>
              <a:rPr lang="fr-FR" sz="2400" dirty="0" smtClean="0"/>
              <a:t> </a:t>
            </a:r>
            <a:r>
              <a:rPr lang="fr-FR" sz="2400" dirty="0" err="1" smtClean="0"/>
              <a:t>ReLU</a:t>
            </a:r>
            <a:endParaRPr lang="fr-FR" sz="2400" dirty="0"/>
          </a:p>
        </p:txBody>
      </p:sp>
      <p:sp>
        <p:nvSpPr>
          <p:cNvPr id="19" name="ZoneTexte 18"/>
          <p:cNvSpPr txBox="1"/>
          <p:nvPr/>
        </p:nvSpPr>
        <p:spPr>
          <a:xfrm>
            <a:off x="7314856" y="5085184"/>
            <a:ext cx="15056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>
                <a:solidFill>
                  <a:srgbClr val="B6D77A"/>
                </a:solidFill>
              </a:rPr>
              <a:t>Linear</a:t>
            </a:r>
            <a:r>
              <a:rPr lang="fr-FR" sz="2000" b="1" dirty="0" smtClean="0">
                <a:solidFill>
                  <a:srgbClr val="B6D77A"/>
                </a:solidFill>
              </a:rPr>
              <a:t> </a:t>
            </a:r>
            <a:r>
              <a:rPr lang="fr-FR" sz="2000" b="1" dirty="0" err="1" smtClean="0">
                <a:solidFill>
                  <a:srgbClr val="B6D77A"/>
                </a:solidFill>
              </a:rPr>
              <a:t>coeff</a:t>
            </a:r>
            <a:r>
              <a:rPr lang="fr-FR" sz="2000" b="1" dirty="0" smtClean="0">
                <a:solidFill>
                  <a:srgbClr val="B6D77A"/>
                </a:solidFill>
              </a:rPr>
              <a:t> </a:t>
            </a:r>
            <a:r>
              <a:rPr lang="fr-FR" sz="2000" b="1" dirty="0" err="1" smtClean="0">
                <a:solidFill>
                  <a:srgbClr val="B6D77A"/>
                </a:solidFill>
              </a:rPr>
              <a:t>computed</a:t>
            </a:r>
            <a:r>
              <a:rPr lang="fr-FR" sz="2000" b="1" dirty="0" smtClean="0">
                <a:solidFill>
                  <a:srgbClr val="B6D77A"/>
                </a:solidFill>
              </a:rPr>
              <a:t> </a:t>
            </a:r>
            <a:r>
              <a:rPr lang="fr-FR" sz="2000" b="1" dirty="0" err="1" smtClean="0">
                <a:solidFill>
                  <a:srgbClr val="B6D77A"/>
                </a:solidFill>
              </a:rPr>
              <a:t>from</a:t>
            </a:r>
            <a:r>
              <a:rPr lang="fr-FR" sz="2000" b="1" dirty="0" smtClean="0">
                <a:solidFill>
                  <a:srgbClr val="B6D77A"/>
                </a:solidFill>
              </a:rPr>
              <a:t> x</a:t>
            </a:r>
            <a:endParaRPr lang="fr-FR" sz="2000" b="1" dirty="0">
              <a:solidFill>
                <a:srgbClr val="B6D77A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323528" y="5734997"/>
            <a:ext cx="3294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J"/>
            </a:pPr>
            <a:r>
              <a:rPr lang="fr-FR" dirty="0" smtClean="0">
                <a:solidFill>
                  <a:srgbClr val="B6D77A"/>
                </a:solidFill>
                <a:sym typeface="Wingdings" panose="05000000000000000000" pitchFamily="2" charset="2"/>
              </a:rPr>
              <a:t>Simple modification of CNN</a:t>
            </a:r>
          </a:p>
          <a:p>
            <a:pPr marL="285750" indent="-285750">
              <a:buFont typeface="Wingdings" panose="05000000000000000000" pitchFamily="2" charset="2"/>
              <a:buChar char="J"/>
            </a:pPr>
            <a:r>
              <a:rPr lang="fr-FR" dirty="0" smtClean="0">
                <a:solidFill>
                  <a:srgbClr val="B6D77A"/>
                </a:solidFill>
                <a:sym typeface="Wingdings" panose="05000000000000000000" pitchFamily="2" charset="2"/>
              </a:rPr>
              <a:t>Good </a:t>
            </a:r>
            <a:r>
              <a:rPr lang="fr-FR" dirty="0" err="1" smtClean="0">
                <a:solidFill>
                  <a:srgbClr val="B6D77A"/>
                </a:solidFill>
                <a:sym typeface="Wingdings" panose="05000000000000000000" pitchFamily="2" charset="2"/>
              </a:rPr>
              <a:t>results</a:t>
            </a:r>
            <a:r>
              <a:rPr lang="fr-FR" dirty="0" smtClean="0">
                <a:solidFill>
                  <a:srgbClr val="B6D77A"/>
                </a:solidFill>
                <a:sym typeface="Wingdings" panose="05000000000000000000" pitchFamily="2" charset="2"/>
              </a:rPr>
              <a:t> for vision</a:t>
            </a:r>
          </a:p>
        </p:txBody>
      </p:sp>
    </p:spTree>
    <p:extLst>
      <p:ext uri="{BB962C8B-B14F-4D97-AF65-F5344CB8AC3E}">
        <p14:creationId xmlns:p14="http://schemas.microsoft.com/office/powerpoint/2010/main" val="866914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8" grpId="0" animBg="1"/>
      <p:bldP spid="12" grpId="0"/>
      <p:bldP spid="15" grpId="0"/>
      <p:bldP spid="16" grpId="0"/>
      <p:bldP spid="19" grpId="0"/>
      <p:bldP spid="2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Espace réservé du contenu 66"/>
          <p:cNvSpPr txBox="1">
            <a:spLocks/>
          </p:cNvSpPr>
          <p:nvPr/>
        </p:nvSpPr>
        <p:spPr>
          <a:xfrm>
            <a:off x="23423" y="908720"/>
            <a:ext cx="8856983" cy="648072"/>
          </a:xfrm>
          <a:prstGeom prst="rect">
            <a:avLst/>
          </a:prstGeom>
        </p:spPr>
        <p:txBody>
          <a:bodyPr/>
          <a:lstStyle>
            <a:lvl1pPr marL="252000" indent="-25200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lang="fr-FR" sz="2800" b="1" kern="1200">
                <a:solidFill>
                  <a:srgbClr val="9D1747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6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fr-FR" sz="2400" b="1" kern="1200" baseline="0">
                <a:solidFill>
                  <a:srgbClr val="4F4D5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84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fr-FR" sz="2000" kern="1200" baseline="0">
                <a:solidFill>
                  <a:srgbClr val="4F4D5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2600" dirty="0" smtClean="0"/>
              <a:t>What this paper is about: How do Dynamic NN work?</a:t>
            </a:r>
            <a:r>
              <a:rPr lang="en-US" sz="2400" dirty="0">
                <a:solidFill>
                  <a:srgbClr val="4F4D50"/>
                </a:solidFill>
              </a:rPr>
              <a:t/>
            </a:r>
            <a:br>
              <a:rPr lang="en-US" sz="2400" dirty="0">
                <a:solidFill>
                  <a:srgbClr val="4F4D50"/>
                </a:solidFill>
              </a:rPr>
            </a:br>
            <a:endParaRPr lang="en-US" sz="2400" dirty="0">
              <a:solidFill>
                <a:srgbClr val="4F4D50"/>
              </a:solidFill>
            </a:endParaRPr>
          </a:p>
          <a:p>
            <a:pPr lvl="1" defTabSz="108000">
              <a:spcAft>
                <a:spcPts val="1200"/>
              </a:spcAft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9D1747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4" name="Titre 1"/>
          <p:cNvSpPr>
            <a:spLocks noGrp="1"/>
          </p:cNvSpPr>
          <p:nvPr>
            <p:ph type="title"/>
          </p:nvPr>
        </p:nvSpPr>
        <p:spPr>
          <a:xfrm>
            <a:off x="1475656" y="239557"/>
            <a:ext cx="7668344" cy="669163"/>
          </a:xfrm>
        </p:spPr>
        <p:txBody>
          <a:bodyPr/>
          <a:lstStyle/>
          <a:p>
            <a:r>
              <a:rPr lang="fr-FR" dirty="0" smtClean="0"/>
              <a:t>Back to the </a:t>
            </a:r>
            <a:r>
              <a:rPr lang="fr-FR" dirty="0" err="1" smtClean="0"/>
              <a:t>beginning</a:t>
            </a:r>
            <a:endParaRPr lang="en-US" cap="small" dirty="0"/>
          </a:p>
        </p:txBody>
      </p:sp>
      <p:sp>
        <p:nvSpPr>
          <p:cNvPr id="2" name="ZoneTexte 1"/>
          <p:cNvSpPr txBox="1"/>
          <p:nvPr/>
        </p:nvSpPr>
        <p:spPr>
          <a:xfrm>
            <a:off x="155506" y="2283222"/>
            <a:ext cx="2544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b="1" dirty="0" smtClean="0">
                <a:solidFill>
                  <a:srgbClr val="C00000"/>
                </a:solidFill>
              </a:rPr>
              <a:t>Instance-</a:t>
            </a:r>
            <a:r>
              <a:rPr lang="fr-FR" sz="2800" b="1" dirty="0" err="1" smtClean="0">
                <a:solidFill>
                  <a:srgbClr val="C00000"/>
                </a:solidFill>
              </a:rPr>
              <a:t>wise</a:t>
            </a:r>
            <a:endParaRPr lang="fr-FR" sz="2800" b="1" dirty="0">
              <a:solidFill>
                <a:srgbClr val="C0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327704" y="2283222"/>
            <a:ext cx="2262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b="1" dirty="0" smtClean="0">
                <a:solidFill>
                  <a:srgbClr val="C00000"/>
                </a:solidFill>
              </a:rPr>
              <a:t>Spatial-</a:t>
            </a:r>
            <a:r>
              <a:rPr lang="fr-FR" sz="2800" b="1" dirty="0" err="1" smtClean="0">
                <a:solidFill>
                  <a:srgbClr val="C00000"/>
                </a:solidFill>
              </a:rPr>
              <a:t>wise</a:t>
            </a:r>
            <a:endParaRPr lang="fr-FR" sz="2800" b="1" dirty="0">
              <a:solidFill>
                <a:srgbClr val="C0000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217773" y="2283222"/>
            <a:ext cx="2674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b="1" dirty="0" smtClean="0">
                <a:solidFill>
                  <a:srgbClr val="C00000"/>
                </a:solidFill>
              </a:rPr>
              <a:t>Temporal-</a:t>
            </a:r>
            <a:r>
              <a:rPr lang="fr-FR" sz="2800" b="1" dirty="0" err="1" smtClean="0">
                <a:solidFill>
                  <a:srgbClr val="C00000"/>
                </a:solidFill>
              </a:rPr>
              <a:t>wise</a:t>
            </a:r>
            <a:endParaRPr lang="fr-FR" sz="2800" b="1" dirty="0">
              <a:solidFill>
                <a:srgbClr val="C00000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74479" y="2806442"/>
            <a:ext cx="25058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« Per-</a:t>
            </a:r>
            <a:r>
              <a:rPr lang="fr-FR" dirty="0" err="1" smtClean="0"/>
              <a:t>Sample</a:t>
            </a:r>
            <a:r>
              <a:rPr lang="fr-FR" dirty="0" smtClean="0"/>
              <a:t> »</a:t>
            </a:r>
          </a:p>
          <a:p>
            <a:pPr algn="ctr"/>
            <a:r>
              <a:rPr lang="fr-FR" dirty="0" err="1" smtClean="0"/>
              <a:t>dynamic</a:t>
            </a:r>
            <a:r>
              <a:rPr lang="fr-FR" dirty="0" smtClean="0"/>
              <a:t> </a:t>
            </a:r>
            <a:r>
              <a:rPr lang="fr-FR" dirty="0" err="1" smtClean="0"/>
              <a:t>constructs</a:t>
            </a:r>
            <a:r>
              <a:rPr lang="fr-FR" dirty="0" smtClean="0"/>
              <a:t> in </a:t>
            </a:r>
            <a:br>
              <a:rPr lang="fr-FR" dirty="0" smtClean="0"/>
            </a:br>
            <a:r>
              <a:rPr lang="fr-FR" dirty="0" smtClean="0"/>
              <a:t>neural network </a:t>
            </a:r>
          </a:p>
          <a:p>
            <a:pPr algn="ctr"/>
            <a:r>
              <a:rPr lang="fr-FR" dirty="0" smtClean="0"/>
              <a:t>architectures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3379005" y="2806442"/>
            <a:ext cx="21595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 smtClean="0"/>
              <a:t>Finer-granularity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intra-</a:t>
            </a:r>
            <a:r>
              <a:rPr lang="fr-FR" dirty="0" err="1" smtClean="0"/>
              <a:t>sample</a:t>
            </a:r>
            <a:r>
              <a:rPr lang="fr-FR" dirty="0" smtClean="0"/>
              <a:t> </a:t>
            </a:r>
            <a:br>
              <a:rPr lang="fr-FR" dirty="0" smtClean="0"/>
            </a:br>
            <a:r>
              <a:rPr lang="fr-FR" dirty="0" err="1" smtClean="0"/>
              <a:t>dynamic</a:t>
            </a:r>
            <a:r>
              <a:rPr lang="fr-FR" dirty="0" smtClean="0"/>
              <a:t> </a:t>
            </a:r>
            <a:r>
              <a:rPr lang="fr-FR" dirty="0" err="1" smtClean="0"/>
              <a:t>constructs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6475343" y="2806442"/>
            <a:ext cx="21595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 smtClean="0"/>
              <a:t>Finer-granularity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inter-</a:t>
            </a:r>
            <a:r>
              <a:rPr lang="fr-FR" dirty="0" err="1" smtClean="0"/>
              <a:t>sample</a:t>
            </a:r>
            <a:r>
              <a:rPr lang="fr-FR" dirty="0" smtClean="0"/>
              <a:t> </a:t>
            </a:r>
            <a:br>
              <a:rPr lang="fr-FR" dirty="0" smtClean="0"/>
            </a:br>
            <a:r>
              <a:rPr lang="fr-FR" dirty="0" err="1" smtClean="0"/>
              <a:t>dynamic</a:t>
            </a:r>
            <a:r>
              <a:rPr lang="fr-FR" dirty="0" smtClean="0"/>
              <a:t> </a:t>
            </a:r>
            <a:r>
              <a:rPr lang="fr-FR" dirty="0" err="1" smtClean="0"/>
              <a:t>constructs</a:t>
            </a:r>
            <a:endParaRPr lang="fr-FR" dirty="0"/>
          </a:p>
        </p:txBody>
      </p:sp>
      <p:cxnSp>
        <p:nvCxnSpPr>
          <p:cNvPr id="5" name="Connecteur en arc 4"/>
          <p:cNvCxnSpPr>
            <a:stCxn id="2" idx="0"/>
            <a:endCxn id="6" idx="0"/>
          </p:cNvCxnSpPr>
          <p:nvPr/>
        </p:nvCxnSpPr>
        <p:spPr bwMode="auto">
          <a:xfrm rot="5400000" flipH="1" flipV="1">
            <a:off x="2943216" y="767655"/>
            <a:ext cx="12700" cy="3031134"/>
          </a:xfrm>
          <a:prstGeom prst="curvedConnector3">
            <a:avLst>
              <a:gd name="adj1" fmla="val 3700000"/>
            </a:avLst>
          </a:prstGeom>
          <a:solidFill>
            <a:srgbClr val="00B8FF"/>
          </a:solidFill>
          <a:ln w="762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Connecteur en arc 13"/>
          <p:cNvCxnSpPr>
            <a:stCxn id="2" idx="0"/>
            <a:endCxn id="7" idx="0"/>
          </p:cNvCxnSpPr>
          <p:nvPr/>
        </p:nvCxnSpPr>
        <p:spPr bwMode="auto">
          <a:xfrm rot="5400000" flipH="1" flipV="1">
            <a:off x="4491388" y="-780517"/>
            <a:ext cx="12700" cy="6127478"/>
          </a:xfrm>
          <a:prstGeom prst="curvedConnector3">
            <a:avLst>
              <a:gd name="adj1" fmla="val 5100000"/>
            </a:avLst>
          </a:prstGeom>
          <a:solidFill>
            <a:srgbClr val="00B8FF"/>
          </a:solidFill>
          <a:ln w="762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Connecteur en arc 15"/>
          <p:cNvCxnSpPr/>
          <p:nvPr/>
        </p:nvCxnSpPr>
        <p:spPr bwMode="auto">
          <a:xfrm>
            <a:off x="4427984" y="3729772"/>
            <a:ext cx="4" cy="1139388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ZoneTexte 18"/>
          <p:cNvSpPr txBox="1"/>
          <p:nvPr/>
        </p:nvSpPr>
        <p:spPr>
          <a:xfrm>
            <a:off x="3497631" y="4869160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>
                <a:solidFill>
                  <a:srgbClr val="92D050"/>
                </a:solidFill>
              </a:rPr>
              <a:t>Pixel-</a:t>
            </a:r>
            <a:r>
              <a:rPr lang="fr-FR" sz="2800" b="1" dirty="0" err="1" smtClean="0">
                <a:solidFill>
                  <a:srgbClr val="92D050"/>
                </a:solidFill>
              </a:rPr>
              <a:t>wise</a:t>
            </a:r>
            <a:endParaRPr lang="fr-FR" sz="2800" b="1" dirty="0">
              <a:solidFill>
                <a:srgbClr val="92D050"/>
              </a:solidFill>
            </a:endParaRPr>
          </a:p>
        </p:txBody>
      </p:sp>
      <p:cxnSp>
        <p:nvCxnSpPr>
          <p:cNvPr id="26" name="Connecteur en arc 15"/>
          <p:cNvCxnSpPr>
            <a:stCxn id="3" idx="2"/>
            <a:endCxn id="27" idx="0"/>
          </p:cNvCxnSpPr>
          <p:nvPr/>
        </p:nvCxnSpPr>
        <p:spPr bwMode="auto">
          <a:xfrm>
            <a:off x="1427386" y="4006771"/>
            <a:ext cx="1" cy="862389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ZoneTexte 26"/>
          <p:cNvSpPr txBox="1"/>
          <p:nvPr/>
        </p:nvSpPr>
        <p:spPr>
          <a:xfrm>
            <a:off x="825299" y="4869160"/>
            <a:ext cx="1204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b="1" dirty="0" err="1" smtClean="0">
                <a:solidFill>
                  <a:srgbClr val="92D050"/>
                </a:solidFill>
              </a:rPr>
              <a:t>Depth</a:t>
            </a:r>
            <a:endParaRPr lang="fr-FR" sz="2800" b="1" dirty="0">
              <a:solidFill>
                <a:srgbClr val="92D050"/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838093" y="5387260"/>
            <a:ext cx="1178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b="1" dirty="0" err="1" smtClean="0">
                <a:solidFill>
                  <a:srgbClr val="92D050"/>
                </a:solidFill>
              </a:rPr>
              <a:t>Width</a:t>
            </a:r>
            <a:endParaRPr lang="fr-FR" sz="2800" b="1" dirty="0">
              <a:solidFill>
                <a:srgbClr val="92D050"/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736335" y="5905360"/>
            <a:ext cx="1382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b="1" dirty="0" err="1" smtClean="0">
                <a:solidFill>
                  <a:srgbClr val="92D050"/>
                </a:solidFill>
              </a:rPr>
              <a:t>Param</a:t>
            </a:r>
            <a:r>
              <a:rPr lang="fr-FR" sz="2800" b="1" dirty="0" smtClean="0">
                <a:solidFill>
                  <a:srgbClr val="92D050"/>
                </a:solidFill>
              </a:rPr>
              <a:t>.</a:t>
            </a:r>
            <a:endParaRPr lang="fr-FR" sz="2800" b="1" dirty="0">
              <a:solidFill>
                <a:srgbClr val="92D050"/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3297258" y="5387260"/>
            <a:ext cx="5902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err="1" smtClean="0">
                <a:solidFill>
                  <a:srgbClr val="92D050"/>
                </a:solidFill>
              </a:rPr>
              <a:t>Region-level</a:t>
            </a:r>
            <a:r>
              <a:rPr lang="fr-FR" sz="2800" b="1" dirty="0" smtClean="0">
                <a:solidFill>
                  <a:srgbClr val="92D050"/>
                </a:solidFill>
              </a:rPr>
              <a:t> </a:t>
            </a:r>
            <a:r>
              <a:rPr lang="fr-FR" sz="1600" dirty="0" smtClean="0">
                <a:solidFill>
                  <a:srgbClr val="92D050"/>
                </a:solidFill>
              </a:rPr>
              <a:t>(hard/soft attention on </a:t>
            </a:r>
            <a:r>
              <a:rPr lang="fr-FR" sz="1600" dirty="0" err="1" smtClean="0">
                <a:solidFill>
                  <a:srgbClr val="92D050"/>
                </a:solidFill>
              </a:rPr>
              <a:t>salient</a:t>
            </a:r>
            <a:r>
              <a:rPr lang="fr-FR" sz="1600" dirty="0" smtClean="0">
                <a:solidFill>
                  <a:srgbClr val="92D050"/>
                </a:solidFill>
              </a:rPr>
              <a:t> </a:t>
            </a:r>
            <a:r>
              <a:rPr lang="fr-FR" sz="1600" dirty="0" err="1" smtClean="0">
                <a:solidFill>
                  <a:srgbClr val="92D050"/>
                </a:solidFill>
              </a:rPr>
              <a:t>regions</a:t>
            </a:r>
            <a:r>
              <a:rPr lang="fr-FR" sz="1600" dirty="0" smtClean="0">
                <a:solidFill>
                  <a:srgbClr val="92D050"/>
                </a:solidFill>
              </a:rPr>
              <a:t>)</a:t>
            </a:r>
            <a:endParaRPr lang="fr-FR" sz="2800" dirty="0">
              <a:solidFill>
                <a:srgbClr val="92D050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2977460" y="5905360"/>
            <a:ext cx="6072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err="1" smtClean="0">
                <a:solidFill>
                  <a:srgbClr val="92D050"/>
                </a:solidFill>
              </a:rPr>
              <a:t>Resolution-level</a:t>
            </a:r>
            <a:r>
              <a:rPr lang="fr-FR" sz="2800" b="1" dirty="0" smtClean="0">
                <a:solidFill>
                  <a:srgbClr val="92D050"/>
                </a:solidFill>
              </a:rPr>
              <a:t> </a:t>
            </a:r>
            <a:r>
              <a:rPr lang="fr-FR" sz="1600" dirty="0" smtClean="0">
                <a:solidFill>
                  <a:srgbClr val="92D050"/>
                </a:solidFill>
              </a:rPr>
              <a:t>(</a:t>
            </a:r>
            <a:r>
              <a:rPr lang="fr-FR" sz="1600" dirty="0" err="1" smtClean="0">
                <a:solidFill>
                  <a:srgbClr val="92D050"/>
                </a:solidFill>
              </a:rPr>
              <a:t>Dynamic</a:t>
            </a:r>
            <a:r>
              <a:rPr lang="fr-FR" sz="1600" dirty="0" smtClean="0">
                <a:solidFill>
                  <a:srgbClr val="92D050"/>
                </a:solidFill>
              </a:rPr>
              <a:t> multi-</a:t>
            </a:r>
            <a:r>
              <a:rPr lang="fr-FR" sz="1600" dirty="0" err="1" smtClean="0">
                <a:solidFill>
                  <a:srgbClr val="92D050"/>
                </a:solidFill>
              </a:rPr>
              <a:t>scale</a:t>
            </a:r>
            <a:r>
              <a:rPr lang="fr-FR" sz="1600" dirty="0" smtClean="0">
                <a:solidFill>
                  <a:srgbClr val="92D050"/>
                </a:solidFill>
              </a:rPr>
              <a:t> </a:t>
            </a:r>
            <a:r>
              <a:rPr lang="fr-FR" sz="1600" dirty="0" err="1" smtClean="0">
                <a:solidFill>
                  <a:srgbClr val="92D050"/>
                </a:solidFill>
              </a:rPr>
              <a:t>whitchcraft</a:t>
            </a:r>
            <a:r>
              <a:rPr lang="fr-FR" sz="1600" dirty="0" smtClean="0">
                <a:solidFill>
                  <a:srgbClr val="92D050"/>
                </a:solidFill>
              </a:rPr>
              <a:t>)</a:t>
            </a:r>
            <a:endParaRPr lang="fr-FR" sz="2800" dirty="0">
              <a:solidFill>
                <a:srgbClr val="92D050"/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5535902" y="4845501"/>
            <a:ext cx="2204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J"/>
            </a:pPr>
            <a:r>
              <a:rPr lang="fr-FR" dirty="0" smtClean="0">
                <a:solidFill>
                  <a:srgbClr val="B6D77A"/>
                </a:solidFill>
                <a:sym typeface="Wingdings" panose="05000000000000000000" pitchFamily="2" charset="2"/>
              </a:rPr>
              <a:t>Computations--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fr-FR" dirty="0" smtClean="0">
                <a:solidFill>
                  <a:srgbClr val="FF0000"/>
                </a:solidFill>
                <a:sym typeface="Wingdings" panose="05000000000000000000" pitchFamily="2" charset="2"/>
              </a:rPr>
              <a:t>Not GPU </a:t>
            </a:r>
            <a:r>
              <a:rPr lang="fr-FR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friendly</a:t>
            </a:r>
            <a:endParaRPr lang="fr-FR" sz="1600" dirty="0">
              <a:solidFill>
                <a:srgbClr val="FF0000"/>
              </a:solidFill>
            </a:endParaRPr>
          </a:p>
        </p:txBody>
      </p:sp>
      <p:cxnSp>
        <p:nvCxnSpPr>
          <p:cNvPr id="36" name="Connecteur en arc 15"/>
          <p:cNvCxnSpPr>
            <a:stCxn id="27" idx="3"/>
            <a:endCxn id="19" idx="1"/>
          </p:cNvCxnSpPr>
          <p:nvPr/>
        </p:nvCxnSpPr>
        <p:spPr bwMode="auto">
          <a:xfrm>
            <a:off x="2029475" y="5130770"/>
            <a:ext cx="1468156" cy="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Connecteur en arc 15"/>
          <p:cNvCxnSpPr>
            <a:stCxn id="30" idx="3"/>
            <a:endCxn id="19" idx="1"/>
          </p:cNvCxnSpPr>
          <p:nvPr/>
        </p:nvCxnSpPr>
        <p:spPr bwMode="auto">
          <a:xfrm flipV="1">
            <a:off x="2016685" y="5130770"/>
            <a:ext cx="1480946" cy="51810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Connecteur en arc 15"/>
          <p:cNvCxnSpPr>
            <a:stCxn id="31" idx="3"/>
            <a:endCxn id="19" idx="1"/>
          </p:cNvCxnSpPr>
          <p:nvPr/>
        </p:nvCxnSpPr>
        <p:spPr bwMode="auto">
          <a:xfrm flipV="1">
            <a:off x="2118445" y="5130770"/>
            <a:ext cx="1379186" cy="103620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62861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7" grpId="0"/>
      <p:bldP spid="30" grpId="0"/>
      <p:bldP spid="31" grpId="0"/>
      <p:bldP spid="33" grpId="0"/>
      <p:bldP spid="34" grpId="0"/>
      <p:bldP spid="3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Espace réservé du contenu 66"/>
          <p:cNvSpPr txBox="1">
            <a:spLocks/>
          </p:cNvSpPr>
          <p:nvPr/>
        </p:nvSpPr>
        <p:spPr>
          <a:xfrm>
            <a:off x="23423" y="908720"/>
            <a:ext cx="8856983" cy="648072"/>
          </a:xfrm>
          <a:prstGeom prst="rect">
            <a:avLst/>
          </a:prstGeom>
        </p:spPr>
        <p:txBody>
          <a:bodyPr/>
          <a:lstStyle>
            <a:lvl1pPr marL="252000" indent="-25200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lang="fr-FR" sz="2800" b="1" kern="1200">
                <a:solidFill>
                  <a:srgbClr val="9D1747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6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fr-FR" sz="2400" b="1" kern="1200" baseline="0">
                <a:solidFill>
                  <a:srgbClr val="4F4D5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84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fr-FR" sz="2000" kern="1200" baseline="0">
                <a:solidFill>
                  <a:srgbClr val="4F4D5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2600" dirty="0" smtClean="0"/>
              <a:t>What this paper is about: How do Dynamic NN work?</a:t>
            </a:r>
            <a:r>
              <a:rPr lang="en-US" sz="2400" dirty="0">
                <a:solidFill>
                  <a:srgbClr val="4F4D50"/>
                </a:solidFill>
              </a:rPr>
              <a:t/>
            </a:r>
            <a:br>
              <a:rPr lang="en-US" sz="2400" dirty="0">
                <a:solidFill>
                  <a:srgbClr val="4F4D50"/>
                </a:solidFill>
              </a:rPr>
            </a:br>
            <a:endParaRPr lang="en-US" sz="2400" dirty="0">
              <a:solidFill>
                <a:srgbClr val="4F4D50"/>
              </a:solidFill>
            </a:endParaRPr>
          </a:p>
          <a:p>
            <a:pPr lvl="1" defTabSz="108000">
              <a:spcAft>
                <a:spcPts val="1200"/>
              </a:spcAft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9D1747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4" name="Titre 1"/>
          <p:cNvSpPr>
            <a:spLocks noGrp="1"/>
          </p:cNvSpPr>
          <p:nvPr>
            <p:ph type="title"/>
          </p:nvPr>
        </p:nvSpPr>
        <p:spPr>
          <a:xfrm>
            <a:off x="1475656" y="239557"/>
            <a:ext cx="7668344" cy="669163"/>
          </a:xfrm>
        </p:spPr>
        <p:txBody>
          <a:bodyPr/>
          <a:lstStyle/>
          <a:p>
            <a:r>
              <a:rPr lang="fr-FR" dirty="0" smtClean="0"/>
              <a:t>Back to the </a:t>
            </a:r>
            <a:r>
              <a:rPr lang="fr-FR" dirty="0" err="1" smtClean="0"/>
              <a:t>beginning</a:t>
            </a:r>
            <a:endParaRPr lang="en-US" cap="small" dirty="0"/>
          </a:p>
        </p:txBody>
      </p:sp>
      <p:sp>
        <p:nvSpPr>
          <p:cNvPr id="2" name="ZoneTexte 1"/>
          <p:cNvSpPr txBox="1"/>
          <p:nvPr/>
        </p:nvSpPr>
        <p:spPr>
          <a:xfrm>
            <a:off x="155506" y="2283222"/>
            <a:ext cx="2544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b="1" dirty="0" smtClean="0">
                <a:solidFill>
                  <a:srgbClr val="C00000"/>
                </a:solidFill>
              </a:rPr>
              <a:t>Instance-</a:t>
            </a:r>
            <a:r>
              <a:rPr lang="fr-FR" sz="2800" b="1" dirty="0" err="1" smtClean="0">
                <a:solidFill>
                  <a:srgbClr val="C00000"/>
                </a:solidFill>
              </a:rPr>
              <a:t>wise</a:t>
            </a:r>
            <a:endParaRPr lang="fr-FR" sz="2800" b="1" dirty="0">
              <a:solidFill>
                <a:srgbClr val="C0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327704" y="2283222"/>
            <a:ext cx="2262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b="1" dirty="0" smtClean="0">
                <a:solidFill>
                  <a:srgbClr val="C00000"/>
                </a:solidFill>
              </a:rPr>
              <a:t>Spatial-</a:t>
            </a:r>
            <a:r>
              <a:rPr lang="fr-FR" sz="2800" b="1" dirty="0" err="1" smtClean="0">
                <a:solidFill>
                  <a:srgbClr val="C00000"/>
                </a:solidFill>
              </a:rPr>
              <a:t>wise</a:t>
            </a:r>
            <a:endParaRPr lang="fr-FR" sz="2800" b="1" dirty="0">
              <a:solidFill>
                <a:srgbClr val="C0000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217773" y="2283222"/>
            <a:ext cx="2674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b="1" dirty="0" smtClean="0">
                <a:solidFill>
                  <a:srgbClr val="C00000"/>
                </a:solidFill>
              </a:rPr>
              <a:t>Temporal-</a:t>
            </a:r>
            <a:r>
              <a:rPr lang="fr-FR" sz="2800" b="1" dirty="0" err="1" smtClean="0">
                <a:solidFill>
                  <a:srgbClr val="C00000"/>
                </a:solidFill>
              </a:rPr>
              <a:t>wise</a:t>
            </a:r>
            <a:endParaRPr lang="fr-FR" sz="2800" b="1" dirty="0">
              <a:solidFill>
                <a:srgbClr val="C00000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74479" y="2806442"/>
            <a:ext cx="25058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« Per-</a:t>
            </a:r>
            <a:r>
              <a:rPr lang="fr-FR" dirty="0" err="1" smtClean="0"/>
              <a:t>Sample</a:t>
            </a:r>
            <a:r>
              <a:rPr lang="fr-FR" dirty="0" smtClean="0"/>
              <a:t> »</a:t>
            </a:r>
          </a:p>
          <a:p>
            <a:pPr algn="ctr"/>
            <a:r>
              <a:rPr lang="fr-FR" dirty="0" err="1" smtClean="0"/>
              <a:t>dynamic</a:t>
            </a:r>
            <a:r>
              <a:rPr lang="fr-FR" dirty="0" smtClean="0"/>
              <a:t> </a:t>
            </a:r>
            <a:r>
              <a:rPr lang="fr-FR" dirty="0" err="1" smtClean="0"/>
              <a:t>constructs</a:t>
            </a:r>
            <a:r>
              <a:rPr lang="fr-FR" dirty="0" smtClean="0"/>
              <a:t> in </a:t>
            </a:r>
            <a:br>
              <a:rPr lang="fr-FR" dirty="0" smtClean="0"/>
            </a:br>
            <a:r>
              <a:rPr lang="fr-FR" dirty="0" smtClean="0"/>
              <a:t>neural network </a:t>
            </a:r>
          </a:p>
          <a:p>
            <a:pPr algn="ctr"/>
            <a:r>
              <a:rPr lang="fr-FR" dirty="0" smtClean="0"/>
              <a:t>architectures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3379005" y="2806442"/>
            <a:ext cx="21595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 smtClean="0"/>
              <a:t>Finer-granularity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intra-</a:t>
            </a:r>
            <a:r>
              <a:rPr lang="fr-FR" dirty="0" err="1" smtClean="0"/>
              <a:t>sample</a:t>
            </a:r>
            <a:r>
              <a:rPr lang="fr-FR" dirty="0" smtClean="0"/>
              <a:t> </a:t>
            </a:r>
            <a:br>
              <a:rPr lang="fr-FR" dirty="0" smtClean="0"/>
            </a:br>
            <a:r>
              <a:rPr lang="fr-FR" dirty="0" err="1" smtClean="0"/>
              <a:t>dynamic</a:t>
            </a:r>
            <a:r>
              <a:rPr lang="fr-FR" dirty="0" smtClean="0"/>
              <a:t> </a:t>
            </a:r>
            <a:r>
              <a:rPr lang="fr-FR" dirty="0" err="1" smtClean="0"/>
              <a:t>constructs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6475343" y="2806442"/>
            <a:ext cx="21595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 smtClean="0"/>
              <a:t>Finer-granularity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inter-</a:t>
            </a:r>
            <a:r>
              <a:rPr lang="fr-FR" dirty="0" err="1" smtClean="0"/>
              <a:t>sample</a:t>
            </a:r>
            <a:r>
              <a:rPr lang="fr-FR" dirty="0" smtClean="0"/>
              <a:t> </a:t>
            </a:r>
            <a:br>
              <a:rPr lang="fr-FR" dirty="0" smtClean="0"/>
            </a:br>
            <a:r>
              <a:rPr lang="fr-FR" dirty="0" err="1" smtClean="0"/>
              <a:t>dynamic</a:t>
            </a:r>
            <a:r>
              <a:rPr lang="fr-FR" dirty="0" smtClean="0"/>
              <a:t> </a:t>
            </a:r>
            <a:r>
              <a:rPr lang="fr-FR" dirty="0" err="1" smtClean="0"/>
              <a:t>constructs</a:t>
            </a:r>
            <a:endParaRPr lang="fr-FR" dirty="0"/>
          </a:p>
        </p:txBody>
      </p:sp>
      <p:cxnSp>
        <p:nvCxnSpPr>
          <p:cNvPr id="5" name="Connecteur en arc 4"/>
          <p:cNvCxnSpPr>
            <a:stCxn id="2" idx="0"/>
            <a:endCxn id="6" idx="0"/>
          </p:cNvCxnSpPr>
          <p:nvPr/>
        </p:nvCxnSpPr>
        <p:spPr bwMode="auto">
          <a:xfrm rot="5400000" flipH="1" flipV="1">
            <a:off x="2943216" y="767655"/>
            <a:ext cx="12700" cy="3031134"/>
          </a:xfrm>
          <a:prstGeom prst="curvedConnector3">
            <a:avLst>
              <a:gd name="adj1" fmla="val 3700000"/>
            </a:avLst>
          </a:prstGeom>
          <a:solidFill>
            <a:srgbClr val="00B8FF"/>
          </a:solidFill>
          <a:ln w="762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Connecteur en arc 13"/>
          <p:cNvCxnSpPr>
            <a:stCxn id="2" idx="0"/>
            <a:endCxn id="7" idx="0"/>
          </p:cNvCxnSpPr>
          <p:nvPr/>
        </p:nvCxnSpPr>
        <p:spPr bwMode="auto">
          <a:xfrm rot="5400000" flipH="1" flipV="1">
            <a:off x="4491388" y="-780517"/>
            <a:ext cx="12700" cy="6127478"/>
          </a:xfrm>
          <a:prstGeom prst="curvedConnector3">
            <a:avLst>
              <a:gd name="adj1" fmla="val 5100000"/>
            </a:avLst>
          </a:prstGeom>
          <a:solidFill>
            <a:srgbClr val="00B8FF"/>
          </a:solidFill>
          <a:ln w="762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Connecteur en arc 15"/>
          <p:cNvCxnSpPr/>
          <p:nvPr/>
        </p:nvCxnSpPr>
        <p:spPr bwMode="auto">
          <a:xfrm>
            <a:off x="4427984" y="3729772"/>
            <a:ext cx="4" cy="1139388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ZoneTexte 18"/>
          <p:cNvSpPr txBox="1"/>
          <p:nvPr/>
        </p:nvSpPr>
        <p:spPr>
          <a:xfrm>
            <a:off x="3497631" y="4869160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>
                <a:solidFill>
                  <a:srgbClr val="92D050"/>
                </a:solidFill>
              </a:rPr>
              <a:t>Pixel-</a:t>
            </a:r>
            <a:r>
              <a:rPr lang="fr-FR" sz="2800" b="1" dirty="0" err="1" smtClean="0">
                <a:solidFill>
                  <a:srgbClr val="92D050"/>
                </a:solidFill>
              </a:rPr>
              <a:t>wise</a:t>
            </a:r>
            <a:endParaRPr lang="fr-FR" sz="2800" b="1" dirty="0">
              <a:solidFill>
                <a:srgbClr val="92D050"/>
              </a:solidFill>
            </a:endParaRPr>
          </a:p>
        </p:txBody>
      </p:sp>
      <p:cxnSp>
        <p:nvCxnSpPr>
          <p:cNvPr id="26" name="Connecteur en arc 15"/>
          <p:cNvCxnSpPr>
            <a:stCxn id="3" idx="2"/>
            <a:endCxn id="27" idx="0"/>
          </p:cNvCxnSpPr>
          <p:nvPr/>
        </p:nvCxnSpPr>
        <p:spPr bwMode="auto">
          <a:xfrm>
            <a:off x="1427386" y="4006771"/>
            <a:ext cx="1" cy="862389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ZoneTexte 26"/>
          <p:cNvSpPr txBox="1"/>
          <p:nvPr/>
        </p:nvSpPr>
        <p:spPr>
          <a:xfrm>
            <a:off x="825299" y="4869160"/>
            <a:ext cx="1204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b="1" dirty="0" err="1" smtClean="0">
                <a:solidFill>
                  <a:srgbClr val="92D050"/>
                </a:solidFill>
              </a:rPr>
              <a:t>Depth</a:t>
            </a:r>
            <a:endParaRPr lang="fr-FR" sz="2800" b="1" dirty="0">
              <a:solidFill>
                <a:srgbClr val="92D050"/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838093" y="5387260"/>
            <a:ext cx="1178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b="1" dirty="0" err="1" smtClean="0">
                <a:solidFill>
                  <a:srgbClr val="92D050"/>
                </a:solidFill>
              </a:rPr>
              <a:t>Width</a:t>
            </a:r>
            <a:endParaRPr lang="fr-FR" sz="2800" b="1" dirty="0">
              <a:solidFill>
                <a:srgbClr val="92D050"/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736335" y="5905360"/>
            <a:ext cx="1382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b="1" dirty="0" err="1" smtClean="0">
                <a:solidFill>
                  <a:srgbClr val="92D050"/>
                </a:solidFill>
              </a:rPr>
              <a:t>Param</a:t>
            </a:r>
            <a:r>
              <a:rPr lang="fr-FR" sz="2800" b="1" dirty="0" smtClean="0">
                <a:solidFill>
                  <a:srgbClr val="92D050"/>
                </a:solidFill>
              </a:rPr>
              <a:t>.</a:t>
            </a:r>
            <a:endParaRPr lang="fr-FR" sz="2800" b="1" dirty="0">
              <a:solidFill>
                <a:srgbClr val="92D050"/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3297258" y="5387260"/>
            <a:ext cx="2323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err="1" smtClean="0">
                <a:solidFill>
                  <a:srgbClr val="92D050"/>
                </a:solidFill>
              </a:rPr>
              <a:t>Region-level</a:t>
            </a:r>
            <a:endParaRPr lang="fr-FR" sz="2800" dirty="0">
              <a:solidFill>
                <a:srgbClr val="92D050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2977460" y="5905360"/>
            <a:ext cx="2962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err="1" smtClean="0">
                <a:solidFill>
                  <a:srgbClr val="92D050"/>
                </a:solidFill>
              </a:rPr>
              <a:t>Resolution-level</a:t>
            </a:r>
            <a:endParaRPr lang="fr-FR" sz="2800" dirty="0">
              <a:solidFill>
                <a:srgbClr val="92D050"/>
              </a:solidFill>
            </a:endParaRPr>
          </a:p>
        </p:txBody>
      </p:sp>
      <p:cxnSp>
        <p:nvCxnSpPr>
          <p:cNvPr id="28" name="Connecteur en arc 15"/>
          <p:cNvCxnSpPr/>
          <p:nvPr/>
        </p:nvCxnSpPr>
        <p:spPr bwMode="auto">
          <a:xfrm>
            <a:off x="7555124" y="3731816"/>
            <a:ext cx="4" cy="1139388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ZoneTexte 28"/>
          <p:cNvSpPr txBox="1"/>
          <p:nvPr/>
        </p:nvSpPr>
        <p:spPr>
          <a:xfrm>
            <a:off x="6313443" y="4871204"/>
            <a:ext cx="2483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b="1" dirty="0" err="1" smtClean="0">
                <a:solidFill>
                  <a:srgbClr val="92D050"/>
                </a:solidFill>
              </a:rPr>
              <a:t>RNNs</a:t>
            </a:r>
            <a:r>
              <a:rPr lang="fr-FR" sz="2800" b="1" dirty="0" smtClean="0">
                <a:solidFill>
                  <a:srgbClr val="92D050"/>
                </a:solidFill>
              </a:rPr>
              <a:t> for </a:t>
            </a:r>
            <a:r>
              <a:rPr lang="fr-FR" sz="2800" b="1" dirty="0" err="1" smtClean="0">
                <a:solidFill>
                  <a:srgbClr val="92D050"/>
                </a:solidFill>
              </a:rPr>
              <a:t>text</a:t>
            </a:r>
            <a:endParaRPr lang="fr-FR" sz="2800" b="1" dirty="0">
              <a:solidFill>
                <a:srgbClr val="92D050"/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6164364" y="5382140"/>
            <a:ext cx="2781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b="1" dirty="0" err="1" smtClean="0">
                <a:solidFill>
                  <a:srgbClr val="92D050"/>
                </a:solidFill>
              </a:rPr>
              <a:t>RNNs</a:t>
            </a:r>
            <a:r>
              <a:rPr lang="fr-FR" sz="2800" b="1" dirty="0" smtClean="0">
                <a:solidFill>
                  <a:srgbClr val="92D050"/>
                </a:solidFill>
              </a:rPr>
              <a:t> for </a:t>
            </a:r>
            <a:r>
              <a:rPr lang="fr-FR" sz="2800" b="1" dirty="0" err="1" smtClean="0">
                <a:solidFill>
                  <a:srgbClr val="92D050"/>
                </a:solidFill>
              </a:rPr>
              <a:t>video</a:t>
            </a:r>
            <a:endParaRPr lang="fr-FR" sz="2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97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re 1"/>
          <p:cNvSpPr>
            <a:spLocks noGrp="1"/>
          </p:cNvSpPr>
          <p:nvPr>
            <p:ph type="title"/>
          </p:nvPr>
        </p:nvSpPr>
        <p:spPr>
          <a:xfrm>
            <a:off x="1475656" y="239557"/>
            <a:ext cx="7668344" cy="669163"/>
          </a:xfrm>
        </p:spPr>
        <p:txBody>
          <a:bodyPr/>
          <a:lstStyle/>
          <a:p>
            <a:r>
              <a:rPr lang="fr-FR" dirty="0" smtClean="0"/>
              <a:t>Temporal-</a:t>
            </a:r>
            <a:r>
              <a:rPr lang="fr-FR" dirty="0" err="1" smtClean="0"/>
              <a:t>wise</a:t>
            </a:r>
            <a:r>
              <a:rPr lang="fr-FR" dirty="0" smtClean="0"/>
              <a:t> </a:t>
            </a:r>
            <a:r>
              <a:rPr lang="fr-FR" dirty="0" err="1" smtClean="0"/>
              <a:t>Dynamic</a:t>
            </a:r>
            <a:r>
              <a:rPr lang="fr-FR" dirty="0" smtClean="0"/>
              <a:t> N.N.</a:t>
            </a:r>
            <a:endParaRPr lang="en-US" cap="small" dirty="0"/>
          </a:p>
        </p:txBody>
      </p:sp>
      <p:sp>
        <p:nvSpPr>
          <p:cNvPr id="10" name="Espace réservé du contenu 66"/>
          <p:cNvSpPr txBox="1">
            <a:spLocks/>
          </p:cNvSpPr>
          <p:nvPr/>
        </p:nvSpPr>
        <p:spPr>
          <a:xfrm>
            <a:off x="23423" y="908720"/>
            <a:ext cx="9229097" cy="648072"/>
          </a:xfrm>
          <a:prstGeom prst="rect">
            <a:avLst/>
          </a:prstGeom>
        </p:spPr>
        <p:txBody>
          <a:bodyPr/>
          <a:lstStyle>
            <a:lvl1pPr marL="252000" indent="-25200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lang="fr-FR" sz="2800" b="1" kern="1200">
                <a:solidFill>
                  <a:srgbClr val="9D1747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6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fr-FR" sz="2400" b="1" kern="1200" baseline="0">
                <a:solidFill>
                  <a:srgbClr val="4F4D5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84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fr-FR" sz="2000" kern="1200" baseline="0">
                <a:solidFill>
                  <a:srgbClr val="4F4D5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1200"/>
              </a:spcBef>
              <a:buNone/>
            </a:pPr>
            <a:r>
              <a:rPr lang="en-US" sz="2600" dirty="0" smtClean="0"/>
              <a:t>1. Dynamic Update of Hidden State</a:t>
            </a:r>
            <a:endParaRPr lang="en-US" sz="26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844824"/>
            <a:ext cx="8142052" cy="343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41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re 1"/>
          <p:cNvSpPr>
            <a:spLocks noGrp="1"/>
          </p:cNvSpPr>
          <p:nvPr>
            <p:ph type="title"/>
          </p:nvPr>
        </p:nvSpPr>
        <p:spPr>
          <a:xfrm>
            <a:off x="1475656" y="239557"/>
            <a:ext cx="7668344" cy="669163"/>
          </a:xfrm>
        </p:spPr>
        <p:txBody>
          <a:bodyPr/>
          <a:lstStyle/>
          <a:p>
            <a:r>
              <a:rPr lang="fr-FR" dirty="0" smtClean="0"/>
              <a:t>Temporal-Wise </a:t>
            </a:r>
            <a:r>
              <a:rPr lang="fr-FR" dirty="0" err="1" smtClean="0"/>
              <a:t>Dynamic</a:t>
            </a:r>
            <a:r>
              <a:rPr lang="fr-FR" dirty="0" smtClean="0"/>
              <a:t> N.N.</a:t>
            </a:r>
            <a:endParaRPr lang="en-US" cap="small" dirty="0"/>
          </a:p>
        </p:txBody>
      </p:sp>
      <p:sp>
        <p:nvSpPr>
          <p:cNvPr id="10" name="Espace réservé du contenu 66"/>
          <p:cNvSpPr txBox="1">
            <a:spLocks/>
          </p:cNvSpPr>
          <p:nvPr/>
        </p:nvSpPr>
        <p:spPr>
          <a:xfrm>
            <a:off x="23423" y="908720"/>
            <a:ext cx="9229097" cy="648072"/>
          </a:xfrm>
          <a:prstGeom prst="rect">
            <a:avLst/>
          </a:prstGeom>
        </p:spPr>
        <p:txBody>
          <a:bodyPr/>
          <a:lstStyle>
            <a:lvl1pPr marL="252000" indent="-25200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lang="fr-FR" sz="2800" b="1" kern="1200">
                <a:solidFill>
                  <a:srgbClr val="9D1747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6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fr-FR" sz="2400" b="1" kern="1200" baseline="0">
                <a:solidFill>
                  <a:srgbClr val="4F4D5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84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fr-FR" sz="2000" kern="1200" baseline="0">
                <a:solidFill>
                  <a:srgbClr val="4F4D5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1200"/>
              </a:spcBef>
              <a:buNone/>
            </a:pPr>
            <a:r>
              <a:rPr lang="en-US" sz="2600" dirty="0" smtClean="0"/>
              <a:t>2. Multi-scale RNNs</a:t>
            </a:r>
            <a:endParaRPr lang="en-US" sz="26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412776"/>
            <a:ext cx="3875187" cy="2288586"/>
          </a:xfrm>
          <a:prstGeom prst="rect">
            <a:avLst/>
          </a:prstGeom>
        </p:spPr>
      </p:pic>
      <p:sp>
        <p:nvSpPr>
          <p:cNvPr id="5" name="Espace réservé du contenu 66"/>
          <p:cNvSpPr txBox="1">
            <a:spLocks/>
          </p:cNvSpPr>
          <p:nvPr/>
        </p:nvSpPr>
        <p:spPr>
          <a:xfrm>
            <a:off x="23423" y="3861048"/>
            <a:ext cx="9229097" cy="648072"/>
          </a:xfrm>
          <a:prstGeom prst="rect">
            <a:avLst/>
          </a:prstGeom>
        </p:spPr>
        <p:txBody>
          <a:bodyPr/>
          <a:lstStyle>
            <a:lvl1pPr marL="252000" indent="-25200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lang="fr-FR" sz="2800" b="1" kern="1200">
                <a:solidFill>
                  <a:srgbClr val="9D1747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6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fr-FR" sz="2400" b="1" kern="1200" baseline="0">
                <a:solidFill>
                  <a:srgbClr val="4F4D5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84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fr-FR" sz="2000" kern="1200" baseline="0">
                <a:solidFill>
                  <a:srgbClr val="4F4D5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1200"/>
              </a:spcBef>
              <a:buNone/>
            </a:pPr>
            <a:r>
              <a:rPr lang="en-US" sz="2600" dirty="0" smtClean="0"/>
              <a:t>3. Temporal Dynamic RNNs</a:t>
            </a:r>
            <a:endParaRPr lang="en-US" sz="26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6195" y="4437112"/>
            <a:ext cx="3929796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45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re 1"/>
          <p:cNvSpPr>
            <a:spLocks noGrp="1"/>
          </p:cNvSpPr>
          <p:nvPr>
            <p:ph type="title"/>
          </p:nvPr>
        </p:nvSpPr>
        <p:spPr>
          <a:xfrm>
            <a:off x="1475656" y="239557"/>
            <a:ext cx="7668344" cy="669163"/>
          </a:xfrm>
        </p:spPr>
        <p:txBody>
          <a:bodyPr/>
          <a:lstStyle/>
          <a:p>
            <a:r>
              <a:rPr lang="fr-FR" dirty="0" smtClean="0"/>
              <a:t>Applications</a:t>
            </a:r>
            <a:endParaRPr lang="en-US" cap="small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3879"/>
            <a:ext cx="9144000" cy="362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53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re 1"/>
          <p:cNvSpPr>
            <a:spLocks noGrp="1"/>
          </p:cNvSpPr>
          <p:nvPr>
            <p:ph type="title"/>
          </p:nvPr>
        </p:nvSpPr>
        <p:spPr>
          <a:xfrm>
            <a:off x="1475656" y="239557"/>
            <a:ext cx="7668344" cy="669163"/>
          </a:xfrm>
        </p:spPr>
        <p:txBody>
          <a:bodyPr/>
          <a:lstStyle/>
          <a:p>
            <a:r>
              <a:rPr lang="fr-FR" dirty="0" smtClean="0"/>
              <a:t>Discussion</a:t>
            </a:r>
            <a:endParaRPr lang="en-US" cap="small" dirty="0"/>
          </a:p>
        </p:txBody>
      </p:sp>
      <p:sp>
        <p:nvSpPr>
          <p:cNvPr id="5" name="Espace réservé du contenu 66"/>
          <p:cNvSpPr txBox="1">
            <a:spLocks/>
          </p:cNvSpPr>
          <p:nvPr/>
        </p:nvSpPr>
        <p:spPr>
          <a:xfrm>
            <a:off x="23423" y="908720"/>
            <a:ext cx="9120577" cy="5760640"/>
          </a:xfrm>
          <a:prstGeom prst="rect">
            <a:avLst/>
          </a:prstGeom>
        </p:spPr>
        <p:txBody>
          <a:bodyPr/>
          <a:lstStyle>
            <a:lvl1pPr marL="252000" indent="-25200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lang="fr-FR" sz="2800" b="1" kern="1200">
                <a:solidFill>
                  <a:srgbClr val="9D1747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6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fr-FR" sz="2400" b="1" kern="1200" baseline="0">
                <a:solidFill>
                  <a:srgbClr val="4F4D5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84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fr-FR" sz="2000" kern="1200" baseline="0">
                <a:solidFill>
                  <a:srgbClr val="4F4D5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2600" dirty="0" smtClean="0"/>
              <a:t>Open issues for research</a:t>
            </a:r>
            <a:endParaRPr lang="en-US" sz="2600" b="0" dirty="0">
              <a:solidFill>
                <a:srgbClr val="000000"/>
              </a:solidFill>
              <a:latin typeface="Arial"/>
              <a:cs typeface="Lucida Sans Unicode"/>
            </a:endParaRPr>
          </a:p>
          <a:p>
            <a:pPr lvl="1" defTabSz="108000">
              <a:spcAft>
                <a:spcPts val="1200"/>
              </a:spcAft>
            </a:pPr>
            <a:r>
              <a:rPr lang="en-US" dirty="0" smtClean="0"/>
              <a:t>Theoretical background for dynamic </a:t>
            </a:r>
            <a:r>
              <a:rPr lang="en-US" dirty="0" err="1" smtClean="0"/>
              <a:t>archi</a:t>
            </a:r>
            <a:r>
              <a:rPr lang="en-US" dirty="0" smtClean="0"/>
              <a:t>.</a:t>
            </a:r>
          </a:p>
          <a:p>
            <a:pPr lvl="1" defTabSz="108000">
              <a:spcAft>
                <a:spcPts val="1200"/>
              </a:spcAft>
            </a:pPr>
            <a:r>
              <a:rPr lang="en-US" dirty="0" smtClean="0"/>
              <a:t>Archi. Design for Dynamic Network </a:t>
            </a:r>
            <a:br>
              <a:rPr lang="en-US" dirty="0" smtClean="0"/>
            </a:br>
            <a:r>
              <a:rPr lang="en-US" sz="2000" b="0" dirty="0" smtClean="0"/>
              <a:t>(Most of dynamic network are currently derived from static </a:t>
            </a:r>
            <a:r>
              <a:rPr lang="en-US" sz="2000" b="0" dirty="0" err="1" smtClean="0"/>
              <a:t>archi</a:t>
            </a:r>
            <a:r>
              <a:rPr lang="en-US" sz="2000" b="0" dirty="0" smtClean="0"/>
              <a:t>.)</a:t>
            </a:r>
          </a:p>
          <a:p>
            <a:pPr lvl="1" defTabSz="108000">
              <a:spcAft>
                <a:spcPts val="1200"/>
              </a:spcAft>
            </a:pPr>
            <a:r>
              <a:rPr lang="en-US" dirty="0" smtClean="0"/>
              <a:t>Applicability to more diverse tasks.</a:t>
            </a:r>
            <a:br>
              <a:rPr lang="en-US" dirty="0" smtClean="0"/>
            </a:br>
            <a:r>
              <a:rPr lang="en-US" sz="2000" b="0" dirty="0" smtClean="0"/>
              <a:t>(Most techniques tested on </a:t>
            </a:r>
            <a:r>
              <a:rPr lang="en-US" sz="2000" b="0" dirty="0" err="1" smtClean="0"/>
              <a:t>classif</a:t>
            </a:r>
            <a:r>
              <a:rPr lang="en-US" sz="2000" b="0" dirty="0" smtClean="0"/>
              <a:t> only…)</a:t>
            </a:r>
            <a:endParaRPr lang="en-US" b="0" dirty="0" smtClean="0"/>
          </a:p>
          <a:p>
            <a:pPr lvl="1" defTabSz="108000">
              <a:spcAft>
                <a:spcPts val="1200"/>
              </a:spcAft>
            </a:pPr>
            <a:r>
              <a:rPr lang="en-US" dirty="0" smtClean="0"/>
              <a:t>Efficient HW implementation (!!!)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sz="2000" b="0" dirty="0" smtClean="0"/>
              <a:t>Computational gains do not translate well into perf. gains. (GPU </a:t>
            </a:r>
            <a:r>
              <a:rPr lang="en-US" sz="2000" b="0" dirty="0" smtClean="0">
                <a:sym typeface="Wingdings" panose="05000000000000000000" pitchFamily="2" charset="2"/>
              </a:rPr>
              <a:t>)</a:t>
            </a:r>
          </a:p>
          <a:p>
            <a:pPr lvl="1" defTabSz="108000">
              <a:spcAft>
                <a:spcPts val="1200"/>
              </a:spcAft>
            </a:pPr>
            <a:r>
              <a:rPr lang="en-US" dirty="0" smtClean="0">
                <a:sym typeface="Wingdings" panose="05000000000000000000" pitchFamily="2" charset="2"/>
              </a:rPr>
              <a:t>Robustness against Adversarial Attacks (!!!)</a:t>
            </a:r>
          </a:p>
          <a:p>
            <a:pPr lvl="1" defTabSz="108000">
              <a:spcAft>
                <a:spcPts val="1200"/>
              </a:spcAft>
            </a:pPr>
            <a:r>
              <a:rPr lang="en-US" dirty="0" smtClean="0">
                <a:sym typeface="Wingdings" panose="05000000000000000000" pitchFamily="2" charset="2"/>
              </a:rPr>
              <a:t>Interpretability</a:t>
            </a:r>
            <a:endParaRPr lang="en-US" dirty="0" smtClean="0"/>
          </a:p>
          <a:p>
            <a:pPr marL="36000" indent="0" defTabSz="10800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dirty="0">
                <a:solidFill>
                  <a:srgbClr val="4F4D50"/>
                </a:solidFill>
              </a:rPr>
              <a:t/>
            </a:r>
            <a:br>
              <a:rPr lang="en-US" sz="2400" dirty="0">
                <a:solidFill>
                  <a:srgbClr val="4F4D50"/>
                </a:solidFill>
              </a:rPr>
            </a:br>
            <a:endParaRPr lang="en-US" sz="2400" dirty="0">
              <a:solidFill>
                <a:srgbClr val="4F4D50"/>
              </a:solidFill>
            </a:endParaRPr>
          </a:p>
          <a:p>
            <a:pPr lvl="1" defTabSz="108000">
              <a:spcAft>
                <a:spcPts val="1200"/>
              </a:spcAft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9D1747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6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re 1"/>
          <p:cNvSpPr>
            <a:spLocks noGrp="1"/>
          </p:cNvSpPr>
          <p:nvPr>
            <p:ph type="title"/>
          </p:nvPr>
        </p:nvSpPr>
        <p:spPr>
          <a:xfrm>
            <a:off x="648072" y="3140968"/>
            <a:ext cx="7668344" cy="669163"/>
          </a:xfrm>
        </p:spPr>
        <p:txBody>
          <a:bodyPr/>
          <a:lstStyle/>
          <a:p>
            <a:r>
              <a:rPr lang="fr-FR" dirty="0" err="1" smtClean="0"/>
              <a:t>Thanks</a:t>
            </a:r>
            <a:r>
              <a:rPr lang="fr-FR" dirty="0" smtClean="0"/>
              <a:t> for </a:t>
            </a:r>
            <a:r>
              <a:rPr lang="fr-FR" dirty="0" err="1" smtClean="0"/>
              <a:t>enduring</a:t>
            </a:r>
            <a:r>
              <a:rPr lang="fr-FR" dirty="0" smtClean="0"/>
              <a:t>!</a:t>
            </a:r>
            <a:endParaRPr lang="en-US" cap="small" dirty="0"/>
          </a:p>
        </p:txBody>
      </p:sp>
    </p:spTree>
    <p:extLst>
      <p:ext uri="{BB962C8B-B14F-4D97-AF65-F5344CB8AC3E}">
        <p14:creationId xmlns:p14="http://schemas.microsoft.com/office/powerpoint/2010/main" val="319603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Espace réservé du contenu 66"/>
          <p:cNvSpPr txBox="1">
            <a:spLocks/>
          </p:cNvSpPr>
          <p:nvPr/>
        </p:nvSpPr>
        <p:spPr>
          <a:xfrm>
            <a:off x="23423" y="908720"/>
            <a:ext cx="8856983" cy="576474"/>
          </a:xfrm>
          <a:prstGeom prst="rect">
            <a:avLst/>
          </a:prstGeom>
        </p:spPr>
        <p:txBody>
          <a:bodyPr/>
          <a:lstStyle>
            <a:lvl1pPr marL="252000" indent="-25200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lang="fr-FR" sz="2800" b="1" kern="1200">
                <a:solidFill>
                  <a:srgbClr val="9D1747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6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fr-FR" sz="2400" b="1" kern="1200" baseline="0">
                <a:solidFill>
                  <a:srgbClr val="4F4D5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84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fr-FR" sz="2000" kern="1200" baseline="0">
                <a:solidFill>
                  <a:srgbClr val="4F4D5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D1747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Why today’s paper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9D1747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lvl="0">
              <a:spcBef>
                <a:spcPts val="1200"/>
              </a:spcBef>
            </a:pPr>
            <a:r>
              <a:rPr lang="en-US" sz="2600" dirty="0" smtClean="0"/>
              <a:t>Echo dataflow research</a:t>
            </a:r>
          </a:p>
        </p:txBody>
      </p:sp>
      <p:sp>
        <p:nvSpPr>
          <p:cNvPr id="44" name="Titre 1"/>
          <p:cNvSpPr>
            <a:spLocks noGrp="1"/>
          </p:cNvSpPr>
          <p:nvPr>
            <p:ph type="title"/>
          </p:nvPr>
        </p:nvSpPr>
        <p:spPr>
          <a:xfrm>
            <a:off x="1475656" y="239557"/>
            <a:ext cx="7668344" cy="669163"/>
          </a:xfrm>
        </p:spPr>
        <p:txBody>
          <a:bodyPr/>
          <a:lstStyle/>
          <a:p>
            <a:r>
              <a:rPr lang="fr-FR" dirty="0" err="1" smtClean="0"/>
              <a:t>Prelude</a:t>
            </a:r>
            <a:endParaRPr lang="en-US" cap="small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2"/>
          <a:srcRect b="84470"/>
          <a:stretch/>
        </p:blipFill>
        <p:spPr>
          <a:xfrm>
            <a:off x="532558" y="1484784"/>
            <a:ext cx="7838714" cy="6480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ZoneTexte 2"/>
          <p:cNvSpPr txBox="1"/>
          <p:nvPr/>
        </p:nvSpPr>
        <p:spPr>
          <a:xfrm>
            <a:off x="971600" y="4149080"/>
            <a:ext cx="275107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 err="1" smtClean="0"/>
              <a:t>Synchronous</a:t>
            </a:r>
            <a:r>
              <a:rPr lang="fr-FR" sz="2000" dirty="0" smtClean="0"/>
              <a:t> </a:t>
            </a:r>
            <a:r>
              <a:rPr lang="fr-FR" sz="2000" dirty="0" err="1" smtClean="0"/>
              <a:t>Dataflow</a:t>
            </a:r>
            <a:endParaRPr lang="fr-FR" sz="2000" dirty="0" smtClean="0"/>
          </a:p>
          <a:p>
            <a:pPr algn="ctr"/>
            <a:r>
              <a:rPr lang="fr-FR" sz="2800" dirty="0" smtClean="0"/>
              <a:t>≈</a:t>
            </a:r>
          </a:p>
          <a:p>
            <a:pPr algn="ctr"/>
            <a:r>
              <a:rPr lang="fr-FR" sz="2000" dirty="0" err="1" smtClean="0"/>
              <a:t>Deep</a:t>
            </a:r>
            <a:r>
              <a:rPr lang="fr-FR" sz="2000" dirty="0" smtClean="0"/>
              <a:t> Neural Network</a:t>
            </a:r>
            <a:endParaRPr lang="fr-FR" sz="20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965" y="5293316"/>
            <a:ext cx="2696344" cy="1304036"/>
          </a:xfrm>
          <a:prstGeom prst="rect">
            <a:avLst/>
          </a:prstGeom>
        </p:spPr>
      </p:pic>
      <p:pic>
        <p:nvPicPr>
          <p:cNvPr id="16" name="Shape 10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1257" y="2716275"/>
            <a:ext cx="2411760" cy="132206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ZoneTexte 16"/>
          <p:cNvSpPr txBox="1"/>
          <p:nvPr/>
        </p:nvSpPr>
        <p:spPr>
          <a:xfrm>
            <a:off x="4970984" y="4149080"/>
            <a:ext cx="4049507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 smtClean="0"/>
              <a:t>Reconfigurable/</a:t>
            </a:r>
            <a:r>
              <a:rPr lang="fr-FR" sz="2000" dirty="0" err="1" smtClean="0"/>
              <a:t>Dynamic</a:t>
            </a:r>
            <a:r>
              <a:rPr lang="fr-FR" sz="2000" dirty="0" smtClean="0"/>
              <a:t> </a:t>
            </a:r>
            <a:r>
              <a:rPr lang="fr-FR" sz="2000" dirty="0" err="1" smtClean="0"/>
              <a:t>Dataflow</a:t>
            </a:r>
            <a:endParaRPr lang="fr-FR" sz="2000" dirty="0" smtClean="0"/>
          </a:p>
          <a:p>
            <a:pPr algn="ctr"/>
            <a:r>
              <a:rPr lang="fr-FR" sz="2800" dirty="0" smtClean="0"/>
              <a:t>≈ </a:t>
            </a:r>
          </a:p>
          <a:p>
            <a:pPr algn="ctr"/>
            <a:r>
              <a:rPr lang="fr-FR" sz="2000" dirty="0" err="1" smtClean="0"/>
              <a:t>Dynamic</a:t>
            </a:r>
            <a:r>
              <a:rPr lang="fr-FR" sz="2000" dirty="0" smtClean="0"/>
              <a:t> Neural Network</a:t>
            </a:r>
            <a:endParaRPr lang="fr-FR" sz="2000" dirty="0"/>
          </a:p>
        </p:txBody>
      </p:sp>
      <p:sp>
        <p:nvSpPr>
          <p:cNvPr id="8" name="Rectangle 7"/>
          <p:cNvSpPr/>
          <p:nvPr/>
        </p:nvSpPr>
        <p:spPr>
          <a:xfrm>
            <a:off x="6724620" y="4380953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b="1" dirty="0">
                <a:solidFill>
                  <a:srgbClr val="C00000"/>
                </a:solidFill>
              </a:rPr>
              <a:t>?</a:t>
            </a:r>
          </a:p>
        </p:txBody>
      </p:sp>
      <p:grpSp>
        <p:nvGrpSpPr>
          <p:cNvPr id="19" name="Groupe 18"/>
          <p:cNvGrpSpPr/>
          <p:nvPr/>
        </p:nvGrpSpPr>
        <p:grpSpPr>
          <a:xfrm>
            <a:off x="5880819" y="2386853"/>
            <a:ext cx="2229836" cy="1638317"/>
            <a:chOff x="4163872" y="7792744"/>
            <a:chExt cx="7089322" cy="5208702"/>
          </a:xfrm>
        </p:grpSpPr>
        <p:sp>
          <p:nvSpPr>
            <p:cNvPr id="20" name="Rectangle à coins arrondis 19"/>
            <p:cNvSpPr/>
            <p:nvPr/>
          </p:nvSpPr>
          <p:spPr bwMode="auto">
            <a:xfrm>
              <a:off x="4247804" y="8677504"/>
              <a:ext cx="1483467" cy="813730"/>
            </a:xfrm>
            <a:prstGeom prst="roundRect">
              <a:avLst/>
            </a:prstGeom>
            <a:solidFill>
              <a:srgbClr val="EDEDED"/>
            </a:solidFill>
            <a:ln w="6350" cap="flat" cmpd="sng" algn="ctr">
              <a:solidFill>
                <a:srgbClr val="808080">
                  <a:lumMod val="7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449263" eaLnBrk="0" fontAlgn="auto" latinLnBrk="0" hangingPunct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Lucida Sans Unicode"/>
                </a:rPr>
                <a:t>A</a:t>
              </a:r>
              <a:endPara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Lucida Sans Unicode"/>
              </a:endParaRPr>
            </a:p>
          </p:txBody>
        </p:sp>
        <p:sp>
          <p:nvSpPr>
            <p:cNvPr id="21" name="Rectangle à coins arrondis 20"/>
            <p:cNvSpPr/>
            <p:nvPr/>
          </p:nvSpPr>
          <p:spPr bwMode="auto">
            <a:xfrm>
              <a:off x="5582253" y="8846344"/>
              <a:ext cx="147951" cy="140126"/>
            </a:xfrm>
            <a:prstGeom prst="roundRect">
              <a:avLst>
                <a:gd name="adj" fmla="val 0"/>
              </a:avLst>
            </a:prstGeom>
            <a:solidFill>
              <a:srgbClr val="EB9B95"/>
            </a:solidFill>
            <a:ln w="6350" cap="flat" cmpd="sng" algn="ctr">
              <a:solidFill>
                <a:srgbClr val="808080">
                  <a:lumMod val="7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49263" eaLnBrk="0" fontAlgn="auto" latinLnBrk="0" hangingPunct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  <a:cs typeface="Lucida Sans Unicode"/>
              </a:endParaRPr>
            </a:p>
          </p:txBody>
        </p:sp>
        <p:sp>
          <p:nvSpPr>
            <p:cNvPr id="22" name="Rectangle à coins arrondis 21"/>
            <p:cNvSpPr/>
            <p:nvPr/>
          </p:nvSpPr>
          <p:spPr bwMode="auto">
            <a:xfrm>
              <a:off x="9769727" y="8677504"/>
              <a:ext cx="1483467" cy="813730"/>
            </a:xfrm>
            <a:prstGeom prst="roundRect">
              <a:avLst/>
            </a:prstGeom>
            <a:solidFill>
              <a:srgbClr val="EDEDED"/>
            </a:solidFill>
            <a:ln w="6350" cap="flat" cmpd="sng" algn="ctr">
              <a:solidFill>
                <a:srgbClr val="808080">
                  <a:lumMod val="7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449263" eaLnBrk="0" fontAlgn="auto" latinLnBrk="0" hangingPunct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Lucida Sans Unicode"/>
                </a:rPr>
                <a:t>B</a:t>
              </a: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Lucida Sans Unicode"/>
              </a:endParaRPr>
            </a:p>
          </p:txBody>
        </p:sp>
        <p:sp>
          <p:nvSpPr>
            <p:cNvPr id="23" name="Rectangle à coins arrondis 22"/>
            <p:cNvSpPr/>
            <p:nvPr/>
          </p:nvSpPr>
          <p:spPr bwMode="auto">
            <a:xfrm>
              <a:off x="9769731" y="8846305"/>
              <a:ext cx="147951" cy="140204"/>
            </a:xfrm>
            <a:prstGeom prst="roundRect">
              <a:avLst>
                <a:gd name="adj" fmla="val 0"/>
              </a:avLst>
            </a:prstGeom>
            <a:solidFill>
              <a:srgbClr val="B6D77A"/>
            </a:solidFill>
            <a:ln w="6350" cap="flat" cmpd="sng" algn="ctr">
              <a:solidFill>
                <a:srgbClr val="808080">
                  <a:lumMod val="7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49263" eaLnBrk="0" fontAlgn="auto" latinLnBrk="0" hangingPunct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  <a:cs typeface="Lucida Sans Unicode"/>
              </a:endParaRPr>
            </a:p>
          </p:txBody>
        </p:sp>
        <p:cxnSp>
          <p:nvCxnSpPr>
            <p:cNvPr id="24" name="Connecteur droit avec flèche 23"/>
            <p:cNvCxnSpPr>
              <a:stCxn id="21" idx="3"/>
              <a:endCxn id="32" idx="1"/>
            </p:cNvCxnSpPr>
            <p:nvPr/>
          </p:nvCxnSpPr>
          <p:spPr bwMode="auto">
            <a:xfrm>
              <a:off x="5730204" y="8916407"/>
              <a:ext cx="1039324" cy="0"/>
            </a:xfrm>
            <a:prstGeom prst="straightConnector1">
              <a:avLst/>
            </a:prstGeom>
            <a:solidFill>
              <a:srgbClr val="00B8FF"/>
            </a:solidFill>
            <a:ln w="12700" cap="flat" cmpd="sng" algn="ctr">
              <a:solidFill>
                <a:srgbClr val="808080">
                  <a:lumMod val="75000"/>
                </a:srgbClr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Connecteur droit avec flèche 24"/>
            <p:cNvCxnSpPr>
              <a:stCxn id="36" idx="3"/>
              <a:endCxn id="23" idx="1"/>
            </p:cNvCxnSpPr>
            <p:nvPr/>
          </p:nvCxnSpPr>
          <p:spPr bwMode="auto">
            <a:xfrm>
              <a:off x="8396988" y="8916407"/>
              <a:ext cx="1372743" cy="0"/>
            </a:xfrm>
            <a:prstGeom prst="straightConnector1">
              <a:avLst/>
            </a:prstGeom>
            <a:solidFill>
              <a:srgbClr val="00B8FF"/>
            </a:solidFill>
            <a:ln w="12700" cap="flat" cmpd="sng" algn="ctr">
              <a:solidFill>
                <a:srgbClr val="808080">
                  <a:lumMod val="75000"/>
                </a:srgbClr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" name="ZoneTexte 25"/>
            <p:cNvSpPr txBox="1"/>
            <p:nvPr/>
          </p:nvSpPr>
          <p:spPr>
            <a:xfrm>
              <a:off x="5501900" y="8491398"/>
              <a:ext cx="673007" cy="51800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500" dirty="0">
                  <a:solidFill>
                    <a:srgbClr val="000000"/>
                  </a:solidFill>
                  <a:latin typeface="Arial"/>
                  <a:cs typeface="Lucida Sans Unicode"/>
                </a:rPr>
                <a:t>1</a:t>
              </a: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9146883" y="8491398"/>
              <a:ext cx="673007" cy="51800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500" dirty="0" smtClean="0">
                  <a:solidFill>
                    <a:srgbClr val="000000"/>
                  </a:solidFill>
                  <a:latin typeface="Arial"/>
                  <a:cs typeface="Lucida Sans Unicode"/>
                </a:rPr>
                <a:t>3</a:t>
              </a:r>
              <a:endParaRPr lang="en-US" sz="500" dirty="0">
                <a:solidFill>
                  <a:srgbClr val="000000"/>
                </a:solidFill>
                <a:latin typeface="Arial"/>
                <a:cs typeface="Lucida Sans Unicode"/>
              </a:endParaRPr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5841317" y="8491398"/>
              <a:ext cx="947703" cy="51800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500" dirty="0" smtClean="0">
                  <a:solidFill>
                    <a:srgbClr val="000000"/>
                  </a:solidFill>
                  <a:latin typeface="Arial"/>
                  <a:cs typeface="Lucida Sans Unicode"/>
                </a:rPr>
                <a:t>Size</a:t>
              </a:r>
              <a:endParaRPr lang="en-US" sz="500" dirty="0">
                <a:solidFill>
                  <a:srgbClr val="000000"/>
                </a:solidFill>
                <a:latin typeface="Arial"/>
                <a:cs typeface="Lucida Sans Unicode"/>
              </a:endParaRP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5553300" y="8872524"/>
              <a:ext cx="947703" cy="51800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500" dirty="0" smtClean="0">
                  <a:solidFill>
                    <a:srgbClr val="000000"/>
                  </a:solidFill>
                  <a:latin typeface="Arial"/>
                  <a:cs typeface="Lucida Sans Unicode"/>
                </a:rPr>
                <a:t>Size</a:t>
              </a:r>
              <a:endParaRPr lang="en-US" sz="500" dirty="0">
                <a:solidFill>
                  <a:srgbClr val="000000"/>
                </a:solidFill>
                <a:latin typeface="Arial"/>
                <a:cs typeface="Lucida Sans Unicode"/>
              </a:endParaRPr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8201438" y="8872524"/>
              <a:ext cx="947703" cy="51800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500" dirty="0" smtClean="0">
                  <a:solidFill>
                    <a:srgbClr val="000000"/>
                  </a:solidFill>
                  <a:latin typeface="Arial"/>
                  <a:cs typeface="Lucida Sans Unicode"/>
                </a:rPr>
                <a:t>Size</a:t>
              </a:r>
              <a:endParaRPr lang="en-US" sz="500" dirty="0">
                <a:solidFill>
                  <a:srgbClr val="000000"/>
                </a:solidFill>
                <a:latin typeface="Arial"/>
                <a:cs typeface="Lucida Sans Unicode"/>
              </a:endParaRPr>
            </a:p>
          </p:txBody>
        </p:sp>
        <p:sp>
          <p:nvSpPr>
            <p:cNvPr id="31" name="Rectangle à coins arrondis 30"/>
            <p:cNvSpPr/>
            <p:nvPr/>
          </p:nvSpPr>
          <p:spPr bwMode="auto">
            <a:xfrm>
              <a:off x="6769528" y="8677504"/>
              <a:ext cx="1627460" cy="813730"/>
            </a:xfrm>
            <a:prstGeom prst="roundRect">
              <a:avLst/>
            </a:prstGeom>
            <a:noFill/>
            <a:ln w="63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449263" eaLnBrk="0" fontAlgn="auto" latinLnBrk="0" hangingPunct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Lucida Sans Unicode"/>
                </a:rPr>
                <a:t>h</a:t>
              </a:r>
              <a:endPara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Lucida Sans Unicode"/>
              </a:endParaRPr>
            </a:p>
          </p:txBody>
        </p:sp>
        <p:sp>
          <p:nvSpPr>
            <p:cNvPr id="32" name="Rectangle à coins arrondis 31"/>
            <p:cNvSpPr/>
            <p:nvPr/>
          </p:nvSpPr>
          <p:spPr bwMode="auto">
            <a:xfrm>
              <a:off x="6769528" y="8846305"/>
              <a:ext cx="147951" cy="140204"/>
            </a:xfrm>
            <a:prstGeom prst="roundRect">
              <a:avLst>
                <a:gd name="adj" fmla="val 0"/>
              </a:avLst>
            </a:prstGeom>
            <a:solidFill>
              <a:srgbClr val="B6D77A"/>
            </a:solidFill>
            <a:ln w="6350" cap="flat" cmpd="sng" algn="ctr">
              <a:solidFill>
                <a:srgbClr val="808080">
                  <a:lumMod val="7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49263" eaLnBrk="0" fontAlgn="auto" latinLnBrk="0" hangingPunct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  <a:cs typeface="Lucida Sans Unicode"/>
              </a:endParaRPr>
            </a:p>
          </p:txBody>
        </p:sp>
        <p:sp>
          <p:nvSpPr>
            <p:cNvPr id="33" name="Rectangle à coins arrondis 32"/>
            <p:cNvSpPr/>
            <p:nvPr/>
          </p:nvSpPr>
          <p:spPr bwMode="auto">
            <a:xfrm>
              <a:off x="8249037" y="9206202"/>
              <a:ext cx="147951" cy="140204"/>
            </a:xfrm>
            <a:prstGeom prst="roundRect">
              <a:avLst>
                <a:gd name="adj" fmla="val 0"/>
              </a:avLst>
            </a:prstGeom>
            <a:solidFill>
              <a:srgbClr val="EB9B95"/>
            </a:solidFill>
            <a:ln w="6350" cap="flat" cmpd="sng" algn="ctr">
              <a:solidFill>
                <a:srgbClr val="808080">
                  <a:lumMod val="7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49263" eaLnBrk="0" fontAlgn="auto" latinLnBrk="0" hangingPunct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  <a:cs typeface="Lucida Sans Unicode"/>
              </a:endParaRPr>
            </a:p>
          </p:txBody>
        </p:sp>
        <p:sp>
          <p:nvSpPr>
            <p:cNvPr id="34" name="Rectangle à coins arrondis 33"/>
            <p:cNvSpPr/>
            <p:nvPr/>
          </p:nvSpPr>
          <p:spPr bwMode="auto">
            <a:xfrm>
              <a:off x="6769528" y="9206202"/>
              <a:ext cx="147951" cy="140204"/>
            </a:xfrm>
            <a:prstGeom prst="roundRect">
              <a:avLst>
                <a:gd name="adj" fmla="val 0"/>
              </a:avLst>
            </a:prstGeom>
            <a:solidFill>
              <a:srgbClr val="B6D77A"/>
            </a:solidFill>
            <a:ln w="6350" cap="flat" cmpd="sng" algn="ctr">
              <a:solidFill>
                <a:srgbClr val="808080">
                  <a:lumMod val="7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49263" eaLnBrk="0" fontAlgn="auto" latinLnBrk="0" hangingPunct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  <a:cs typeface="Lucida Sans Unicode"/>
              </a:endParaRPr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8186713" y="8491398"/>
              <a:ext cx="947703" cy="51800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500" dirty="0" smtClean="0">
                  <a:solidFill>
                    <a:srgbClr val="000000"/>
                  </a:solidFill>
                  <a:latin typeface="Arial"/>
                  <a:cs typeface="Lucida Sans Unicode"/>
                </a:rPr>
                <a:t>Size</a:t>
              </a:r>
              <a:endParaRPr lang="en-US" sz="500" dirty="0">
                <a:solidFill>
                  <a:srgbClr val="000000"/>
                </a:solidFill>
                <a:latin typeface="Arial"/>
                <a:cs typeface="Lucida Sans Unicode"/>
              </a:endParaRPr>
            </a:p>
          </p:txBody>
        </p:sp>
        <p:sp>
          <p:nvSpPr>
            <p:cNvPr id="36" name="Rectangle à coins arrondis 35"/>
            <p:cNvSpPr/>
            <p:nvPr/>
          </p:nvSpPr>
          <p:spPr bwMode="auto">
            <a:xfrm>
              <a:off x="8249037" y="8846305"/>
              <a:ext cx="147951" cy="140204"/>
            </a:xfrm>
            <a:prstGeom prst="roundRect">
              <a:avLst>
                <a:gd name="adj" fmla="val 0"/>
              </a:avLst>
            </a:prstGeom>
            <a:solidFill>
              <a:srgbClr val="EB9B95"/>
            </a:solidFill>
            <a:ln w="6350" cap="flat" cmpd="sng" algn="ctr">
              <a:solidFill>
                <a:srgbClr val="808080">
                  <a:lumMod val="7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49263" eaLnBrk="0" fontAlgn="auto" latinLnBrk="0" hangingPunct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  <a:cs typeface="Lucida Sans Unicode"/>
              </a:endParaRPr>
            </a:p>
          </p:txBody>
        </p:sp>
        <p:cxnSp>
          <p:nvCxnSpPr>
            <p:cNvPr id="37" name="Connecteur droit 36"/>
            <p:cNvCxnSpPr/>
            <p:nvPr/>
          </p:nvCxnSpPr>
          <p:spPr bwMode="auto">
            <a:xfrm flipV="1">
              <a:off x="4496015" y="9462962"/>
              <a:ext cx="2323058" cy="639612"/>
            </a:xfrm>
            <a:prstGeom prst="line">
              <a:avLst/>
            </a:prstGeom>
            <a:solidFill>
              <a:srgbClr val="00B8FF"/>
            </a:solidFill>
            <a:ln w="6350" cap="flat" cmpd="sng" algn="ctr">
              <a:solidFill>
                <a:srgbClr val="CC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Connecteur droit avec flèche 41"/>
            <p:cNvCxnSpPr>
              <a:stCxn id="33" idx="3"/>
              <a:endCxn id="34" idx="1"/>
            </p:cNvCxnSpPr>
            <p:nvPr/>
          </p:nvCxnSpPr>
          <p:spPr bwMode="auto">
            <a:xfrm flipH="1">
              <a:off x="6769528" y="9276304"/>
              <a:ext cx="1627460" cy="12700"/>
            </a:xfrm>
            <a:prstGeom prst="curvedConnector5">
              <a:avLst>
                <a:gd name="adj1" fmla="val -45261"/>
                <a:gd name="adj2" fmla="val 3951984"/>
                <a:gd name="adj3" fmla="val 144870"/>
              </a:avLst>
            </a:prstGeom>
            <a:solidFill>
              <a:srgbClr val="00B8FF"/>
            </a:solidFill>
            <a:ln w="12700" cap="flat" cmpd="sng" algn="ctr">
              <a:solidFill>
                <a:srgbClr val="808080">
                  <a:lumMod val="75000"/>
                </a:srgbClr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" name="Ellipse 38"/>
            <p:cNvSpPr/>
            <p:nvPr/>
          </p:nvSpPr>
          <p:spPr bwMode="auto">
            <a:xfrm>
              <a:off x="8939092" y="9372385"/>
              <a:ext cx="287447" cy="287448"/>
            </a:xfrm>
            <a:prstGeom prst="ellipse">
              <a:avLst/>
            </a:prstGeom>
            <a:gradFill rotWithShape="1">
              <a:gsLst>
                <a:gs pos="0">
                  <a:srgbClr val="007434"/>
                </a:gs>
                <a:gs pos="80000">
                  <a:srgbClr val="00B050"/>
                </a:gs>
                <a:gs pos="100000">
                  <a:srgbClr val="92D050"/>
                </a:gs>
              </a:gsLst>
              <a:lin ang="16200000" scaled="0"/>
            </a:gradFill>
            <a:ln w="19050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/>
          </p:spPr>
          <p:txBody>
            <a:bodyPr lIns="0" rIns="0" anchor="ctr"/>
            <a:lstStyle/>
            <a:p>
              <a:pPr marL="0" marR="0" lvl="0" indent="0" algn="ctr" defTabSz="914400" eaLnBrk="0" fontAlgn="auto" latinLnBrk="0" hangingPunct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  <a:defRPr/>
              </a:pPr>
              <a:endParaRPr kumimoji="0" lang="fr-FR" sz="8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Black"/>
                <a:cs typeface="Lucida Sans Unicode"/>
              </a:endParaRPr>
            </a:p>
          </p:txBody>
        </p:sp>
        <p:sp>
          <p:nvSpPr>
            <p:cNvPr id="40" name="ZoneTexte 39"/>
            <p:cNvSpPr txBox="1"/>
            <p:nvPr/>
          </p:nvSpPr>
          <p:spPr>
            <a:xfrm>
              <a:off x="9006462" y="9305395"/>
              <a:ext cx="1526530" cy="61218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dirty="0" smtClean="0">
                  <a:solidFill>
                    <a:srgbClr val="00C017"/>
                  </a:solidFill>
                  <a:latin typeface="Arial"/>
                  <a:cs typeface="Lucida Sans Unicode"/>
                </a:rPr>
                <a:t>x2*Size</a:t>
              </a:r>
              <a:endParaRPr lang="en-US" sz="700" b="1" dirty="0">
                <a:solidFill>
                  <a:srgbClr val="00C017"/>
                </a:solidFill>
                <a:latin typeface="Arial"/>
                <a:cs typeface="Lucida Sans Unicode"/>
              </a:endParaRPr>
            </a:p>
          </p:txBody>
        </p:sp>
        <p:sp>
          <p:nvSpPr>
            <p:cNvPr id="41" name="Triangle isocèle 40"/>
            <p:cNvSpPr/>
            <p:nvPr/>
          </p:nvSpPr>
          <p:spPr bwMode="auto">
            <a:xfrm>
              <a:off x="7452066" y="8545894"/>
              <a:ext cx="323391" cy="213314"/>
            </a:xfrm>
            <a:prstGeom prst="triangle">
              <a:avLst/>
            </a:prstGeom>
            <a:solidFill>
              <a:srgbClr val="97B4EF"/>
            </a:solidFill>
            <a:ln w="6350" cap="flat" cmpd="sng" algn="ctr">
              <a:solidFill>
                <a:srgbClr val="808080">
                  <a:lumMod val="7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49263" eaLnBrk="0" fontAlgn="auto" latinLnBrk="0" hangingPunct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  <a:defRPr/>
              </a:pPr>
              <a:endPara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  <a:cs typeface="Lucida Sans Unicode"/>
              </a:endParaRPr>
            </a:p>
          </p:txBody>
        </p:sp>
        <p:cxnSp>
          <p:nvCxnSpPr>
            <p:cNvPr id="42" name="Connecteur droit avec flèche 41"/>
            <p:cNvCxnSpPr>
              <a:stCxn id="49" idx="4"/>
              <a:endCxn id="41" idx="0"/>
            </p:cNvCxnSpPr>
            <p:nvPr/>
          </p:nvCxnSpPr>
          <p:spPr bwMode="auto">
            <a:xfrm flipH="1">
              <a:off x="7613761" y="8205680"/>
              <a:ext cx="1421296" cy="340215"/>
            </a:xfrm>
            <a:prstGeom prst="straightConnector1">
              <a:avLst/>
            </a:prstGeom>
            <a:solidFill>
              <a:srgbClr val="00B8FF"/>
            </a:solidFill>
            <a:ln w="12700" cap="flat" cmpd="sng" algn="ctr">
              <a:solidFill>
                <a:srgbClr val="808080">
                  <a:lumMod val="75000"/>
                </a:srgbClr>
              </a:solidFill>
              <a:prstDash val="sysDash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Connecteur droit avec flèche 45"/>
            <p:cNvCxnSpPr>
              <a:stCxn id="49" idx="4"/>
              <a:endCxn id="39" idx="0"/>
            </p:cNvCxnSpPr>
            <p:nvPr/>
          </p:nvCxnSpPr>
          <p:spPr bwMode="auto">
            <a:xfrm>
              <a:off x="9035057" y="8205680"/>
              <a:ext cx="47758" cy="1166706"/>
            </a:xfrm>
            <a:prstGeom prst="straightConnector1">
              <a:avLst/>
            </a:prstGeom>
            <a:solidFill>
              <a:srgbClr val="00B8FF"/>
            </a:solidFill>
            <a:ln w="12700" cap="flat" cmpd="sng" algn="ctr">
              <a:solidFill>
                <a:srgbClr val="808080">
                  <a:lumMod val="75000"/>
                </a:srgbClr>
              </a:solidFill>
              <a:prstDash val="sysDash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9" name="Rogner un rectangle avec un coin du même côté 428"/>
            <p:cNvSpPr/>
            <p:nvPr/>
          </p:nvSpPr>
          <p:spPr bwMode="auto">
            <a:xfrm>
              <a:off x="8560863" y="7792744"/>
              <a:ext cx="941596" cy="415836"/>
            </a:xfrm>
            <a:custGeom>
              <a:avLst/>
              <a:gdLst>
                <a:gd name="connsiteX0" fmla="*/ 650927 w 1301854"/>
                <a:gd name="connsiteY0" fmla="*/ 0 h 1317975"/>
                <a:gd name="connsiteX1" fmla="*/ 650927 w 1301854"/>
                <a:gd name="connsiteY1" fmla="*/ 0 h 1317975"/>
                <a:gd name="connsiteX2" fmla="*/ 1301854 w 1301854"/>
                <a:gd name="connsiteY2" fmla="*/ 650927 h 1317975"/>
                <a:gd name="connsiteX3" fmla="*/ 1301854 w 1301854"/>
                <a:gd name="connsiteY3" fmla="*/ 1317975 h 1317975"/>
                <a:gd name="connsiteX4" fmla="*/ 1301854 w 1301854"/>
                <a:gd name="connsiteY4" fmla="*/ 1317975 h 1317975"/>
                <a:gd name="connsiteX5" fmla="*/ 0 w 1301854"/>
                <a:gd name="connsiteY5" fmla="*/ 1317975 h 1317975"/>
                <a:gd name="connsiteX6" fmla="*/ 0 w 1301854"/>
                <a:gd name="connsiteY6" fmla="*/ 1317975 h 1317975"/>
                <a:gd name="connsiteX7" fmla="*/ 0 w 1301854"/>
                <a:gd name="connsiteY7" fmla="*/ 650927 h 1317975"/>
                <a:gd name="connsiteX8" fmla="*/ 650927 w 1301854"/>
                <a:gd name="connsiteY8" fmla="*/ 0 h 1317975"/>
                <a:gd name="connsiteX0" fmla="*/ 548533 w 1301854"/>
                <a:gd name="connsiteY0" fmla="*/ 26194 h 1317975"/>
                <a:gd name="connsiteX1" fmla="*/ 650927 w 1301854"/>
                <a:gd name="connsiteY1" fmla="*/ 0 h 1317975"/>
                <a:gd name="connsiteX2" fmla="*/ 1301854 w 1301854"/>
                <a:gd name="connsiteY2" fmla="*/ 650927 h 1317975"/>
                <a:gd name="connsiteX3" fmla="*/ 1301854 w 1301854"/>
                <a:gd name="connsiteY3" fmla="*/ 1317975 h 1317975"/>
                <a:gd name="connsiteX4" fmla="*/ 1301854 w 1301854"/>
                <a:gd name="connsiteY4" fmla="*/ 1317975 h 1317975"/>
                <a:gd name="connsiteX5" fmla="*/ 0 w 1301854"/>
                <a:gd name="connsiteY5" fmla="*/ 1317975 h 1317975"/>
                <a:gd name="connsiteX6" fmla="*/ 0 w 1301854"/>
                <a:gd name="connsiteY6" fmla="*/ 1317975 h 1317975"/>
                <a:gd name="connsiteX7" fmla="*/ 0 w 1301854"/>
                <a:gd name="connsiteY7" fmla="*/ 650927 h 1317975"/>
                <a:gd name="connsiteX8" fmla="*/ 548533 w 1301854"/>
                <a:gd name="connsiteY8" fmla="*/ 26194 h 1317975"/>
                <a:gd name="connsiteX0" fmla="*/ 646165 w 1301854"/>
                <a:gd name="connsiteY0" fmla="*/ 295275 h 1317975"/>
                <a:gd name="connsiteX1" fmla="*/ 650927 w 1301854"/>
                <a:gd name="connsiteY1" fmla="*/ 0 h 1317975"/>
                <a:gd name="connsiteX2" fmla="*/ 1301854 w 1301854"/>
                <a:gd name="connsiteY2" fmla="*/ 650927 h 1317975"/>
                <a:gd name="connsiteX3" fmla="*/ 1301854 w 1301854"/>
                <a:gd name="connsiteY3" fmla="*/ 1317975 h 1317975"/>
                <a:gd name="connsiteX4" fmla="*/ 1301854 w 1301854"/>
                <a:gd name="connsiteY4" fmla="*/ 1317975 h 1317975"/>
                <a:gd name="connsiteX5" fmla="*/ 0 w 1301854"/>
                <a:gd name="connsiteY5" fmla="*/ 1317975 h 1317975"/>
                <a:gd name="connsiteX6" fmla="*/ 0 w 1301854"/>
                <a:gd name="connsiteY6" fmla="*/ 1317975 h 1317975"/>
                <a:gd name="connsiteX7" fmla="*/ 0 w 1301854"/>
                <a:gd name="connsiteY7" fmla="*/ 650927 h 1317975"/>
                <a:gd name="connsiteX8" fmla="*/ 646165 w 1301854"/>
                <a:gd name="connsiteY8" fmla="*/ 295275 h 1317975"/>
                <a:gd name="connsiteX0" fmla="*/ 646165 w 1301854"/>
                <a:gd name="connsiteY0" fmla="*/ 0 h 1022700"/>
                <a:gd name="connsiteX1" fmla="*/ 1301854 w 1301854"/>
                <a:gd name="connsiteY1" fmla="*/ 355652 h 1022700"/>
                <a:gd name="connsiteX2" fmla="*/ 1301854 w 1301854"/>
                <a:gd name="connsiteY2" fmla="*/ 1022700 h 1022700"/>
                <a:gd name="connsiteX3" fmla="*/ 1301854 w 1301854"/>
                <a:gd name="connsiteY3" fmla="*/ 1022700 h 1022700"/>
                <a:gd name="connsiteX4" fmla="*/ 0 w 1301854"/>
                <a:gd name="connsiteY4" fmla="*/ 1022700 h 1022700"/>
                <a:gd name="connsiteX5" fmla="*/ 0 w 1301854"/>
                <a:gd name="connsiteY5" fmla="*/ 1022700 h 1022700"/>
                <a:gd name="connsiteX6" fmla="*/ 0 w 1301854"/>
                <a:gd name="connsiteY6" fmla="*/ 355652 h 1022700"/>
                <a:gd name="connsiteX7" fmla="*/ 646165 w 1301854"/>
                <a:gd name="connsiteY7" fmla="*/ 0 h 1022700"/>
                <a:gd name="connsiteX0" fmla="*/ 646165 w 1301854"/>
                <a:gd name="connsiteY0" fmla="*/ 0 h 1022700"/>
                <a:gd name="connsiteX1" fmla="*/ 1301854 w 1301854"/>
                <a:gd name="connsiteY1" fmla="*/ 355652 h 1022700"/>
                <a:gd name="connsiteX2" fmla="*/ 1301854 w 1301854"/>
                <a:gd name="connsiteY2" fmla="*/ 1022700 h 1022700"/>
                <a:gd name="connsiteX3" fmla="*/ 1301854 w 1301854"/>
                <a:gd name="connsiteY3" fmla="*/ 1022700 h 1022700"/>
                <a:gd name="connsiteX4" fmla="*/ 0 w 1301854"/>
                <a:gd name="connsiteY4" fmla="*/ 1022700 h 1022700"/>
                <a:gd name="connsiteX5" fmla="*/ 0 w 1301854"/>
                <a:gd name="connsiteY5" fmla="*/ 1022700 h 1022700"/>
                <a:gd name="connsiteX6" fmla="*/ 0 w 1301854"/>
                <a:gd name="connsiteY6" fmla="*/ 355652 h 1022700"/>
                <a:gd name="connsiteX7" fmla="*/ 646165 w 1301854"/>
                <a:gd name="connsiteY7" fmla="*/ 0 h 1022700"/>
                <a:gd name="connsiteX0" fmla="*/ 646165 w 1301854"/>
                <a:gd name="connsiteY0" fmla="*/ 0 h 1022700"/>
                <a:gd name="connsiteX1" fmla="*/ 1301854 w 1301854"/>
                <a:gd name="connsiteY1" fmla="*/ 355652 h 1022700"/>
                <a:gd name="connsiteX2" fmla="*/ 1301854 w 1301854"/>
                <a:gd name="connsiteY2" fmla="*/ 1022700 h 1022700"/>
                <a:gd name="connsiteX3" fmla="*/ 1301854 w 1301854"/>
                <a:gd name="connsiteY3" fmla="*/ 1022700 h 1022700"/>
                <a:gd name="connsiteX4" fmla="*/ 0 w 1301854"/>
                <a:gd name="connsiteY4" fmla="*/ 1022700 h 1022700"/>
                <a:gd name="connsiteX5" fmla="*/ 0 w 1301854"/>
                <a:gd name="connsiteY5" fmla="*/ 1022700 h 1022700"/>
                <a:gd name="connsiteX6" fmla="*/ 0 w 1301854"/>
                <a:gd name="connsiteY6" fmla="*/ 355652 h 1022700"/>
                <a:gd name="connsiteX7" fmla="*/ 646165 w 1301854"/>
                <a:gd name="connsiteY7" fmla="*/ 0 h 1022700"/>
                <a:gd name="connsiteX0" fmla="*/ 646165 w 1301854"/>
                <a:gd name="connsiteY0" fmla="*/ 0 h 1022700"/>
                <a:gd name="connsiteX1" fmla="*/ 1301854 w 1301854"/>
                <a:gd name="connsiteY1" fmla="*/ 355652 h 1022700"/>
                <a:gd name="connsiteX2" fmla="*/ 1301854 w 1301854"/>
                <a:gd name="connsiteY2" fmla="*/ 1022700 h 1022700"/>
                <a:gd name="connsiteX3" fmla="*/ 1301854 w 1301854"/>
                <a:gd name="connsiteY3" fmla="*/ 1022700 h 1022700"/>
                <a:gd name="connsiteX4" fmla="*/ 655623 w 1301854"/>
                <a:gd name="connsiteY4" fmla="*/ 1015567 h 1022700"/>
                <a:gd name="connsiteX5" fmla="*/ 0 w 1301854"/>
                <a:gd name="connsiteY5" fmla="*/ 1022700 h 1022700"/>
                <a:gd name="connsiteX6" fmla="*/ 0 w 1301854"/>
                <a:gd name="connsiteY6" fmla="*/ 1022700 h 1022700"/>
                <a:gd name="connsiteX7" fmla="*/ 0 w 1301854"/>
                <a:gd name="connsiteY7" fmla="*/ 355652 h 1022700"/>
                <a:gd name="connsiteX8" fmla="*/ 646165 w 1301854"/>
                <a:gd name="connsiteY8" fmla="*/ 0 h 1022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1854" h="1022700">
                  <a:moveTo>
                    <a:pt x="646165" y="0"/>
                  </a:moveTo>
                  <a:cubicBezTo>
                    <a:pt x="1303673" y="357188"/>
                    <a:pt x="647267" y="1845"/>
                    <a:pt x="1301854" y="355652"/>
                  </a:cubicBezTo>
                  <a:lnTo>
                    <a:pt x="1301854" y="1022700"/>
                  </a:lnTo>
                  <a:lnTo>
                    <a:pt x="1301854" y="1022700"/>
                  </a:lnTo>
                  <a:lnTo>
                    <a:pt x="655623" y="1015567"/>
                  </a:lnTo>
                  <a:lnTo>
                    <a:pt x="0" y="1022700"/>
                  </a:lnTo>
                  <a:lnTo>
                    <a:pt x="0" y="1022700"/>
                  </a:lnTo>
                  <a:lnTo>
                    <a:pt x="0" y="355652"/>
                  </a:lnTo>
                  <a:lnTo>
                    <a:pt x="646165" y="0"/>
                  </a:lnTo>
                  <a:close/>
                </a:path>
              </a:pathLst>
            </a:custGeom>
            <a:solidFill>
              <a:srgbClr val="97B4EF"/>
            </a:solidFill>
            <a:ln w="6350" cap="flat" cmpd="sng" algn="ctr">
              <a:solidFill>
                <a:srgbClr val="808080">
                  <a:lumMod val="7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49263" eaLnBrk="0" fontAlgn="auto" hangingPunct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fr-FR" sz="900" i="1" kern="0" dirty="0" smtClean="0">
                  <a:solidFill>
                    <a:srgbClr val="000000"/>
                  </a:solidFill>
                  <a:latin typeface="Arial"/>
                  <a:cs typeface="Lucida Sans Unicode"/>
                </a:rPr>
                <a:t>Size</a:t>
              </a:r>
              <a:endParaRPr lang="en-US" sz="900" i="1" kern="0" dirty="0">
                <a:solidFill>
                  <a:srgbClr val="000000"/>
                </a:solidFill>
                <a:latin typeface="Arial"/>
                <a:cs typeface="Lucida Sans Unicode"/>
              </a:endParaRPr>
            </a:p>
          </p:txBody>
        </p:sp>
        <p:sp>
          <p:nvSpPr>
            <p:cNvPr id="50" name="Rectangle à coins arrondis 49"/>
            <p:cNvSpPr/>
            <p:nvPr/>
          </p:nvSpPr>
          <p:spPr bwMode="auto">
            <a:xfrm>
              <a:off x="6671122" y="11753402"/>
              <a:ext cx="1642987" cy="813730"/>
            </a:xfrm>
            <a:prstGeom prst="roundRect">
              <a:avLst>
                <a:gd name="adj" fmla="val 12277"/>
              </a:avLst>
            </a:prstGeom>
            <a:solidFill>
              <a:srgbClr val="EDEDED"/>
            </a:solidFill>
            <a:ln w="6350" cap="flat" cmpd="sng" algn="ctr">
              <a:solidFill>
                <a:srgbClr val="808080">
                  <a:lumMod val="7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449263" eaLnBrk="0" fontAlgn="auto" latinLnBrk="0" hangingPunct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  <a:defRPr/>
              </a:pPr>
              <a:r>
                <a:rPr kumimoji="0" lang="fr-FR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Lucida Sans Unicode"/>
                </a:rPr>
                <a:t>B</a:t>
              </a:r>
              <a:endPara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Lucida Sans Unicode"/>
              </a:endParaRPr>
            </a:p>
          </p:txBody>
        </p:sp>
        <p:sp>
          <p:nvSpPr>
            <p:cNvPr id="51" name="Rectangle à coins arrondis 50"/>
            <p:cNvSpPr/>
            <p:nvPr/>
          </p:nvSpPr>
          <p:spPr bwMode="auto">
            <a:xfrm>
              <a:off x="8166158" y="11902681"/>
              <a:ext cx="147951" cy="145294"/>
            </a:xfrm>
            <a:prstGeom prst="roundRect">
              <a:avLst>
                <a:gd name="adj" fmla="val 0"/>
              </a:avLst>
            </a:prstGeom>
            <a:solidFill>
              <a:srgbClr val="EB9B95"/>
            </a:solidFill>
            <a:ln w="6350" cap="flat" cmpd="sng" algn="ctr">
              <a:solidFill>
                <a:srgbClr val="808080">
                  <a:lumMod val="7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49263" eaLnBrk="0" fontAlgn="auto" latinLnBrk="0" hangingPunct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  <a:cs typeface="Lucida Sans Unicode"/>
              </a:endParaRPr>
            </a:p>
          </p:txBody>
        </p:sp>
        <p:sp>
          <p:nvSpPr>
            <p:cNvPr id="52" name="Rectangle à coins arrondis 51"/>
            <p:cNvSpPr/>
            <p:nvPr/>
          </p:nvSpPr>
          <p:spPr bwMode="auto">
            <a:xfrm>
              <a:off x="6678734" y="11896768"/>
              <a:ext cx="147951" cy="157120"/>
            </a:xfrm>
            <a:prstGeom prst="roundRect">
              <a:avLst>
                <a:gd name="adj" fmla="val 0"/>
              </a:avLst>
            </a:prstGeom>
            <a:solidFill>
              <a:srgbClr val="B6D77A"/>
            </a:solidFill>
            <a:ln w="6350" cap="flat" cmpd="sng" algn="ctr">
              <a:solidFill>
                <a:srgbClr val="808080">
                  <a:lumMod val="7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49263" eaLnBrk="0" fontAlgn="auto" latinLnBrk="0" hangingPunct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  <a:cs typeface="Lucida Sans Unicode"/>
              </a:endParaRPr>
            </a:p>
          </p:txBody>
        </p:sp>
        <p:sp>
          <p:nvSpPr>
            <p:cNvPr id="55" name="Triangle isocèle 54"/>
            <p:cNvSpPr/>
            <p:nvPr/>
          </p:nvSpPr>
          <p:spPr bwMode="auto">
            <a:xfrm>
              <a:off x="7597805" y="11652684"/>
              <a:ext cx="264839" cy="174692"/>
            </a:xfrm>
            <a:prstGeom prst="triangle">
              <a:avLst/>
            </a:prstGeom>
            <a:solidFill>
              <a:srgbClr val="97B4EF"/>
            </a:solidFill>
            <a:ln w="6350" cap="flat" cmpd="sng" algn="ctr">
              <a:solidFill>
                <a:srgbClr val="808080">
                  <a:lumMod val="7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49263" eaLnBrk="0" fontAlgn="auto" latinLnBrk="0" hangingPunct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  <a:defRPr/>
              </a:pPr>
              <a:endPara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  <a:cs typeface="Lucida Sans Unicode"/>
              </a:endParaRPr>
            </a:p>
          </p:txBody>
        </p:sp>
        <p:cxnSp>
          <p:nvCxnSpPr>
            <p:cNvPr id="56" name="Connecteur droit avec flèche 55"/>
            <p:cNvCxnSpPr>
              <a:stCxn id="65" idx="3"/>
              <a:endCxn id="52" idx="1"/>
            </p:cNvCxnSpPr>
            <p:nvPr/>
          </p:nvCxnSpPr>
          <p:spPr bwMode="auto">
            <a:xfrm>
              <a:off x="4385799" y="11713938"/>
              <a:ext cx="2292935" cy="261390"/>
            </a:xfrm>
            <a:prstGeom prst="straightConnector1">
              <a:avLst/>
            </a:prstGeom>
            <a:solidFill>
              <a:srgbClr val="00B8FF"/>
            </a:solidFill>
            <a:ln w="12700" cap="flat" cmpd="sng" algn="ctr">
              <a:solidFill>
                <a:srgbClr val="808080">
                  <a:lumMod val="75000"/>
                </a:srgbClr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Connecteur droit avec flèche 56"/>
            <p:cNvCxnSpPr>
              <a:stCxn id="51" idx="3"/>
              <a:endCxn id="66" idx="1"/>
            </p:cNvCxnSpPr>
            <p:nvPr/>
          </p:nvCxnSpPr>
          <p:spPr bwMode="auto">
            <a:xfrm flipV="1">
              <a:off x="8314109" y="11681257"/>
              <a:ext cx="2470567" cy="294071"/>
            </a:xfrm>
            <a:prstGeom prst="straightConnector1">
              <a:avLst/>
            </a:prstGeom>
            <a:solidFill>
              <a:srgbClr val="00B8FF"/>
            </a:solidFill>
            <a:ln w="12700" cap="flat" cmpd="sng" algn="ctr">
              <a:solidFill>
                <a:srgbClr val="808080">
                  <a:lumMod val="75000"/>
                </a:srgbClr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Connecteur droit avec flèche 57"/>
            <p:cNvCxnSpPr>
              <a:endCxn id="55" idx="0"/>
            </p:cNvCxnSpPr>
            <p:nvPr/>
          </p:nvCxnSpPr>
          <p:spPr bwMode="auto">
            <a:xfrm flipH="1">
              <a:off x="7730225" y="10278069"/>
              <a:ext cx="1433538" cy="1374616"/>
            </a:xfrm>
            <a:prstGeom prst="straightConnector1">
              <a:avLst/>
            </a:prstGeom>
            <a:solidFill>
              <a:srgbClr val="00B8FF"/>
            </a:solidFill>
            <a:ln w="12700" cap="flat" cmpd="sng" algn="ctr">
              <a:solidFill>
                <a:srgbClr val="808080">
                  <a:lumMod val="75000"/>
                </a:srgbClr>
              </a:solidFill>
              <a:prstDash val="sysDash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9" name="ZoneTexte 58"/>
            <p:cNvSpPr txBox="1"/>
            <p:nvPr/>
          </p:nvSpPr>
          <p:spPr>
            <a:xfrm>
              <a:off x="4523572" y="11366209"/>
              <a:ext cx="947703" cy="51800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500" dirty="0">
                  <a:solidFill>
                    <a:srgbClr val="000000"/>
                  </a:solidFill>
                  <a:latin typeface="Arial"/>
                  <a:cs typeface="Lucida Sans Unicode"/>
                </a:rPr>
                <a:t>Size</a:t>
              </a:r>
            </a:p>
          </p:txBody>
        </p:sp>
        <p:sp>
          <p:nvSpPr>
            <p:cNvPr id="60" name="ZoneTexte 59"/>
            <p:cNvSpPr txBox="1"/>
            <p:nvPr/>
          </p:nvSpPr>
          <p:spPr>
            <a:xfrm>
              <a:off x="5717356" y="11536728"/>
              <a:ext cx="1143915" cy="51800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500" dirty="0">
                  <a:solidFill>
                    <a:srgbClr val="000000"/>
                  </a:solidFill>
                  <a:latin typeface="Arial"/>
                  <a:cs typeface="Lucida Sans Unicode"/>
                </a:rPr>
                <a:t>Size/N</a:t>
              </a:r>
            </a:p>
          </p:txBody>
        </p:sp>
        <p:sp>
          <p:nvSpPr>
            <p:cNvPr id="61" name="ZoneTexte 60"/>
            <p:cNvSpPr txBox="1"/>
            <p:nvPr/>
          </p:nvSpPr>
          <p:spPr>
            <a:xfrm>
              <a:off x="5717356" y="11974786"/>
              <a:ext cx="1143915" cy="51800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500" dirty="0">
                  <a:solidFill>
                    <a:srgbClr val="000000"/>
                  </a:solidFill>
                  <a:latin typeface="Arial"/>
                  <a:cs typeface="Lucida Sans Unicode"/>
                </a:rPr>
                <a:t>Size/N</a:t>
              </a:r>
            </a:p>
          </p:txBody>
        </p:sp>
        <p:sp>
          <p:nvSpPr>
            <p:cNvPr id="62" name="ZoneTexte 61"/>
            <p:cNvSpPr txBox="1"/>
            <p:nvPr/>
          </p:nvSpPr>
          <p:spPr>
            <a:xfrm>
              <a:off x="8227066" y="11529999"/>
              <a:ext cx="1143915" cy="51800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500" dirty="0">
                  <a:solidFill>
                    <a:srgbClr val="000000"/>
                  </a:solidFill>
                  <a:latin typeface="Arial"/>
                  <a:cs typeface="Lucida Sans Unicode"/>
                </a:rPr>
                <a:t>Size/N</a:t>
              </a:r>
            </a:p>
          </p:txBody>
        </p:sp>
        <p:sp>
          <p:nvSpPr>
            <p:cNvPr id="63" name="ZoneTexte 62"/>
            <p:cNvSpPr txBox="1"/>
            <p:nvPr/>
          </p:nvSpPr>
          <p:spPr>
            <a:xfrm>
              <a:off x="8249151" y="12011529"/>
              <a:ext cx="1143915" cy="51800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500" dirty="0">
                  <a:solidFill>
                    <a:srgbClr val="000000"/>
                  </a:solidFill>
                  <a:latin typeface="Arial"/>
                  <a:cs typeface="Lucida Sans Unicode"/>
                </a:rPr>
                <a:t>Size/N</a:t>
              </a:r>
            </a:p>
          </p:txBody>
        </p:sp>
        <p:sp>
          <p:nvSpPr>
            <p:cNvPr id="64" name="Rectangle à coins arrondis 63"/>
            <p:cNvSpPr/>
            <p:nvPr/>
          </p:nvSpPr>
          <p:spPr bwMode="auto">
            <a:xfrm>
              <a:off x="4163873" y="10091604"/>
              <a:ext cx="6842730" cy="2909842"/>
            </a:xfrm>
            <a:prstGeom prst="roundRect">
              <a:avLst>
                <a:gd name="adj" fmla="val 11334"/>
              </a:avLst>
            </a:prstGeom>
            <a:noFill/>
            <a:ln w="63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49263" eaLnBrk="0" hangingPunct="0">
                <a:lnSpc>
                  <a:spcPct val="95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 sz="1000">
                <a:solidFill>
                  <a:srgbClr val="000000"/>
                </a:solidFill>
                <a:latin typeface="Arial Black"/>
                <a:cs typeface="Lucida Sans Unicode"/>
              </a:endParaRPr>
            </a:p>
          </p:txBody>
        </p:sp>
        <p:sp>
          <p:nvSpPr>
            <p:cNvPr id="65" name="Rectangle à coins arrondis 64"/>
            <p:cNvSpPr/>
            <p:nvPr/>
          </p:nvSpPr>
          <p:spPr bwMode="auto">
            <a:xfrm>
              <a:off x="4163872" y="11533305"/>
              <a:ext cx="221927" cy="361265"/>
            </a:xfrm>
            <a:prstGeom prst="roundRect">
              <a:avLst>
                <a:gd name="adj" fmla="val 0"/>
              </a:avLst>
            </a:prstGeom>
            <a:solidFill>
              <a:srgbClr val="B6D77A"/>
            </a:solidFill>
            <a:ln w="6350" cap="flat" cmpd="sng" algn="ctr">
              <a:solidFill>
                <a:srgbClr val="808080">
                  <a:lumMod val="7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vert270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49263" eaLnBrk="0" fontAlgn="auto" latinLnBrk="0" hangingPunct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  <a:defRPr/>
              </a:pPr>
              <a:r>
                <a:rPr kumimoji="0" lang="en-US" sz="5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Lucida Sans Unicode"/>
                </a:rPr>
                <a:t>in</a:t>
              </a:r>
              <a:endParaRPr kumimoji="0" lang="en-US" sz="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Lucida Sans Unicode"/>
              </a:endParaRPr>
            </a:p>
          </p:txBody>
        </p:sp>
        <p:sp>
          <p:nvSpPr>
            <p:cNvPr id="66" name="Rectangle à coins arrondis 65"/>
            <p:cNvSpPr/>
            <p:nvPr/>
          </p:nvSpPr>
          <p:spPr bwMode="auto">
            <a:xfrm>
              <a:off x="10784676" y="11459330"/>
              <a:ext cx="221927" cy="443853"/>
            </a:xfrm>
            <a:prstGeom prst="roundRect">
              <a:avLst>
                <a:gd name="adj" fmla="val 0"/>
              </a:avLst>
            </a:prstGeom>
            <a:solidFill>
              <a:srgbClr val="EB9B95"/>
            </a:solidFill>
            <a:ln w="6350" cap="flat" cmpd="sng" algn="ctr">
              <a:solidFill>
                <a:srgbClr val="808080">
                  <a:lumMod val="7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vert270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49263" eaLnBrk="0" fontAlgn="auto" latinLnBrk="0" hangingPunct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  <a:defRPr/>
              </a:pPr>
              <a:r>
                <a:rPr kumimoji="0" lang="en-US" sz="5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Lucida Sans Unicode"/>
                </a:rPr>
                <a:t>out</a:t>
              </a:r>
              <a:endParaRPr kumimoji="0" lang="en-US" sz="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Lucida Sans Unicode"/>
              </a:endParaRPr>
            </a:p>
          </p:txBody>
        </p:sp>
        <p:sp>
          <p:nvSpPr>
            <p:cNvPr id="67" name="Triangle isocèle 66"/>
            <p:cNvSpPr/>
            <p:nvPr/>
          </p:nvSpPr>
          <p:spPr bwMode="auto">
            <a:xfrm>
              <a:off x="7122890" y="11652684"/>
              <a:ext cx="264839" cy="174692"/>
            </a:xfrm>
            <a:prstGeom prst="triangle">
              <a:avLst/>
            </a:prstGeom>
            <a:solidFill>
              <a:srgbClr val="97B4EF"/>
            </a:solidFill>
            <a:ln w="6350" cap="flat" cmpd="sng" algn="ctr">
              <a:solidFill>
                <a:srgbClr val="808080">
                  <a:lumMod val="7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49263" eaLnBrk="0" fontAlgn="auto" latinLnBrk="0" hangingPunct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  <a:defRPr/>
              </a:pPr>
              <a:endPara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  <a:cs typeface="Lucida Sans Unicode"/>
              </a:endParaRPr>
            </a:p>
          </p:txBody>
        </p:sp>
        <p:sp>
          <p:nvSpPr>
            <p:cNvPr id="68" name="Rectangle à coins arrondis 67"/>
            <p:cNvSpPr/>
            <p:nvPr/>
          </p:nvSpPr>
          <p:spPr bwMode="auto">
            <a:xfrm>
              <a:off x="4907585" y="10647946"/>
              <a:ext cx="1516365" cy="813730"/>
            </a:xfrm>
            <a:prstGeom prst="roundRect">
              <a:avLst/>
            </a:prstGeom>
            <a:solidFill>
              <a:srgbClr val="EDEDED"/>
            </a:solidFill>
            <a:ln w="6350" cap="flat" cmpd="sng" algn="ctr">
              <a:solidFill>
                <a:srgbClr val="808080">
                  <a:lumMod val="7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45720" rIns="3600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449263" eaLnBrk="0" fontAlgn="auto" latinLnBrk="0" hangingPunct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Lucida Sans Unicode"/>
                </a:rPr>
                <a:t> </a:t>
              </a:r>
              <a:r>
                <a:rPr kumimoji="0" lang="en-US" sz="7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Lucida Sans Unicode"/>
                </a:rPr>
                <a:t>SetN</a:t>
              </a:r>
              <a:endParaRPr kumimoji="0" lang="en-US" sz="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Lucida Sans Unicode"/>
              </a:endParaRPr>
            </a:p>
          </p:txBody>
        </p:sp>
        <p:sp>
          <p:nvSpPr>
            <p:cNvPr id="69" name="Ellipse 68"/>
            <p:cNvSpPr/>
            <p:nvPr/>
          </p:nvSpPr>
          <p:spPr bwMode="auto">
            <a:xfrm>
              <a:off x="5018417" y="10701817"/>
              <a:ext cx="203433" cy="203433"/>
            </a:xfrm>
            <a:prstGeom prst="ellipse">
              <a:avLst/>
            </a:prstGeom>
            <a:solidFill>
              <a:srgbClr val="FFFFFF"/>
            </a:solidFill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49263" eaLnBrk="0" fontAlgn="auto" latinLnBrk="0" hangingPunct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cs typeface="Lucida Sans Unicode"/>
              </a:endParaRPr>
            </a:p>
          </p:txBody>
        </p:sp>
        <p:sp>
          <p:nvSpPr>
            <p:cNvPr id="70" name="Triangle isocèle 69"/>
            <p:cNvSpPr/>
            <p:nvPr/>
          </p:nvSpPr>
          <p:spPr bwMode="auto">
            <a:xfrm rot="16200000">
              <a:off x="6148937" y="10858361"/>
              <a:ext cx="295902" cy="255087"/>
            </a:xfrm>
            <a:prstGeom prst="triangle">
              <a:avLst/>
            </a:prstGeom>
            <a:solidFill>
              <a:srgbClr val="EFEF7D"/>
            </a:solidFill>
            <a:ln w="6350" cap="flat" cmpd="sng" algn="ctr">
              <a:solidFill>
                <a:srgbClr val="808080">
                  <a:lumMod val="7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49263" eaLnBrk="0" fontAlgn="auto" latinLnBrk="0" hangingPunct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cs typeface="Lucida Sans Unicode"/>
              </a:endParaRPr>
            </a:p>
          </p:txBody>
        </p:sp>
        <p:cxnSp>
          <p:nvCxnSpPr>
            <p:cNvPr id="71" name="Connecteur droit avec flèche 70"/>
            <p:cNvCxnSpPr>
              <a:stCxn id="70" idx="3"/>
              <a:endCxn id="72" idx="7"/>
            </p:cNvCxnSpPr>
            <p:nvPr/>
          </p:nvCxnSpPr>
          <p:spPr bwMode="auto">
            <a:xfrm flipV="1">
              <a:off x="6424432" y="10841953"/>
              <a:ext cx="542418" cy="143952"/>
            </a:xfrm>
            <a:prstGeom prst="straightConnector1">
              <a:avLst/>
            </a:prstGeom>
            <a:solidFill>
              <a:srgbClr val="00B8FF"/>
            </a:solidFill>
            <a:ln w="12700" cap="flat" cmpd="sng" algn="ctr">
              <a:solidFill>
                <a:srgbClr val="808080">
                  <a:lumMod val="75000"/>
                </a:srgbClr>
              </a:solidFill>
              <a:prstDash val="sysDot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2" name="Rogner un rectangle avec un coin du même côté 428"/>
            <p:cNvSpPr/>
            <p:nvPr/>
          </p:nvSpPr>
          <p:spPr bwMode="auto">
            <a:xfrm>
              <a:off x="6966850" y="10634606"/>
              <a:ext cx="593478" cy="596240"/>
            </a:xfrm>
            <a:custGeom>
              <a:avLst/>
              <a:gdLst>
                <a:gd name="connsiteX0" fmla="*/ 650927 w 1301854"/>
                <a:gd name="connsiteY0" fmla="*/ 0 h 1317975"/>
                <a:gd name="connsiteX1" fmla="*/ 650927 w 1301854"/>
                <a:gd name="connsiteY1" fmla="*/ 0 h 1317975"/>
                <a:gd name="connsiteX2" fmla="*/ 1301854 w 1301854"/>
                <a:gd name="connsiteY2" fmla="*/ 650927 h 1317975"/>
                <a:gd name="connsiteX3" fmla="*/ 1301854 w 1301854"/>
                <a:gd name="connsiteY3" fmla="*/ 1317975 h 1317975"/>
                <a:gd name="connsiteX4" fmla="*/ 1301854 w 1301854"/>
                <a:gd name="connsiteY4" fmla="*/ 1317975 h 1317975"/>
                <a:gd name="connsiteX5" fmla="*/ 0 w 1301854"/>
                <a:gd name="connsiteY5" fmla="*/ 1317975 h 1317975"/>
                <a:gd name="connsiteX6" fmla="*/ 0 w 1301854"/>
                <a:gd name="connsiteY6" fmla="*/ 1317975 h 1317975"/>
                <a:gd name="connsiteX7" fmla="*/ 0 w 1301854"/>
                <a:gd name="connsiteY7" fmla="*/ 650927 h 1317975"/>
                <a:gd name="connsiteX8" fmla="*/ 650927 w 1301854"/>
                <a:gd name="connsiteY8" fmla="*/ 0 h 1317975"/>
                <a:gd name="connsiteX0" fmla="*/ 548533 w 1301854"/>
                <a:gd name="connsiteY0" fmla="*/ 26194 h 1317975"/>
                <a:gd name="connsiteX1" fmla="*/ 650927 w 1301854"/>
                <a:gd name="connsiteY1" fmla="*/ 0 h 1317975"/>
                <a:gd name="connsiteX2" fmla="*/ 1301854 w 1301854"/>
                <a:gd name="connsiteY2" fmla="*/ 650927 h 1317975"/>
                <a:gd name="connsiteX3" fmla="*/ 1301854 w 1301854"/>
                <a:gd name="connsiteY3" fmla="*/ 1317975 h 1317975"/>
                <a:gd name="connsiteX4" fmla="*/ 1301854 w 1301854"/>
                <a:gd name="connsiteY4" fmla="*/ 1317975 h 1317975"/>
                <a:gd name="connsiteX5" fmla="*/ 0 w 1301854"/>
                <a:gd name="connsiteY5" fmla="*/ 1317975 h 1317975"/>
                <a:gd name="connsiteX6" fmla="*/ 0 w 1301854"/>
                <a:gd name="connsiteY6" fmla="*/ 1317975 h 1317975"/>
                <a:gd name="connsiteX7" fmla="*/ 0 w 1301854"/>
                <a:gd name="connsiteY7" fmla="*/ 650927 h 1317975"/>
                <a:gd name="connsiteX8" fmla="*/ 548533 w 1301854"/>
                <a:gd name="connsiteY8" fmla="*/ 26194 h 1317975"/>
                <a:gd name="connsiteX0" fmla="*/ 646165 w 1301854"/>
                <a:gd name="connsiteY0" fmla="*/ 295275 h 1317975"/>
                <a:gd name="connsiteX1" fmla="*/ 650927 w 1301854"/>
                <a:gd name="connsiteY1" fmla="*/ 0 h 1317975"/>
                <a:gd name="connsiteX2" fmla="*/ 1301854 w 1301854"/>
                <a:gd name="connsiteY2" fmla="*/ 650927 h 1317975"/>
                <a:gd name="connsiteX3" fmla="*/ 1301854 w 1301854"/>
                <a:gd name="connsiteY3" fmla="*/ 1317975 h 1317975"/>
                <a:gd name="connsiteX4" fmla="*/ 1301854 w 1301854"/>
                <a:gd name="connsiteY4" fmla="*/ 1317975 h 1317975"/>
                <a:gd name="connsiteX5" fmla="*/ 0 w 1301854"/>
                <a:gd name="connsiteY5" fmla="*/ 1317975 h 1317975"/>
                <a:gd name="connsiteX6" fmla="*/ 0 w 1301854"/>
                <a:gd name="connsiteY6" fmla="*/ 1317975 h 1317975"/>
                <a:gd name="connsiteX7" fmla="*/ 0 w 1301854"/>
                <a:gd name="connsiteY7" fmla="*/ 650927 h 1317975"/>
                <a:gd name="connsiteX8" fmla="*/ 646165 w 1301854"/>
                <a:gd name="connsiteY8" fmla="*/ 295275 h 1317975"/>
                <a:gd name="connsiteX0" fmla="*/ 646165 w 1301854"/>
                <a:gd name="connsiteY0" fmla="*/ 0 h 1022700"/>
                <a:gd name="connsiteX1" fmla="*/ 1301854 w 1301854"/>
                <a:gd name="connsiteY1" fmla="*/ 355652 h 1022700"/>
                <a:gd name="connsiteX2" fmla="*/ 1301854 w 1301854"/>
                <a:gd name="connsiteY2" fmla="*/ 1022700 h 1022700"/>
                <a:gd name="connsiteX3" fmla="*/ 1301854 w 1301854"/>
                <a:gd name="connsiteY3" fmla="*/ 1022700 h 1022700"/>
                <a:gd name="connsiteX4" fmla="*/ 0 w 1301854"/>
                <a:gd name="connsiteY4" fmla="*/ 1022700 h 1022700"/>
                <a:gd name="connsiteX5" fmla="*/ 0 w 1301854"/>
                <a:gd name="connsiteY5" fmla="*/ 1022700 h 1022700"/>
                <a:gd name="connsiteX6" fmla="*/ 0 w 1301854"/>
                <a:gd name="connsiteY6" fmla="*/ 355652 h 1022700"/>
                <a:gd name="connsiteX7" fmla="*/ 646165 w 1301854"/>
                <a:gd name="connsiteY7" fmla="*/ 0 h 1022700"/>
                <a:gd name="connsiteX0" fmla="*/ 646165 w 1301854"/>
                <a:gd name="connsiteY0" fmla="*/ 0 h 1022700"/>
                <a:gd name="connsiteX1" fmla="*/ 1301854 w 1301854"/>
                <a:gd name="connsiteY1" fmla="*/ 355652 h 1022700"/>
                <a:gd name="connsiteX2" fmla="*/ 1301854 w 1301854"/>
                <a:gd name="connsiteY2" fmla="*/ 1022700 h 1022700"/>
                <a:gd name="connsiteX3" fmla="*/ 1301854 w 1301854"/>
                <a:gd name="connsiteY3" fmla="*/ 1022700 h 1022700"/>
                <a:gd name="connsiteX4" fmla="*/ 0 w 1301854"/>
                <a:gd name="connsiteY4" fmla="*/ 1022700 h 1022700"/>
                <a:gd name="connsiteX5" fmla="*/ 0 w 1301854"/>
                <a:gd name="connsiteY5" fmla="*/ 1022700 h 1022700"/>
                <a:gd name="connsiteX6" fmla="*/ 0 w 1301854"/>
                <a:gd name="connsiteY6" fmla="*/ 355652 h 1022700"/>
                <a:gd name="connsiteX7" fmla="*/ 646165 w 1301854"/>
                <a:gd name="connsiteY7" fmla="*/ 0 h 1022700"/>
                <a:gd name="connsiteX0" fmla="*/ 646165 w 1301854"/>
                <a:gd name="connsiteY0" fmla="*/ 0 h 1022700"/>
                <a:gd name="connsiteX1" fmla="*/ 1301854 w 1301854"/>
                <a:gd name="connsiteY1" fmla="*/ 355652 h 1022700"/>
                <a:gd name="connsiteX2" fmla="*/ 1301854 w 1301854"/>
                <a:gd name="connsiteY2" fmla="*/ 1022700 h 1022700"/>
                <a:gd name="connsiteX3" fmla="*/ 1301854 w 1301854"/>
                <a:gd name="connsiteY3" fmla="*/ 1022700 h 1022700"/>
                <a:gd name="connsiteX4" fmla="*/ 0 w 1301854"/>
                <a:gd name="connsiteY4" fmla="*/ 1022700 h 1022700"/>
                <a:gd name="connsiteX5" fmla="*/ 0 w 1301854"/>
                <a:gd name="connsiteY5" fmla="*/ 1022700 h 1022700"/>
                <a:gd name="connsiteX6" fmla="*/ 0 w 1301854"/>
                <a:gd name="connsiteY6" fmla="*/ 355652 h 1022700"/>
                <a:gd name="connsiteX7" fmla="*/ 646165 w 1301854"/>
                <a:gd name="connsiteY7" fmla="*/ 0 h 1022700"/>
                <a:gd name="connsiteX0" fmla="*/ 646165 w 1301854"/>
                <a:gd name="connsiteY0" fmla="*/ 0 h 1022700"/>
                <a:gd name="connsiteX1" fmla="*/ 1301854 w 1301854"/>
                <a:gd name="connsiteY1" fmla="*/ 355652 h 1022700"/>
                <a:gd name="connsiteX2" fmla="*/ 1301854 w 1301854"/>
                <a:gd name="connsiteY2" fmla="*/ 1022700 h 1022700"/>
                <a:gd name="connsiteX3" fmla="*/ 1301854 w 1301854"/>
                <a:gd name="connsiteY3" fmla="*/ 1022700 h 1022700"/>
                <a:gd name="connsiteX4" fmla="*/ 655623 w 1301854"/>
                <a:gd name="connsiteY4" fmla="*/ 1015567 h 1022700"/>
                <a:gd name="connsiteX5" fmla="*/ 0 w 1301854"/>
                <a:gd name="connsiteY5" fmla="*/ 1022700 h 1022700"/>
                <a:gd name="connsiteX6" fmla="*/ 0 w 1301854"/>
                <a:gd name="connsiteY6" fmla="*/ 1022700 h 1022700"/>
                <a:gd name="connsiteX7" fmla="*/ 0 w 1301854"/>
                <a:gd name="connsiteY7" fmla="*/ 355652 h 1022700"/>
                <a:gd name="connsiteX8" fmla="*/ 646165 w 1301854"/>
                <a:gd name="connsiteY8" fmla="*/ 0 h 1022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1854" h="1022700">
                  <a:moveTo>
                    <a:pt x="646165" y="0"/>
                  </a:moveTo>
                  <a:cubicBezTo>
                    <a:pt x="1303673" y="357188"/>
                    <a:pt x="647267" y="1845"/>
                    <a:pt x="1301854" y="355652"/>
                  </a:cubicBezTo>
                  <a:lnTo>
                    <a:pt x="1301854" y="1022700"/>
                  </a:lnTo>
                  <a:lnTo>
                    <a:pt x="1301854" y="1022700"/>
                  </a:lnTo>
                  <a:lnTo>
                    <a:pt x="655623" y="1015567"/>
                  </a:lnTo>
                  <a:lnTo>
                    <a:pt x="0" y="1022700"/>
                  </a:lnTo>
                  <a:lnTo>
                    <a:pt x="0" y="1022700"/>
                  </a:lnTo>
                  <a:lnTo>
                    <a:pt x="0" y="355652"/>
                  </a:lnTo>
                  <a:lnTo>
                    <a:pt x="646165" y="0"/>
                  </a:lnTo>
                  <a:close/>
                </a:path>
              </a:pathLst>
            </a:custGeom>
            <a:solidFill>
              <a:srgbClr val="97B4EF"/>
            </a:solidFill>
            <a:ln w="6350" cap="flat" cmpd="sng" algn="ctr">
              <a:solidFill>
                <a:srgbClr val="808080">
                  <a:lumMod val="7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49263" eaLnBrk="0" fontAlgn="auto" hangingPunct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fr-FR" sz="700" i="1" kern="0" dirty="0" smtClean="0">
                  <a:solidFill>
                    <a:srgbClr val="000000"/>
                  </a:solidFill>
                  <a:latin typeface="Arial"/>
                  <a:cs typeface="Lucida Sans Unicode"/>
                </a:rPr>
                <a:t>N</a:t>
              </a:r>
              <a:endParaRPr lang="en-US" sz="700" i="1" kern="0" dirty="0">
                <a:solidFill>
                  <a:srgbClr val="000000"/>
                </a:solidFill>
                <a:latin typeface="Arial"/>
                <a:cs typeface="Lucida Sans Unicode"/>
              </a:endParaRPr>
            </a:p>
          </p:txBody>
        </p:sp>
        <p:sp>
          <p:nvSpPr>
            <p:cNvPr id="73" name="Ellipse 72"/>
            <p:cNvSpPr/>
            <p:nvPr/>
          </p:nvSpPr>
          <p:spPr bwMode="auto">
            <a:xfrm>
              <a:off x="7169125" y="10713252"/>
              <a:ext cx="203433" cy="203433"/>
            </a:xfrm>
            <a:prstGeom prst="ellipse">
              <a:avLst/>
            </a:prstGeom>
            <a:solidFill>
              <a:srgbClr val="FFFFFF"/>
            </a:solidFill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49263" eaLnBrk="0" fontAlgn="auto" latinLnBrk="0" hangingPunct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cs typeface="Lucida Sans Unicode"/>
              </a:endParaRPr>
            </a:p>
          </p:txBody>
        </p:sp>
        <p:cxnSp>
          <p:nvCxnSpPr>
            <p:cNvPr id="74" name="Connecteur droit avec flèche 73"/>
            <p:cNvCxnSpPr>
              <a:stCxn id="72" idx="4"/>
              <a:endCxn id="67" idx="0"/>
            </p:cNvCxnSpPr>
            <p:nvPr/>
          </p:nvCxnSpPr>
          <p:spPr bwMode="auto">
            <a:xfrm flipH="1">
              <a:off x="7255310" y="11226687"/>
              <a:ext cx="10419" cy="425998"/>
            </a:xfrm>
            <a:prstGeom prst="straightConnector1">
              <a:avLst/>
            </a:prstGeom>
            <a:solidFill>
              <a:srgbClr val="00B8FF"/>
            </a:solidFill>
            <a:ln w="12700" cap="flat" cmpd="sng" algn="ctr">
              <a:solidFill>
                <a:srgbClr val="808080">
                  <a:lumMod val="75000"/>
                </a:srgbClr>
              </a:solidFill>
              <a:prstDash val="sysDash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5" name="ZoneTexte 74"/>
            <p:cNvSpPr txBox="1"/>
            <p:nvPr/>
          </p:nvSpPr>
          <p:spPr>
            <a:xfrm>
              <a:off x="9881804" y="11343460"/>
              <a:ext cx="947703" cy="51800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500" dirty="0">
                  <a:solidFill>
                    <a:srgbClr val="000000"/>
                  </a:solidFill>
                  <a:latin typeface="Arial"/>
                  <a:cs typeface="Lucida Sans Unicode"/>
                </a:rPr>
                <a:t>Size</a:t>
              </a:r>
            </a:p>
          </p:txBody>
        </p:sp>
        <p:sp>
          <p:nvSpPr>
            <p:cNvPr id="76" name="Forme libre 75"/>
            <p:cNvSpPr/>
            <p:nvPr/>
          </p:nvSpPr>
          <p:spPr bwMode="auto">
            <a:xfrm>
              <a:off x="4283398" y="10278263"/>
              <a:ext cx="4861312" cy="1255042"/>
            </a:xfrm>
            <a:custGeom>
              <a:avLst/>
              <a:gdLst>
                <a:gd name="connsiteX0" fmla="*/ 327660 w 327660"/>
                <a:gd name="connsiteY0" fmla="*/ 0 h 91450"/>
                <a:gd name="connsiteX1" fmla="*/ 243840 w 327660"/>
                <a:gd name="connsiteY1" fmla="*/ 15240 h 91450"/>
                <a:gd name="connsiteX2" fmla="*/ 213360 w 327660"/>
                <a:gd name="connsiteY2" fmla="*/ 22860 h 91450"/>
                <a:gd name="connsiteX3" fmla="*/ 182880 w 327660"/>
                <a:gd name="connsiteY3" fmla="*/ 38100 h 91450"/>
                <a:gd name="connsiteX4" fmla="*/ 91440 w 327660"/>
                <a:gd name="connsiteY4" fmla="*/ 60960 h 91450"/>
                <a:gd name="connsiteX5" fmla="*/ 60960 w 327660"/>
                <a:gd name="connsiteY5" fmla="*/ 68580 h 91450"/>
                <a:gd name="connsiteX6" fmla="*/ 38100 w 327660"/>
                <a:gd name="connsiteY6" fmla="*/ 83820 h 91450"/>
                <a:gd name="connsiteX7" fmla="*/ 0 w 327660"/>
                <a:gd name="connsiteY7" fmla="*/ 91440 h 91450"/>
                <a:gd name="connsiteX0" fmla="*/ 2294573 w 2294573"/>
                <a:gd name="connsiteY0" fmla="*/ 0 h 143837"/>
                <a:gd name="connsiteX1" fmla="*/ 243840 w 2294573"/>
                <a:gd name="connsiteY1" fmla="*/ 67627 h 143837"/>
                <a:gd name="connsiteX2" fmla="*/ 213360 w 2294573"/>
                <a:gd name="connsiteY2" fmla="*/ 75247 h 143837"/>
                <a:gd name="connsiteX3" fmla="*/ 182880 w 2294573"/>
                <a:gd name="connsiteY3" fmla="*/ 90487 h 143837"/>
                <a:gd name="connsiteX4" fmla="*/ 91440 w 2294573"/>
                <a:gd name="connsiteY4" fmla="*/ 113347 h 143837"/>
                <a:gd name="connsiteX5" fmla="*/ 60960 w 2294573"/>
                <a:gd name="connsiteY5" fmla="*/ 120967 h 143837"/>
                <a:gd name="connsiteX6" fmla="*/ 38100 w 2294573"/>
                <a:gd name="connsiteY6" fmla="*/ 136207 h 143837"/>
                <a:gd name="connsiteX7" fmla="*/ 0 w 2294573"/>
                <a:gd name="connsiteY7" fmla="*/ 143827 h 143837"/>
                <a:gd name="connsiteX0" fmla="*/ 2294573 w 2294573"/>
                <a:gd name="connsiteY0" fmla="*/ 0 h 143837"/>
                <a:gd name="connsiteX1" fmla="*/ 243840 w 2294573"/>
                <a:gd name="connsiteY1" fmla="*/ 67627 h 143837"/>
                <a:gd name="connsiteX2" fmla="*/ 213360 w 2294573"/>
                <a:gd name="connsiteY2" fmla="*/ 75247 h 143837"/>
                <a:gd name="connsiteX3" fmla="*/ 182880 w 2294573"/>
                <a:gd name="connsiteY3" fmla="*/ 90487 h 143837"/>
                <a:gd name="connsiteX4" fmla="*/ 91440 w 2294573"/>
                <a:gd name="connsiteY4" fmla="*/ 113347 h 143837"/>
                <a:gd name="connsiteX5" fmla="*/ 60960 w 2294573"/>
                <a:gd name="connsiteY5" fmla="*/ 120967 h 143837"/>
                <a:gd name="connsiteX6" fmla="*/ 38100 w 2294573"/>
                <a:gd name="connsiteY6" fmla="*/ 136207 h 143837"/>
                <a:gd name="connsiteX7" fmla="*/ 0 w 2294573"/>
                <a:gd name="connsiteY7" fmla="*/ 143827 h 143837"/>
                <a:gd name="connsiteX0" fmla="*/ 3123248 w 3123248"/>
                <a:gd name="connsiteY0" fmla="*/ 0 h 220027"/>
                <a:gd name="connsiteX1" fmla="*/ 1072515 w 3123248"/>
                <a:gd name="connsiteY1" fmla="*/ 67627 h 220027"/>
                <a:gd name="connsiteX2" fmla="*/ 1042035 w 3123248"/>
                <a:gd name="connsiteY2" fmla="*/ 75247 h 220027"/>
                <a:gd name="connsiteX3" fmla="*/ 1011555 w 3123248"/>
                <a:gd name="connsiteY3" fmla="*/ 90487 h 220027"/>
                <a:gd name="connsiteX4" fmla="*/ 920115 w 3123248"/>
                <a:gd name="connsiteY4" fmla="*/ 113347 h 220027"/>
                <a:gd name="connsiteX5" fmla="*/ 889635 w 3123248"/>
                <a:gd name="connsiteY5" fmla="*/ 120967 h 220027"/>
                <a:gd name="connsiteX6" fmla="*/ 866775 w 3123248"/>
                <a:gd name="connsiteY6" fmla="*/ 136207 h 220027"/>
                <a:gd name="connsiteX7" fmla="*/ 0 w 3123248"/>
                <a:gd name="connsiteY7" fmla="*/ 220027 h 220027"/>
                <a:gd name="connsiteX0" fmla="*/ 3123248 w 3123248"/>
                <a:gd name="connsiteY0" fmla="*/ 0 h 220027"/>
                <a:gd name="connsiteX1" fmla="*/ 1072515 w 3123248"/>
                <a:gd name="connsiteY1" fmla="*/ 67627 h 220027"/>
                <a:gd name="connsiteX2" fmla="*/ 1042035 w 3123248"/>
                <a:gd name="connsiteY2" fmla="*/ 75247 h 220027"/>
                <a:gd name="connsiteX3" fmla="*/ 1011555 w 3123248"/>
                <a:gd name="connsiteY3" fmla="*/ 90487 h 220027"/>
                <a:gd name="connsiteX4" fmla="*/ 889635 w 3123248"/>
                <a:gd name="connsiteY4" fmla="*/ 120967 h 220027"/>
                <a:gd name="connsiteX5" fmla="*/ 866775 w 3123248"/>
                <a:gd name="connsiteY5" fmla="*/ 136207 h 220027"/>
                <a:gd name="connsiteX6" fmla="*/ 0 w 3123248"/>
                <a:gd name="connsiteY6" fmla="*/ 220027 h 220027"/>
                <a:gd name="connsiteX0" fmla="*/ 3123248 w 3123248"/>
                <a:gd name="connsiteY0" fmla="*/ 0 h 220027"/>
                <a:gd name="connsiteX1" fmla="*/ 1072515 w 3123248"/>
                <a:gd name="connsiteY1" fmla="*/ 67627 h 220027"/>
                <a:gd name="connsiteX2" fmla="*/ 1042035 w 3123248"/>
                <a:gd name="connsiteY2" fmla="*/ 75247 h 220027"/>
                <a:gd name="connsiteX3" fmla="*/ 1011555 w 3123248"/>
                <a:gd name="connsiteY3" fmla="*/ 90487 h 220027"/>
                <a:gd name="connsiteX4" fmla="*/ 866775 w 3123248"/>
                <a:gd name="connsiteY4" fmla="*/ 136207 h 220027"/>
                <a:gd name="connsiteX5" fmla="*/ 0 w 3123248"/>
                <a:gd name="connsiteY5" fmla="*/ 220027 h 220027"/>
                <a:gd name="connsiteX0" fmla="*/ 3123248 w 3123248"/>
                <a:gd name="connsiteY0" fmla="*/ 0 h 220027"/>
                <a:gd name="connsiteX1" fmla="*/ 1072515 w 3123248"/>
                <a:gd name="connsiteY1" fmla="*/ 67627 h 220027"/>
                <a:gd name="connsiteX2" fmla="*/ 1042035 w 3123248"/>
                <a:gd name="connsiteY2" fmla="*/ 75247 h 220027"/>
                <a:gd name="connsiteX3" fmla="*/ 1011555 w 3123248"/>
                <a:gd name="connsiteY3" fmla="*/ 90487 h 220027"/>
                <a:gd name="connsiteX4" fmla="*/ 0 w 3123248"/>
                <a:gd name="connsiteY4" fmla="*/ 220027 h 220027"/>
                <a:gd name="connsiteX0" fmla="*/ 3123248 w 3123248"/>
                <a:gd name="connsiteY0" fmla="*/ 0 h 220027"/>
                <a:gd name="connsiteX1" fmla="*/ 1072515 w 3123248"/>
                <a:gd name="connsiteY1" fmla="*/ 67627 h 220027"/>
                <a:gd name="connsiteX2" fmla="*/ 1042035 w 3123248"/>
                <a:gd name="connsiteY2" fmla="*/ 75247 h 220027"/>
                <a:gd name="connsiteX3" fmla="*/ 0 w 3123248"/>
                <a:gd name="connsiteY3" fmla="*/ 220027 h 220027"/>
                <a:gd name="connsiteX0" fmla="*/ 3123248 w 3123248"/>
                <a:gd name="connsiteY0" fmla="*/ 0 h 220027"/>
                <a:gd name="connsiteX1" fmla="*/ 1072515 w 3123248"/>
                <a:gd name="connsiteY1" fmla="*/ 67627 h 220027"/>
                <a:gd name="connsiteX2" fmla="*/ 0 w 3123248"/>
                <a:gd name="connsiteY2" fmla="*/ 220027 h 220027"/>
                <a:gd name="connsiteX0" fmla="*/ 3123248 w 3123248"/>
                <a:gd name="connsiteY0" fmla="*/ 0 h 220027"/>
                <a:gd name="connsiteX1" fmla="*/ 572452 w 3123248"/>
                <a:gd name="connsiteY1" fmla="*/ 48577 h 220027"/>
                <a:gd name="connsiteX2" fmla="*/ 0 w 3123248"/>
                <a:gd name="connsiteY2" fmla="*/ 220027 h 220027"/>
                <a:gd name="connsiteX0" fmla="*/ 4784408 w 4784408"/>
                <a:gd name="connsiteY0" fmla="*/ 0 h 852487"/>
                <a:gd name="connsiteX1" fmla="*/ 2233612 w 4784408"/>
                <a:gd name="connsiteY1" fmla="*/ 48577 h 852487"/>
                <a:gd name="connsiteX2" fmla="*/ 0 w 4784408"/>
                <a:gd name="connsiteY2" fmla="*/ 852487 h 852487"/>
                <a:gd name="connsiteX0" fmla="*/ 4784408 w 4784408"/>
                <a:gd name="connsiteY0" fmla="*/ 0 h 852487"/>
                <a:gd name="connsiteX1" fmla="*/ 2233612 w 4784408"/>
                <a:gd name="connsiteY1" fmla="*/ 48577 h 852487"/>
                <a:gd name="connsiteX2" fmla="*/ 0 w 4784408"/>
                <a:gd name="connsiteY2" fmla="*/ 852487 h 852487"/>
                <a:gd name="connsiteX0" fmla="*/ 4700588 w 4700588"/>
                <a:gd name="connsiteY0" fmla="*/ 29340 h 1491427"/>
                <a:gd name="connsiteX1" fmla="*/ 2149792 w 4700588"/>
                <a:gd name="connsiteY1" fmla="*/ 77917 h 1491427"/>
                <a:gd name="connsiteX2" fmla="*/ 0 w 4700588"/>
                <a:gd name="connsiteY2" fmla="*/ 1491427 h 1491427"/>
                <a:gd name="connsiteX0" fmla="*/ 4700588 w 4700588"/>
                <a:gd name="connsiteY0" fmla="*/ 29340 h 1491427"/>
                <a:gd name="connsiteX1" fmla="*/ 2149792 w 4700588"/>
                <a:gd name="connsiteY1" fmla="*/ 77917 h 1491427"/>
                <a:gd name="connsiteX2" fmla="*/ 0 w 4700588"/>
                <a:gd name="connsiteY2" fmla="*/ 1491427 h 1491427"/>
                <a:gd name="connsiteX0" fmla="*/ 4700588 w 4700588"/>
                <a:gd name="connsiteY0" fmla="*/ 0 h 1462087"/>
                <a:gd name="connsiteX1" fmla="*/ 2149792 w 4700588"/>
                <a:gd name="connsiteY1" fmla="*/ 48577 h 1462087"/>
                <a:gd name="connsiteX2" fmla="*/ 0 w 4700588"/>
                <a:gd name="connsiteY2" fmla="*/ 1462087 h 1462087"/>
                <a:gd name="connsiteX0" fmla="*/ 4700588 w 4700588"/>
                <a:gd name="connsiteY0" fmla="*/ 0 h 1462087"/>
                <a:gd name="connsiteX1" fmla="*/ 2149792 w 4700588"/>
                <a:gd name="connsiteY1" fmla="*/ 48577 h 1462087"/>
                <a:gd name="connsiteX2" fmla="*/ 0 w 4700588"/>
                <a:gd name="connsiteY2" fmla="*/ 1462087 h 1462087"/>
                <a:gd name="connsiteX0" fmla="*/ 4708208 w 4708208"/>
                <a:gd name="connsiteY0" fmla="*/ 26189 h 1442556"/>
                <a:gd name="connsiteX1" fmla="*/ 2157412 w 4708208"/>
                <a:gd name="connsiteY1" fmla="*/ 74766 h 1442556"/>
                <a:gd name="connsiteX2" fmla="*/ 0 w 4708208"/>
                <a:gd name="connsiteY2" fmla="*/ 1442556 h 1442556"/>
                <a:gd name="connsiteX0" fmla="*/ 4708208 w 4708208"/>
                <a:gd name="connsiteY0" fmla="*/ 0 h 1416367"/>
                <a:gd name="connsiteX1" fmla="*/ 2157412 w 4708208"/>
                <a:gd name="connsiteY1" fmla="*/ 48577 h 1416367"/>
                <a:gd name="connsiteX2" fmla="*/ 0 w 4708208"/>
                <a:gd name="connsiteY2" fmla="*/ 1416367 h 1416367"/>
                <a:gd name="connsiteX0" fmla="*/ 4732021 w 4732021"/>
                <a:gd name="connsiteY0" fmla="*/ 31117 h 1518921"/>
                <a:gd name="connsiteX1" fmla="*/ 2181225 w 4732021"/>
                <a:gd name="connsiteY1" fmla="*/ 79694 h 1518921"/>
                <a:gd name="connsiteX2" fmla="*/ 0 w 4732021"/>
                <a:gd name="connsiteY2" fmla="*/ 1518921 h 1518921"/>
                <a:gd name="connsiteX0" fmla="*/ 4732021 w 4732021"/>
                <a:gd name="connsiteY0" fmla="*/ 59945 h 1547749"/>
                <a:gd name="connsiteX1" fmla="*/ 1638300 w 4732021"/>
                <a:gd name="connsiteY1" fmla="*/ 75184 h 1547749"/>
                <a:gd name="connsiteX2" fmla="*/ 0 w 4732021"/>
                <a:gd name="connsiteY2" fmla="*/ 1547749 h 1547749"/>
                <a:gd name="connsiteX0" fmla="*/ 4732021 w 4732021"/>
                <a:gd name="connsiteY0" fmla="*/ 0 h 1487804"/>
                <a:gd name="connsiteX1" fmla="*/ 1638300 w 4732021"/>
                <a:gd name="connsiteY1" fmla="*/ 15239 h 1487804"/>
                <a:gd name="connsiteX2" fmla="*/ 0 w 4732021"/>
                <a:gd name="connsiteY2" fmla="*/ 1487804 h 1487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32021" h="1487804">
                  <a:moveTo>
                    <a:pt x="4732021" y="0"/>
                  </a:moveTo>
                  <a:cubicBezTo>
                    <a:pt x="4172268" y="232092"/>
                    <a:pt x="2474595" y="-8890"/>
                    <a:pt x="1638300" y="15239"/>
                  </a:cubicBezTo>
                  <a:cubicBezTo>
                    <a:pt x="802005" y="39368"/>
                    <a:pt x="48181" y="396874"/>
                    <a:pt x="0" y="1487804"/>
                  </a:cubicBezTo>
                </a:path>
              </a:pathLst>
            </a:custGeom>
            <a:noFill/>
            <a:ln w="12700" cap="flat" cmpd="sng" algn="ctr">
              <a:solidFill>
                <a:srgbClr val="808080">
                  <a:lumMod val="75000"/>
                </a:srgbClr>
              </a:solidFill>
              <a:prstDash val="sysDash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49263" eaLnBrk="0" fontAlgn="auto" latinLnBrk="0" hangingPunct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cxnSp>
          <p:nvCxnSpPr>
            <p:cNvPr id="77" name="Connecteur droit avec flèche 76"/>
            <p:cNvCxnSpPr>
              <a:stCxn id="88" idx="3"/>
              <a:endCxn id="66" idx="0"/>
            </p:cNvCxnSpPr>
            <p:nvPr/>
          </p:nvCxnSpPr>
          <p:spPr bwMode="auto">
            <a:xfrm>
              <a:off x="9170280" y="10264445"/>
              <a:ext cx="1725360" cy="1194885"/>
            </a:xfrm>
            <a:prstGeom prst="straightConnector1">
              <a:avLst/>
            </a:prstGeom>
            <a:solidFill>
              <a:srgbClr val="00B8FF"/>
            </a:solidFill>
            <a:ln w="12700" cap="flat" cmpd="sng" algn="ctr">
              <a:solidFill>
                <a:srgbClr val="808080">
                  <a:lumMod val="75000"/>
                </a:srgbClr>
              </a:solidFill>
              <a:prstDash val="sysDash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8" name="Rectangle à coins arrondis 77"/>
            <p:cNvSpPr/>
            <p:nvPr/>
          </p:nvSpPr>
          <p:spPr bwMode="auto">
            <a:xfrm>
              <a:off x="8158547" y="12292013"/>
              <a:ext cx="147951" cy="145294"/>
            </a:xfrm>
            <a:prstGeom prst="roundRect">
              <a:avLst>
                <a:gd name="adj" fmla="val 0"/>
              </a:avLst>
            </a:prstGeom>
            <a:solidFill>
              <a:srgbClr val="EB9B95"/>
            </a:solidFill>
            <a:ln w="6350" cap="flat" cmpd="sng" algn="ctr">
              <a:solidFill>
                <a:srgbClr val="808080">
                  <a:lumMod val="7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49263" eaLnBrk="0" fontAlgn="auto" latinLnBrk="0" hangingPunct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  <a:cs typeface="Lucida Sans Unicode"/>
              </a:endParaRPr>
            </a:p>
          </p:txBody>
        </p:sp>
        <p:sp>
          <p:nvSpPr>
            <p:cNvPr id="79" name="Rectangle à coins arrondis 78"/>
            <p:cNvSpPr/>
            <p:nvPr/>
          </p:nvSpPr>
          <p:spPr bwMode="auto">
            <a:xfrm>
              <a:off x="6671122" y="12289670"/>
              <a:ext cx="147951" cy="149980"/>
            </a:xfrm>
            <a:prstGeom prst="roundRect">
              <a:avLst>
                <a:gd name="adj" fmla="val 0"/>
              </a:avLst>
            </a:prstGeom>
            <a:solidFill>
              <a:srgbClr val="B6D77A"/>
            </a:solidFill>
            <a:ln w="6350" cap="flat" cmpd="sng" algn="ctr">
              <a:solidFill>
                <a:srgbClr val="808080">
                  <a:lumMod val="7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49263" eaLnBrk="0" fontAlgn="auto" latinLnBrk="0" hangingPunct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  <a:cs typeface="Lucida Sans Unicode"/>
              </a:endParaRPr>
            </a:p>
          </p:txBody>
        </p:sp>
        <p:sp>
          <p:nvSpPr>
            <p:cNvPr id="80" name="Rectangle à coins arrondis 79"/>
            <p:cNvSpPr/>
            <p:nvPr/>
          </p:nvSpPr>
          <p:spPr bwMode="auto">
            <a:xfrm>
              <a:off x="4163872" y="12223264"/>
              <a:ext cx="221927" cy="607712"/>
            </a:xfrm>
            <a:prstGeom prst="roundRect">
              <a:avLst>
                <a:gd name="adj" fmla="val 0"/>
              </a:avLst>
            </a:prstGeom>
            <a:solidFill>
              <a:srgbClr val="B6D77A"/>
            </a:solidFill>
            <a:ln w="6350" cap="flat" cmpd="sng" algn="ctr">
              <a:solidFill>
                <a:srgbClr val="808080">
                  <a:lumMod val="7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vert270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49263" eaLnBrk="0" fontAlgn="auto" latinLnBrk="0" hangingPunct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  <a:defRPr/>
              </a:pPr>
              <a:r>
                <a:rPr kumimoji="0" lang="en-US" sz="5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Lucida Sans Unicode"/>
                </a:rPr>
                <a:t>back</a:t>
              </a:r>
              <a:endParaRPr kumimoji="0" lang="en-US" sz="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Lucida Sans Unicode"/>
              </a:endParaRPr>
            </a:p>
          </p:txBody>
        </p:sp>
        <p:sp>
          <p:nvSpPr>
            <p:cNvPr id="81" name="Rectangle à coins arrondis 80"/>
            <p:cNvSpPr/>
            <p:nvPr/>
          </p:nvSpPr>
          <p:spPr bwMode="auto">
            <a:xfrm>
              <a:off x="10784676" y="12223265"/>
              <a:ext cx="221927" cy="529707"/>
            </a:xfrm>
            <a:prstGeom prst="roundRect">
              <a:avLst>
                <a:gd name="adj" fmla="val 0"/>
              </a:avLst>
            </a:prstGeom>
            <a:solidFill>
              <a:srgbClr val="EB9B95"/>
            </a:solidFill>
            <a:ln w="6350" cap="flat" cmpd="sng" algn="ctr">
              <a:solidFill>
                <a:srgbClr val="808080">
                  <a:lumMod val="7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vert270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49263" eaLnBrk="0" fontAlgn="auto" latinLnBrk="0" hangingPunct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  <a:defRPr/>
              </a:pPr>
              <a:r>
                <a:rPr kumimoji="0" lang="en-US" sz="5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Lucida Sans Unicode"/>
                </a:rPr>
                <a:t>feed</a:t>
              </a:r>
              <a:endParaRPr kumimoji="0" lang="en-US" sz="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Lucida Sans Unicode"/>
              </a:endParaRPr>
            </a:p>
          </p:txBody>
        </p:sp>
        <p:cxnSp>
          <p:nvCxnSpPr>
            <p:cNvPr id="82" name="Connecteur droit avec flèche 81"/>
            <p:cNvCxnSpPr>
              <a:stCxn id="80" idx="3"/>
              <a:endCxn id="79" idx="1"/>
            </p:cNvCxnSpPr>
            <p:nvPr/>
          </p:nvCxnSpPr>
          <p:spPr bwMode="auto">
            <a:xfrm flipV="1">
              <a:off x="4385799" y="12364660"/>
              <a:ext cx="2285323" cy="162460"/>
            </a:xfrm>
            <a:prstGeom prst="straightConnector1">
              <a:avLst/>
            </a:prstGeom>
            <a:solidFill>
              <a:srgbClr val="00B8FF"/>
            </a:solidFill>
            <a:ln w="12700" cap="flat" cmpd="sng" algn="ctr">
              <a:solidFill>
                <a:srgbClr val="808080">
                  <a:lumMod val="75000"/>
                </a:srgbClr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" name="Connecteur droit avec flèche 82"/>
            <p:cNvCxnSpPr>
              <a:stCxn id="78" idx="3"/>
              <a:endCxn id="81" idx="1"/>
            </p:cNvCxnSpPr>
            <p:nvPr/>
          </p:nvCxnSpPr>
          <p:spPr bwMode="auto">
            <a:xfrm>
              <a:off x="8306499" y="12364661"/>
              <a:ext cx="2478177" cy="123459"/>
            </a:xfrm>
            <a:prstGeom prst="straightConnector1">
              <a:avLst/>
            </a:prstGeom>
            <a:solidFill>
              <a:srgbClr val="00B8FF"/>
            </a:solidFill>
            <a:ln w="12700" cap="flat" cmpd="sng" algn="ctr">
              <a:solidFill>
                <a:srgbClr val="808080">
                  <a:lumMod val="75000"/>
                </a:srgbClr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4" name="ZoneTexte 83"/>
            <p:cNvSpPr txBox="1"/>
            <p:nvPr/>
          </p:nvSpPr>
          <p:spPr>
            <a:xfrm>
              <a:off x="4348566" y="12119032"/>
              <a:ext cx="947703" cy="51800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500" dirty="0">
                  <a:solidFill>
                    <a:srgbClr val="000000"/>
                  </a:solidFill>
                  <a:latin typeface="Arial"/>
                  <a:cs typeface="Lucida Sans Unicode"/>
                </a:rPr>
                <a:t>Size</a:t>
              </a:r>
            </a:p>
          </p:txBody>
        </p:sp>
        <p:sp>
          <p:nvSpPr>
            <p:cNvPr id="85" name="ZoneTexte 84"/>
            <p:cNvSpPr txBox="1"/>
            <p:nvPr/>
          </p:nvSpPr>
          <p:spPr>
            <a:xfrm>
              <a:off x="9970197" y="12068734"/>
              <a:ext cx="947703" cy="51800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500" dirty="0">
                  <a:solidFill>
                    <a:srgbClr val="000000"/>
                  </a:solidFill>
                  <a:latin typeface="Arial"/>
                  <a:cs typeface="Lucida Sans Unicode"/>
                </a:rPr>
                <a:t>Size</a:t>
              </a:r>
            </a:p>
          </p:txBody>
        </p:sp>
        <p:sp>
          <p:nvSpPr>
            <p:cNvPr id="86" name="Forme libre 85"/>
            <p:cNvSpPr/>
            <p:nvPr/>
          </p:nvSpPr>
          <p:spPr bwMode="auto">
            <a:xfrm>
              <a:off x="4331393" y="10270509"/>
              <a:ext cx="4809718" cy="1946200"/>
            </a:xfrm>
            <a:custGeom>
              <a:avLst/>
              <a:gdLst>
                <a:gd name="connsiteX0" fmla="*/ 327660 w 327660"/>
                <a:gd name="connsiteY0" fmla="*/ 0 h 91450"/>
                <a:gd name="connsiteX1" fmla="*/ 243840 w 327660"/>
                <a:gd name="connsiteY1" fmla="*/ 15240 h 91450"/>
                <a:gd name="connsiteX2" fmla="*/ 213360 w 327660"/>
                <a:gd name="connsiteY2" fmla="*/ 22860 h 91450"/>
                <a:gd name="connsiteX3" fmla="*/ 182880 w 327660"/>
                <a:gd name="connsiteY3" fmla="*/ 38100 h 91450"/>
                <a:gd name="connsiteX4" fmla="*/ 91440 w 327660"/>
                <a:gd name="connsiteY4" fmla="*/ 60960 h 91450"/>
                <a:gd name="connsiteX5" fmla="*/ 60960 w 327660"/>
                <a:gd name="connsiteY5" fmla="*/ 68580 h 91450"/>
                <a:gd name="connsiteX6" fmla="*/ 38100 w 327660"/>
                <a:gd name="connsiteY6" fmla="*/ 83820 h 91450"/>
                <a:gd name="connsiteX7" fmla="*/ 0 w 327660"/>
                <a:gd name="connsiteY7" fmla="*/ 91440 h 91450"/>
                <a:gd name="connsiteX0" fmla="*/ 2294573 w 2294573"/>
                <a:gd name="connsiteY0" fmla="*/ 0 h 143837"/>
                <a:gd name="connsiteX1" fmla="*/ 243840 w 2294573"/>
                <a:gd name="connsiteY1" fmla="*/ 67627 h 143837"/>
                <a:gd name="connsiteX2" fmla="*/ 213360 w 2294573"/>
                <a:gd name="connsiteY2" fmla="*/ 75247 h 143837"/>
                <a:gd name="connsiteX3" fmla="*/ 182880 w 2294573"/>
                <a:gd name="connsiteY3" fmla="*/ 90487 h 143837"/>
                <a:gd name="connsiteX4" fmla="*/ 91440 w 2294573"/>
                <a:gd name="connsiteY4" fmla="*/ 113347 h 143837"/>
                <a:gd name="connsiteX5" fmla="*/ 60960 w 2294573"/>
                <a:gd name="connsiteY5" fmla="*/ 120967 h 143837"/>
                <a:gd name="connsiteX6" fmla="*/ 38100 w 2294573"/>
                <a:gd name="connsiteY6" fmla="*/ 136207 h 143837"/>
                <a:gd name="connsiteX7" fmla="*/ 0 w 2294573"/>
                <a:gd name="connsiteY7" fmla="*/ 143827 h 143837"/>
                <a:gd name="connsiteX0" fmla="*/ 2294573 w 2294573"/>
                <a:gd name="connsiteY0" fmla="*/ 0 h 143837"/>
                <a:gd name="connsiteX1" fmla="*/ 243840 w 2294573"/>
                <a:gd name="connsiteY1" fmla="*/ 67627 h 143837"/>
                <a:gd name="connsiteX2" fmla="*/ 213360 w 2294573"/>
                <a:gd name="connsiteY2" fmla="*/ 75247 h 143837"/>
                <a:gd name="connsiteX3" fmla="*/ 182880 w 2294573"/>
                <a:gd name="connsiteY3" fmla="*/ 90487 h 143837"/>
                <a:gd name="connsiteX4" fmla="*/ 91440 w 2294573"/>
                <a:gd name="connsiteY4" fmla="*/ 113347 h 143837"/>
                <a:gd name="connsiteX5" fmla="*/ 60960 w 2294573"/>
                <a:gd name="connsiteY5" fmla="*/ 120967 h 143837"/>
                <a:gd name="connsiteX6" fmla="*/ 38100 w 2294573"/>
                <a:gd name="connsiteY6" fmla="*/ 136207 h 143837"/>
                <a:gd name="connsiteX7" fmla="*/ 0 w 2294573"/>
                <a:gd name="connsiteY7" fmla="*/ 143827 h 143837"/>
                <a:gd name="connsiteX0" fmla="*/ 3123248 w 3123248"/>
                <a:gd name="connsiteY0" fmla="*/ 0 h 220027"/>
                <a:gd name="connsiteX1" fmla="*/ 1072515 w 3123248"/>
                <a:gd name="connsiteY1" fmla="*/ 67627 h 220027"/>
                <a:gd name="connsiteX2" fmla="*/ 1042035 w 3123248"/>
                <a:gd name="connsiteY2" fmla="*/ 75247 h 220027"/>
                <a:gd name="connsiteX3" fmla="*/ 1011555 w 3123248"/>
                <a:gd name="connsiteY3" fmla="*/ 90487 h 220027"/>
                <a:gd name="connsiteX4" fmla="*/ 920115 w 3123248"/>
                <a:gd name="connsiteY4" fmla="*/ 113347 h 220027"/>
                <a:gd name="connsiteX5" fmla="*/ 889635 w 3123248"/>
                <a:gd name="connsiteY5" fmla="*/ 120967 h 220027"/>
                <a:gd name="connsiteX6" fmla="*/ 866775 w 3123248"/>
                <a:gd name="connsiteY6" fmla="*/ 136207 h 220027"/>
                <a:gd name="connsiteX7" fmla="*/ 0 w 3123248"/>
                <a:gd name="connsiteY7" fmla="*/ 220027 h 220027"/>
                <a:gd name="connsiteX0" fmla="*/ 3123248 w 3123248"/>
                <a:gd name="connsiteY0" fmla="*/ 0 h 220027"/>
                <a:gd name="connsiteX1" fmla="*/ 1072515 w 3123248"/>
                <a:gd name="connsiteY1" fmla="*/ 67627 h 220027"/>
                <a:gd name="connsiteX2" fmla="*/ 1042035 w 3123248"/>
                <a:gd name="connsiteY2" fmla="*/ 75247 h 220027"/>
                <a:gd name="connsiteX3" fmla="*/ 1011555 w 3123248"/>
                <a:gd name="connsiteY3" fmla="*/ 90487 h 220027"/>
                <a:gd name="connsiteX4" fmla="*/ 889635 w 3123248"/>
                <a:gd name="connsiteY4" fmla="*/ 120967 h 220027"/>
                <a:gd name="connsiteX5" fmla="*/ 866775 w 3123248"/>
                <a:gd name="connsiteY5" fmla="*/ 136207 h 220027"/>
                <a:gd name="connsiteX6" fmla="*/ 0 w 3123248"/>
                <a:gd name="connsiteY6" fmla="*/ 220027 h 220027"/>
                <a:gd name="connsiteX0" fmla="*/ 3123248 w 3123248"/>
                <a:gd name="connsiteY0" fmla="*/ 0 h 220027"/>
                <a:gd name="connsiteX1" fmla="*/ 1072515 w 3123248"/>
                <a:gd name="connsiteY1" fmla="*/ 67627 h 220027"/>
                <a:gd name="connsiteX2" fmla="*/ 1042035 w 3123248"/>
                <a:gd name="connsiteY2" fmla="*/ 75247 h 220027"/>
                <a:gd name="connsiteX3" fmla="*/ 1011555 w 3123248"/>
                <a:gd name="connsiteY3" fmla="*/ 90487 h 220027"/>
                <a:gd name="connsiteX4" fmla="*/ 866775 w 3123248"/>
                <a:gd name="connsiteY4" fmla="*/ 136207 h 220027"/>
                <a:gd name="connsiteX5" fmla="*/ 0 w 3123248"/>
                <a:gd name="connsiteY5" fmla="*/ 220027 h 220027"/>
                <a:gd name="connsiteX0" fmla="*/ 3123248 w 3123248"/>
                <a:gd name="connsiteY0" fmla="*/ 0 h 220027"/>
                <a:gd name="connsiteX1" fmla="*/ 1072515 w 3123248"/>
                <a:gd name="connsiteY1" fmla="*/ 67627 h 220027"/>
                <a:gd name="connsiteX2" fmla="*/ 1042035 w 3123248"/>
                <a:gd name="connsiteY2" fmla="*/ 75247 h 220027"/>
                <a:gd name="connsiteX3" fmla="*/ 1011555 w 3123248"/>
                <a:gd name="connsiteY3" fmla="*/ 90487 h 220027"/>
                <a:gd name="connsiteX4" fmla="*/ 0 w 3123248"/>
                <a:gd name="connsiteY4" fmla="*/ 220027 h 220027"/>
                <a:gd name="connsiteX0" fmla="*/ 3123248 w 3123248"/>
                <a:gd name="connsiteY0" fmla="*/ 0 h 220027"/>
                <a:gd name="connsiteX1" fmla="*/ 1072515 w 3123248"/>
                <a:gd name="connsiteY1" fmla="*/ 67627 h 220027"/>
                <a:gd name="connsiteX2" fmla="*/ 1042035 w 3123248"/>
                <a:gd name="connsiteY2" fmla="*/ 75247 h 220027"/>
                <a:gd name="connsiteX3" fmla="*/ 0 w 3123248"/>
                <a:gd name="connsiteY3" fmla="*/ 220027 h 220027"/>
                <a:gd name="connsiteX0" fmla="*/ 3123248 w 3123248"/>
                <a:gd name="connsiteY0" fmla="*/ 0 h 220027"/>
                <a:gd name="connsiteX1" fmla="*/ 1072515 w 3123248"/>
                <a:gd name="connsiteY1" fmla="*/ 67627 h 220027"/>
                <a:gd name="connsiteX2" fmla="*/ 0 w 3123248"/>
                <a:gd name="connsiteY2" fmla="*/ 220027 h 220027"/>
                <a:gd name="connsiteX0" fmla="*/ 3123248 w 3123248"/>
                <a:gd name="connsiteY0" fmla="*/ 0 h 220027"/>
                <a:gd name="connsiteX1" fmla="*/ 572452 w 3123248"/>
                <a:gd name="connsiteY1" fmla="*/ 48577 h 220027"/>
                <a:gd name="connsiteX2" fmla="*/ 0 w 3123248"/>
                <a:gd name="connsiteY2" fmla="*/ 220027 h 220027"/>
                <a:gd name="connsiteX0" fmla="*/ 4784408 w 4784408"/>
                <a:gd name="connsiteY0" fmla="*/ 0 h 852487"/>
                <a:gd name="connsiteX1" fmla="*/ 2233612 w 4784408"/>
                <a:gd name="connsiteY1" fmla="*/ 48577 h 852487"/>
                <a:gd name="connsiteX2" fmla="*/ 0 w 4784408"/>
                <a:gd name="connsiteY2" fmla="*/ 852487 h 852487"/>
                <a:gd name="connsiteX0" fmla="*/ 4784408 w 4784408"/>
                <a:gd name="connsiteY0" fmla="*/ 0 h 852487"/>
                <a:gd name="connsiteX1" fmla="*/ 2233612 w 4784408"/>
                <a:gd name="connsiteY1" fmla="*/ 48577 h 852487"/>
                <a:gd name="connsiteX2" fmla="*/ 0 w 4784408"/>
                <a:gd name="connsiteY2" fmla="*/ 852487 h 852487"/>
                <a:gd name="connsiteX0" fmla="*/ 4700588 w 4700588"/>
                <a:gd name="connsiteY0" fmla="*/ 29340 h 1491427"/>
                <a:gd name="connsiteX1" fmla="*/ 2149792 w 4700588"/>
                <a:gd name="connsiteY1" fmla="*/ 77917 h 1491427"/>
                <a:gd name="connsiteX2" fmla="*/ 0 w 4700588"/>
                <a:gd name="connsiteY2" fmla="*/ 1491427 h 1491427"/>
                <a:gd name="connsiteX0" fmla="*/ 4700588 w 4700588"/>
                <a:gd name="connsiteY0" fmla="*/ 29340 h 1491427"/>
                <a:gd name="connsiteX1" fmla="*/ 2149792 w 4700588"/>
                <a:gd name="connsiteY1" fmla="*/ 77917 h 1491427"/>
                <a:gd name="connsiteX2" fmla="*/ 0 w 4700588"/>
                <a:gd name="connsiteY2" fmla="*/ 1491427 h 1491427"/>
                <a:gd name="connsiteX0" fmla="*/ 4700588 w 4700588"/>
                <a:gd name="connsiteY0" fmla="*/ 0 h 1462087"/>
                <a:gd name="connsiteX1" fmla="*/ 2149792 w 4700588"/>
                <a:gd name="connsiteY1" fmla="*/ 48577 h 1462087"/>
                <a:gd name="connsiteX2" fmla="*/ 0 w 4700588"/>
                <a:gd name="connsiteY2" fmla="*/ 1462087 h 1462087"/>
                <a:gd name="connsiteX0" fmla="*/ 4700588 w 4700588"/>
                <a:gd name="connsiteY0" fmla="*/ 0 h 1462087"/>
                <a:gd name="connsiteX1" fmla="*/ 2149792 w 4700588"/>
                <a:gd name="connsiteY1" fmla="*/ 48577 h 1462087"/>
                <a:gd name="connsiteX2" fmla="*/ 0 w 4700588"/>
                <a:gd name="connsiteY2" fmla="*/ 1462087 h 1462087"/>
                <a:gd name="connsiteX0" fmla="*/ 4708208 w 4708208"/>
                <a:gd name="connsiteY0" fmla="*/ 26189 h 1442556"/>
                <a:gd name="connsiteX1" fmla="*/ 2157412 w 4708208"/>
                <a:gd name="connsiteY1" fmla="*/ 74766 h 1442556"/>
                <a:gd name="connsiteX2" fmla="*/ 0 w 4708208"/>
                <a:gd name="connsiteY2" fmla="*/ 1442556 h 1442556"/>
                <a:gd name="connsiteX0" fmla="*/ 4708208 w 4708208"/>
                <a:gd name="connsiteY0" fmla="*/ 0 h 1416367"/>
                <a:gd name="connsiteX1" fmla="*/ 2157412 w 4708208"/>
                <a:gd name="connsiteY1" fmla="*/ 48577 h 1416367"/>
                <a:gd name="connsiteX2" fmla="*/ 0 w 4708208"/>
                <a:gd name="connsiteY2" fmla="*/ 1416367 h 1416367"/>
                <a:gd name="connsiteX0" fmla="*/ 4732021 w 4732021"/>
                <a:gd name="connsiteY0" fmla="*/ 31117 h 1518921"/>
                <a:gd name="connsiteX1" fmla="*/ 2181225 w 4732021"/>
                <a:gd name="connsiteY1" fmla="*/ 79694 h 1518921"/>
                <a:gd name="connsiteX2" fmla="*/ 0 w 4732021"/>
                <a:gd name="connsiteY2" fmla="*/ 1518921 h 1518921"/>
                <a:gd name="connsiteX0" fmla="*/ 4732021 w 4732021"/>
                <a:gd name="connsiteY0" fmla="*/ 59945 h 1547749"/>
                <a:gd name="connsiteX1" fmla="*/ 1638300 w 4732021"/>
                <a:gd name="connsiteY1" fmla="*/ 75184 h 1547749"/>
                <a:gd name="connsiteX2" fmla="*/ 0 w 4732021"/>
                <a:gd name="connsiteY2" fmla="*/ 1547749 h 1547749"/>
                <a:gd name="connsiteX0" fmla="*/ 4732021 w 4732021"/>
                <a:gd name="connsiteY0" fmla="*/ 0 h 1487804"/>
                <a:gd name="connsiteX1" fmla="*/ 1638300 w 4732021"/>
                <a:gd name="connsiteY1" fmla="*/ 15239 h 1487804"/>
                <a:gd name="connsiteX2" fmla="*/ 0 w 4732021"/>
                <a:gd name="connsiteY2" fmla="*/ 1487804 h 1487804"/>
                <a:gd name="connsiteX0" fmla="*/ 4700849 w 4700849"/>
                <a:gd name="connsiteY0" fmla="*/ 103682 h 2225331"/>
                <a:gd name="connsiteX1" fmla="*/ 1607128 w 4700849"/>
                <a:gd name="connsiteY1" fmla="*/ 118921 h 2225331"/>
                <a:gd name="connsiteX2" fmla="*/ 0 w 4700849"/>
                <a:gd name="connsiteY2" fmla="*/ 2225331 h 2225331"/>
                <a:gd name="connsiteX0" fmla="*/ 4700849 w 4700849"/>
                <a:gd name="connsiteY0" fmla="*/ 17260 h 2138909"/>
                <a:gd name="connsiteX1" fmla="*/ 1607128 w 4700849"/>
                <a:gd name="connsiteY1" fmla="*/ 32499 h 2138909"/>
                <a:gd name="connsiteX2" fmla="*/ 382861 w 4700849"/>
                <a:gd name="connsiteY2" fmla="*/ 837413 h 2138909"/>
                <a:gd name="connsiteX3" fmla="*/ 0 w 4700849"/>
                <a:gd name="connsiteY3" fmla="*/ 2138909 h 2138909"/>
                <a:gd name="connsiteX0" fmla="*/ 4700849 w 4700849"/>
                <a:gd name="connsiteY0" fmla="*/ 17260 h 2138909"/>
                <a:gd name="connsiteX1" fmla="*/ 1607128 w 4700849"/>
                <a:gd name="connsiteY1" fmla="*/ 32499 h 2138909"/>
                <a:gd name="connsiteX2" fmla="*/ 382861 w 4700849"/>
                <a:gd name="connsiteY2" fmla="*/ 837413 h 2138909"/>
                <a:gd name="connsiteX3" fmla="*/ 0 w 4700849"/>
                <a:gd name="connsiteY3" fmla="*/ 2138909 h 2138909"/>
                <a:gd name="connsiteX0" fmla="*/ 4700849 w 4700849"/>
                <a:gd name="connsiteY0" fmla="*/ 17260 h 2138909"/>
                <a:gd name="connsiteX1" fmla="*/ 1607128 w 4700849"/>
                <a:gd name="connsiteY1" fmla="*/ 32499 h 2138909"/>
                <a:gd name="connsiteX2" fmla="*/ 382861 w 4700849"/>
                <a:gd name="connsiteY2" fmla="*/ 837413 h 2138909"/>
                <a:gd name="connsiteX3" fmla="*/ 0 w 4700849"/>
                <a:gd name="connsiteY3" fmla="*/ 2138909 h 2138909"/>
                <a:gd name="connsiteX0" fmla="*/ 4700849 w 4700849"/>
                <a:gd name="connsiteY0" fmla="*/ 17260 h 2138909"/>
                <a:gd name="connsiteX1" fmla="*/ 1607128 w 4700849"/>
                <a:gd name="connsiteY1" fmla="*/ 32499 h 2138909"/>
                <a:gd name="connsiteX2" fmla="*/ 382861 w 4700849"/>
                <a:gd name="connsiteY2" fmla="*/ 837413 h 2138909"/>
                <a:gd name="connsiteX3" fmla="*/ 0 w 4700849"/>
                <a:gd name="connsiteY3" fmla="*/ 2138909 h 2138909"/>
                <a:gd name="connsiteX0" fmla="*/ 4700849 w 4700849"/>
                <a:gd name="connsiteY0" fmla="*/ 32025 h 2153674"/>
                <a:gd name="connsiteX1" fmla="*/ 1607128 w 4700849"/>
                <a:gd name="connsiteY1" fmla="*/ 47264 h 2153674"/>
                <a:gd name="connsiteX2" fmla="*/ 141561 w 4700849"/>
                <a:gd name="connsiteY2" fmla="*/ 1093478 h 2153674"/>
                <a:gd name="connsiteX3" fmla="*/ 0 w 4700849"/>
                <a:gd name="connsiteY3" fmla="*/ 2153674 h 2153674"/>
                <a:gd name="connsiteX0" fmla="*/ 4700849 w 4700849"/>
                <a:gd name="connsiteY0" fmla="*/ 1216 h 2122865"/>
                <a:gd name="connsiteX1" fmla="*/ 1607128 w 4700849"/>
                <a:gd name="connsiteY1" fmla="*/ 16455 h 2122865"/>
                <a:gd name="connsiteX2" fmla="*/ 141561 w 4700849"/>
                <a:gd name="connsiteY2" fmla="*/ 1062669 h 2122865"/>
                <a:gd name="connsiteX3" fmla="*/ 0 w 4700849"/>
                <a:gd name="connsiteY3" fmla="*/ 2122865 h 2122865"/>
                <a:gd name="connsiteX0" fmla="*/ 4707843 w 4707843"/>
                <a:gd name="connsiteY0" fmla="*/ 19396 h 2141045"/>
                <a:gd name="connsiteX1" fmla="*/ 1626822 w 4707843"/>
                <a:gd name="connsiteY1" fmla="*/ 15585 h 2141045"/>
                <a:gd name="connsiteX2" fmla="*/ 148555 w 4707843"/>
                <a:gd name="connsiteY2" fmla="*/ 1080849 h 2141045"/>
                <a:gd name="connsiteX3" fmla="*/ 6994 w 4707843"/>
                <a:gd name="connsiteY3" fmla="*/ 2141045 h 2141045"/>
                <a:gd name="connsiteX0" fmla="*/ 4707843 w 4707843"/>
                <a:gd name="connsiteY0" fmla="*/ 19396 h 2141045"/>
                <a:gd name="connsiteX1" fmla="*/ 1626822 w 4707843"/>
                <a:gd name="connsiteY1" fmla="*/ 15585 h 2141045"/>
                <a:gd name="connsiteX2" fmla="*/ 148555 w 4707843"/>
                <a:gd name="connsiteY2" fmla="*/ 1080849 h 2141045"/>
                <a:gd name="connsiteX3" fmla="*/ 6994 w 4707843"/>
                <a:gd name="connsiteY3" fmla="*/ 2141045 h 2141045"/>
                <a:gd name="connsiteX0" fmla="*/ 4707843 w 4707843"/>
                <a:gd name="connsiteY0" fmla="*/ 7358 h 2129007"/>
                <a:gd name="connsiteX1" fmla="*/ 1626822 w 4707843"/>
                <a:gd name="connsiteY1" fmla="*/ 3547 h 2129007"/>
                <a:gd name="connsiteX2" fmla="*/ 148555 w 4707843"/>
                <a:gd name="connsiteY2" fmla="*/ 1068811 h 2129007"/>
                <a:gd name="connsiteX3" fmla="*/ 6994 w 4707843"/>
                <a:gd name="connsiteY3" fmla="*/ 2129007 h 2129007"/>
                <a:gd name="connsiteX0" fmla="*/ 4721037 w 4721037"/>
                <a:gd name="connsiteY0" fmla="*/ 7358 h 2129007"/>
                <a:gd name="connsiteX1" fmla="*/ 1640016 w 4721037"/>
                <a:gd name="connsiteY1" fmla="*/ 3547 h 2129007"/>
                <a:gd name="connsiteX2" fmla="*/ 161749 w 4721037"/>
                <a:gd name="connsiteY2" fmla="*/ 1068811 h 2129007"/>
                <a:gd name="connsiteX3" fmla="*/ 20188 w 4721037"/>
                <a:gd name="connsiteY3" fmla="*/ 2129007 h 2129007"/>
                <a:gd name="connsiteX0" fmla="*/ 4700849 w 4700849"/>
                <a:gd name="connsiteY0" fmla="*/ 7358 h 2129007"/>
                <a:gd name="connsiteX1" fmla="*/ 1619828 w 4700849"/>
                <a:gd name="connsiteY1" fmla="*/ 3547 h 2129007"/>
                <a:gd name="connsiteX2" fmla="*/ 141561 w 4700849"/>
                <a:gd name="connsiteY2" fmla="*/ 1068811 h 2129007"/>
                <a:gd name="connsiteX3" fmla="*/ 0 w 4700849"/>
                <a:gd name="connsiteY3" fmla="*/ 2129007 h 2129007"/>
                <a:gd name="connsiteX0" fmla="*/ 4698940 w 4698940"/>
                <a:gd name="connsiteY0" fmla="*/ 7358 h 2173457"/>
                <a:gd name="connsiteX1" fmla="*/ 1617919 w 4698940"/>
                <a:gd name="connsiteY1" fmla="*/ 3547 h 2173457"/>
                <a:gd name="connsiteX2" fmla="*/ 139652 w 4698940"/>
                <a:gd name="connsiteY2" fmla="*/ 1068811 h 2173457"/>
                <a:gd name="connsiteX3" fmla="*/ 17141 w 4698940"/>
                <a:gd name="connsiteY3" fmla="*/ 2173457 h 2173457"/>
                <a:gd name="connsiteX0" fmla="*/ 4681799 w 4681799"/>
                <a:gd name="connsiteY0" fmla="*/ 7358 h 2173457"/>
                <a:gd name="connsiteX1" fmla="*/ 1600778 w 4681799"/>
                <a:gd name="connsiteY1" fmla="*/ 3547 h 2173457"/>
                <a:gd name="connsiteX2" fmla="*/ 122511 w 4681799"/>
                <a:gd name="connsiteY2" fmla="*/ 1068811 h 2173457"/>
                <a:gd name="connsiteX3" fmla="*/ 0 w 4681799"/>
                <a:gd name="connsiteY3" fmla="*/ 2173457 h 2173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1799" h="2173457">
                  <a:moveTo>
                    <a:pt x="4681799" y="7358"/>
                  </a:moveTo>
                  <a:cubicBezTo>
                    <a:pt x="4122046" y="239450"/>
                    <a:pt x="2227309" y="-33662"/>
                    <a:pt x="1600778" y="3547"/>
                  </a:cubicBezTo>
                  <a:cubicBezTo>
                    <a:pt x="974247" y="40756"/>
                    <a:pt x="-74243" y="510309"/>
                    <a:pt x="122511" y="1068811"/>
                  </a:cubicBezTo>
                  <a:cubicBezTo>
                    <a:pt x="319265" y="1627313"/>
                    <a:pt x="65542" y="1984250"/>
                    <a:pt x="0" y="2173457"/>
                  </a:cubicBezTo>
                </a:path>
              </a:pathLst>
            </a:custGeom>
            <a:noFill/>
            <a:ln w="12700" cap="flat" cmpd="sng" algn="ctr">
              <a:solidFill>
                <a:srgbClr val="808080">
                  <a:lumMod val="75000"/>
                </a:srgbClr>
              </a:solidFill>
              <a:prstDash val="sysDash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49263" eaLnBrk="0" fontAlgn="auto" latinLnBrk="0" hangingPunct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87" name="Forme libre 86"/>
            <p:cNvSpPr/>
            <p:nvPr/>
          </p:nvSpPr>
          <p:spPr bwMode="auto">
            <a:xfrm>
              <a:off x="9154877" y="10271695"/>
              <a:ext cx="1740762" cy="1951310"/>
            </a:xfrm>
            <a:custGeom>
              <a:avLst/>
              <a:gdLst>
                <a:gd name="connsiteX0" fmla="*/ 327660 w 327660"/>
                <a:gd name="connsiteY0" fmla="*/ 0 h 91450"/>
                <a:gd name="connsiteX1" fmla="*/ 243840 w 327660"/>
                <a:gd name="connsiteY1" fmla="*/ 15240 h 91450"/>
                <a:gd name="connsiteX2" fmla="*/ 213360 w 327660"/>
                <a:gd name="connsiteY2" fmla="*/ 22860 h 91450"/>
                <a:gd name="connsiteX3" fmla="*/ 182880 w 327660"/>
                <a:gd name="connsiteY3" fmla="*/ 38100 h 91450"/>
                <a:gd name="connsiteX4" fmla="*/ 91440 w 327660"/>
                <a:gd name="connsiteY4" fmla="*/ 60960 h 91450"/>
                <a:gd name="connsiteX5" fmla="*/ 60960 w 327660"/>
                <a:gd name="connsiteY5" fmla="*/ 68580 h 91450"/>
                <a:gd name="connsiteX6" fmla="*/ 38100 w 327660"/>
                <a:gd name="connsiteY6" fmla="*/ 83820 h 91450"/>
                <a:gd name="connsiteX7" fmla="*/ 0 w 327660"/>
                <a:gd name="connsiteY7" fmla="*/ 91440 h 91450"/>
                <a:gd name="connsiteX0" fmla="*/ 2294573 w 2294573"/>
                <a:gd name="connsiteY0" fmla="*/ 0 h 143837"/>
                <a:gd name="connsiteX1" fmla="*/ 243840 w 2294573"/>
                <a:gd name="connsiteY1" fmla="*/ 67627 h 143837"/>
                <a:gd name="connsiteX2" fmla="*/ 213360 w 2294573"/>
                <a:gd name="connsiteY2" fmla="*/ 75247 h 143837"/>
                <a:gd name="connsiteX3" fmla="*/ 182880 w 2294573"/>
                <a:gd name="connsiteY3" fmla="*/ 90487 h 143837"/>
                <a:gd name="connsiteX4" fmla="*/ 91440 w 2294573"/>
                <a:gd name="connsiteY4" fmla="*/ 113347 h 143837"/>
                <a:gd name="connsiteX5" fmla="*/ 60960 w 2294573"/>
                <a:gd name="connsiteY5" fmla="*/ 120967 h 143837"/>
                <a:gd name="connsiteX6" fmla="*/ 38100 w 2294573"/>
                <a:gd name="connsiteY6" fmla="*/ 136207 h 143837"/>
                <a:gd name="connsiteX7" fmla="*/ 0 w 2294573"/>
                <a:gd name="connsiteY7" fmla="*/ 143827 h 143837"/>
                <a:gd name="connsiteX0" fmla="*/ 2294573 w 2294573"/>
                <a:gd name="connsiteY0" fmla="*/ 0 h 143837"/>
                <a:gd name="connsiteX1" fmla="*/ 243840 w 2294573"/>
                <a:gd name="connsiteY1" fmla="*/ 67627 h 143837"/>
                <a:gd name="connsiteX2" fmla="*/ 213360 w 2294573"/>
                <a:gd name="connsiteY2" fmla="*/ 75247 h 143837"/>
                <a:gd name="connsiteX3" fmla="*/ 182880 w 2294573"/>
                <a:gd name="connsiteY3" fmla="*/ 90487 h 143837"/>
                <a:gd name="connsiteX4" fmla="*/ 91440 w 2294573"/>
                <a:gd name="connsiteY4" fmla="*/ 113347 h 143837"/>
                <a:gd name="connsiteX5" fmla="*/ 60960 w 2294573"/>
                <a:gd name="connsiteY5" fmla="*/ 120967 h 143837"/>
                <a:gd name="connsiteX6" fmla="*/ 38100 w 2294573"/>
                <a:gd name="connsiteY6" fmla="*/ 136207 h 143837"/>
                <a:gd name="connsiteX7" fmla="*/ 0 w 2294573"/>
                <a:gd name="connsiteY7" fmla="*/ 143827 h 143837"/>
                <a:gd name="connsiteX0" fmla="*/ 3123248 w 3123248"/>
                <a:gd name="connsiteY0" fmla="*/ 0 h 220027"/>
                <a:gd name="connsiteX1" fmla="*/ 1072515 w 3123248"/>
                <a:gd name="connsiteY1" fmla="*/ 67627 h 220027"/>
                <a:gd name="connsiteX2" fmla="*/ 1042035 w 3123248"/>
                <a:gd name="connsiteY2" fmla="*/ 75247 h 220027"/>
                <a:gd name="connsiteX3" fmla="*/ 1011555 w 3123248"/>
                <a:gd name="connsiteY3" fmla="*/ 90487 h 220027"/>
                <a:gd name="connsiteX4" fmla="*/ 920115 w 3123248"/>
                <a:gd name="connsiteY4" fmla="*/ 113347 h 220027"/>
                <a:gd name="connsiteX5" fmla="*/ 889635 w 3123248"/>
                <a:gd name="connsiteY5" fmla="*/ 120967 h 220027"/>
                <a:gd name="connsiteX6" fmla="*/ 866775 w 3123248"/>
                <a:gd name="connsiteY6" fmla="*/ 136207 h 220027"/>
                <a:gd name="connsiteX7" fmla="*/ 0 w 3123248"/>
                <a:gd name="connsiteY7" fmla="*/ 220027 h 220027"/>
                <a:gd name="connsiteX0" fmla="*/ 3123248 w 3123248"/>
                <a:gd name="connsiteY0" fmla="*/ 0 h 220027"/>
                <a:gd name="connsiteX1" fmla="*/ 1072515 w 3123248"/>
                <a:gd name="connsiteY1" fmla="*/ 67627 h 220027"/>
                <a:gd name="connsiteX2" fmla="*/ 1042035 w 3123248"/>
                <a:gd name="connsiteY2" fmla="*/ 75247 h 220027"/>
                <a:gd name="connsiteX3" fmla="*/ 1011555 w 3123248"/>
                <a:gd name="connsiteY3" fmla="*/ 90487 h 220027"/>
                <a:gd name="connsiteX4" fmla="*/ 889635 w 3123248"/>
                <a:gd name="connsiteY4" fmla="*/ 120967 h 220027"/>
                <a:gd name="connsiteX5" fmla="*/ 866775 w 3123248"/>
                <a:gd name="connsiteY5" fmla="*/ 136207 h 220027"/>
                <a:gd name="connsiteX6" fmla="*/ 0 w 3123248"/>
                <a:gd name="connsiteY6" fmla="*/ 220027 h 220027"/>
                <a:gd name="connsiteX0" fmla="*/ 3123248 w 3123248"/>
                <a:gd name="connsiteY0" fmla="*/ 0 h 220027"/>
                <a:gd name="connsiteX1" fmla="*/ 1072515 w 3123248"/>
                <a:gd name="connsiteY1" fmla="*/ 67627 h 220027"/>
                <a:gd name="connsiteX2" fmla="*/ 1042035 w 3123248"/>
                <a:gd name="connsiteY2" fmla="*/ 75247 h 220027"/>
                <a:gd name="connsiteX3" fmla="*/ 1011555 w 3123248"/>
                <a:gd name="connsiteY3" fmla="*/ 90487 h 220027"/>
                <a:gd name="connsiteX4" fmla="*/ 866775 w 3123248"/>
                <a:gd name="connsiteY4" fmla="*/ 136207 h 220027"/>
                <a:gd name="connsiteX5" fmla="*/ 0 w 3123248"/>
                <a:gd name="connsiteY5" fmla="*/ 220027 h 220027"/>
                <a:gd name="connsiteX0" fmla="*/ 3123248 w 3123248"/>
                <a:gd name="connsiteY0" fmla="*/ 0 h 220027"/>
                <a:gd name="connsiteX1" fmla="*/ 1072515 w 3123248"/>
                <a:gd name="connsiteY1" fmla="*/ 67627 h 220027"/>
                <a:gd name="connsiteX2" fmla="*/ 1042035 w 3123248"/>
                <a:gd name="connsiteY2" fmla="*/ 75247 h 220027"/>
                <a:gd name="connsiteX3" fmla="*/ 1011555 w 3123248"/>
                <a:gd name="connsiteY3" fmla="*/ 90487 h 220027"/>
                <a:gd name="connsiteX4" fmla="*/ 0 w 3123248"/>
                <a:gd name="connsiteY4" fmla="*/ 220027 h 220027"/>
                <a:gd name="connsiteX0" fmla="*/ 3123248 w 3123248"/>
                <a:gd name="connsiteY0" fmla="*/ 0 h 220027"/>
                <a:gd name="connsiteX1" fmla="*/ 1072515 w 3123248"/>
                <a:gd name="connsiteY1" fmla="*/ 67627 h 220027"/>
                <a:gd name="connsiteX2" fmla="*/ 1042035 w 3123248"/>
                <a:gd name="connsiteY2" fmla="*/ 75247 h 220027"/>
                <a:gd name="connsiteX3" fmla="*/ 0 w 3123248"/>
                <a:gd name="connsiteY3" fmla="*/ 220027 h 220027"/>
                <a:gd name="connsiteX0" fmla="*/ 3123248 w 3123248"/>
                <a:gd name="connsiteY0" fmla="*/ 0 h 220027"/>
                <a:gd name="connsiteX1" fmla="*/ 1072515 w 3123248"/>
                <a:gd name="connsiteY1" fmla="*/ 67627 h 220027"/>
                <a:gd name="connsiteX2" fmla="*/ 0 w 3123248"/>
                <a:gd name="connsiteY2" fmla="*/ 220027 h 220027"/>
                <a:gd name="connsiteX0" fmla="*/ 3123248 w 3123248"/>
                <a:gd name="connsiteY0" fmla="*/ 0 h 220027"/>
                <a:gd name="connsiteX1" fmla="*/ 572452 w 3123248"/>
                <a:gd name="connsiteY1" fmla="*/ 48577 h 220027"/>
                <a:gd name="connsiteX2" fmla="*/ 0 w 3123248"/>
                <a:gd name="connsiteY2" fmla="*/ 220027 h 220027"/>
                <a:gd name="connsiteX0" fmla="*/ 4784408 w 4784408"/>
                <a:gd name="connsiteY0" fmla="*/ 0 h 852487"/>
                <a:gd name="connsiteX1" fmla="*/ 2233612 w 4784408"/>
                <a:gd name="connsiteY1" fmla="*/ 48577 h 852487"/>
                <a:gd name="connsiteX2" fmla="*/ 0 w 4784408"/>
                <a:gd name="connsiteY2" fmla="*/ 852487 h 852487"/>
                <a:gd name="connsiteX0" fmla="*/ 4784408 w 4784408"/>
                <a:gd name="connsiteY0" fmla="*/ 0 h 852487"/>
                <a:gd name="connsiteX1" fmla="*/ 2233612 w 4784408"/>
                <a:gd name="connsiteY1" fmla="*/ 48577 h 852487"/>
                <a:gd name="connsiteX2" fmla="*/ 0 w 4784408"/>
                <a:gd name="connsiteY2" fmla="*/ 852487 h 852487"/>
                <a:gd name="connsiteX0" fmla="*/ 4700588 w 4700588"/>
                <a:gd name="connsiteY0" fmla="*/ 29340 h 1491427"/>
                <a:gd name="connsiteX1" fmla="*/ 2149792 w 4700588"/>
                <a:gd name="connsiteY1" fmla="*/ 77917 h 1491427"/>
                <a:gd name="connsiteX2" fmla="*/ 0 w 4700588"/>
                <a:gd name="connsiteY2" fmla="*/ 1491427 h 1491427"/>
                <a:gd name="connsiteX0" fmla="*/ 4700588 w 4700588"/>
                <a:gd name="connsiteY0" fmla="*/ 29340 h 1491427"/>
                <a:gd name="connsiteX1" fmla="*/ 2149792 w 4700588"/>
                <a:gd name="connsiteY1" fmla="*/ 77917 h 1491427"/>
                <a:gd name="connsiteX2" fmla="*/ 0 w 4700588"/>
                <a:gd name="connsiteY2" fmla="*/ 1491427 h 1491427"/>
                <a:gd name="connsiteX0" fmla="*/ 4700588 w 4700588"/>
                <a:gd name="connsiteY0" fmla="*/ 0 h 1462087"/>
                <a:gd name="connsiteX1" fmla="*/ 2149792 w 4700588"/>
                <a:gd name="connsiteY1" fmla="*/ 48577 h 1462087"/>
                <a:gd name="connsiteX2" fmla="*/ 0 w 4700588"/>
                <a:gd name="connsiteY2" fmla="*/ 1462087 h 1462087"/>
                <a:gd name="connsiteX0" fmla="*/ 4700588 w 4700588"/>
                <a:gd name="connsiteY0" fmla="*/ 0 h 1462087"/>
                <a:gd name="connsiteX1" fmla="*/ 2149792 w 4700588"/>
                <a:gd name="connsiteY1" fmla="*/ 48577 h 1462087"/>
                <a:gd name="connsiteX2" fmla="*/ 0 w 4700588"/>
                <a:gd name="connsiteY2" fmla="*/ 1462087 h 1462087"/>
                <a:gd name="connsiteX0" fmla="*/ 4708208 w 4708208"/>
                <a:gd name="connsiteY0" fmla="*/ 26189 h 1442556"/>
                <a:gd name="connsiteX1" fmla="*/ 2157412 w 4708208"/>
                <a:gd name="connsiteY1" fmla="*/ 74766 h 1442556"/>
                <a:gd name="connsiteX2" fmla="*/ 0 w 4708208"/>
                <a:gd name="connsiteY2" fmla="*/ 1442556 h 1442556"/>
                <a:gd name="connsiteX0" fmla="*/ 4708208 w 4708208"/>
                <a:gd name="connsiteY0" fmla="*/ 0 h 1416367"/>
                <a:gd name="connsiteX1" fmla="*/ 2157412 w 4708208"/>
                <a:gd name="connsiteY1" fmla="*/ 48577 h 1416367"/>
                <a:gd name="connsiteX2" fmla="*/ 0 w 4708208"/>
                <a:gd name="connsiteY2" fmla="*/ 1416367 h 1416367"/>
                <a:gd name="connsiteX0" fmla="*/ 4732021 w 4732021"/>
                <a:gd name="connsiteY0" fmla="*/ 31117 h 1518921"/>
                <a:gd name="connsiteX1" fmla="*/ 2181225 w 4732021"/>
                <a:gd name="connsiteY1" fmla="*/ 79694 h 1518921"/>
                <a:gd name="connsiteX2" fmla="*/ 0 w 4732021"/>
                <a:gd name="connsiteY2" fmla="*/ 1518921 h 1518921"/>
                <a:gd name="connsiteX0" fmla="*/ 4732021 w 4732021"/>
                <a:gd name="connsiteY0" fmla="*/ 59945 h 1547749"/>
                <a:gd name="connsiteX1" fmla="*/ 1638300 w 4732021"/>
                <a:gd name="connsiteY1" fmla="*/ 75184 h 1547749"/>
                <a:gd name="connsiteX2" fmla="*/ 0 w 4732021"/>
                <a:gd name="connsiteY2" fmla="*/ 1547749 h 1547749"/>
                <a:gd name="connsiteX0" fmla="*/ 4732021 w 4732021"/>
                <a:gd name="connsiteY0" fmla="*/ 0 h 1487804"/>
                <a:gd name="connsiteX1" fmla="*/ 1638300 w 4732021"/>
                <a:gd name="connsiteY1" fmla="*/ 15239 h 1487804"/>
                <a:gd name="connsiteX2" fmla="*/ 0 w 4732021"/>
                <a:gd name="connsiteY2" fmla="*/ 1487804 h 1487804"/>
                <a:gd name="connsiteX0" fmla="*/ 4700849 w 4700849"/>
                <a:gd name="connsiteY0" fmla="*/ 103682 h 2225331"/>
                <a:gd name="connsiteX1" fmla="*/ 1607128 w 4700849"/>
                <a:gd name="connsiteY1" fmla="*/ 118921 h 2225331"/>
                <a:gd name="connsiteX2" fmla="*/ 0 w 4700849"/>
                <a:gd name="connsiteY2" fmla="*/ 2225331 h 2225331"/>
                <a:gd name="connsiteX0" fmla="*/ 4700849 w 4700849"/>
                <a:gd name="connsiteY0" fmla="*/ 17260 h 2138909"/>
                <a:gd name="connsiteX1" fmla="*/ 1607128 w 4700849"/>
                <a:gd name="connsiteY1" fmla="*/ 32499 h 2138909"/>
                <a:gd name="connsiteX2" fmla="*/ 382861 w 4700849"/>
                <a:gd name="connsiteY2" fmla="*/ 837413 h 2138909"/>
                <a:gd name="connsiteX3" fmla="*/ 0 w 4700849"/>
                <a:gd name="connsiteY3" fmla="*/ 2138909 h 2138909"/>
                <a:gd name="connsiteX0" fmla="*/ 4700849 w 4700849"/>
                <a:gd name="connsiteY0" fmla="*/ 17260 h 2138909"/>
                <a:gd name="connsiteX1" fmla="*/ 1607128 w 4700849"/>
                <a:gd name="connsiteY1" fmla="*/ 32499 h 2138909"/>
                <a:gd name="connsiteX2" fmla="*/ 382861 w 4700849"/>
                <a:gd name="connsiteY2" fmla="*/ 837413 h 2138909"/>
                <a:gd name="connsiteX3" fmla="*/ 0 w 4700849"/>
                <a:gd name="connsiteY3" fmla="*/ 2138909 h 2138909"/>
                <a:gd name="connsiteX0" fmla="*/ 4700849 w 4700849"/>
                <a:gd name="connsiteY0" fmla="*/ 17260 h 2138909"/>
                <a:gd name="connsiteX1" fmla="*/ 1607128 w 4700849"/>
                <a:gd name="connsiteY1" fmla="*/ 32499 h 2138909"/>
                <a:gd name="connsiteX2" fmla="*/ 382861 w 4700849"/>
                <a:gd name="connsiteY2" fmla="*/ 837413 h 2138909"/>
                <a:gd name="connsiteX3" fmla="*/ 0 w 4700849"/>
                <a:gd name="connsiteY3" fmla="*/ 2138909 h 2138909"/>
                <a:gd name="connsiteX0" fmla="*/ 4700849 w 4700849"/>
                <a:gd name="connsiteY0" fmla="*/ 17260 h 2138909"/>
                <a:gd name="connsiteX1" fmla="*/ 1607128 w 4700849"/>
                <a:gd name="connsiteY1" fmla="*/ 32499 h 2138909"/>
                <a:gd name="connsiteX2" fmla="*/ 382861 w 4700849"/>
                <a:gd name="connsiteY2" fmla="*/ 837413 h 2138909"/>
                <a:gd name="connsiteX3" fmla="*/ 0 w 4700849"/>
                <a:gd name="connsiteY3" fmla="*/ 2138909 h 2138909"/>
                <a:gd name="connsiteX0" fmla="*/ 4700849 w 4700849"/>
                <a:gd name="connsiteY0" fmla="*/ 32025 h 2153674"/>
                <a:gd name="connsiteX1" fmla="*/ 1607128 w 4700849"/>
                <a:gd name="connsiteY1" fmla="*/ 47264 h 2153674"/>
                <a:gd name="connsiteX2" fmla="*/ 141561 w 4700849"/>
                <a:gd name="connsiteY2" fmla="*/ 1093478 h 2153674"/>
                <a:gd name="connsiteX3" fmla="*/ 0 w 4700849"/>
                <a:gd name="connsiteY3" fmla="*/ 2153674 h 2153674"/>
                <a:gd name="connsiteX0" fmla="*/ 4700849 w 4700849"/>
                <a:gd name="connsiteY0" fmla="*/ 1216 h 2122865"/>
                <a:gd name="connsiteX1" fmla="*/ 1607128 w 4700849"/>
                <a:gd name="connsiteY1" fmla="*/ 16455 h 2122865"/>
                <a:gd name="connsiteX2" fmla="*/ 141561 w 4700849"/>
                <a:gd name="connsiteY2" fmla="*/ 1062669 h 2122865"/>
                <a:gd name="connsiteX3" fmla="*/ 0 w 4700849"/>
                <a:gd name="connsiteY3" fmla="*/ 2122865 h 2122865"/>
                <a:gd name="connsiteX0" fmla="*/ 4707843 w 4707843"/>
                <a:gd name="connsiteY0" fmla="*/ 19396 h 2141045"/>
                <a:gd name="connsiteX1" fmla="*/ 1626822 w 4707843"/>
                <a:gd name="connsiteY1" fmla="*/ 15585 h 2141045"/>
                <a:gd name="connsiteX2" fmla="*/ 148555 w 4707843"/>
                <a:gd name="connsiteY2" fmla="*/ 1080849 h 2141045"/>
                <a:gd name="connsiteX3" fmla="*/ 6994 w 4707843"/>
                <a:gd name="connsiteY3" fmla="*/ 2141045 h 2141045"/>
                <a:gd name="connsiteX0" fmla="*/ 4707843 w 4707843"/>
                <a:gd name="connsiteY0" fmla="*/ 19396 h 2141045"/>
                <a:gd name="connsiteX1" fmla="*/ 1626822 w 4707843"/>
                <a:gd name="connsiteY1" fmla="*/ 15585 h 2141045"/>
                <a:gd name="connsiteX2" fmla="*/ 148555 w 4707843"/>
                <a:gd name="connsiteY2" fmla="*/ 1080849 h 2141045"/>
                <a:gd name="connsiteX3" fmla="*/ 6994 w 4707843"/>
                <a:gd name="connsiteY3" fmla="*/ 2141045 h 2141045"/>
                <a:gd name="connsiteX0" fmla="*/ 4707843 w 4707843"/>
                <a:gd name="connsiteY0" fmla="*/ 7358 h 2129007"/>
                <a:gd name="connsiteX1" fmla="*/ 1626822 w 4707843"/>
                <a:gd name="connsiteY1" fmla="*/ 3547 h 2129007"/>
                <a:gd name="connsiteX2" fmla="*/ 148555 w 4707843"/>
                <a:gd name="connsiteY2" fmla="*/ 1068811 h 2129007"/>
                <a:gd name="connsiteX3" fmla="*/ 6994 w 4707843"/>
                <a:gd name="connsiteY3" fmla="*/ 2129007 h 2129007"/>
                <a:gd name="connsiteX0" fmla="*/ 4721037 w 4721037"/>
                <a:gd name="connsiteY0" fmla="*/ 7358 h 2129007"/>
                <a:gd name="connsiteX1" fmla="*/ 1640016 w 4721037"/>
                <a:gd name="connsiteY1" fmla="*/ 3547 h 2129007"/>
                <a:gd name="connsiteX2" fmla="*/ 161749 w 4721037"/>
                <a:gd name="connsiteY2" fmla="*/ 1068811 h 2129007"/>
                <a:gd name="connsiteX3" fmla="*/ 20188 w 4721037"/>
                <a:gd name="connsiteY3" fmla="*/ 2129007 h 2129007"/>
                <a:gd name="connsiteX0" fmla="*/ 4700849 w 4700849"/>
                <a:gd name="connsiteY0" fmla="*/ 7358 h 2129007"/>
                <a:gd name="connsiteX1" fmla="*/ 1619828 w 4700849"/>
                <a:gd name="connsiteY1" fmla="*/ 3547 h 2129007"/>
                <a:gd name="connsiteX2" fmla="*/ 141561 w 4700849"/>
                <a:gd name="connsiteY2" fmla="*/ 1068811 h 2129007"/>
                <a:gd name="connsiteX3" fmla="*/ 0 w 4700849"/>
                <a:gd name="connsiteY3" fmla="*/ 2129007 h 2129007"/>
                <a:gd name="connsiteX0" fmla="*/ 4698940 w 4698940"/>
                <a:gd name="connsiteY0" fmla="*/ 7358 h 2173457"/>
                <a:gd name="connsiteX1" fmla="*/ 1617919 w 4698940"/>
                <a:gd name="connsiteY1" fmla="*/ 3547 h 2173457"/>
                <a:gd name="connsiteX2" fmla="*/ 139652 w 4698940"/>
                <a:gd name="connsiteY2" fmla="*/ 1068811 h 2173457"/>
                <a:gd name="connsiteX3" fmla="*/ 17141 w 4698940"/>
                <a:gd name="connsiteY3" fmla="*/ 2173457 h 2173457"/>
                <a:gd name="connsiteX0" fmla="*/ 4681799 w 4681799"/>
                <a:gd name="connsiteY0" fmla="*/ 7358 h 2173457"/>
                <a:gd name="connsiteX1" fmla="*/ 1600778 w 4681799"/>
                <a:gd name="connsiteY1" fmla="*/ 3547 h 2173457"/>
                <a:gd name="connsiteX2" fmla="*/ 122511 w 4681799"/>
                <a:gd name="connsiteY2" fmla="*/ 1068811 h 2173457"/>
                <a:gd name="connsiteX3" fmla="*/ 0 w 4681799"/>
                <a:gd name="connsiteY3" fmla="*/ 2173457 h 2173457"/>
                <a:gd name="connsiteX0" fmla="*/ 4681799 w 4681799"/>
                <a:gd name="connsiteY0" fmla="*/ 0 h 2166099"/>
                <a:gd name="connsiteX1" fmla="*/ 122511 w 4681799"/>
                <a:gd name="connsiteY1" fmla="*/ 1061453 h 2166099"/>
                <a:gd name="connsiteX2" fmla="*/ 0 w 4681799"/>
                <a:gd name="connsiteY2" fmla="*/ 2166099 h 2166099"/>
                <a:gd name="connsiteX0" fmla="*/ 3553957 w 3553957"/>
                <a:gd name="connsiteY0" fmla="*/ 0 h 2756649"/>
                <a:gd name="connsiteX1" fmla="*/ 271019 w 3553957"/>
                <a:gd name="connsiteY1" fmla="*/ 1652003 h 2756649"/>
                <a:gd name="connsiteX2" fmla="*/ 148508 w 3553957"/>
                <a:gd name="connsiteY2" fmla="*/ 2756649 h 2756649"/>
                <a:gd name="connsiteX0" fmla="*/ 3553957 w 3561505"/>
                <a:gd name="connsiteY0" fmla="*/ 0 h 2756649"/>
                <a:gd name="connsiteX1" fmla="*/ 271019 w 3561505"/>
                <a:gd name="connsiteY1" fmla="*/ 1652003 h 2756649"/>
                <a:gd name="connsiteX2" fmla="*/ 148508 w 3561505"/>
                <a:gd name="connsiteY2" fmla="*/ 2756649 h 2756649"/>
                <a:gd name="connsiteX0" fmla="*/ 2613381 w 2623346"/>
                <a:gd name="connsiteY0" fmla="*/ 0 h 3004299"/>
                <a:gd name="connsiteX1" fmla="*/ 206743 w 2623346"/>
                <a:gd name="connsiteY1" fmla="*/ 1899653 h 3004299"/>
                <a:gd name="connsiteX2" fmla="*/ 84232 w 2623346"/>
                <a:gd name="connsiteY2" fmla="*/ 3004299 h 3004299"/>
                <a:gd name="connsiteX0" fmla="*/ 2529149 w 3836298"/>
                <a:gd name="connsiteY0" fmla="*/ 0 h 3004299"/>
                <a:gd name="connsiteX1" fmla="*/ 3761061 w 3836298"/>
                <a:gd name="connsiteY1" fmla="*/ 1375778 h 3004299"/>
                <a:gd name="connsiteX2" fmla="*/ 0 w 3836298"/>
                <a:gd name="connsiteY2" fmla="*/ 3004299 h 3004299"/>
                <a:gd name="connsiteX0" fmla="*/ 2576774 w 3840680"/>
                <a:gd name="connsiteY0" fmla="*/ 0 h 2975724"/>
                <a:gd name="connsiteX1" fmla="*/ 3761061 w 3840680"/>
                <a:gd name="connsiteY1" fmla="*/ 1347203 h 2975724"/>
                <a:gd name="connsiteX2" fmla="*/ 0 w 3840680"/>
                <a:gd name="connsiteY2" fmla="*/ 2975724 h 2975724"/>
                <a:gd name="connsiteX0" fmla="*/ 2576774 w 3852412"/>
                <a:gd name="connsiteY0" fmla="*/ 0 h 2975724"/>
                <a:gd name="connsiteX1" fmla="*/ 3761061 w 3852412"/>
                <a:gd name="connsiteY1" fmla="*/ 1347203 h 2975724"/>
                <a:gd name="connsiteX2" fmla="*/ 0 w 3852412"/>
                <a:gd name="connsiteY2" fmla="*/ 2975724 h 2975724"/>
                <a:gd name="connsiteX0" fmla="*/ 2576774 w 4014717"/>
                <a:gd name="connsiteY0" fmla="*/ 0 h 2975724"/>
                <a:gd name="connsiteX1" fmla="*/ 3932511 w 4014717"/>
                <a:gd name="connsiteY1" fmla="*/ 1118603 h 2975724"/>
                <a:gd name="connsiteX2" fmla="*/ 0 w 4014717"/>
                <a:gd name="connsiteY2" fmla="*/ 2975724 h 2975724"/>
                <a:gd name="connsiteX0" fmla="*/ 2576774 w 3935296"/>
                <a:gd name="connsiteY0" fmla="*/ 0 h 2975724"/>
                <a:gd name="connsiteX1" fmla="*/ 3932511 w 3935296"/>
                <a:gd name="connsiteY1" fmla="*/ 1118603 h 2975724"/>
                <a:gd name="connsiteX2" fmla="*/ 0 w 3935296"/>
                <a:gd name="connsiteY2" fmla="*/ 2975724 h 2975724"/>
                <a:gd name="connsiteX0" fmla="*/ 0 w 1673133"/>
                <a:gd name="connsiteY0" fmla="*/ 0 h 2147049"/>
                <a:gd name="connsiteX1" fmla="*/ 1355737 w 1673133"/>
                <a:gd name="connsiteY1" fmla="*/ 1118603 h 2147049"/>
                <a:gd name="connsiteX2" fmla="*/ 1652326 w 1673133"/>
                <a:gd name="connsiteY2" fmla="*/ 2147049 h 2147049"/>
                <a:gd name="connsiteX0" fmla="*/ 0 w 1652326"/>
                <a:gd name="connsiteY0" fmla="*/ 0 h 2147049"/>
                <a:gd name="connsiteX1" fmla="*/ 1355737 w 1652326"/>
                <a:gd name="connsiteY1" fmla="*/ 1118603 h 2147049"/>
                <a:gd name="connsiteX2" fmla="*/ 1652326 w 1652326"/>
                <a:gd name="connsiteY2" fmla="*/ 2147049 h 2147049"/>
                <a:gd name="connsiteX0" fmla="*/ 0 w 1652326"/>
                <a:gd name="connsiteY0" fmla="*/ 0 h 2147049"/>
                <a:gd name="connsiteX1" fmla="*/ 1355737 w 1652326"/>
                <a:gd name="connsiteY1" fmla="*/ 1118603 h 2147049"/>
                <a:gd name="connsiteX2" fmla="*/ 1652326 w 1652326"/>
                <a:gd name="connsiteY2" fmla="*/ 2147049 h 2147049"/>
                <a:gd name="connsiteX0" fmla="*/ 0 w 1652326"/>
                <a:gd name="connsiteY0" fmla="*/ 0 h 2147049"/>
                <a:gd name="connsiteX1" fmla="*/ 1349387 w 1652326"/>
                <a:gd name="connsiteY1" fmla="*/ 1166228 h 2147049"/>
                <a:gd name="connsiteX2" fmla="*/ 1652326 w 1652326"/>
                <a:gd name="connsiteY2" fmla="*/ 2147049 h 2147049"/>
                <a:gd name="connsiteX0" fmla="*/ 0 w 1652326"/>
                <a:gd name="connsiteY0" fmla="*/ 0 h 2147049"/>
                <a:gd name="connsiteX1" fmla="*/ 1349387 w 1652326"/>
                <a:gd name="connsiteY1" fmla="*/ 1166228 h 2147049"/>
                <a:gd name="connsiteX2" fmla="*/ 1652326 w 1652326"/>
                <a:gd name="connsiteY2" fmla="*/ 2147049 h 2147049"/>
                <a:gd name="connsiteX0" fmla="*/ 0 w 1652326"/>
                <a:gd name="connsiteY0" fmla="*/ 0 h 2147049"/>
                <a:gd name="connsiteX1" fmla="*/ 1349387 w 1652326"/>
                <a:gd name="connsiteY1" fmla="*/ 1166228 h 2147049"/>
                <a:gd name="connsiteX2" fmla="*/ 1652326 w 1652326"/>
                <a:gd name="connsiteY2" fmla="*/ 2147049 h 2147049"/>
                <a:gd name="connsiteX0" fmla="*/ 0 w 1652326"/>
                <a:gd name="connsiteY0" fmla="*/ 0 h 2147049"/>
                <a:gd name="connsiteX1" fmla="*/ 1374787 w 1652326"/>
                <a:gd name="connsiteY1" fmla="*/ 1156703 h 2147049"/>
                <a:gd name="connsiteX2" fmla="*/ 1652326 w 1652326"/>
                <a:gd name="connsiteY2" fmla="*/ 2147049 h 2147049"/>
                <a:gd name="connsiteX0" fmla="*/ 0 w 1652326"/>
                <a:gd name="connsiteY0" fmla="*/ 0 h 2147049"/>
                <a:gd name="connsiteX1" fmla="*/ 1374787 w 1652326"/>
                <a:gd name="connsiteY1" fmla="*/ 1156703 h 2147049"/>
                <a:gd name="connsiteX2" fmla="*/ 1652326 w 1652326"/>
                <a:gd name="connsiteY2" fmla="*/ 2147049 h 2147049"/>
                <a:gd name="connsiteX0" fmla="*/ 0 w 1652326"/>
                <a:gd name="connsiteY0" fmla="*/ 0 h 2147049"/>
                <a:gd name="connsiteX1" fmla="*/ 1374787 w 1652326"/>
                <a:gd name="connsiteY1" fmla="*/ 1156703 h 2147049"/>
                <a:gd name="connsiteX2" fmla="*/ 1652326 w 1652326"/>
                <a:gd name="connsiteY2" fmla="*/ 2147049 h 2147049"/>
                <a:gd name="connsiteX0" fmla="*/ 0 w 1652326"/>
                <a:gd name="connsiteY0" fmla="*/ 0 h 2147049"/>
                <a:gd name="connsiteX1" fmla="*/ 1374787 w 1652326"/>
                <a:gd name="connsiteY1" fmla="*/ 1156703 h 2147049"/>
                <a:gd name="connsiteX2" fmla="*/ 1652326 w 1652326"/>
                <a:gd name="connsiteY2" fmla="*/ 2147049 h 2147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2326" h="2147049">
                  <a:moveTo>
                    <a:pt x="0" y="0"/>
                  </a:moveTo>
                  <a:lnTo>
                    <a:pt x="1374787" y="1156703"/>
                  </a:lnTo>
                  <a:cubicBezTo>
                    <a:pt x="1612075" y="1327219"/>
                    <a:pt x="1301943" y="1961017"/>
                    <a:pt x="1652326" y="2147049"/>
                  </a:cubicBezTo>
                </a:path>
              </a:pathLst>
            </a:custGeom>
            <a:noFill/>
            <a:ln w="12700" cap="flat" cmpd="sng" algn="ctr">
              <a:solidFill>
                <a:srgbClr val="808080">
                  <a:lumMod val="75000"/>
                </a:srgbClr>
              </a:solidFill>
              <a:prstDash val="sysDash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49263" eaLnBrk="0" fontAlgn="auto" latinLnBrk="0" hangingPunct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88" name="Triangle isocèle 87"/>
            <p:cNvSpPr/>
            <p:nvPr/>
          </p:nvSpPr>
          <p:spPr bwMode="auto">
            <a:xfrm>
              <a:off x="8781389" y="9918764"/>
              <a:ext cx="777782" cy="345681"/>
            </a:xfrm>
            <a:prstGeom prst="triangle">
              <a:avLst/>
            </a:prstGeom>
            <a:solidFill>
              <a:srgbClr val="97B4EF"/>
            </a:solidFill>
            <a:ln w="6350" cap="flat" cmpd="sng" algn="ctr">
              <a:solidFill>
                <a:srgbClr val="808080">
                  <a:lumMod val="7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49263" eaLnBrk="0" fontAlgn="auto" latinLnBrk="0" hangingPunct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  <a:defRPr/>
              </a:pPr>
              <a:r>
                <a:rPr kumimoji="0" lang="fr-FR" sz="400" b="0" i="1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Lucida Sans Unicode"/>
                </a:rPr>
                <a:t>Size</a:t>
              </a:r>
              <a:endParaRPr kumimoji="0" lang="en-US" sz="400" b="0" i="1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Lucida Sans Unicode"/>
              </a:endParaRPr>
            </a:p>
          </p:txBody>
        </p:sp>
        <p:cxnSp>
          <p:nvCxnSpPr>
            <p:cNvPr id="89" name="Connecteur droit 88"/>
            <p:cNvCxnSpPr/>
            <p:nvPr/>
          </p:nvCxnSpPr>
          <p:spPr bwMode="auto">
            <a:xfrm flipH="1" flipV="1">
              <a:off x="8333431" y="9462964"/>
              <a:ext cx="2244591" cy="628642"/>
            </a:xfrm>
            <a:prstGeom prst="line">
              <a:avLst/>
            </a:prstGeom>
            <a:solidFill>
              <a:srgbClr val="00B8FF"/>
            </a:solidFill>
            <a:ln w="6350" cap="flat" cmpd="sng" algn="ctr">
              <a:solidFill>
                <a:srgbClr val="CC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0" name="Rectangle 89"/>
          <p:cNvSpPr/>
          <p:nvPr/>
        </p:nvSpPr>
        <p:spPr>
          <a:xfrm>
            <a:off x="6641216" y="5365665"/>
            <a:ext cx="65434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6000" b="1" dirty="0">
                <a:solidFill>
                  <a:srgbClr val="C00000"/>
                </a:solidFill>
              </a:rPr>
              <a:t>?</a:t>
            </a:r>
          </a:p>
        </p:txBody>
      </p:sp>
      <p:pic>
        <p:nvPicPr>
          <p:cNvPr id="40962" name="Picture 2" descr="https://slack-imgs.com/?c=1&amp;o1=ro&amp;url=https%3A%2F%2Fi.imgflip.com%2F5by7nf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829" y="2844676"/>
            <a:ext cx="4390552" cy="342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47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/>
      <p:bldP spid="8" grpId="0"/>
      <p:bldP spid="9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ZoneTexte 26"/>
          <p:cNvSpPr txBox="1"/>
          <p:nvPr/>
        </p:nvSpPr>
        <p:spPr>
          <a:xfrm>
            <a:off x="23424" y="6308906"/>
            <a:ext cx="8856983" cy="369332"/>
          </a:xfrm>
          <a:prstGeom prst="rect">
            <a:avLst/>
          </a:prstGeom>
          <a:noFill/>
        </p:spPr>
        <p:txBody>
          <a:bodyPr wrap="square" lIns="0" rIns="0" anchor="b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 smtClean="0">
                <a:solidFill>
                  <a:srgbClr val="5F5E5E"/>
                </a:solidFill>
                <a:latin typeface="Calibri" pitchFamily="34" charset="0"/>
                <a:cs typeface="Calibri" pitchFamily="34" charset="0"/>
              </a:rPr>
              <a:t>Source: ITRS &amp; </a:t>
            </a:r>
            <a:r>
              <a:rPr lang="en-US" i="1" kern="0" dirty="0" smtClean="0">
                <a:solidFill>
                  <a:srgbClr val="5F5E5E"/>
                </a:solidFill>
                <a:latin typeface="Calibri" pitchFamily="34" charset="0"/>
                <a:cs typeface="Calibri" pitchFamily="34" charset="0"/>
              </a:rPr>
              <a:t>Hardware-dependent Software</a:t>
            </a:r>
            <a:r>
              <a:rPr lang="en-US" kern="0" dirty="0" smtClean="0">
                <a:solidFill>
                  <a:srgbClr val="5F5E5E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kern="0" dirty="0" err="1" smtClean="0">
                <a:solidFill>
                  <a:srgbClr val="5F5E5E"/>
                </a:solidFill>
                <a:latin typeface="Calibri" pitchFamily="34" charset="0"/>
                <a:cs typeface="Calibri" pitchFamily="34" charset="0"/>
              </a:rPr>
              <a:t>Ecker</a:t>
            </a:r>
            <a:r>
              <a:rPr lang="en-US" kern="0" dirty="0" smtClean="0">
                <a:solidFill>
                  <a:srgbClr val="5F5E5E"/>
                </a:solidFill>
                <a:latin typeface="Calibri" pitchFamily="34" charset="0"/>
                <a:cs typeface="Calibri" pitchFamily="34" charset="0"/>
              </a:rPr>
              <a:t> et al., Springer</a:t>
            </a:r>
            <a:endParaRPr lang="en-US" kern="0" dirty="0">
              <a:solidFill>
                <a:srgbClr val="5F5E5E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3" name="Espace réservé du contenu 66"/>
          <p:cNvSpPr txBox="1">
            <a:spLocks/>
          </p:cNvSpPr>
          <p:nvPr/>
        </p:nvSpPr>
        <p:spPr>
          <a:xfrm>
            <a:off x="23424" y="908720"/>
            <a:ext cx="3478500" cy="576474"/>
          </a:xfrm>
          <a:prstGeom prst="rect">
            <a:avLst/>
          </a:prstGeom>
        </p:spPr>
        <p:txBody>
          <a:bodyPr/>
          <a:lstStyle>
            <a:lvl1pPr marL="252000" indent="-25200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lang="fr-FR" sz="2800" b="1" kern="1200">
                <a:solidFill>
                  <a:srgbClr val="9D1747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6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fr-FR" sz="2400" b="1" kern="1200" baseline="0">
                <a:solidFill>
                  <a:srgbClr val="4F4D5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84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fr-FR" sz="2000" kern="1200" baseline="0">
                <a:solidFill>
                  <a:srgbClr val="4F4D5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D1747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Technology drivers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9D1747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4" name="Titre 1"/>
          <p:cNvSpPr>
            <a:spLocks noGrp="1"/>
          </p:cNvSpPr>
          <p:nvPr>
            <p:ph type="title"/>
          </p:nvPr>
        </p:nvSpPr>
        <p:spPr>
          <a:xfrm>
            <a:off x="1475656" y="239557"/>
            <a:ext cx="7668344" cy="669163"/>
          </a:xfrm>
        </p:spPr>
        <p:txBody>
          <a:bodyPr/>
          <a:lstStyle/>
          <a:p>
            <a:r>
              <a:rPr lang="fr-FR" dirty="0" smtClean="0"/>
              <a:t>Motivations</a:t>
            </a:r>
            <a:endParaRPr lang="en-US" cap="small" dirty="0"/>
          </a:p>
        </p:txBody>
      </p:sp>
    </p:spTree>
    <p:extLst>
      <p:ext uri="{BB962C8B-B14F-4D97-AF65-F5344CB8AC3E}">
        <p14:creationId xmlns:p14="http://schemas.microsoft.com/office/powerpoint/2010/main" val="159819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Espace réservé du contenu 66"/>
          <p:cNvSpPr txBox="1">
            <a:spLocks/>
          </p:cNvSpPr>
          <p:nvPr/>
        </p:nvSpPr>
        <p:spPr>
          <a:xfrm>
            <a:off x="23423" y="908720"/>
            <a:ext cx="8856983" cy="2160240"/>
          </a:xfrm>
          <a:prstGeom prst="rect">
            <a:avLst/>
          </a:prstGeom>
        </p:spPr>
        <p:txBody>
          <a:bodyPr/>
          <a:lstStyle>
            <a:lvl1pPr marL="252000" indent="-25200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lang="fr-FR" sz="2800" b="1" kern="1200">
                <a:solidFill>
                  <a:srgbClr val="9D1747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6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fr-FR" sz="2400" b="1" kern="1200" baseline="0">
                <a:solidFill>
                  <a:srgbClr val="4F4D5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84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fr-FR" sz="2000" kern="1200" baseline="0">
                <a:solidFill>
                  <a:srgbClr val="4F4D5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1200"/>
              </a:spcBef>
              <a:buNone/>
            </a:pPr>
            <a:r>
              <a:rPr lang="en-US" sz="2600" dirty="0" smtClean="0"/>
              <a:t>(Static) Neural Network</a:t>
            </a:r>
            <a:endParaRPr lang="en-US" sz="2600" dirty="0"/>
          </a:p>
          <a:p>
            <a:pPr lvl="1" defTabSz="108000"/>
            <a:r>
              <a:rPr lang="en-US" b="0" dirty="0"/>
              <a:t>Computations on all </a:t>
            </a:r>
            <a:r>
              <a:rPr lang="en-US" b="0" dirty="0" smtClean="0"/>
              <a:t>input samples </a:t>
            </a:r>
            <a:r>
              <a:rPr lang="en-US" b="0" dirty="0"/>
              <a:t>are identical</a:t>
            </a:r>
          </a:p>
          <a:p>
            <a:pPr lvl="2" defTabSz="108000"/>
            <a:r>
              <a:rPr lang="en-US" b="0" dirty="0" smtClean="0"/>
              <a:t>Fixed network architecture and data-path </a:t>
            </a:r>
          </a:p>
          <a:p>
            <a:pPr lvl="2" defTabSz="108000"/>
            <a:r>
              <a:rPr lang="en-US" b="0" dirty="0" smtClean="0"/>
              <a:t>All input samples are processed by all neurons</a:t>
            </a:r>
          </a:p>
          <a:p>
            <a:pPr lvl="2" defTabSz="108000"/>
            <a:r>
              <a:rPr lang="en-US" dirty="0" smtClean="0"/>
              <a:t>Learned weights are fixed by training</a:t>
            </a:r>
            <a:endParaRPr lang="en-US" b="0" dirty="0" smtClean="0"/>
          </a:p>
          <a:p>
            <a:pPr lvl="1" defTabSz="108000"/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9D1747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4" name="Titre 1"/>
          <p:cNvSpPr>
            <a:spLocks noGrp="1"/>
          </p:cNvSpPr>
          <p:nvPr>
            <p:ph type="title"/>
          </p:nvPr>
        </p:nvSpPr>
        <p:spPr>
          <a:xfrm>
            <a:off x="1475656" y="239557"/>
            <a:ext cx="7668344" cy="669163"/>
          </a:xfrm>
        </p:spPr>
        <p:txBody>
          <a:bodyPr/>
          <a:lstStyle/>
          <a:p>
            <a:r>
              <a:rPr lang="fr-FR" dirty="0" smtClean="0"/>
              <a:t>Intro</a:t>
            </a:r>
            <a:endParaRPr lang="en-US" cap="small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563" y="2969170"/>
            <a:ext cx="4104456" cy="19850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3011247" y="5157192"/>
                <a:ext cx="226831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fr-FR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l-G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247" y="5157192"/>
                <a:ext cx="226831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267744" y="5805264"/>
                <a:ext cx="10075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fr-FR" dirty="0" smtClean="0"/>
                  <a:t> : input</a:t>
                </a:r>
                <a:endParaRPr lang="fr-FR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5805264"/>
                <a:ext cx="1007584" cy="369332"/>
              </a:xfrm>
              <a:prstGeom prst="rect">
                <a:avLst/>
              </a:prstGeom>
              <a:blipFill>
                <a:blip r:embed="rId4"/>
                <a:stretch>
                  <a:fillRect t="-8197" r="-5455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 90"/>
              <p:cNvSpPr/>
              <p:nvPr/>
            </p:nvSpPr>
            <p:spPr>
              <a:xfrm>
                <a:off x="2267744" y="6150212"/>
                <a:ext cx="11520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r-FR" dirty="0" smtClean="0"/>
                  <a:t> : output</a:t>
                </a:r>
                <a:endParaRPr lang="fr-FR" dirty="0"/>
              </a:p>
            </p:txBody>
          </p:sp>
        </mc:Choice>
        <mc:Fallback xmlns="">
          <p:sp>
            <p:nvSpPr>
              <p:cNvPr id="91" name="Rectangle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6150212"/>
                <a:ext cx="1152047" cy="369332"/>
              </a:xfrm>
              <a:prstGeom prst="rect">
                <a:avLst/>
              </a:prstGeom>
              <a:blipFill>
                <a:blip r:embed="rId5"/>
                <a:stretch>
                  <a:fillRect t="-10000" r="-4762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/>
              <p:cNvSpPr/>
              <p:nvPr/>
            </p:nvSpPr>
            <p:spPr>
              <a:xfrm>
                <a:off x="3887535" y="5805264"/>
                <a:ext cx="4553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(∙,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dirty="0" smtClean="0"/>
                  <a:t> : CNN </a:t>
                </a:r>
                <a:r>
                  <a:rPr lang="fr-FR" dirty="0" err="1" smtClean="0"/>
                  <a:t>Function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parameterized</a:t>
                </a:r>
                <a:r>
                  <a:rPr lang="fr-FR" dirty="0" smtClean="0"/>
                  <a:t>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93" name="Rectangle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535" y="5805264"/>
                <a:ext cx="4553875" cy="369332"/>
              </a:xfrm>
              <a:prstGeom prst="rect">
                <a:avLst/>
              </a:prstGeom>
              <a:blipFill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/>
              <p:cNvSpPr/>
              <p:nvPr/>
            </p:nvSpPr>
            <p:spPr>
              <a:xfrm>
                <a:off x="3887535" y="6150212"/>
                <a:ext cx="26949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fr-FR" dirty="0" smtClean="0"/>
                  <a:t> : </a:t>
                </a:r>
                <a:r>
                  <a:rPr lang="fr-FR" dirty="0" err="1" smtClean="0"/>
                  <a:t>Learnable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Parameter</a:t>
                </a:r>
                <a:endParaRPr lang="fr-FR" dirty="0"/>
              </a:p>
            </p:txBody>
          </p:sp>
        </mc:Choice>
        <mc:Fallback xmlns="">
          <p:sp>
            <p:nvSpPr>
              <p:cNvPr id="95" name="Rectangle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535" y="6150212"/>
                <a:ext cx="2694969" cy="369332"/>
              </a:xfrm>
              <a:prstGeom prst="rect">
                <a:avLst/>
              </a:prstGeom>
              <a:blipFill>
                <a:blip r:embed="rId7"/>
                <a:stretch>
                  <a:fillRect t="-10000" r="-1131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723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Espace réservé du contenu 66"/>
          <p:cNvSpPr txBox="1">
            <a:spLocks/>
          </p:cNvSpPr>
          <p:nvPr/>
        </p:nvSpPr>
        <p:spPr>
          <a:xfrm>
            <a:off x="23423" y="908720"/>
            <a:ext cx="8856983" cy="2160240"/>
          </a:xfrm>
          <a:prstGeom prst="rect">
            <a:avLst/>
          </a:prstGeom>
        </p:spPr>
        <p:txBody>
          <a:bodyPr/>
          <a:lstStyle>
            <a:lvl1pPr marL="252000" indent="-25200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lang="fr-FR" sz="2800" b="1" kern="1200">
                <a:solidFill>
                  <a:srgbClr val="9D1747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6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fr-FR" sz="2400" b="1" kern="1200" baseline="0">
                <a:solidFill>
                  <a:srgbClr val="4F4D5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84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fr-FR" sz="2000" kern="1200" baseline="0">
                <a:solidFill>
                  <a:srgbClr val="4F4D5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1200"/>
              </a:spcBef>
              <a:buNone/>
            </a:pPr>
            <a:r>
              <a:rPr lang="en-US" sz="2600" dirty="0" smtClean="0"/>
              <a:t>(Static) Neural Network</a:t>
            </a:r>
            <a:endParaRPr lang="en-US" sz="2600" dirty="0"/>
          </a:p>
          <a:p>
            <a:pPr lvl="1" defTabSz="108000"/>
            <a:r>
              <a:rPr lang="en-US" b="0" dirty="0"/>
              <a:t>Computations on all </a:t>
            </a:r>
            <a:r>
              <a:rPr lang="en-US" b="0" dirty="0" smtClean="0"/>
              <a:t>input samples </a:t>
            </a:r>
            <a:r>
              <a:rPr lang="en-US" b="0" dirty="0"/>
              <a:t>are </a:t>
            </a:r>
            <a:r>
              <a:rPr lang="en-US" b="0" dirty="0" smtClean="0"/>
              <a:t>identical</a:t>
            </a:r>
          </a:p>
          <a:p>
            <a:pPr lvl="1" defTabSz="108000"/>
            <a:endParaRPr lang="en-US" b="0" dirty="0"/>
          </a:p>
          <a:p>
            <a:pPr lvl="1" defTabSz="108000"/>
            <a:endParaRPr lang="en-US" sz="3600" b="0" dirty="0" smtClean="0"/>
          </a:p>
          <a:p>
            <a:pPr marL="0" lvl="0" indent="0">
              <a:spcBef>
                <a:spcPts val="1200"/>
              </a:spcBef>
              <a:buNone/>
            </a:pPr>
            <a:endParaRPr lang="en-US" sz="2600" dirty="0" smtClean="0"/>
          </a:p>
          <a:p>
            <a:pPr marL="0" lvl="0" indent="0">
              <a:spcBef>
                <a:spcPts val="1200"/>
              </a:spcBef>
              <a:buNone/>
            </a:pPr>
            <a:r>
              <a:rPr lang="en-US" sz="2600" dirty="0" smtClean="0"/>
              <a:t>Dynamic </a:t>
            </a:r>
            <a:r>
              <a:rPr lang="en-US" sz="2600" dirty="0"/>
              <a:t>Neural </a:t>
            </a:r>
            <a:r>
              <a:rPr lang="en-US" sz="2600" dirty="0" smtClean="0"/>
              <a:t>Network</a:t>
            </a:r>
            <a:endParaRPr lang="en-US" sz="2600" b="0" dirty="0">
              <a:solidFill>
                <a:srgbClr val="000000"/>
              </a:solidFill>
              <a:latin typeface="Arial"/>
              <a:cs typeface="Lucida Sans Unicode"/>
            </a:endParaRPr>
          </a:p>
          <a:p>
            <a:pPr lvl="1" defTabSz="108000"/>
            <a:r>
              <a:rPr lang="en-US" b="0" dirty="0" smtClean="0"/>
              <a:t>Computations are adaptively modified for input samples </a:t>
            </a:r>
          </a:p>
          <a:p>
            <a:pPr lvl="1" defTabSz="108000"/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9D1747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4" name="Titre 1"/>
          <p:cNvSpPr>
            <a:spLocks noGrp="1"/>
          </p:cNvSpPr>
          <p:nvPr>
            <p:ph type="title"/>
          </p:nvPr>
        </p:nvSpPr>
        <p:spPr>
          <a:xfrm>
            <a:off x="1475656" y="239557"/>
            <a:ext cx="7668344" cy="669163"/>
          </a:xfrm>
        </p:spPr>
        <p:txBody>
          <a:bodyPr/>
          <a:lstStyle/>
          <a:p>
            <a:r>
              <a:rPr lang="fr-FR" dirty="0" smtClean="0"/>
              <a:t>Intro</a:t>
            </a:r>
            <a:endParaRPr lang="en-US" cap="smal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3011247" y="1994640"/>
                <a:ext cx="226831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fr-FR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l-G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247" y="1994640"/>
                <a:ext cx="2268313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267744" y="2642712"/>
                <a:ext cx="10075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fr-FR" dirty="0" smtClean="0"/>
                  <a:t> : input</a:t>
                </a:r>
                <a:endParaRPr lang="fr-FR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2642712"/>
                <a:ext cx="1007584" cy="369332"/>
              </a:xfrm>
              <a:prstGeom prst="rect">
                <a:avLst/>
              </a:prstGeom>
              <a:blipFill>
                <a:blip r:embed="rId3"/>
                <a:stretch>
                  <a:fillRect t="-10000" r="-5455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 90"/>
              <p:cNvSpPr/>
              <p:nvPr/>
            </p:nvSpPr>
            <p:spPr>
              <a:xfrm>
                <a:off x="2267744" y="2987660"/>
                <a:ext cx="11520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r-FR" dirty="0" smtClean="0"/>
                  <a:t> : output</a:t>
                </a:r>
                <a:endParaRPr lang="fr-FR" dirty="0"/>
              </a:p>
            </p:txBody>
          </p:sp>
        </mc:Choice>
        <mc:Fallback xmlns="">
          <p:sp>
            <p:nvSpPr>
              <p:cNvPr id="91" name="Rectangle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2987660"/>
                <a:ext cx="1152047" cy="369332"/>
              </a:xfrm>
              <a:prstGeom prst="rect">
                <a:avLst/>
              </a:prstGeom>
              <a:blipFill>
                <a:blip r:embed="rId4"/>
                <a:stretch>
                  <a:fillRect t="-8197" r="-4762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/>
              <p:cNvSpPr/>
              <p:nvPr/>
            </p:nvSpPr>
            <p:spPr>
              <a:xfrm>
                <a:off x="3887535" y="2642712"/>
                <a:ext cx="4553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(∙,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dirty="0" smtClean="0"/>
                  <a:t> : CNN </a:t>
                </a:r>
                <a:r>
                  <a:rPr lang="fr-FR" dirty="0" err="1" smtClean="0"/>
                  <a:t>Function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parameterized</a:t>
                </a:r>
                <a:r>
                  <a:rPr lang="fr-FR" dirty="0" smtClean="0"/>
                  <a:t>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93" name="Rectangle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535" y="2642712"/>
                <a:ext cx="4553875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/>
              <p:cNvSpPr/>
              <p:nvPr/>
            </p:nvSpPr>
            <p:spPr>
              <a:xfrm>
                <a:off x="3887535" y="2987660"/>
                <a:ext cx="26949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fr-FR" dirty="0" smtClean="0"/>
                  <a:t> : </a:t>
                </a:r>
                <a:r>
                  <a:rPr lang="fr-FR" dirty="0" err="1" smtClean="0"/>
                  <a:t>Learnable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Parameter</a:t>
                </a:r>
                <a:endParaRPr lang="fr-FR" dirty="0"/>
              </a:p>
            </p:txBody>
          </p:sp>
        </mc:Choice>
        <mc:Fallback xmlns="">
          <p:sp>
            <p:nvSpPr>
              <p:cNvPr id="95" name="Rectangle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535" y="2987660"/>
                <a:ext cx="2694969" cy="369332"/>
              </a:xfrm>
              <a:prstGeom prst="rect">
                <a:avLst/>
              </a:prstGeom>
              <a:blipFill>
                <a:blip r:embed="rId6"/>
                <a:stretch>
                  <a:fillRect t="-8197" r="-1131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2795223" y="4437112"/>
                <a:ext cx="3558795" cy="5403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F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fr-FR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fr-F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fr-F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fr-F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fr-F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fr-F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fr-F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fr-F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5223" y="4437112"/>
                <a:ext cx="3558795" cy="5403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39552" y="5147900"/>
                <a:ext cx="18809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dirty="0" smtClean="0"/>
                  <a:t> : input </a:t>
                </a:r>
                <a:r>
                  <a:rPr lang="fr-FR" dirty="0" err="1" smtClean="0"/>
                  <a:t>sample</a:t>
                </a:r>
                <a:endParaRPr lang="fr-FR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147900"/>
                <a:ext cx="1880900" cy="369332"/>
              </a:xfrm>
              <a:prstGeom prst="rect">
                <a:avLst/>
              </a:prstGeom>
              <a:blipFill>
                <a:blip r:embed="rId8"/>
                <a:stretch>
                  <a:fillRect t="-8197" r="-2597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39552" y="5492848"/>
                <a:ext cx="20236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dirty="0" smtClean="0"/>
                  <a:t> : output </a:t>
                </a:r>
                <a:r>
                  <a:rPr lang="fr-FR" dirty="0" err="1" smtClean="0"/>
                  <a:t>sample</a:t>
                </a:r>
                <a:endParaRPr lang="fr-FR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492848"/>
                <a:ext cx="2023631" cy="369332"/>
              </a:xfrm>
              <a:prstGeom prst="rect">
                <a:avLst/>
              </a:prstGeom>
              <a:blipFill>
                <a:blip r:embed="rId9"/>
                <a:stretch>
                  <a:fillRect t="-8197" r="-2417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3023439" y="5147900"/>
                <a:ext cx="5650329" cy="3965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(∙,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dirty="0" smtClean="0"/>
                  <a:t> : CNN </a:t>
                </a:r>
                <a:r>
                  <a:rPr lang="fr-FR" dirty="0" err="1" smtClean="0"/>
                  <a:t>Function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parameterized</a:t>
                </a:r>
                <a:r>
                  <a:rPr lang="fr-FR" dirty="0" smtClean="0"/>
                  <a:t>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fr-FR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3439" y="5147900"/>
                <a:ext cx="5650329" cy="396519"/>
              </a:xfrm>
              <a:prstGeom prst="rect">
                <a:avLst/>
              </a:prstGeom>
              <a:blipFill>
                <a:blip r:embed="rId10"/>
                <a:stretch>
                  <a:fillRect t="-7576" b="-151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3023439" y="5492848"/>
                <a:ext cx="5302221" cy="3965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fr-FR" dirty="0" smtClean="0"/>
                  <a:t> : </a:t>
                </a:r>
                <a:r>
                  <a:rPr lang="fr-FR" dirty="0" err="1" smtClean="0"/>
                  <a:t>Learnable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Parameter</a:t>
                </a:r>
                <a:r>
                  <a:rPr lang="fr-FR" dirty="0" smtClean="0"/>
                  <a:t> </a:t>
                </a:r>
                <a:r>
                  <a:rPr lang="fr-FR" dirty="0"/>
                  <a:t>parameterized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3439" y="5492848"/>
                <a:ext cx="5302221" cy="396519"/>
              </a:xfrm>
              <a:prstGeom prst="rect">
                <a:avLst/>
              </a:prstGeom>
              <a:blipFill>
                <a:blip r:embed="rId11"/>
                <a:stretch>
                  <a:fillRect t="-7692" b="-1692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ZoneTexte 14"/>
          <p:cNvSpPr txBox="1"/>
          <p:nvPr/>
        </p:nvSpPr>
        <p:spPr>
          <a:xfrm>
            <a:off x="23424" y="6031907"/>
            <a:ext cx="8856983" cy="646331"/>
          </a:xfrm>
          <a:prstGeom prst="rect">
            <a:avLst/>
          </a:prstGeom>
          <a:noFill/>
        </p:spPr>
        <p:txBody>
          <a:bodyPr wrap="square" lIns="0" rIns="0" anchor="b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 dirty="0" smtClean="0">
                <a:solidFill>
                  <a:srgbClr val="5F5E5E"/>
                </a:solidFill>
                <a:latin typeface="Calibri" pitchFamily="34" charset="0"/>
                <a:cs typeface="Calibri" pitchFamily="34" charset="0"/>
              </a:rPr>
              <a:t>Warning</a:t>
            </a:r>
            <a:r>
              <a:rPr lang="en-US" kern="0" dirty="0" smtClean="0">
                <a:solidFill>
                  <a:srgbClr val="5F5E5E"/>
                </a:solidFill>
                <a:latin typeface="Calibri" pitchFamily="34" charset="0"/>
                <a:cs typeface="Calibri" pitchFamily="34" charset="0"/>
              </a:rPr>
              <a:t>: These equations are not sound, they only give an intuition of  </a:t>
            </a:r>
            <a:br>
              <a:rPr lang="en-US" kern="0" dirty="0" smtClean="0">
                <a:solidFill>
                  <a:srgbClr val="5F5E5E"/>
                </a:solidFill>
                <a:latin typeface="Calibri" pitchFamily="34" charset="0"/>
                <a:cs typeface="Calibri" pitchFamily="34" charset="0"/>
              </a:rPr>
            </a:br>
            <a:r>
              <a:rPr lang="en-US" kern="0" dirty="0" smtClean="0">
                <a:solidFill>
                  <a:srgbClr val="5F5E5E"/>
                </a:solidFill>
                <a:latin typeface="Calibri" pitchFamily="34" charset="0"/>
                <a:cs typeface="Calibri" pitchFamily="34" charset="0"/>
              </a:rPr>
              <a:t>                 what’s happening.</a:t>
            </a:r>
            <a:endParaRPr lang="en-US" kern="0" dirty="0">
              <a:solidFill>
                <a:srgbClr val="5F5E5E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16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Espace réservé du contenu 66"/>
          <p:cNvSpPr txBox="1">
            <a:spLocks/>
          </p:cNvSpPr>
          <p:nvPr/>
        </p:nvSpPr>
        <p:spPr>
          <a:xfrm>
            <a:off x="23423" y="908720"/>
            <a:ext cx="9517129" cy="5760640"/>
          </a:xfrm>
          <a:prstGeom prst="rect">
            <a:avLst/>
          </a:prstGeom>
        </p:spPr>
        <p:txBody>
          <a:bodyPr/>
          <a:lstStyle>
            <a:lvl1pPr marL="252000" indent="-25200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lang="fr-FR" sz="2800" b="1" kern="1200">
                <a:solidFill>
                  <a:srgbClr val="9D1747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6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fr-FR" sz="2400" b="1" kern="1200" baseline="0">
                <a:solidFill>
                  <a:srgbClr val="4F4D5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84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fr-FR" sz="2000" kern="1200" baseline="0">
                <a:solidFill>
                  <a:srgbClr val="4F4D5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2600" dirty="0" smtClean="0"/>
              <a:t>Why Dynamic </a:t>
            </a:r>
            <a:r>
              <a:rPr lang="en-US" sz="2600" dirty="0"/>
              <a:t>Neural </a:t>
            </a:r>
            <a:r>
              <a:rPr lang="en-US" sz="2600" dirty="0" smtClean="0"/>
              <a:t>Network?</a:t>
            </a:r>
            <a:endParaRPr lang="en-US" sz="2600" b="0" dirty="0">
              <a:solidFill>
                <a:srgbClr val="000000"/>
              </a:solidFill>
              <a:latin typeface="Arial"/>
              <a:cs typeface="Lucida Sans Unicode"/>
            </a:endParaRPr>
          </a:p>
          <a:p>
            <a:pPr lvl="1" defTabSz="108000">
              <a:spcAft>
                <a:spcPts val="1200"/>
              </a:spcAft>
            </a:pPr>
            <a:r>
              <a:rPr lang="en-US" dirty="0" smtClean="0"/>
              <a:t>Accuracy++</a:t>
            </a:r>
            <a:br>
              <a:rPr lang="en-US" dirty="0" smtClean="0"/>
            </a:br>
            <a:r>
              <a:rPr lang="en-US" b="0" dirty="0" smtClean="0"/>
              <a:t>Larger parameter space &gt; Better “representation power”</a:t>
            </a:r>
          </a:p>
          <a:p>
            <a:pPr lvl="1" defTabSz="108000">
              <a:spcAft>
                <a:spcPts val="1200"/>
              </a:spcAft>
            </a:pPr>
            <a:r>
              <a:rPr lang="en-US" dirty="0" smtClean="0"/>
              <a:t>Efficiency++</a:t>
            </a:r>
            <a:br>
              <a:rPr lang="en-US" dirty="0" smtClean="0"/>
            </a:br>
            <a:r>
              <a:rPr lang="en-US" b="0" dirty="0" smtClean="0"/>
              <a:t>Selective computations &gt; Less redundant &amp; useless </a:t>
            </a:r>
            <a:r>
              <a:rPr lang="en-US" b="0" dirty="0" err="1" smtClean="0"/>
              <a:t>computat</a:t>
            </a:r>
            <a:r>
              <a:rPr lang="en-US" b="0" dirty="0" smtClean="0"/>
              <a:t>°</a:t>
            </a:r>
          </a:p>
          <a:p>
            <a:pPr lvl="1" defTabSz="108000">
              <a:spcAft>
                <a:spcPts val="1200"/>
              </a:spcAft>
            </a:pPr>
            <a:r>
              <a:rPr lang="en-US" dirty="0" err="1" smtClean="0"/>
              <a:t>Adaptiveness</a:t>
            </a:r>
            <a:r>
              <a:rPr lang="en-US" dirty="0" smtClean="0"/>
              <a:t>++</a:t>
            </a:r>
            <a:br>
              <a:rPr lang="en-US" dirty="0" smtClean="0"/>
            </a:br>
            <a:r>
              <a:rPr lang="en-US" b="0" dirty="0" smtClean="0"/>
              <a:t>Tradeoff between Accuracy &amp; Efficiency</a:t>
            </a:r>
          </a:p>
          <a:p>
            <a:pPr marL="0" lv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2600" dirty="0" smtClean="0"/>
              <a:t>And also</a:t>
            </a:r>
            <a:endParaRPr lang="en-US" sz="2600" b="0" dirty="0">
              <a:solidFill>
                <a:srgbClr val="000000"/>
              </a:solidFill>
              <a:latin typeface="Arial"/>
              <a:cs typeface="Lucida Sans Unicode"/>
            </a:endParaRPr>
          </a:p>
          <a:p>
            <a:pPr lvl="1" defTabSz="108000">
              <a:spcAft>
                <a:spcPts val="1200"/>
              </a:spcAft>
            </a:pPr>
            <a:r>
              <a:rPr lang="en-US" b="0" dirty="0" smtClean="0"/>
              <a:t>Compatibility with latest advance in static NN design.</a:t>
            </a:r>
          </a:p>
          <a:p>
            <a:pPr lvl="1" defTabSz="108000">
              <a:spcAft>
                <a:spcPts val="1200"/>
              </a:spcAft>
            </a:pPr>
            <a:r>
              <a:rPr lang="en-US" b="0" dirty="0" smtClean="0"/>
              <a:t>Generality of tasks: NLP, Signal, image, video</a:t>
            </a:r>
          </a:p>
          <a:p>
            <a:pPr lvl="1" defTabSz="108000">
              <a:spcAft>
                <a:spcPts val="1200"/>
              </a:spcAft>
            </a:pPr>
            <a:r>
              <a:rPr lang="en-US" b="0" dirty="0" smtClean="0"/>
              <a:t>Interpretability: May be improved…</a:t>
            </a:r>
            <a:endParaRPr lang="en-US" sz="2600" b="0" dirty="0" smtClean="0"/>
          </a:p>
          <a:p>
            <a:pPr marL="36000" indent="0" defTabSz="10800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dirty="0">
                <a:solidFill>
                  <a:srgbClr val="4F4D50"/>
                </a:solidFill>
              </a:rPr>
              <a:t/>
            </a:r>
            <a:br>
              <a:rPr lang="en-US" sz="2400" dirty="0">
                <a:solidFill>
                  <a:srgbClr val="4F4D50"/>
                </a:solidFill>
              </a:rPr>
            </a:br>
            <a:endParaRPr lang="en-US" sz="2400" dirty="0">
              <a:solidFill>
                <a:srgbClr val="4F4D50"/>
              </a:solidFill>
            </a:endParaRPr>
          </a:p>
          <a:p>
            <a:pPr lvl="1" defTabSz="108000">
              <a:spcAft>
                <a:spcPts val="1200"/>
              </a:spcAft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9D1747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4" name="Titre 1"/>
          <p:cNvSpPr>
            <a:spLocks noGrp="1"/>
          </p:cNvSpPr>
          <p:nvPr>
            <p:ph type="title"/>
          </p:nvPr>
        </p:nvSpPr>
        <p:spPr>
          <a:xfrm>
            <a:off x="1475656" y="239557"/>
            <a:ext cx="7668344" cy="669163"/>
          </a:xfrm>
        </p:spPr>
        <p:txBody>
          <a:bodyPr/>
          <a:lstStyle/>
          <a:p>
            <a:r>
              <a:rPr lang="fr-FR" dirty="0" smtClean="0"/>
              <a:t>Intro</a:t>
            </a:r>
            <a:endParaRPr lang="en-US" cap="small" dirty="0"/>
          </a:p>
        </p:txBody>
      </p:sp>
      <p:pic>
        <p:nvPicPr>
          <p:cNvPr id="41986" name="Picture 2" descr="Meilleurs GIFs But Why | Gfycat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3" y="51470"/>
            <a:ext cx="2423979" cy="13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624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Espace réservé du contenu 66"/>
          <p:cNvSpPr txBox="1">
            <a:spLocks/>
          </p:cNvSpPr>
          <p:nvPr/>
        </p:nvSpPr>
        <p:spPr>
          <a:xfrm>
            <a:off x="23423" y="908720"/>
            <a:ext cx="8856983" cy="648072"/>
          </a:xfrm>
          <a:prstGeom prst="rect">
            <a:avLst/>
          </a:prstGeom>
        </p:spPr>
        <p:txBody>
          <a:bodyPr/>
          <a:lstStyle>
            <a:lvl1pPr marL="252000" indent="-25200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lang="fr-FR" sz="2800" b="1" kern="1200">
                <a:solidFill>
                  <a:srgbClr val="9D1747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6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fr-FR" sz="2400" b="1" kern="1200" baseline="0">
                <a:solidFill>
                  <a:srgbClr val="4F4D5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84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fr-FR" sz="2000" kern="1200" baseline="0">
                <a:solidFill>
                  <a:srgbClr val="4F4D5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2600" dirty="0" smtClean="0"/>
              <a:t>What this paper is about: How do Dynamic NN work?</a:t>
            </a:r>
            <a:r>
              <a:rPr lang="en-US" sz="2400" dirty="0">
                <a:solidFill>
                  <a:srgbClr val="4F4D50"/>
                </a:solidFill>
              </a:rPr>
              <a:t/>
            </a:r>
            <a:br>
              <a:rPr lang="en-US" sz="2400" dirty="0">
                <a:solidFill>
                  <a:srgbClr val="4F4D50"/>
                </a:solidFill>
              </a:rPr>
            </a:br>
            <a:endParaRPr lang="en-US" sz="2400" dirty="0">
              <a:solidFill>
                <a:srgbClr val="4F4D50"/>
              </a:solidFill>
            </a:endParaRPr>
          </a:p>
          <a:p>
            <a:pPr lvl="1" defTabSz="108000">
              <a:spcAft>
                <a:spcPts val="1200"/>
              </a:spcAft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9D1747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4" name="Titre 1"/>
          <p:cNvSpPr>
            <a:spLocks noGrp="1"/>
          </p:cNvSpPr>
          <p:nvPr>
            <p:ph type="title"/>
          </p:nvPr>
        </p:nvSpPr>
        <p:spPr>
          <a:xfrm>
            <a:off x="1475656" y="239557"/>
            <a:ext cx="7668344" cy="669163"/>
          </a:xfrm>
        </p:spPr>
        <p:txBody>
          <a:bodyPr/>
          <a:lstStyle/>
          <a:p>
            <a:r>
              <a:rPr lang="fr-FR" dirty="0" smtClean="0"/>
              <a:t>Intro</a:t>
            </a:r>
            <a:endParaRPr lang="en-US" cap="small" dirty="0"/>
          </a:p>
        </p:txBody>
      </p:sp>
      <p:sp>
        <p:nvSpPr>
          <p:cNvPr id="2" name="ZoneTexte 1"/>
          <p:cNvSpPr txBox="1"/>
          <p:nvPr/>
        </p:nvSpPr>
        <p:spPr>
          <a:xfrm>
            <a:off x="155506" y="2283222"/>
            <a:ext cx="2544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b="1" dirty="0" smtClean="0">
                <a:solidFill>
                  <a:srgbClr val="C00000"/>
                </a:solidFill>
              </a:rPr>
              <a:t>Instance-</a:t>
            </a:r>
            <a:r>
              <a:rPr lang="fr-FR" sz="2800" b="1" dirty="0" err="1" smtClean="0">
                <a:solidFill>
                  <a:srgbClr val="C00000"/>
                </a:solidFill>
              </a:rPr>
              <a:t>wise</a:t>
            </a:r>
            <a:endParaRPr lang="fr-FR" sz="2800" b="1" dirty="0">
              <a:solidFill>
                <a:srgbClr val="C0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327704" y="2283222"/>
            <a:ext cx="2262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b="1" dirty="0" smtClean="0">
                <a:solidFill>
                  <a:srgbClr val="C00000"/>
                </a:solidFill>
              </a:rPr>
              <a:t>Spatial-</a:t>
            </a:r>
            <a:r>
              <a:rPr lang="fr-FR" sz="2800" b="1" dirty="0" err="1" smtClean="0">
                <a:solidFill>
                  <a:srgbClr val="C00000"/>
                </a:solidFill>
              </a:rPr>
              <a:t>wise</a:t>
            </a:r>
            <a:endParaRPr lang="fr-FR" sz="2800" b="1" dirty="0">
              <a:solidFill>
                <a:srgbClr val="C0000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217773" y="2283222"/>
            <a:ext cx="2674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b="1" dirty="0" smtClean="0">
                <a:solidFill>
                  <a:srgbClr val="C00000"/>
                </a:solidFill>
              </a:rPr>
              <a:t>Temporal-</a:t>
            </a:r>
            <a:r>
              <a:rPr lang="fr-FR" sz="2800" b="1" dirty="0" err="1" smtClean="0">
                <a:solidFill>
                  <a:srgbClr val="C00000"/>
                </a:solidFill>
              </a:rPr>
              <a:t>wise</a:t>
            </a:r>
            <a:endParaRPr lang="fr-FR" sz="2800" b="1" dirty="0">
              <a:solidFill>
                <a:srgbClr val="C00000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74479" y="2806442"/>
            <a:ext cx="25058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« Per-</a:t>
            </a:r>
            <a:r>
              <a:rPr lang="fr-FR" dirty="0" err="1" smtClean="0"/>
              <a:t>Sample</a:t>
            </a:r>
            <a:r>
              <a:rPr lang="fr-FR" dirty="0" smtClean="0"/>
              <a:t> »</a:t>
            </a:r>
          </a:p>
          <a:p>
            <a:pPr algn="ctr"/>
            <a:r>
              <a:rPr lang="fr-FR" dirty="0" err="1" smtClean="0"/>
              <a:t>dynamic</a:t>
            </a:r>
            <a:r>
              <a:rPr lang="fr-FR" dirty="0" smtClean="0"/>
              <a:t> </a:t>
            </a:r>
            <a:r>
              <a:rPr lang="fr-FR" dirty="0" err="1" smtClean="0"/>
              <a:t>constructs</a:t>
            </a:r>
            <a:r>
              <a:rPr lang="fr-FR" dirty="0" smtClean="0"/>
              <a:t> in </a:t>
            </a:r>
            <a:br>
              <a:rPr lang="fr-FR" dirty="0" smtClean="0"/>
            </a:br>
            <a:r>
              <a:rPr lang="fr-FR" dirty="0" smtClean="0"/>
              <a:t>neural network </a:t>
            </a:r>
          </a:p>
          <a:p>
            <a:pPr algn="ctr"/>
            <a:r>
              <a:rPr lang="fr-FR" dirty="0" smtClean="0"/>
              <a:t>architectures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3379005" y="2806442"/>
            <a:ext cx="21595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 smtClean="0"/>
              <a:t>Finer-granularity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intra-</a:t>
            </a:r>
            <a:r>
              <a:rPr lang="fr-FR" dirty="0" err="1" smtClean="0"/>
              <a:t>sample</a:t>
            </a:r>
            <a:r>
              <a:rPr lang="fr-FR" dirty="0" smtClean="0"/>
              <a:t> </a:t>
            </a:r>
            <a:br>
              <a:rPr lang="fr-FR" dirty="0" smtClean="0"/>
            </a:br>
            <a:r>
              <a:rPr lang="fr-FR" dirty="0" err="1" smtClean="0"/>
              <a:t>dynamic</a:t>
            </a:r>
            <a:r>
              <a:rPr lang="fr-FR" dirty="0" smtClean="0"/>
              <a:t> </a:t>
            </a:r>
            <a:r>
              <a:rPr lang="fr-FR" dirty="0" err="1" smtClean="0"/>
              <a:t>constructs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6475343" y="2806442"/>
            <a:ext cx="21595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 smtClean="0"/>
              <a:t>Finer-granularity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inter-</a:t>
            </a:r>
            <a:r>
              <a:rPr lang="fr-FR" dirty="0" err="1" smtClean="0"/>
              <a:t>sample</a:t>
            </a:r>
            <a:r>
              <a:rPr lang="fr-FR" dirty="0" smtClean="0"/>
              <a:t> </a:t>
            </a:r>
            <a:br>
              <a:rPr lang="fr-FR" dirty="0" smtClean="0"/>
            </a:br>
            <a:r>
              <a:rPr lang="fr-FR" dirty="0" err="1" smtClean="0"/>
              <a:t>dynamic</a:t>
            </a:r>
            <a:r>
              <a:rPr lang="fr-FR" dirty="0" smtClean="0"/>
              <a:t> </a:t>
            </a:r>
            <a:r>
              <a:rPr lang="fr-FR" dirty="0" err="1" smtClean="0"/>
              <a:t>constructs</a:t>
            </a:r>
            <a:endParaRPr lang="fr-FR" dirty="0"/>
          </a:p>
        </p:txBody>
      </p:sp>
      <p:cxnSp>
        <p:nvCxnSpPr>
          <p:cNvPr id="5" name="Connecteur en arc 4"/>
          <p:cNvCxnSpPr>
            <a:stCxn id="2" idx="0"/>
            <a:endCxn id="6" idx="0"/>
          </p:cNvCxnSpPr>
          <p:nvPr/>
        </p:nvCxnSpPr>
        <p:spPr bwMode="auto">
          <a:xfrm rot="5400000" flipH="1" flipV="1">
            <a:off x="2943216" y="767655"/>
            <a:ext cx="12700" cy="3031134"/>
          </a:xfrm>
          <a:prstGeom prst="curvedConnector3">
            <a:avLst>
              <a:gd name="adj1" fmla="val 3700000"/>
            </a:avLst>
          </a:prstGeom>
          <a:solidFill>
            <a:srgbClr val="00B8FF"/>
          </a:solidFill>
          <a:ln w="762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Connecteur en arc 13"/>
          <p:cNvCxnSpPr>
            <a:stCxn id="2" idx="0"/>
            <a:endCxn id="7" idx="0"/>
          </p:cNvCxnSpPr>
          <p:nvPr/>
        </p:nvCxnSpPr>
        <p:spPr bwMode="auto">
          <a:xfrm rot="5400000" flipH="1" flipV="1">
            <a:off x="4491388" y="-780517"/>
            <a:ext cx="12700" cy="6127478"/>
          </a:xfrm>
          <a:prstGeom prst="curvedConnector3">
            <a:avLst>
              <a:gd name="adj1" fmla="val 5100000"/>
            </a:avLst>
          </a:prstGeom>
          <a:solidFill>
            <a:srgbClr val="00B8FF"/>
          </a:solidFill>
          <a:ln w="762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Espace réservé du contenu 66"/>
          <p:cNvSpPr txBox="1">
            <a:spLocks/>
          </p:cNvSpPr>
          <p:nvPr/>
        </p:nvSpPr>
        <p:spPr>
          <a:xfrm>
            <a:off x="23423" y="4869160"/>
            <a:ext cx="8856983" cy="648072"/>
          </a:xfrm>
          <a:prstGeom prst="rect">
            <a:avLst/>
          </a:prstGeom>
        </p:spPr>
        <p:txBody>
          <a:bodyPr/>
          <a:lstStyle>
            <a:lvl1pPr marL="252000" indent="-25200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lang="fr-FR" sz="2800" b="1" kern="1200">
                <a:solidFill>
                  <a:srgbClr val="9D1747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6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fr-FR" sz="2400" b="1" kern="1200" baseline="0">
                <a:solidFill>
                  <a:srgbClr val="4F4D5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84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fr-FR" sz="2000" kern="1200" baseline="0">
                <a:solidFill>
                  <a:srgbClr val="4F4D5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2600" dirty="0" smtClean="0"/>
              <a:t>What this paper is (unfortunately) NOT about:</a:t>
            </a:r>
            <a:endParaRPr lang="en-US" sz="2600" b="0" dirty="0">
              <a:solidFill>
                <a:srgbClr val="000000"/>
              </a:solidFill>
              <a:latin typeface="Arial"/>
              <a:cs typeface="Lucida Sans Unicode"/>
            </a:endParaRPr>
          </a:p>
          <a:p>
            <a:pPr lvl="1" defTabSz="108000">
              <a:spcBef>
                <a:spcPts val="0"/>
              </a:spcBef>
              <a:spcAft>
                <a:spcPts val="600"/>
              </a:spcAft>
            </a:pPr>
            <a:r>
              <a:rPr lang="en-US" b="0" dirty="0" smtClean="0"/>
              <a:t>Expected gains/loss in terms of accuracy, complexity* </a:t>
            </a:r>
          </a:p>
          <a:p>
            <a:pPr lvl="1" defTabSz="108000">
              <a:spcBef>
                <a:spcPts val="0"/>
              </a:spcBef>
              <a:spcAft>
                <a:spcPts val="1200"/>
              </a:spcAft>
            </a:pPr>
            <a:r>
              <a:rPr lang="en-US" sz="2400" b="0" dirty="0" smtClean="0">
                <a:solidFill>
                  <a:srgbClr val="4F4D50"/>
                </a:solidFill>
              </a:rPr>
              <a:t>Navigation map to select the most appropriate technique.</a:t>
            </a:r>
            <a:r>
              <a:rPr lang="en-US" sz="2400" dirty="0">
                <a:solidFill>
                  <a:srgbClr val="4F4D50"/>
                </a:solidFill>
              </a:rPr>
              <a:t/>
            </a:r>
            <a:br>
              <a:rPr lang="en-US" sz="2400" dirty="0">
                <a:solidFill>
                  <a:srgbClr val="4F4D50"/>
                </a:solidFill>
              </a:rPr>
            </a:br>
            <a:endParaRPr lang="en-US" sz="2400" dirty="0">
              <a:solidFill>
                <a:srgbClr val="4F4D50"/>
              </a:solidFill>
            </a:endParaRPr>
          </a:p>
          <a:p>
            <a:pPr lvl="1" defTabSz="108000">
              <a:spcAft>
                <a:spcPts val="1200"/>
              </a:spcAft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9D1747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2057337" y="4155430"/>
            <a:ext cx="1784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b="1" dirty="0" err="1" smtClean="0">
                <a:solidFill>
                  <a:srgbClr val="92D050"/>
                </a:solidFill>
              </a:rPr>
              <a:t>Inference</a:t>
            </a:r>
            <a:endParaRPr lang="fr-FR" sz="2800" b="1" dirty="0">
              <a:solidFill>
                <a:srgbClr val="92D050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5177335" y="4155430"/>
            <a:ext cx="1581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b="1" dirty="0" smtClean="0">
                <a:solidFill>
                  <a:srgbClr val="92D050"/>
                </a:solidFill>
              </a:rPr>
              <a:t>Training</a:t>
            </a:r>
            <a:endParaRPr lang="fr-FR" sz="2800" b="1" dirty="0">
              <a:solidFill>
                <a:srgbClr val="92D05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36512" y="6372036"/>
            <a:ext cx="6624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 dirty="0" smtClean="0">
                <a:solidFill>
                  <a:srgbClr val="5F5E5E"/>
                </a:solidFill>
                <a:latin typeface="Calibri" pitchFamily="34" charset="0"/>
                <a:cs typeface="Calibri" pitchFamily="34" charset="0"/>
              </a:rPr>
              <a:t>*</a:t>
            </a:r>
            <a:r>
              <a:rPr lang="en-US" kern="0" dirty="0" smtClean="0">
                <a:solidFill>
                  <a:srgbClr val="5F5E5E"/>
                </a:solidFill>
                <a:latin typeface="Calibri" pitchFamily="34" charset="0"/>
                <a:cs typeface="Calibri" pitchFamily="34" charset="0"/>
              </a:rPr>
              <a:t>: Possibly because this is a complex issue, cf. later discussion.</a:t>
            </a:r>
            <a:endParaRPr lang="en-US" kern="0" dirty="0">
              <a:solidFill>
                <a:srgbClr val="5F5E5E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6759243" y="4221088"/>
            <a:ext cx="2386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5050"/>
                </a:solidFill>
              </a:rPr>
              <a:t>Not in </a:t>
            </a:r>
            <a:r>
              <a:rPr lang="fr-FR" sz="2000" b="1" dirty="0" err="1" smtClean="0">
                <a:solidFill>
                  <a:srgbClr val="FF5050"/>
                </a:solidFill>
              </a:rPr>
              <a:t>this</a:t>
            </a:r>
            <a:r>
              <a:rPr lang="fr-FR" sz="2000" b="1" dirty="0" smtClean="0">
                <a:solidFill>
                  <a:srgbClr val="FF5050"/>
                </a:solidFill>
              </a:rPr>
              <a:t> digest</a:t>
            </a:r>
            <a:endParaRPr lang="fr-FR" sz="2000" b="1" dirty="0">
              <a:solidFill>
                <a:srgbClr val="FF5050"/>
              </a:solidFill>
            </a:endParaRPr>
          </a:p>
        </p:txBody>
      </p:sp>
      <p:cxnSp>
        <p:nvCxnSpPr>
          <p:cNvPr id="13" name="Connecteur droit 12"/>
          <p:cNvCxnSpPr/>
          <p:nvPr/>
        </p:nvCxnSpPr>
        <p:spPr bwMode="auto">
          <a:xfrm>
            <a:off x="2057337" y="4433009"/>
            <a:ext cx="4701906" cy="4103"/>
          </a:xfrm>
          <a:prstGeom prst="line">
            <a:avLst/>
          </a:prstGeom>
          <a:noFill/>
          <a:ln w="57150" cap="flat" cmpd="sng" algn="ctr">
            <a:solidFill>
              <a:srgbClr val="FF5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</p:spTree>
    <p:extLst>
      <p:ext uri="{BB962C8B-B14F-4D97-AF65-F5344CB8AC3E}">
        <p14:creationId xmlns:p14="http://schemas.microsoft.com/office/powerpoint/2010/main" val="1562016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  <p:bldP spid="18" grpId="0"/>
      <p:bldP spid="20" grpId="0"/>
      <p:bldP spid="21" grpId="0"/>
      <p:bldP spid="42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Espace réservé du contenu 66"/>
          <p:cNvSpPr txBox="1">
            <a:spLocks/>
          </p:cNvSpPr>
          <p:nvPr/>
        </p:nvSpPr>
        <p:spPr>
          <a:xfrm>
            <a:off x="23423" y="908720"/>
            <a:ext cx="8856983" cy="648072"/>
          </a:xfrm>
          <a:prstGeom prst="rect">
            <a:avLst/>
          </a:prstGeom>
        </p:spPr>
        <p:txBody>
          <a:bodyPr/>
          <a:lstStyle>
            <a:lvl1pPr marL="252000" indent="-25200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lang="fr-FR" sz="2800" b="1" kern="1200">
                <a:solidFill>
                  <a:srgbClr val="9D1747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6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fr-FR" sz="2400" b="1" kern="1200" baseline="0">
                <a:solidFill>
                  <a:srgbClr val="4F4D5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84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fr-FR" sz="2000" kern="1200" baseline="0">
                <a:solidFill>
                  <a:srgbClr val="4F4D5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2600" dirty="0" smtClean="0"/>
              <a:t>What this paper is about: 236 references!</a:t>
            </a:r>
            <a:r>
              <a:rPr lang="en-US" sz="2400" dirty="0">
                <a:solidFill>
                  <a:srgbClr val="4F4D50"/>
                </a:solidFill>
              </a:rPr>
              <a:t/>
            </a:r>
            <a:br>
              <a:rPr lang="en-US" sz="2400" dirty="0">
                <a:solidFill>
                  <a:srgbClr val="4F4D50"/>
                </a:solidFill>
              </a:rPr>
            </a:br>
            <a:endParaRPr lang="en-US" sz="2400" dirty="0">
              <a:solidFill>
                <a:srgbClr val="4F4D50"/>
              </a:solidFill>
            </a:endParaRPr>
          </a:p>
          <a:p>
            <a:pPr lvl="1" defTabSz="108000">
              <a:spcAft>
                <a:spcPts val="1200"/>
              </a:spcAft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9D1747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4" name="Titre 1"/>
          <p:cNvSpPr>
            <a:spLocks noGrp="1"/>
          </p:cNvSpPr>
          <p:nvPr>
            <p:ph type="title"/>
          </p:nvPr>
        </p:nvSpPr>
        <p:spPr>
          <a:xfrm>
            <a:off x="1475656" y="239557"/>
            <a:ext cx="7668344" cy="669163"/>
          </a:xfrm>
        </p:spPr>
        <p:txBody>
          <a:bodyPr/>
          <a:lstStyle/>
          <a:p>
            <a:r>
              <a:rPr lang="fr-FR" dirty="0" smtClean="0"/>
              <a:t>Intro</a:t>
            </a:r>
            <a:endParaRPr lang="en-US" cap="small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582" y="1412776"/>
            <a:ext cx="7068836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50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Espace réservé du contenu 66"/>
          <p:cNvSpPr txBox="1">
            <a:spLocks/>
          </p:cNvSpPr>
          <p:nvPr/>
        </p:nvSpPr>
        <p:spPr>
          <a:xfrm>
            <a:off x="23423" y="908720"/>
            <a:ext cx="9022257" cy="648072"/>
          </a:xfrm>
          <a:prstGeom prst="rect">
            <a:avLst/>
          </a:prstGeom>
        </p:spPr>
        <p:txBody>
          <a:bodyPr/>
          <a:lstStyle>
            <a:lvl1pPr marL="252000" indent="-25200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lang="fr-FR" sz="2800" b="1" kern="1200">
                <a:solidFill>
                  <a:srgbClr val="9D1747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6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fr-FR" sz="2400" b="1" kern="1200" baseline="0">
                <a:solidFill>
                  <a:srgbClr val="4F4D5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84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fr-FR" sz="2000" kern="1200" baseline="0">
                <a:solidFill>
                  <a:srgbClr val="4F4D5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1200"/>
              </a:spcBef>
              <a:buNone/>
            </a:pPr>
            <a:r>
              <a:rPr lang="en-US" sz="2600" dirty="0" smtClean="0"/>
              <a:t>1. Dynamic Architectures</a:t>
            </a:r>
            <a:endParaRPr lang="en-US" sz="2600" dirty="0"/>
          </a:p>
          <a:p>
            <a:pPr lvl="1" defTabSz="108000"/>
            <a:r>
              <a:rPr lang="en-US" b="0" dirty="0" smtClean="0"/>
              <a:t>Adapt data path to each sample by changing the network</a:t>
            </a:r>
            <a:br>
              <a:rPr lang="en-US" b="0" dirty="0" smtClean="0"/>
            </a:br>
            <a:r>
              <a:rPr lang="en-US" b="0" dirty="0" smtClean="0"/>
              <a:t>(1.1) depth or (1.2) width or by (1.3) routing data dynamically.</a:t>
            </a:r>
          </a:p>
          <a:p>
            <a:pPr marL="0" lvl="0" indent="0">
              <a:spcBef>
                <a:spcPts val="1800"/>
              </a:spcBef>
              <a:buNone/>
            </a:pPr>
            <a:r>
              <a:rPr lang="en-US" sz="2600" dirty="0" smtClean="0">
                <a:solidFill>
                  <a:srgbClr val="9D1747"/>
                </a:solidFill>
              </a:rPr>
              <a:t>1.1. Dynamic Depth – 1.1.1 Early Exiting</a:t>
            </a:r>
            <a:endParaRPr lang="en-US" sz="2600" dirty="0"/>
          </a:p>
          <a:p>
            <a:pPr lvl="1" defTabSz="108000"/>
            <a:r>
              <a:rPr lang="en-US" b="0" dirty="0" smtClean="0"/>
              <a:t>Stop computations early for “easy” samples.</a:t>
            </a:r>
            <a:endParaRPr lang="en-US" sz="2600" dirty="0" smtClean="0">
              <a:solidFill>
                <a:srgbClr val="4F4D50"/>
              </a:solidFill>
            </a:endParaRPr>
          </a:p>
          <a:p>
            <a:pPr lvl="1" defTabSz="108000">
              <a:spcAft>
                <a:spcPts val="1200"/>
              </a:spcAft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9D1747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4" name="Titre 1"/>
          <p:cNvSpPr>
            <a:spLocks noGrp="1"/>
          </p:cNvSpPr>
          <p:nvPr>
            <p:ph type="title"/>
          </p:nvPr>
        </p:nvSpPr>
        <p:spPr>
          <a:xfrm>
            <a:off x="1475656" y="239557"/>
            <a:ext cx="7668344" cy="669163"/>
          </a:xfrm>
        </p:spPr>
        <p:txBody>
          <a:bodyPr/>
          <a:lstStyle/>
          <a:p>
            <a:r>
              <a:rPr lang="fr-FR" dirty="0" smtClean="0"/>
              <a:t>Instance-Wise </a:t>
            </a:r>
            <a:r>
              <a:rPr lang="fr-FR" dirty="0" err="1" smtClean="0"/>
              <a:t>Dynamic</a:t>
            </a:r>
            <a:r>
              <a:rPr lang="fr-FR" dirty="0" smtClean="0"/>
              <a:t> N.N.</a:t>
            </a:r>
            <a:endParaRPr lang="en-US" cap="small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284984"/>
            <a:ext cx="3312368" cy="136920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539552" y="4869160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a. </a:t>
            </a:r>
            <a:r>
              <a:rPr lang="fr-FR" dirty="0" err="1" smtClean="0"/>
              <a:t>Cascading</a:t>
            </a:r>
            <a:r>
              <a:rPr lang="fr-FR" dirty="0" smtClean="0"/>
              <a:t> networks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3337407"/>
            <a:ext cx="3977985" cy="1531753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5373681" y="4869160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b. </a:t>
            </a:r>
            <a:r>
              <a:rPr lang="fr-FR" dirty="0" err="1" smtClean="0"/>
              <a:t>Intermediate</a:t>
            </a:r>
            <a:r>
              <a:rPr lang="fr-FR" dirty="0" smtClean="0"/>
              <a:t> classifier 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321582" y="5301208"/>
            <a:ext cx="2738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  <a:sym typeface="Wingdings" panose="05000000000000000000" pitchFamily="2" charset="2"/>
              </a:rPr>
              <a:t> </a:t>
            </a:r>
            <a:r>
              <a:rPr lang="fr-FR" dirty="0" err="1" smtClean="0">
                <a:solidFill>
                  <a:srgbClr val="FF0000"/>
                </a:solidFill>
              </a:rPr>
              <a:t>Redundancy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between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br>
              <a:rPr lang="fr-FR" dirty="0" smtClean="0">
                <a:solidFill>
                  <a:srgbClr val="FF0000"/>
                </a:solidFill>
              </a:rPr>
            </a:br>
            <a:r>
              <a:rPr lang="fr-FR" dirty="0" smtClean="0">
                <a:solidFill>
                  <a:srgbClr val="FF0000"/>
                </a:solidFill>
              </a:rPr>
              <a:t>    Model 1 and 2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5263875" y="5301208"/>
            <a:ext cx="37818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B6D77A"/>
                </a:solidFill>
                <a:sym typeface="Wingdings" panose="05000000000000000000" pitchFamily="2" charset="2"/>
              </a:rPr>
              <a:t> </a:t>
            </a:r>
            <a:r>
              <a:rPr lang="fr-FR" dirty="0" err="1" smtClean="0">
                <a:solidFill>
                  <a:srgbClr val="B6D77A"/>
                </a:solidFill>
                <a:sym typeface="Wingdings" panose="05000000000000000000" pitchFamily="2" charset="2"/>
              </a:rPr>
              <a:t>Less</a:t>
            </a:r>
            <a:r>
              <a:rPr lang="fr-FR" dirty="0" smtClean="0">
                <a:solidFill>
                  <a:srgbClr val="B6D77A"/>
                </a:solidFill>
                <a:sym typeface="Wingdings" panose="05000000000000000000" pitchFamily="2" charset="2"/>
              </a:rPr>
              <a:t> </a:t>
            </a:r>
            <a:r>
              <a:rPr lang="fr-FR" dirty="0" err="1" smtClean="0">
                <a:solidFill>
                  <a:srgbClr val="B6D77A"/>
                </a:solidFill>
                <a:sym typeface="Wingdings" panose="05000000000000000000" pitchFamily="2" charset="2"/>
              </a:rPr>
              <a:t>redudancy</a:t>
            </a:r>
            <a:endParaRPr lang="fr-FR" dirty="0" smtClean="0">
              <a:solidFill>
                <a:srgbClr val="B6D77A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fr-FR" dirty="0" err="1" smtClean="0">
                <a:solidFill>
                  <a:srgbClr val="FF0000"/>
                </a:solidFill>
              </a:rPr>
              <a:t>Interference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between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classifiers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br>
              <a:rPr lang="fr-FR" dirty="0" smtClean="0">
                <a:solidFill>
                  <a:srgbClr val="FF0000"/>
                </a:solidFill>
              </a:rPr>
            </a:br>
            <a:r>
              <a:rPr lang="fr-FR" dirty="0" smtClean="0">
                <a:solidFill>
                  <a:srgbClr val="FF0000"/>
                </a:solidFill>
              </a:rPr>
              <a:t>at </a:t>
            </a:r>
            <a:r>
              <a:rPr lang="fr-FR" dirty="0" err="1" smtClean="0">
                <a:solidFill>
                  <a:srgbClr val="FF0000"/>
                </a:solidFill>
              </a:rPr>
              <a:t>learning</a:t>
            </a:r>
            <a:endParaRPr lang="fr-FR" dirty="0" smtClean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fr-FR" dirty="0" smtClean="0">
                <a:solidFill>
                  <a:srgbClr val="FF0000"/>
                </a:solidFill>
              </a:rPr>
              <a:t>High </a:t>
            </a:r>
            <a:r>
              <a:rPr lang="fr-FR" dirty="0" err="1" smtClean="0">
                <a:solidFill>
                  <a:srgbClr val="FF0000"/>
                </a:solidFill>
              </a:rPr>
              <a:t>res</a:t>
            </a:r>
            <a:r>
              <a:rPr lang="fr-FR" dirty="0" smtClean="0">
                <a:solidFill>
                  <a:srgbClr val="FF0000"/>
                </a:solidFill>
              </a:rPr>
              <a:t>. </a:t>
            </a:r>
            <a:r>
              <a:rPr lang="fr-FR" dirty="0" err="1" smtClean="0">
                <a:solidFill>
                  <a:srgbClr val="FF0000"/>
                </a:solidFill>
              </a:rPr>
              <a:t>features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bad</a:t>
            </a:r>
            <a:r>
              <a:rPr lang="fr-FR" dirty="0" smtClean="0">
                <a:solidFill>
                  <a:srgbClr val="FF0000"/>
                </a:solidFill>
              </a:rPr>
              <a:t> for </a:t>
            </a:r>
            <a:r>
              <a:rPr lang="fr-FR" dirty="0" err="1" smtClean="0">
                <a:solidFill>
                  <a:srgbClr val="FF0000"/>
                </a:solidFill>
              </a:rPr>
              <a:t>classif</a:t>
            </a:r>
            <a:endParaRPr lang="fr-FR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707904" y="4005064"/>
            <a:ext cx="1351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66B2FF"/>
                </a:solidFill>
              </a:rPr>
              <a:t>Confidence</a:t>
            </a:r>
          </a:p>
          <a:p>
            <a:r>
              <a:rPr lang="fr-FR" dirty="0" err="1" smtClean="0">
                <a:solidFill>
                  <a:srgbClr val="66B2FF"/>
                </a:solidFill>
              </a:rPr>
              <a:t>threshold</a:t>
            </a:r>
            <a:endParaRPr lang="fr-FR" dirty="0">
              <a:solidFill>
                <a:srgbClr val="66B2FF"/>
              </a:solidFill>
            </a:endParaRPr>
          </a:p>
        </p:txBody>
      </p:sp>
      <p:cxnSp>
        <p:nvCxnSpPr>
          <p:cNvPr id="10" name="Connecteur droit avec flèche 9"/>
          <p:cNvCxnSpPr/>
          <p:nvPr/>
        </p:nvCxnSpPr>
        <p:spPr bwMode="auto">
          <a:xfrm flipH="1" flipV="1">
            <a:off x="3275856" y="3573016"/>
            <a:ext cx="504056" cy="504056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rgbClr val="66B2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Connecteur droit avec flèche 12"/>
          <p:cNvCxnSpPr/>
          <p:nvPr/>
        </p:nvCxnSpPr>
        <p:spPr bwMode="auto">
          <a:xfrm>
            <a:off x="4932040" y="4442175"/>
            <a:ext cx="1152128" cy="209220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rgbClr val="66B2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30595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5" grpId="0"/>
      <p:bldP spid="9" grpId="0"/>
    </p:bldLst>
  </p:timing>
</p:sld>
</file>

<file path=ppt/theme/theme1.xml><?xml version="1.0" encoding="utf-8"?>
<a:theme xmlns:a="http://schemas.openxmlformats.org/drawingml/2006/main" name="6_Theme_IETR">
  <a:themeElements>
    <a:clrScheme name="Personnalisé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0070C0"/>
      </a:folHlink>
    </a:clrScheme>
    <a:fontScheme name="Modèle par défaut">
      <a:majorFont>
        <a:latin typeface="Arial Black"/>
        <a:ea typeface="Lucida Sans Unicode"/>
        <a:cs typeface="Lucida Sans Unicode"/>
      </a:majorFont>
      <a:minorFont>
        <a:latin typeface="Arial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Lucida Sans Unicode" pitchFamily="34" charset="0"/>
            <a:cs typeface="Lucida Sans Unicod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Theme_IETR</Template>
  <TotalTime>30561</TotalTime>
  <Words>1679</Words>
  <Application>Microsoft Office PowerPoint</Application>
  <PresentationFormat>Affichage à l'écran (4:3)</PresentationFormat>
  <Paragraphs>325</Paragraphs>
  <Slides>30</Slides>
  <Notes>21</Notes>
  <HiddenSlides>1</HiddenSlides>
  <MMClips>0</MMClips>
  <ScaleCrop>false</ScaleCrop>
  <HeadingPairs>
    <vt:vector size="8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0</vt:i4>
      </vt:variant>
      <vt:variant>
        <vt:lpstr>Titres des diapositives</vt:lpstr>
      </vt:variant>
      <vt:variant>
        <vt:i4>30</vt:i4>
      </vt:variant>
    </vt:vector>
  </HeadingPairs>
  <TitlesOfParts>
    <vt:vector size="38" baseType="lpstr">
      <vt:lpstr>Arial</vt:lpstr>
      <vt:lpstr>Arial Black</vt:lpstr>
      <vt:lpstr>Calibri</vt:lpstr>
      <vt:lpstr>Cambria Math</vt:lpstr>
      <vt:lpstr>Lucida Sans Unicode</vt:lpstr>
      <vt:lpstr>Times New Roman</vt:lpstr>
      <vt:lpstr>Wingdings</vt:lpstr>
      <vt:lpstr>6_Theme_IETR</vt:lpstr>
      <vt:lpstr>Présentation PowerPoint</vt:lpstr>
      <vt:lpstr>Prelude</vt:lpstr>
      <vt:lpstr>Prelude</vt:lpstr>
      <vt:lpstr>Intro</vt:lpstr>
      <vt:lpstr>Intro</vt:lpstr>
      <vt:lpstr>Intro</vt:lpstr>
      <vt:lpstr>Intro</vt:lpstr>
      <vt:lpstr>Intro</vt:lpstr>
      <vt:lpstr>Instance-Wise Dynamic N.N.</vt:lpstr>
      <vt:lpstr>Instance-Wise Dynamic N.N.</vt:lpstr>
      <vt:lpstr>Instance-Wise Dynamic N.N.</vt:lpstr>
      <vt:lpstr>Instance-Wise Dynamic N.N.</vt:lpstr>
      <vt:lpstr>Instance-Wise Dynamic N.N.</vt:lpstr>
      <vt:lpstr>Instance-Wise Dynamic N.N.</vt:lpstr>
      <vt:lpstr>Instance-Wise Dynamic N.N.</vt:lpstr>
      <vt:lpstr>Instance-Wise Dynamic N.N.</vt:lpstr>
      <vt:lpstr>Instance-Wise Dynamic N.N.</vt:lpstr>
      <vt:lpstr>Instance-Wise Dynamic N.N.</vt:lpstr>
      <vt:lpstr>Instance-Wise Dynamic N.N.</vt:lpstr>
      <vt:lpstr>Instance-Wise Dynamic N.N.</vt:lpstr>
      <vt:lpstr>Instance-Wise Dynamic N.N.</vt:lpstr>
      <vt:lpstr>Instance-Wise Dynamic N.N.</vt:lpstr>
      <vt:lpstr>Back to the beginning</vt:lpstr>
      <vt:lpstr>Back to the beginning</vt:lpstr>
      <vt:lpstr>Temporal-wise Dynamic N.N.</vt:lpstr>
      <vt:lpstr>Temporal-Wise Dynamic N.N.</vt:lpstr>
      <vt:lpstr>Applications</vt:lpstr>
      <vt:lpstr>Discussion</vt:lpstr>
      <vt:lpstr>Thanks for enduring!</vt:lpstr>
      <vt:lpstr>Motivations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Bounds for the Distributed Execution of a Hierarchical Synchronous Data-Flow Graph</dc:title>
  <dc:creator>kdesnos</dc:creator>
  <cp:lastModifiedBy>Desnos</cp:lastModifiedBy>
  <cp:revision>1626</cp:revision>
  <dcterms:created xsi:type="dcterms:W3CDTF">2012-06-28T08:43:59Z</dcterms:created>
  <dcterms:modified xsi:type="dcterms:W3CDTF">2021-06-03T12:22:24Z</dcterms:modified>
</cp:coreProperties>
</file>