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71" r:id="rId12"/>
    <p:sldId id="268" r:id="rId13"/>
    <p:sldId id="274" r:id="rId14"/>
    <p:sldId id="275" r:id="rId15"/>
    <p:sldId id="269" r:id="rId16"/>
    <p:sldId id="262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3" autoAdjust="0"/>
    <p:restoredTop sz="94660"/>
  </p:normalViewPr>
  <p:slideViewPr>
    <p:cSldViewPr>
      <p:cViewPr varScale="1">
        <p:scale>
          <a:sx n="63" d="100"/>
          <a:sy n="63" d="100"/>
        </p:scale>
        <p:origin x="-13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Entscheidungsverhalten in Bezug auf Freizeitstimuli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Biologische Psychologie</a:t>
            </a:r>
          </a:p>
          <a:p>
            <a:r>
              <a:rPr lang="de-DE" dirty="0" smtClean="0"/>
              <a:t>Dennis Dal Mas</a:t>
            </a:r>
            <a:endParaRPr lang="de-DE" dirty="0"/>
          </a:p>
          <a:p>
            <a:r>
              <a:rPr lang="de-DE" dirty="0" smtClean="0"/>
              <a:t>Bianca </a:t>
            </a:r>
            <a:r>
              <a:rPr lang="de-DE" dirty="0"/>
              <a:t>Wittmann</a:t>
            </a:r>
          </a:p>
          <a:p>
            <a:r>
              <a:rPr lang="de-DE" dirty="0" smtClean="0"/>
              <a:t>09.12.2013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1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/>
              <a:t>Untersuchungstermin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fMRT</a:t>
            </a:r>
            <a:r>
              <a:rPr lang="de-DE" dirty="0" smtClean="0"/>
              <a:t>-Experiment – Teil 2: Entscheidungsphase</a:t>
            </a:r>
          </a:p>
          <a:p>
            <a:pPr lvl="1"/>
            <a:r>
              <a:rPr lang="de-DE" dirty="0" smtClean="0"/>
              <a:t>144 Trials (event-</a:t>
            </a:r>
            <a:r>
              <a:rPr lang="de-DE" dirty="0" err="1" smtClean="0"/>
              <a:t>related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Entscheidung, welche von je 2 Optionen in Teil 3 des Experiments für eine Dauer von ca. 4 min umgesetzt werden sollen</a:t>
            </a:r>
          </a:p>
          <a:p>
            <a:pPr lvl="1"/>
            <a:r>
              <a:rPr lang="de-DE" dirty="0" smtClean="0"/>
              <a:t>Eine Option ist… </a:t>
            </a:r>
          </a:p>
          <a:p>
            <a:pPr lvl="2"/>
            <a:r>
              <a:rPr lang="de-DE" dirty="0"/>
              <a:t>e</a:t>
            </a:r>
            <a:r>
              <a:rPr lang="de-DE" dirty="0" smtClean="0"/>
              <a:t>ntweder eine der Aufgaben aus Teil 1 </a:t>
            </a:r>
            <a:br>
              <a:rPr lang="de-DE" dirty="0" smtClean="0"/>
            </a:br>
            <a:r>
              <a:rPr lang="de-DE" dirty="0" smtClean="0"/>
              <a:t>(Verwischung/Bewertung/Suche)</a:t>
            </a:r>
          </a:p>
          <a:p>
            <a:pPr lvl="2"/>
            <a:r>
              <a:rPr lang="de-DE" dirty="0" smtClean="0"/>
              <a:t>oder ein als mittelinteressant bewertetes Musikstück aus dem Musikfragebogen </a:t>
            </a:r>
          </a:p>
          <a:p>
            <a:pPr lvl="1"/>
            <a:r>
              <a:rPr lang="de-DE" dirty="0" err="1" smtClean="0"/>
              <a:t>Trialtypen</a:t>
            </a:r>
            <a:r>
              <a:rPr lang="de-DE" dirty="0" smtClean="0"/>
              <a:t>: </a:t>
            </a:r>
          </a:p>
          <a:p>
            <a:pPr lvl="2"/>
            <a:r>
              <a:rPr lang="de-DE" dirty="0" smtClean="0"/>
              <a:t>Je 36 Trials: Verwischung vs. Musik; Bewertung vs. Musik; </a:t>
            </a:r>
            <a:br>
              <a:rPr lang="de-DE" dirty="0" smtClean="0"/>
            </a:br>
            <a:r>
              <a:rPr lang="de-DE" dirty="0" smtClean="0"/>
              <a:t>Suche vs. Musik</a:t>
            </a:r>
          </a:p>
          <a:p>
            <a:pPr lvl="2"/>
            <a:r>
              <a:rPr lang="de-DE" dirty="0" smtClean="0"/>
              <a:t>Je 12 Trials: Verwischung vs. Bewertung; Verwischung vs. Suche; </a:t>
            </a:r>
            <a:br>
              <a:rPr lang="de-DE" dirty="0" smtClean="0"/>
            </a:br>
            <a:r>
              <a:rPr lang="de-DE" dirty="0" smtClean="0"/>
              <a:t>Bewertung vs. Suche</a:t>
            </a:r>
          </a:p>
          <a:p>
            <a:pPr lvl="1"/>
            <a:endParaRPr lang="de-DE" sz="2000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/>
              <a:t>Untersuchungstermin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fMRT</a:t>
            </a:r>
            <a:r>
              <a:rPr lang="de-DE" sz="2800" dirty="0" smtClean="0"/>
              <a:t>-Experiment – Teil 2: Entscheidungsphase</a:t>
            </a:r>
          </a:p>
          <a:p>
            <a:pPr lvl="1"/>
            <a:r>
              <a:rPr lang="de-DE" sz="2400" dirty="0" smtClean="0"/>
              <a:t>Startkapital</a:t>
            </a:r>
            <a:r>
              <a:rPr lang="de-DE" sz="2400" dirty="0"/>
              <a:t>: 5</a:t>
            </a:r>
            <a:r>
              <a:rPr lang="de-DE" sz="2400" dirty="0" smtClean="0"/>
              <a:t>€</a:t>
            </a:r>
          </a:p>
          <a:p>
            <a:pPr lvl="1"/>
            <a:r>
              <a:rPr lang="de-DE" sz="2400" dirty="0" smtClean="0"/>
              <a:t>Entscheidung für Musik: Einsatz 30 Cent</a:t>
            </a:r>
          </a:p>
          <a:p>
            <a:pPr lvl="1"/>
            <a:r>
              <a:rPr lang="de-DE" sz="2400" dirty="0" smtClean="0"/>
              <a:t>Entscheidung für Aufgabe: Einsatz 0 Cent</a:t>
            </a:r>
          </a:p>
          <a:p>
            <a:pPr lvl="1">
              <a:buFont typeface="Wingdings"/>
              <a:buChar char="à"/>
            </a:pPr>
            <a:r>
              <a:rPr lang="de-DE" sz="2400" dirty="0" smtClean="0">
                <a:sym typeface="Wingdings" pitchFamily="2" charset="2"/>
              </a:rPr>
              <a:t>Einsatz wird aber nur dann vom Startkapital abgezogen, wenn die Entscheidung in Teil 3 des Experiments ausgelost wird</a:t>
            </a:r>
          </a:p>
          <a:p>
            <a:pPr lvl="1">
              <a:buFont typeface="Wingdings"/>
              <a:buChar char="à"/>
            </a:pPr>
            <a:endParaRPr lang="de-DE" dirty="0" smtClean="0"/>
          </a:p>
          <a:p>
            <a:pPr lvl="1"/>
            <a:endParaRPr lang="de-DE" sz="2000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-Experiment – Teil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4380929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dirty="0" smtClean="0"/>
              <a:t>          4000 </a:t>
            </a:r>
            <a:r>
              <a:rPr lang="de-DE" dirty="0" err="1" smtClean="0"/>
              <a:t>ms</a:t>
            </a:r>
            <a:r>
              <a:rPr lang="de-DE" dirty="0" smtClean="0"/>
              <a:t>	</a:t>
            </a:r>
            <a:r>
              <a:rPr lang="de-DE" dirty="0"/>
              <a:t> </a:t>
            </a:r>
            <a:r>
              <a:rPr lang="de-DE" dirty="0" smtClean="0"/>
              <a:t>                  4000 </a:t>
            </a:r>
            <a:r>
              <a:rPr lang="de-DE" dirty="0" err="1" smtClean="0"/>
              <a:t>ms</a:t>
            </a:r>
            <a:r>
              <a:rPr lang="de-DE" dirty="0" smtClean="0"/>
              <a:t> 	           2000 </a:t>
            </a:r>
            <a:r>
              <a:rPr lang="de-DE" dirty="0" err="1" smtClean="0"/>
              <a:t>ms</a:t>
            </a:r>
            <a:r>
              <a:rPr lang="de-DE" dirty="0" smtClean="0"/>
              <a:t>    	              1500-3500 </a:t>
            </a:r>
            <a:r>
              <a:rPr lang="de-DE" dirty="0" err="1" smtClean="0"/>
              <a:t>ms</a:t>
            </a:r>
            <a:endParaRPr lang="de-DE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179512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644008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876256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79512" y="4369867"/>
            <a:ext cx="87849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411760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83568" y="251801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Option 1	       	         Option 2                        Entscheidung                           ITI</a:t>
            </a:r>
            <a:endParaRPr lang="de-DE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50" y="3336032"/>
            <a:ext cx="476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67544" y="3142709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0 Cent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Verwischung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99792" y="31409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-30 Cent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[Musiktitel]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5" name="Gerade Verbindung 14"/>
          <p:cNvCxnSpPr>
            <a:endCxn id="7" idx="2"/>
          </p:cNvCxnSpPr>
          <p:nvPr/>
        </p:nvCxnSpPr>
        <p:spPr>
          <a:xfrm>
            <a:off x="5688124" y="2825095"/>
            <a:ext cx="0" cy="1440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404742" y="323621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 Cent</a:t>
            </a: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Verwischung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436096" y="324155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-30 Cent</a:t>
            </a: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[Musiktitel]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67544" y="5157192"/>
            <a:ext cx="72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Reihenfolge und Seite (rechts/links) randomisiert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0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-Experiment – Teil 2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sz="2800" dirty="0" smtClean="0"/>
              <a:t>Regressoren</a:t>
            </a:r>
          </a:p>
          <a:p>
            <a:pPr lvl="1"/>
            <a:r>
              <a:rPr lang="de-DE" sz="2400" dirty="0" smtClean="0"/>
              <a:t>Einzeloptionen: Verwischung, Bewertung, Suche, Musik</a:t>
            </a:r>
          </a:p>
          <a:p>
            <a:pPr lvl="1"/>
            <a:r>
              <a:rPr lang="de-DE" sz="2400" dirty="0" smtClean="0"/>
              <a:t>Entscheidung: 12 Kombinationen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(z.B. </a:t>
            </a:r>
            <a:r>
              <a:rPr lang="de-DE" sz="2000" dirty="0" err="1" smtClean="0"/>
              <a:t>Verwischung-Musik</a:t>
            </a:r>
            <a:r>
              <a:rPr lang="de-DE" sz="2000" dirty="0" err="1" smtClean="0">
                <a:sym typeface="Wingdings" pitchFamily="2" charset="2"/>
              </a:rPr>
              <a:t></a:t>
            </a:r>
            <a:r>
              <a:rPr lang="de-DE" sz="2000" dirty="0" err="1" smtClean="0"/>
              <a:t>Musik</a:t>
            </a:r>
            <a:r>
              <a:rPr lang="de-DE" sz="2000" dirty="0" smtClean="0"/>
              <a:t> gewählt, </a:t>
            </a:r>
            <a:br>
              <a:rPr lang="de-DE" sz="2000" dirty="0" smtClean="0"/>
            </a:br>
            <a:r>
              <a:rPr lang="de-DE" sz="2000" dirty="0" err="1" smtClean="0"/>
              <a:t>Suche-Musik</a:t>
            </a:r>
            <a:r>
              <a:rPr lang="de-DE" sz="2000" dirty="0" err="1" smtClean="0">
                <a:sym typeface="Wingdings" pitchFamily="2" charset="2"/>
              </a:rPr>
              <a:t>Suche</a:t>
            </a:r>
            <a:r>
              <a:rPr lang="de-DE" sz="2000" dirty="0" smtClean="0">
                <a:sym typeface="Wingdings" pitchFamily="2" charset="2"/>
              </a:rPr>
              <a:t> gewählt</a:t>
            </a:r>
            <a:r>
              <a:rPr lang="de-DE" sz="2000" dirty="0" smtClean="0">
                <a:sym typeface="Wingdings" pitchFamily="2" charset="2"/>
              </a:rPr>
              <a:t>)</a:t>
            </a:r>
          </a:p>
          <a:p>
            <a:r>
              <a:rPr lang="de-DE" sz="2800" dirty="0" smtClean="0"/>
              <a:t>Analyse</a:t>
            </a:r>
          </a:p>
          <a:p>
            <a:pPr lvl="1"/>
            <a:r>
              <a:rPr lang="de-DE" sz="2400" dirty="0" smtClean="0"/>
              <a:t>Bei Präsentation der Optionen: Individuell als langweilig bewertete Aufgabe vs. Musik</a:t>
            </a:r>
          </a:p>
          <a:p>
            <a:pPr lvl="1"/>
            <a:r>
              <a:rPr lang="de-DE" sz="2400" dirty="0" smtClean="0"/>
              <a:t>Bei Entscheidung: Entscheidung für oder gegen Langeweile; auf </a:t>
            </a:r>
            <a:r>
              <a:rPr lang="de-DE" sz="2400" dirty="0" err="1" smtClean="0"/>
              <a:t>second</a:t>
            </a:r>
            <a:r>
              <a:rPr lang="de-DE" sz="2400" dirty="0" smtClean="0"/>
              <a:t> </a:t>
            </a:r>
            <a:r>
              <a:rPr lang="de-DE" sz="2400" dirty="0" err="1" smtClean="0"/>
              <a:t>level</a:t>
            </a:r>
            <a:r>
              <a:rPr lang="de-DE" sz="2400" dirty="0" smtClean="0"/>
              <a:t> parametrischer Regressor: Individuelle Differenz in Interesse zwischen den Optionen</a:t>
            </a:r>
          </a:p>
          <a:p>
            <a:pPr lvl="1"/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23899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fMRT</a:t>
            </a:r>
            <a:r>
              <a:rPr lang="de-DE" dirty="0" smtClean="0"/>
              <a:t>-Experiment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A </a:t>
            </a:r>
            <a:r>
              <a:rPr lang="de-DE" sz="2800" dirty="0"/>
              <a:t>priori </a:t>
            </a:r>
            <a:r>
              <a:rPr lang="de-DE" sz="2800" dirty="0" smtClean="0"/>
              <a:t>Areale:</a:t>
            </a:r>
          </a:p>
          <a:p>
            <a:pPr lvl="1"/>
            <a:r>
              <a:rPr lang="de-DE" sz="2400" dirty="0" err="1" smtClean="0"/>
              <a:t>Substantia</a:t>
            </a:r>
            <a:r>
              <a:rPr lang="de-DE" sz="2400" dirty="0" smtClean="0"/>
              <a:t> </a:t>
            </a:r>
            <a:r>
              <a:rPr lang="de-DE" sz="2400" dirty="0" err="1" smtClean="0"/>
              <a:t>nigra</a:t>
            </a:r>
            <a:r>
              <a:rPr lang="de-DE" sz="2400" dirty="0" smtClean="0"/>
              <a:t>/VTA</a:t>
            </a:r>
            <a:endParaRPr lang="de-DE" sz="2400" dirty="0" smtClean="0"/>
          </a:p>
          <a:p>
            <a:pPr lvl="1"/>
            <a:r>
              <a:rPr lang="de-DE" sz="2400" dirty="0" err="1" smtClean="0"/>
              <a:t>Striatum</a:t>
            </a:r>
            <a:endParaRPr lang="de-DE" sz="2400" dirty="0" smtClean="0"/>
          </a:p>
          <a:p>
            <a:pPr lvl="1"/>
            <a:r>
              <a:rPr lang="de-DE" sz="2400" dirty="0" err="1" smtClean="0"/>
              <a:t>vmPFC</a:t>
            </a:r>
            <a:endParaRPr lang="de-DE" sz="2400" dirty="0" smtClean="0"/>
          </a:p>
          <a:p>
            <a:pPr lvl="1"/>
            <a:r>
              <a:rPr lang="de-DE" sz="2400" dirty="0" smtClean="0"/>
              <a:t>OFC</a:t>
            </a:r>
          </a:p>
          <a:p>
            <a:pPr lvl="1"/>
            <a:r>
              <a:rPr lang="de-DE" sz="2400" dirty="0" err="1" smtClean="0"/>
              <a:t>Amygdala</a:t>
            </a:r>
            <a:endParaRPr lang="de-DE" sz="2400" dirty="0" smtClean="0"/>
          </a:p>
          <a:p>
            <a:pPr lvl="1"/>
            <a:r>
              <a:rPr lang="de-DE" sz="2400" dirty="0" err="1" smtClean="0"/>
              <a:t>Insula</a:t>
            </a:r>
            <a:endParaRPr lang="de-DE" sz="2400" dirty="0" smtClean="0"/>
          </a:p>
          <a:p>
            <a:pPr lvl="1"/>
            <a:r>
              <a:rPr lang="de-DE" sz="2400" dirty="0" err="1" smtClean="0"/>
              <a:t>dlPFC</a:t>
            </a:r>
            <a:endParaRPr lang="de-DE" sz="2400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07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-Experiment – Teil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de-DE" sz="2800" dirty="0" smtClean="0"/>
              <a:t>Auslosungsphase</a:t>
            </a:r>
            <a:endParaRPr lang="de-DE" sz="2800" dirty="0" smtClean="0"/>
          </a:p>
          <a:p>
            <a:pPr lvl="1"/>
            <a:r>
              <a:rPr lang="de-DE" sz="2400" dirty="0"/>
              <a:t>k</a:t>
            </a:r>
            <a:r>
              <a:rPr lang="de-DE" sz="2400" dirty="0" smtClean="0"/>
              <a:t>eine Messungen</a:t>
            </a:r>
          </a:p>
          <a:p>
            <a:pPr lvl="1"/>
            <a:r>
              <a:rPr lang="de-DE" sz="2400" dirty="0" smtClean="0"/>
              <a:t>7 Auslosungen</a:t>
            </a:r>
          </a:p>
          <a:p>
            <a:pPr lvl="2"/>
            <a:r>
              <a:rPr lang="de-DE" sz="2000" dirty="0" smtClean="0"/>
              <a:t>6 zwischen </a:t>
            </a:r>
            <a:r>
              <a:rPr lang="de-DE" sz="2000" dirty="0" err="1" smtClean="0"/>
              <a:t>Trialtypen</a:t>
            </a:r>
            <a:r>
              <a:rPr lang="de-DE" sz="2000" dirty="0" smtClean="0"/>
              <a:t>, bei denen Musik zur Wahl stand</a:t>
            </a:r>
          </a:p>
          <a:p>
            <a:pPr lvl="2"/>
            <a:r>
              <a:rPr lang="de-DE" sz="2000" dirty="0" smtClean="0"/>
              <a:t>1 zwischen </a:t>
            </a:r>
            <a:r>
              <a:rPr lang="de-DE" sz="2000" dirty="0" err="1" smtClean="0"/>
              <a:t>Trialtypen</a:t>
            </a:r>
            <a:r>
              <a:rPr lang="de-DE" sz="2000" dirty="0" smtClean="0"/>
              <a:t>, bei denen nur die Aufgaben zur Wahl standen</a:t>
            </a:r>
          </a:p>
          <a:p>
            <a:pPr lvl="1">
              <a:buFont typeface="Wingdings"/>
              <a:buChar char="à"/>
            </a:pPr>
            <a:r>
              <a:rPr lang="de-DE" sz="2400" dirty="0" smtClean="0">
                <a:sym typeface="Wingdings" pitchFamily="2" charset="2"/>
              </a:rPr>
              <a:t>max</a:t>
            </a:r>
            <a:r>
              <a:rPr lang="de-DE" sz="2400" dirty="0" smtClean="0">
                <a:sym typeface="Wingdings" pitchFamily="2" charset="2"/>
              </a:rPr>
              <a:t>. Verlust: 1,80</a:t>
            </a:r>
            <a:r>
              <a:rPr lang="de-DE" sz="2400" dirty="0" smtClean="0">
                <a:sym typeface="Wingdings" pitchFamily="2" charset="2"/>
              </a:rPr>
              <a:t>€</a:t>
            </a:r>
          </a:p>
          <a:p>
            <a:r>
              <a:rPr lang="de-DE" sz="2800" dirty="0" smtClean="0"/>
              <a:t>Implementierungsphase</a:t>
            </a:r>
            <a:endParaRPr lang="de-DE" sz="2600" dirty="0"/>
          </a:p>
          <a:p>
            <a:pPr lvl="1"/>
            <a:r>
              <a:rPr lang="de-DE" sz="2400" dirty="0"/>
              <a:t>Anatomische Messungen während ausgeloste Entscheidungen für die Aufgaben umgesetzt werden</a:t>
            </a:r>
          </a:p>
          <a:p>
            <a:pPr lvl="1"/>
            <a:r>
              <a:rPr lang="de-DE" sz="2400" dirty="0"/>
              <a:t>Keine Messungen während der Musikpräsentation</a:t>
            </a:r>
          </a:p>
          <a:p>
            <a:pPr>
              <a:buFont typeface="Wingdings"/>
              <a:buChar char="à"/>
            </a:pPr>
            <a:endParaRPr lang="de-DE" sz="2400" dirty="0" smtClean="0"/>
          </a:p>
          <a:p>
            <a:pPr lvl="1"/>
            <a:endParaRPr lang="de-DE" sz="2000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1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Zeitlicher </a:t>
            </a:r>
            <a:r>
              <a:rPr lang="de-DE" dirty="0" smtClean="0"/>
              <a:t>Verlauf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47165"/>
              </p:ext>
            </p:extLst>
          </p:nvPr>
        </p:nvGraphicFramePr>
        <p:xfrm>
          <a:off x="2555776" y="1628800"/>
          <a:ext cx="5256584" cy="45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/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Localizer</a:t>
                      </a:r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(0:09)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 (0:20)</a:t>
                      </a: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Field </a:t>
                      </a:r>
                      <a:r>
                        <a:rPr lang="de-DE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</a:t>
                      </a:r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(3:12)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Langeweile-</a:t>
                      </a:r>
                      <a:r>
                        <a:rPr lang="de-D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und </a:t>
                      </a:r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Kontrollaufgaben</a:t>
                      </a:r>
                      <a:r>
                        <a:rPr lang="de-D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(~ 15:00)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</a:t>
                      </a:r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Entscheidungen (~ 10:00)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Entscheidungen (~ 10:00)</a:t>
                      </a: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Entscheidungen (~ 10:00)</a:t>
                      </a: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Anatomie (4:29)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MT-Sequenz (4:34)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2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fMRT</a:t>
            </a:r>
            <a:r>
              <a:rPr lang="de-DE" dirty="0"/>
              <a:t>-Aufnahmen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Insgesamt 4</a:t>
            </a:r>
            <a:r>
              <a:rPr lang="de-DE" dirty="0" smtClean="0"/>
              <a:t> </a:t>
            </a:r>
            <a:r>
              <a:rPr lang="de-DE" dirty="0"/>
              <a:t>EPI-Sessions</a:t>
            </a:r>
          </a:p>
          <a:p>
            <a:r>
              <a:rPr lang="de-DE" dirty="0" smtClean="0"/>
              <a:t>Schichten:</a:t>
            </a:r>
            <a:endParaRPr lang="de-DE" dirty="0"/>
          </a:p>
          <a:p>
            <a:r>
              <a:rPr lang="de-DE" dirty="0" smtClean="0"/>
              <a:t>Schichtführung</a:t>
            </a:r>
            <a:r>
              <a:rPr lang="de-DE" dirty="0"/>
              <a:t>: </a:t>
            </a:r>
            <a:endParaRPr lang="de-DE" dirty="0" smtClean="0"/>
          </a:p>
          <a:p>
            <a:r>
              <a:rPr lang="de-DE" dirty="0" smtClean="0"/>
              <a:t>Schichtdicke:</a:t>
            </a:r>
            <a:endParaRPr lang="de-DE" dirty="0"/>
          </a:p>
          <a:p>
            <a:r>
              <a:rPr lang="de-DE" dirty="0" smtClean="0"/>
              <a:t>Aufnahmereihenfolge:</a:t>
            </a:r>
            <a:endParaRPr lang="de-DE" dirty="0"/>
          </a:p>
          <a:p>
            <a:r>
              <a:rPr lang="nl-NL" dirty="0" smtClean="0"/>
              <a:t>TR: </a:t>
            </a:r>
            <a:r>
              <a:rPr lang="nl-NL" dirty="0" smtClean="0"/>
              <a:t>ms</a:t>
            </a:r>
            <a:r>
              <a:rPr lang="nl-NL" dirty="0"/>
              <a:t>; </a:t>
            </a:r>
            <a:r>
              <a:rPr lang="nl-NL" dirty="0" smtClean="0"/>
              <a:t>TE:</a:t>
            </a:r>
            <a:endParaRPr lang="nl-NL" dirty="0"/>
          </a:p>
          <a:p>
            <a:r>
              <a:rPr lang="de-DE" dirty="0" err="1" smtClean="0"/>
              <a:t>FoV</a:t>
            </a:r>
            <a:r>
              <a:rPr lang="de-DE" dirty="0" smtClean="0"/>
              <a:t>: ; Matrixgröße: ;</a:t>
            </a:r>
            <a:endParaRPr lang="de-DE" dirty="0"/>
          </a:p>
          <a:p>
            <a:r>
              <a:rPr lang="de-DE" dirty="0" err="1"/>
              <a:t>Voxelgröße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12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800" dirty="0"/>
              <a:t>Vielen Dank</a:t>
            </a:r>
          </a:p>
          <a:p>
            <a:pPr marL="0" indent="0">
              <a:buNone/>
            </a:pPr>
            <a:r>
              <a:rPr lang="de-DE" sz="4800" dirty="0"/>
              <a:t>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04912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30182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Inwiefern beeinflusst Langeweile </a:t>
            </a:r>
            <a:r>
              <a:rPr lang="de-DE" dirty="0" smtClean="0"/>
              <a:t>Kaufentscheidungen </a:t>
            </a:r>
            <a:r>
              <a:rPr lang="de-DE" dirty="0" smtClean="0"/>
              <a:t>in Bezug auf </a:t>
            </a:r>
            <a:r>
              <a:rPr lang="de-DE" dirty="0" smtClean="0"/>
              <a:t>Freizeitstimuli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0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Langeweile als </a:t>
            </a:r>
            <a:r>
              <a:rPr lang="de-DE" sz="2000" dirty="0" err="1" smtClean="0"/>
              <a:t>aversiver</a:t>
            </a:r>
            <a:r>
              <a:rPr lang="de-DE" sz="2000" dirty="0" smtClean="0"/>
              <a:t> motivationaler Zustand</a:t>
            </a:r>
          </a:p>
          <a:p>
            <a:r>
              <a:rPr lang="de-DE" sz="2000" dirty="0" smtClean="0"/>
              <a:t>Freizeitaktivitäten stellen häufig eine Alternative zu Langeweile dar</a:t>
            </a:r>
          </a:p>
          <a:p>
            <a:r>
              <a:rPr lang="de-DE" sz="2000" dirty="0" smtClean="0"/>
              <a:t>-&gt; Wie werden solche Entscheidungen durch Langeweile beeinflusst? Ist das abhängig von </a:t>
            </a:r>
            <a:r>
              <a:rPr lang="de-DE" sz="2000" dirty="0" smtClean="0"/>
              <a:t>Persönlichkeitseigenschaften (Empfänglichkeit für Langeweile, Streben nach Neuheit)?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408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5148064" y="1340768"/>
            <a:ext cx="3888432" cy="391717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4211960" y="2708920"/>
            <a:ext cx="864096" cy="972392"/>
          </a:xfrm>
          <a:prstGeom prst="right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464671" y="2047488"/>
            <a:ext cx="3710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2</a:t>
            </a:r>
            <a:r>
              <a:rPr lang="de-DE" sz="2000" u="sng" dirty="0" smtClean="0"/>
              <a:t>. Untersuchungstermin</a:t>
            </a:r>
          </a:p>
          <a:p>
            <a:endParaRPr lang="de-DE" sz="2000" dirty="0"/>
          </a:p>
          <a:p>
            <a:r>
              <a:rPr lang="de-DE" sz="2000" dirty="0" err="1" smtClean="0"/>
              <a:t>fMRT</a:t>
            </a:r>
            <a:r>
              <a:rPr lang="de-DE" sz="2000" dirty="0" smtClean="0"/>
              <a:t>-Experiment:</a:t>
            </a:r>
          </a:p>
          <a:p>
            <a:endParaRPr lang="de-DE" dirty="0"/>
          </a:p>
          <a:p>
            <a:r>
              <a:rPr lang="de-DE" sz="1400" b="1" dirty="0" smtClean="0"/>
              <a:t>Teil 1</a:t>
            </a:r>
            <a:r>
              <a:rPr lang="de-DE" sz="1400" dirty="0" smtClean="0"/>
              <a:t>: Langeweile- und </a:t>
            </a:r>
            <a:br>
              <a:rPr lang="de-DE" sz="1400" dirty="0" smtClean="0"/>
            </a:br>
            <a:r>
              <a:rPr lang="de-DE" sz="1400" dirty="0" smtClean="0"/>
              <a:t>Kontrollaufgaben (Blocks)</a:t>
            </a:r>
          </a:p>
          <a:p>
            <a:r>
              <a:rPr lang="de-DE" sz="1400" b="1" dirty="0" smtClean="0"/>
              <a:t>Teil 2</a:t>
            </a:r>
            <a:r>
              <a:rPr lang="de-DE" sz="1400" dirty="0" smtClean="0"/>
              <a:t>: Entscheidungsphase (event-</a:t>
            </a:r>
            <a:r>
              <a:rPr lang="de-DE" sz="1400" dirty="0" err="1" smtClean="0"/>
              <a:t>related</a:t>
            </a:r>
            <a:r>
              <a:rPr lang="de-DE" sz="1400" dirty="0" smtClean="0"/>
              <a:t>)</a:t>
            </a:r>
          </a:p>
          <a:p>
            <a:r>
              <a:rPr lang="de-DE" sz="1400" b="1" dirty="0" smtClean="0"/>
              <a:t>Teil 3</a:t>
            </a:r>
            <a:r>
              <a:rPr lang="de-DE" sz="1400" dirty="0" smtClean="0"/>
              <a:t>: Auslosung &amp; Implementierung </a:t>
            </a:r>
            <a:br>
              <a:rPr lang="de-DE" sz="1400" dirty="0" smtClean="0"/>
            </a:br>
            <a:r>
              <a:rPr lang="de-DE" sz="1400" dirty="0" smtClean="0"/>
              <a:t>(Anatomie, danach keine Messungen mehr) </a:t>
            </a:r>
          </a:p>
          <a:p>
            <a:endParaRPr lang="de-DE" sz="2000" dirty="0"/>
          </a:p>
        </p:txBody>
      </p:sp>
      <p:sp>
        <p:nvSpPr>
          <p:cNvPr id="12" name="Textfeld 11"/>
          <p:cNvSpPr txBox="1"/>
          <p:nvPr/>
        </p:nvSpPr>
        <p:spPr>
          <a:xfrm>
            <a:off x="4157204" y="2942132"/>
            <a:ext cx="91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2-14 Tage später</a:t>
            </a:r>
            <a:endParaRPr lang="de-DE" sz="1400" dirty="0"/>
          </a:p>
        </p:txBody>
      </p:sp>
      <p:sp>
        <p:nvSpPr>
          <p:cNvPr id="14" name="Ellipse 13"/>
          <p:cNvSpPr/>
          <p:nvPr/>
        </p:nvSpPr>
        <p:spPr>
          <a:xfrm>
            <a:off x="179512" y="1340768"/>
            <a:ext cx="3888432" cy="391717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96119" y="2047488"/>
            <a:ext cx="3710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1. Untersuchungstermin</a:t>
            </a:r>
          </a:p>
          <a:p>
            <a:endParaRPr lang="de-DE" sz="2000" dirty="0"/>
          </a:p>
          <a:p>
            <a:r>
              <a:rPr lang="de-DE" sz="2000" dirty="0"/>
              <a:t>Onlinefragebögen:</a:t>
            </a:r>
          </a:p>
          <a:p>
            <a:endParaRPr lang="de-DE" sz="2000" dirty="0"/>
          </a:p>
          <a:p>
            <a:r>
              <a:rPr lang="de-DE" sz="2000" dirty="0"/>
              <a:t>Musikfragebogen</a:t>
            </a:r>
          </a:p>
          <a:p>
            <a:r>
              <a:rPr lang="de-DE" sz="2000" dirty="0"/>
              <a:t>Persönlichkeitsfragebögen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99592" y="558924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35 </a:t>
            </a:r>
            <a:r>
              <a:rPr lang="de-DE" dirty="0" smtClean="0"/>
              <a:t>Probanden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8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Untersuchungstermin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2800" dirty="0" smtClean="0"/>
              <a:t>Musikfragebogen</a:t>
            </a:r>
          </a:p>
          <a:p>
            <a:pPr lvl="1">
              <a:spcBef>
                <a:spcPts val="600"/>
              </a:spcBef>
            </a:pPr>
            <a:r>
              <a:rPr lang="de-DE" sz="2400" dirty="0" smtClean="0"/>
              <a:t>Stimuli</a:t>
            </a:r>
            <a:r>
              <a:rPr lang="de-DE" sz="2400" dirty="0"/>
              <a:t>: </a:t>
            </a:r>
            <a:r>
              <a:rPr lang="de-DE" sz="2400" dirty="0" smtClean="0"/>
              <a:t>insg. 1800 Musikstücke </a:t>
            </a:r>
            <a:r>
              <a:rPr lang="de-DE" sz="2400" dirty="0"/>
              <a:t>der klassischen Musik </a:t>
            </a:r>
            <a:r>
              <a:rPr lang="de-DE" sz="2400" dirty="0" smtClean="0"/>
              <a:t>und der </a:t>
            </a:r>
            <a:r>
              <a:rPr lang="de-DE" sz="2400" dirty="0"/>
              <a:t>Unterhaltungsmusik </a:t>
            </a:r>
            <a:endParaRPr lang="de-DE" sz="2400" dirty="0"/>
          </a:p>
          <a:p>
            <a:pPr lvl="1">
              <a:spcBef>
                <a:spcPts val="600"/>
              </a:spcBef>
            </a:pPr>
            <a:r>
              <a:rPr lang="de-DE" sz="2400" dirty="0" smtClean="0"/>
              <a:t>Aufgabe</a:t>
            </a:r>
            <a:r>
              <a:rPr lang="de-DE" sz="2400" dirty="0" smtClean="0"/>
              <a:t>: Interessensabfrage hinsichtlich der nach Kategorien geordneten Musikstücke (7-stufige Skala) bis zum </a:t>
            </a:r>
            <a:r>
              <a:rPr lang="de-DE" sz="2400" dirty="0" err="1" smtClean="0"/>
              <a:t>Cutoff</a:t>
            </a:r>
            <a:r>
              <a:rPr lang="de-DE" sz="2400" dirty="0" smtClean="0"/>
              <a:t> von 36 als mittelinteressant </a:t>
            </a:r>
            <a:r>
              <a:rPr lang="de-DE" sz="2400" dirty="0" smtClean="0"/>
              <a:t>bewerteten </a:t>
            </a:r>
            <a:r>
              <a:rPr lang="de-DE" sz="2400" dirty="0" smtClean="0"/>
              <a:t>Stimuli </a:t>
            </a:r>
          </a:p>
          <a:p>
            <a:pPr>
              <a:spcBef>
                <a:spcPts val="1800"/>
              </a:spcBef>
            </a:pPr>
            <a:r>
              <a:rPr lang="de-DE" sz="2800" dirty="0" smtClean="0"/>
              <a:t>Persönlichkeitsfragebögen</a:t>
            </a:r>
          </a:p>
          <a:p>
            <a:pPr lvl="1">
              <a:spcBef>
                <a:spcPts val="600"/>
              </a:spcBef>
            </a:pPr>
            <a:r>
              <a:rPr lang="de-DE" sz="2400" dirty="0" err="1" smtClean="0"/>
              <a:t>Boredom</a:t>
            </a:r>
            <a:r>
              <a:rPr lang="de-DE" sz="2400" dirty="0" smtClean="0"/>
              <a:t> </a:t>
            </a:r>
            <a:r>
              <a:rPr lang="de-DE" sz="2400" dirty="0" err="1"/>
              <a:t>Susceptibility</a:t>
            </a:r>
            <a:r>
              <a:rPr lang="de-DE" sz="2400" dirty="0"/>
              <a:t> </a:t>
            </a:r>
            <a:r>
              <a:rPr lang="de-DE" sz="2400" dirty="0" err="1" smtClean="0"/>
              <a:t>Scale</a:t>
            </a:r>
            <a:r>
              <a:rPr lang="de-DE" sz="2400" dirty="0"/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Zuckerman</a:t>
            </a:r>
            <a:r>
              <a:rPr lang="de-DE" sz="2000" dirty="0"/>
              <a:t>, </a:t>
            </a:r>
            <a:r>
              <a:rPr lang="de-DE" sz="2000" dirty="0" smtClean="0"/>
              <a:t>1979) </a:t>
            </a:r>
          </a:p>
          <a:p>
            <a:pPr lvl="1">
              <a:spcBef>
                <a:spcPts val="600"/>
              </a:spcBef>
            </a:pPr>
            <a:r>
              <a:rPr lang="de-DE" sz="2400" dirty="0" err="1" smtClean="0"/>
              <a:t>Boredom</a:t>
            </a:r>
            <a:r>
              <a:rPr lang="de-DE" sz="2400" dirty="0" smtClean="0"/>
              <a:t> </a:t>
            </a:r>
            <a:r>
              <a:rPr lang="de-DE" sz="2400" dirty="0" err="1"/>
              <a:t>Proneness</a:t>
            </a:r>
            <a:r>
              <a:rPr lang="de-DE" sz="2400" dirty="0"/>
              <a:t> </a:t>
            </a:r>
            <a:r>
              <a:rPr lang="de-DE" sz="2400" dirty="0" err="1" smtClean="0"/>
              <a:t>Scale</a:t>
            </a:r>
            <a:r>
              <a:rPr lang="de-DE" sz="2400" dirty="0" smtClean="0"/>
              <a:t> </a:t>
            </a:r>
            <a:r>
              <a:rPr lang="de-DE" sz="2000" dirty="0" smtClean="0"/>
              <a:t>(Farmer </a:t>
            </a:r>
            <a:r>
              <a:rPr lang="de-DE" sz="2000" dirty="0"/>
              <a:t>&amp; </a:t>
            </a:r>
            <a:r>
              <a:rPr lang="de-DE" sz="2000" dirty="0" err="1"/>
              <a:t>Sundberg</a:t>
            </a:r>
            <a:r>
              <a:rPr lang="de-DE" sz="2000" dirty="0"/>
              <a:t>, </a:t>
            </a:r>
            <a:r>
              <a:rPr lang="de-DE" sz="2000" dirty="0" smtClean="0"/>
              <a:t>1986)</a:t>
            </a:r>
          </a:p>
          <a:p>
            <a:pPr lvl="1">
              <a:spcBef>
                <a:spcPts val="600"/>
              </a:spcBef>
            </a:pPr>
            <a:r>
              <a:rPr lang="de-DE" sz="2400" dirty="0" err="1" smtClean="0"/>
              <a:t>Tridimensional</a:t>
            </a:r>
            <a:r>
              <a:rPr lang="de-DE" sz="2400" dirty="0" smtClean="0"/>
              <a:t> </a:t>
            </a:r>
            <a:r>
              <a:rPr lang="de-DE" sz="2400" dirty="0" err="1"/>
              <a:t>Personality</a:t>
            </a:r>
            <a:r>
              <a:rPr lang="de-DE" sz="2400" dirty="0"/>
              <a:t> </a:t>
            </a:r>
            <a:r>
              <a:rPr lang="de-DE" sz="2400" dirty="0" err="1" smtClean="0"/>
              <a:t>Questionnaire</a:t>
            </a:r>
            <a:r>
              <a:rPr lang="de-DE" sz="2400" dirty="0"/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Cloninger</a:t>
            </a:r>
            <a:r>
              <a:rPr lang="de-DE" sz="2000" dirty="0"/>
              <a:t>, </a:t>
            </a:r>
            <a:r>
              <a:rPr lang="de-DE" sz="2000" dirty="0" smtClean="0"/>
              <a:t>1991)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746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/>
              <a:t>Untersuchungstermin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fMRT</a:t>
            </a:r>
            <a:r>
              <a:rPr lang="de-DE" sz="2800" dirty="0" smtClean="0"/>
              <a:t>-Experiment – Teil 1: </a:t>
            </a:r>
            <a:br>
              <a:rPr lang="de-DE" sz="2800" dirty="0" smtClean="0"/>
            </a:br>
            <a:r>
              <a:rPr lang="de-DE" sz="2800" dirty="0" smtClean="0"/>
              <a:t>Langeweile- </a:t>
            </a:r>
            <a:r>
              <a:rPr lang="de-DE" sz="2800" dirty="0"/>
              <a:t>und </a:t>
            </a:r>
            <a:r>
              <a:rPr lang="de-DE" sz="2800" dirty="0" smtClean="0"/>
              <a:t>Kontrollaufgaben </a:t>
            </a:r>
            <a:endParaRPr lang="de-DE" sz="2800" dirty="0" smtClean="0"/>
          </a:p>
          <a:p>
            <a:endParaRPr lang="de-DE" sz="1100" dirty="0" smtClean="0"/>
          </a:p>
          <a:p>
            <a:pPr lvl="1"/>
            <a:r>
              <a:rPr lang="de-DE" sz="2400" dirty="0" smtClean="0"/>
              <a:t>Stimuli: Graustufige </a:t>
            </a:r>
            <a:r>
              <a:rPr lang="de-DE" sz="2400" dirty="0" smtClean="0"/>
              <a:t>Landschaftsbilder</a:t>
            </a:r>
            <a:r>
              <a:rPr lang="de-DE" sz="1800" dirty="0"/>
              <a:t> </a:t>
            </a:r>
            <a:r>
              <a:rPr lang="de-DE" sz="2400" dirty="0" smtClean="0"/>
              <a:t>in einem Rahmen</a:t>
            </a:r>
            <a:endParaRPr lang="de-DE" sz="1800" dirty="0" smtClean="0"/>
          </a:p>
          <a:p>
            <a:pPr lvl="1"/>
            <a:r>
              <a:rPr lang="de-DE" sz="2400" dirty="0" smtClean="0"/>
              <a:t>Sequentielle Bearbeitung von 3 Aufgaben </a:t>
            </a:r>
            <a:br>
              <a:rPr lang="de-DE" sz="2400" dirty="0" smtClean="0"/>
            </a:br>
            <a:r>
              <a:rPr lang="de-DE" sz="2400" dirty="0" smtClean="0"/>
              <a:t>(Dauer: je 5 </a:t>
            </a:r>
            <a:r>
              <a:rPr lang="de-DE" sz="2400" dirty="0" smtClean="0"/>
              <a:t>min)</a:t>
            </a:r>
            <a:endParaRPr lang="de-DE" sz="2400" dirty="0" smtClean="0"/>
          </a:p>
          <a:p>
            <a:pPr lvl="2"/>
            <a:r>
              <a:rPr lang="de-DE" sz="2000" dirty="0" smtClean="0"/>
              <a:t>1 </a:t>
            </a:r>
            <a:r>
              <a:rPr lang="de-DE" sz="2000" dirty="0" err="1" smtClean="0"/>
              <a:t>Langeweileaufgabe</a:t>
            </a:r>
            <a:endParaRPr lang="de-DE" sz="2000" dirty="0"/>
          </a:p>
          <a:p>
            <a:pPr lvl="2"/>
            <a:r>
              <a:rPr lang="de-DE" sz="2000" dirty="0" smtClean="0"/>
              <a:t>2 Kontrollaufgaben</a:t>
            </a:r>
          </a:p>
          <a:p>
            <a:pPr lvl="1"/>
            <a:r>
              <a:rPr lang="de-DE" sz="2400" dirty="0" err="1" smtClean="0"/>
              <a:t>Langeweileratings</a:t>
            </a:r>
            <a:r>
              <a:rPr lang="de-DE" sz="2400" dirty="0" smtClean="0"/>
              <a:t> am Ende jedes Aufgabenblocks</a:t>
            </a:r>
            <a:endParaRPr lang="de-DE" sz="2400" dirty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0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323528" y="126876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Langeweileaufgabe</a:t>
            </a:r>
            <a:r>
              <a:rPr lang="de-DE" dirty="0" smtClean="0"/>
              <a:t> = Verwischungsaufgabe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Ist </a:t>
            </a:r>
            <a:r>
              <a:rPr lang="de-DE" dirty="0"/>
              <a:t>der </a:t>
            </a:r>
            <a:r>
              <a:rPr lang="de-DE" dirty="0" smtClean="0"/>
              <a:t>Rahmen des Bildes </a:t>
            </a:r>
            <a:r>
              <a:rPr lang="de-DE" dirty="0"/>
              <a:t>verwischt oder nicht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Je Proband immer dasselbe Bild pro Trial </a:t>
            </a:r>
            <a:br>
              <a:rPr lang="de-DE" dirty="0" smtClean="0"/>
            </a:br>
            <a:r>
              <a:rPr lang="de-DE" dirty="0" smtClean="0"/>
              <a:t>(es sind insg. 6 Versionen der Aufgabe mit jeweils anderem Landschaftsbild vorhanden)</a:t>
            </a:r>
            <a:endParaRPr lang="de-DE" dirty="0"/>
          </a:p>
          <a:p>
            <a:endParaRPr lang="de-DE" dirty="0"/>
          </a:p>
        </p:txBody>
      </p:sp>
      <p:sp>
        <p:nvSpPr>
          <p:cNvPr id="2048" name="Textfeld 2047"/>
          <p:cNvSpPr txBox="1"/>
          <p:nvPr/>
        </p:nvSpPr>
        <p:spPr>
          <a:xfrm>
            <a:off x="971600" y="46234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dirty="0" smtClean="0"/>
              <a:t>          2000 </a:t>
            </a:r>
            <a:r>
              <a:rPr lang="de-DE" dirty="0" err="1" smtClean="0"/>
              <a:t>ms</a:t>
            </a:r>
            <a:r>
              <a:rPr lang="de-DE" dirty="0" smtClean="0"/>
              <a:t>	</a:t>
            </a:r>
            <a:r>
              <a:rPr lang="de-DE" dirty="0"/>
              <a:t> </a:t>
            </a:r>
            <a:r>
              <a:rPr lang="de-DE" dirty="0" smtClean="0"/>
              <a:t>                  1500 </a:t>
            </a:r>
            <a:r>
              <a:rPr lang="de-DE" dirty="0" err="1" smtClean="0"/>
              <a:t>ms</a:t>
            </a:r>
            <a:r>
              <a:rPr lang="de-DE" dirty="0" smtClean="0"/>
              <a:t> 	           2000 </a:t>
            </a:r>
            <a:r>
              <a:rPr lang="de-DE" dirty="0" err="1" smtClean="0"/>
              <a:t>ms</a:t>
            </a:r>
            <a:endParaRPr lang="de-DE" dirty="0"/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25" y="4584700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62" y="4594612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fMRT</a:t>
            </a:r>
            <a:r>
              <a:rPr lang="de-DE" dirty="0"/>
              <a:t>-Experiment – Teil 1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68857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203848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42" y="3548633"/>
            <a:ext cx="476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hteck 29"/>
          <p:cNvSpPr/>
          <p:nvPr/>
        </p:nvSpPr>
        <p:spPr>
          <a:xfrm>
            <a:off x="5436096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331640" y="274702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Stimulus			ITI		Stimulus</a:t>
            </a:r>
            <a:endParaRPr lang="de-DE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971600" y="4594612"/>
            <a:ext cx="66967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24" y="3264560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323528" y="177281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Kontrolle 1 = </a:t>
            </a:r>
            <a:r>
              <a:rPr lang="de-DE" dirty="0" smtClean="0"/>
              <a:t>Bewertungsaufgabe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Gefällt </a:t>
            </a:r>
            <a:r>
              <a:rPr lang="de-DE" dirty="0"/>
              <a:t>Ihnen das Bild oder nicht?</a:t>
            </a:r>
          </a:p>
          <a:p>
            <a:endParaRPr lang="de-DE" dirty="0"/>
          </a:p>
        </p:txBody>
      </p:sp>
      <p:sp>
        <p:nvSpPr>
          <p:cNvPr id="2048" name="Textfeld 2047"/>
          <p:cNvSpPr txBox="1"/>
          <p:nvPr/>
        </p:nvSpPr>
        <p:spPr>
          <a:xfrm>
            <a:off x="971600" y="46234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dirty="0" smtClean="0"/>
              <a:t>          2000 </a:t>
            </a:r>
            <a:r>
              <a:rPr lang="de-DE" dirty="0" err="1" smtClean="0"/>
              <a:t>ms</a:t>
            </a:r>
            <a:r>
              <a:rPr lang="de-DE" dirty="0" smtClean="0"/>
              <a:t>	</a:t>
            </a:r>
            <a:r>
              <a:rPr lang="de-DE" dirty="0"/>
              <a:t> </a:t>
            </a:r>
            <a:r>
              <a:rPr lang="de-DE" dirty="0" smtClean="0"/>
              <a:t>                  1500 </a:t>
            </a:r>
            <a:r>
              <a:rPr lang="de-DE" dirty="0" err="1" smtClean="0"/>
              <a:t>ms</a:t>
            </a:r>
            <a:r>
              <a:rPr lang="de-DE" dirty="0" smtClean="0"/>
              <a:t> 	           2000 </a:t>
            </a:r>
            <a:r>
              <a:rPr lang="de-DE" dirty="0" err="1" smtClean="0"/>
              <a:t>ms</a:t>
            </a:r>
            <a:endParaRPr lang="de-DE" dirty="0"/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25" y="4584700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62" y="4594612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fMRT</a:t>
            </a:r>
            <a:r>
              <a:rPr lang="de-DE" dirty="0"/>
              <a:t>-Experiment – Teil 1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68857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203848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42" y="3548633"/>
            <a:ext cx="476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hteck 29"/>
          <p:cNvSpPr/>
          <p:nvPr/>
        </p:nvSpPr>
        <p:spPr>
          <a:xfrm>
            <a:off x="5436096" y="3044577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331640" y="274702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Stimulus			ITI		Stimulus</a:t>
            </a:r>
            <a:endParaRPr lang="de-DE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971600" y="4594612"/>
            <a:ext cx="66967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D:\Dropbox\Dropbox\Gießen\Boredom_Decisionmaking_Studie\taskdesignentscheidung\taskstimuli\p_m394_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52" y="3268857"/>
            <a:ext cx="1750960" cy="9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179512" y="4380929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dirty="0" smtClean="0"/>
              <a:t>          4500 </a:t>
            </a:r>
            <a:r>
              <a:rPr lang="de-DE" dirty="0" err="1" smtClean="0"/>
              <a:t>ms</a:t>
            </a:r>
            <a:r>
              <a:rPr lang="de-DE" dirty="0" smtClean="0"/>
              <a:t>	</a:t>
            </a:r>
            <a:r>
              <a:rPr lang="de-DE" dirty="0"/>
              <a:t> </a:t>
            </a:r>
            <a:r>
              <a:rPr lang="de-DE" dirty="0" smtClean="0"/>
              <a:t>                  1000 </a:t>
            </a:r>
            <a:r>
              <a:rPr lang="de-DE" dirty="0" err="1" smtClean="0"/>
              <a:t>ms</a:t>
            </a:r>
            <a:r>
              <a:rPr lang="de-DE" dirty="0" smtClean="0"/>
              <a:t> 	           2500 </a:t>
            </a:r>
            <a:r>
              <a:rPr lang="de-DE" dirty="0" err="1" smtClean="0"/>
              <a:t>ms</a:t>
            </a:r>
            <a:r>
              <a:rPr lang="de-DE" dirty="0" smtClean="0"/>
              <a:t>    		4500 </a:t>
            </a:r>
            <a:r>
              <a:rPr lang="de-DE" dirty="0" err="1" smtClean="0"/>
              <a:t>ms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23528" y="152267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Kontrolle 2 = Suchaufgabe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Ist ein Schlüssel oder ein Schloss im Bild versteckt?</a:t>
            </a:r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65104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3" y="4365104"/>
            <a:ext cx="384051" cy="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 descr="D:\Dropbox\Dropbox\Gießen\Boredom_Decisionmaking_Studie\taskdesignentscheidung\taskstimuli\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22" y="1778641"/>
            <a:ext cx="626380" cy="22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fMRT</a:t>
            </a:r>
            <a:r>
              <a:rPr lang="de-DE" dirty="0"/>
              <a:t>-Experiment – Teil 1</a:t>
            </a:r>
            <a:br>
              <a:rPr lang="de-DE" dirty="0"/>
            </a:br>
            <a:endParaRPr lang="de-DE" dirty="0"/>
          </a:p>
        </p:txBody>
      </p:sp>
      <p:pic>
        <p:nvPicPr>
          <p:cNvPr id="2057" name="Picture 9" descr="D:\Dropbox\Dropbox\Gießen\Boredom_Decisionmaking_Studie\taskdesignentscheidung\taskstimuli\pad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99" y="1675691"/>
            <a:ext cx="385157" cy="38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hteck 40"/>
          <p:cNvSpPr/>
          <p:nvPr/>
        </p:nvSpPr>
        <p:spPr>
          <a:xfrm>
            <a:off x="179512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2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9375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 42"/>
          <p:cNvSpPr/>
          <p:nvPr/>
        </p:nvSpPr>
        <p:spPr>
          <a:xfrm>
            <a:off x="4644008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902" y="3329151"/>
            <a:ext cx="476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hteck 44"/>
          <p:cNvSpPr/>
          <p:nvPr/>
        </p:nvSpPr>
        <p:spPr>
          <a:xfrm>
            <a:off x="6876256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Picture 8" descr="D:\Dropbox\Dropbox\Gießen\Boredom_Decisionmaking_Studie\taskdesignentscheidung\taskstimuli\p_m394_v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12" y="3058900"/>
            <a:ext cx="1750960" cy="9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Gerade Verbindung mit Pfeil 46"/>
          <p:cNvCxnSpPr/>
          <p:nvPr/>
        </p:nvCxnSpPr>
        <p:spPr>
          <a:xfrm>
            <a:off x="179512" y="4369867"/>
            <a:ext cx="87849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2411760" y="2825095"/>
            <a:ext cx="2088232" cy="1440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Picture 10" descr="D:\Dropbox\Dropbox\Gießen\Boredom_Decisionmaking_Studie\taskdesignentscheidung\taskstimuli\k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4" y="3286566"/>
            <a:ext cx="12758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Dropbox\Dropbox\Gießen\Boredom_Decisionmaking_Studie\taskdesignentscheidung\taskstimuli\p_n159_n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41119"/>
            <a:ext cx="1760088" cy="9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D:\Dropbox\Dropbox\Gießen\Boredom_Decisionmaking_Studie\taskdesignentscheidung\taskstimuli\k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52" y="3278310"/>
            <a:ext cx="12758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Ellipse 2048"/>
          <p:cNvSpPr/>
          <p:nvPr/>
        </p:nvSpPr>
        <p:spPr>
          <a:xfrm>
            <a:off x="2953916" y="3185135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Picture 9" descr="D:\Dropbox\Dropbox\Gießen\Boredom_Decisionmaking_Studie\taskdesignentscheidung\taskstimuli\padlo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20" y="3355821"/>
            <a:ext cx="49148" cy="4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683568" y="2518013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Stimulus		       Feedback                                  ITI		       Stimulus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8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Bildschirmpräsentation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Entscheidungsverhalten in Bezug auf Freizeitstimuli</vt:lpstr>
      <vt:lpstr>Fragestellung</vt:lpstr>
      <vt:lpstr>Einleitung</vt:lpstr>
      <vt:lpstr>Überblick</vt:lpstr>
      <vt:lpstr>1. Untersuchungstermin</vt:lpstr>
      <vt:lpstr>2. Untersuchungstermin</vt:lpstr>
      <vt:lpstr>fMRT-Experiment – Teil 1 </vt:lpstr>
      <vt:lpstr>fMRT-Experiment – Teil 1 </vt:lpstr>
      <vt:lpstr>fMRT-Experiment – Teil 1 </vt:lpstr>
      <vt:lpstr>2. Untersuchungstermin</vt:lpstr>
      <vt:lpstr>2. Untersuchungstermin</vt:lpstr>
      <vt:lpstr>fMRT-Experiment – Teil 2</vt:lpstr>
      <vt:lpstr>fMRT-Experiment – Teil 2</vt:lpstr>
      <vt:lpstr>fMRT-Experiment</vt:lpstr>
      <vt:lpstr>fMRT-Experiment – Teil 3</vt:lpstr>
      <vt:lpstr>Zeitlicher Verlauf</vt:lpstr>
      <vt:lpstr>fMRT-Aufnahmen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new</dc:creator>
  <cp:lastModifiedBy>bw</cp:lastModifiedBy>
  <cp:revision>115</cp:revision>
  <dcterms:created xsi:type="dcterms:W3CDTF">2013-12-06T19:35:13Z</dcterms:created>
  <dcterms:modified xsi:type="dcterms:W3CDTF">2013-12-07T16:32:30Z</dcterms:modified>
</cp:coreProperties>
</file>