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3" r:id="rId6"/>
    <p:sldId id="259" r:id="rId7"/>
    <p:sldId id="261" r:id="rId8"/>
    <p:sldId id="262" r:id="rId9"/>
    <p:sldId id="260" r:id="rId10"/>
    <p:sldId id="275" r:id="rId11"/>
    <p:sldId id="268" r:id="rId12"/>
    <p:sldId id="269" r:id="rId13"/>
    <p:sldId id="271" r:id="rId14"/>
    <p:sldId id="266" r:id="rId15"/>
    <p:sldId id="276" r:id="rId16"/>
    <p:sldId id="265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BDC252D-5052-442E-BE67-A6E0F80AD296}">
          <p14:sldIdLst>
            <p14:sldId id="256"/>
            <p14:sldId id="257"/>
            <p14:sldId id="258"/>
            <p14:sldId id="274"/>
            <p14:sldId id="273"/>
            <p14:sldId id="259"/>
            <p14:sldId id="261"/>
            <p14:sldId id="262"/>
            <p14:sldId id="260"/>
            <p14:sldId id="275"/>
            <p14:sldId id="268"/>
            <p14:sldId id="269"/>
            <p14:sldId id="271"/>
            <p14:sldId id="266"/>
            <p14:sldId id="276"/>
            <p14:sldId id="26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943" autoAdjust="0"/>
  </p:normalViewPr>
  <p:slideViewPr>
    <p:cSldViewPr snapToGrid="0">
      <p:cViewPr>
        <p:scale>
          <a:sx n="75" d="100"/>
          <a:sy n="75" d="100"/>
        </p:scale>
        <p:origin x="13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8566-9B05-4994-A9FD-8EF8C2167D3A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50841-175A-4D42-BF33-DCAEFAC2E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Ineffizientes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Vorgehen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möglichen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Zustände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lernen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Inferring relevance in a changing world (Wilson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Niv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prädiktive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Eigenschaft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Aufmerksamkeit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darauf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gerichtet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6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30 % der Fälle folgen zwei gleiche Stimuli aufeinander, zufälliger Reihenfolge</a:t>
            </a:r>
          </a:p>
          <a:p>
            <a:endParaRPr lang="de-DE" dirty="0"/>
          </a:p>
          <a:p>
            <a:r>
              <a:rPr lang="de-DE" dirty="0"/>
              <a:t>Insgesamt jede Sequenz (Personen, Orte, Werkzeuge) 4 mal – Reihenfolge zufällig</a:t>
            </a:r>
          </a:p>
          <a:p>
            <a:endParaRPr lang="de-DE" dirty="0"/>
          </a:p>
          <a:p>
            <a:r>
              <a:rPr lang="de-DE" dirty="0"/>
              <a:t>Dauer: 8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8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 Probanden als „non-</a:t>
            </a:r>
            <a:r>
              <a:rPr lang="de-DE" dirty="0" err="1"/>
              <a:t>learner</a:t>
            </a:r>
            <a:r>
              <a:rPr lang="de-DE" dirty="0"/>
              <a:t>“ ausgeschlossen. Im Mittel in beiden Bedingungen unter Rateniveau, daher hier dargestellt nur N=7 Probanden</a:t>
            </a:r>
          </a:p>
          <a:p>
            <a:endParaRPr lang="de-DE" dirty="0"/>
          </a:p>
          <a:p>
            <a:r>
              <a:rPr lang="de-DE" dirty="0"/>
              <a:t>RT signifikant nach T-Test mit p = 0.028</a:t>
            </a:r>
          </a:p>
          <a:p>
            <a:r>
              <a:rPr lang="de-DE" dirty="0"/>
              <a:t>Mittlere ACC für alle Spiele &gt; 25% für Kongruent: 55,29 %</a:t>
            </a:r>
          </a:p>
          <a:p>
            <a:r>
              <a:rPr lang="de-DE" dirty="0"/>
              <a:t>Mittlere ACC für alle Spiele &gt; 25% für Inkongruent: 53,01 %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85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10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Aufmerksamkeitskontroll-Netzwerk aktiv, wenn Gewichte der einzelnen Dimensionen und Varianzen gleich stark sind </a:t>
            </a:r>
            <a:r>
              <a:rPr lang="de-DE" dirty="0">
                <a:sym typeface="Wingdings" panose="05000000000000000000" pitchFamily="2" charset="2"/>
              </a:rPr>
              <a:t> Repräsentationslernen!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Konnektivität</a:t>
            </a:r>
            <a:r>
              <a:rPr lang="en-US" dirty="0"/>
              <a:t> in </a:t>
            </a:r>
            <a:r>
              <a:rPr lang="en-US" dirty="0" err="1"/>
              <a:t>vmPFC</a:t>
            </a:r>
            <a:r>
              <a:rPr lang="en-US" dirty="0"/>
              <a:t> (</a:t>
            </a:r>
            <a:r>
              <a:rPr lang="en-US" dirty="0" err="1"/>
              <a:t>Werterepräsentationen</a:t>
            </a:r>
            <a:r>
              <a:rPr lang="en-US" dirty="0"/>
              <a:t>) </a:t>
            </a:r>
            <a:r>
              <a:rPr lang="en-US" dirty="0" err="1"/>
              <a:t>werden</a:t>
            </a:r>
            <a:r>
              <a:rPr lang="en-US" dirty="0"/>
              <a:t> attention switches </a:t>
            </a:r>
            <a:r>
              <a:rPr lang="en-US" dirty="0" err="1"/>
              <a:t>initiiert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Lenkung</a:t>
            </a:r>
            <a:r>
              <a:rPr lang="en-US" dirty="0">
                <a:sym typeface="Wingdings" panose="05000000000000000000" pitchFamily="2" charset="2"/>
              </a:rPr>
              <a:t> der </a:t>
            </a:r>
            <a:r>
              <a:rPr lang="en-US" dirty="0" err="1">
                <a:sym typeface="Wingdings" panose="05000000000000000000" pitchFamily="2" charset="2"/>
              </a:rPr>
              <a:t>Aufmerksamkeit</a:t>
            </a:r>
            <a:r>
              <a:rPr lang="en-US" dirty="0">
                <a:sym typeface="Wingdings" panose="05000000000000000000" pitchFamily="2" charset="2"/>
              </a:rPr>
              <a:t> auf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neue</a:t>
            </a:r>
            <a:r>
              <a:rPr lang="en-US" dirty="0">
                <a:sym typeface="Wingdings" panose="05000000000000000000" pitchFamily="2" charset="2"/>
              </a:rPr>
              <a:t> Dimension/</a:t>
            </a:r>
            <a:r>
              <a:rPr lang="en-US" dirty="0" err="1">
                <a:sym typeface="Wingdings" panose="05000000000000000000" pitchFamily="2" charset="2"/>
              </a:rPr>
              <a:t>Variante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“Attention switch” in </a:t>
            </a:r>
            <a:r>
              <a:rPr lang="en-US" dirty="0" err="1"/>
              <a:t>frontoparietalem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Konnektivität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vmPFC</a:t>
            </a:r>
            <a:r>
              <a:rPr lang="en-US" dirty="0"/>
              <a:t> (Leong et al., 2017)</a:t>
            </a:r>
          </a:p>
          <a:p>
            <a:endParaRPr lang="de-DE" dirty="0"/>
          </a:p>
          <a:p>
            <a:r>
              <a:rPr lang="de-DE" dirty="0"/>
              <a:t>Figure 4b, p. 8153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6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Befunde zu Aufmerksamkeits-Kontroll-Netzwerk und </a:t>
            </a:r>
            <a:r>
              <a:rPr lang="de-DE" dirty="0" err="1"/>
              <a:t>Representation</a:t>
            </a:r>
            <a:r>
              <a:rPr lang="de-DE" dirty="0"/>
              <a:t>-Learning mit Effekten der Selektion </a:t>
            </a:r>
            <a:r>
              <a:rPr lang="de-DE" dirty="0" err="1"/>
              <a:t>history</a:t>
            </a:r>
            <a:r>
              <a:rPr lang="de-DE" dirty="0"/>
              <a:t> und </a:t>
            </a:r>
            <a:r>
              <a:rPr lang="de-DE" dirty="0" err="1"/>
              <a:t>Dimensionspriorisierung</a:t>
            </a:r>
            <a:r>
              <a:rPr lang="de-DE" dirty="0"/>
              <a:t> verbinden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1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Kombinationsmöglichkeiten </a:t>
            </a:r>
            <a:r>
              <a:rPr lang="de-DE" dirty="0">
                <a:sym typeface="Wingdings" panose="05000000000000000000" pitchFamily="2" charset="2"/>
              </a:rPr>
              <a:t> 64 Stimuli</a:t>
            </a:r>
          </a:p>
          <a:p>
            <a:r>
              <a:rPr lang="de-DE" dirty="0">
                <a:sym typeface="Wingdings" panose="05000000000000000000" pitchFamily="2" charset="2"/>
              </a:rPr>
              <a:t>Innerhalb einer Dimension die 4 Varianten 2 Gruppen zuordnen (2x2)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8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Ordnen der Varianten einer Dimension (vorher angekündigt) in zwei Gruppen (Zwei verschiedene Tasten) -&gt; schnelles Lernen, da Feedback deterministisch </a:t>
            </a:r>
            <a:r>
              <a:rPr lang="de-DE" dirty="0">
                <a:sym typeface="Wingdings" panose="05000000000000000000" pitchFamily="2" charset="2"/>
              </a:rPr>
              <a:t> Gruppenzugehörigkeit bleibt gleich innerhalb einer Dimension!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 Block 32 Trials – 2,1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Probabilistisches Lernspiel ähnlich dem WCST und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Task -&gt; Mehrere Auswahloptionen die mit unterschiedlichen Gewinnwahrscheinlichkeiten verknüpft sind</a:t>
            </a:r>
          </a:p>
          <a:p>
            <a:endParaRPr lang="de-DE" dirty="0"/>
          </a:p>
          <a:p>
            <a:r>
              <a:rPr lang="de-DE" dirty="0"/>
              <a:t>Instruktionen: Pro Spiel ist nur eine Dimension (P, L, T) relevant für Gewinne. 3 Varianten einer Dimension mit niedriger Gewinnwahrscheinlichkeit (25%), eine Variante mit hoher Gewinnwahrscheinlichkeit (75%)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3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Event-</a:t>
            </a:r>
            <a:r>
              <a:rPr lang="de-DE" dirty="0" err="1"/>
              <a:t>related</a:t>
            </a:r>
            <a:endParaRPr lang="de-DE" dirty="0"/>
          </a:p>
          <a:p>
            <a:r>
              <a:rPr lang="de-DE" dirty="0"/>
              <a:t>Pro Trial 10s </a:t>
            </a:r>
            <a:r>
              <a:rPr lang="de-DE" dirty="0">
                <a:sym typeface="Wingdings" panose="05000000000000000000" pitchFamily="2" charset="2"/>
              </a:rPr>
              <a:t> 20 Trials  3,3 Minuten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6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Reihenfolge der Dimensionen und Spiele (kongruent – inkongruent) </a:t>
            </a:r>
            <a:r>
              <a:rPr lang="de-DE" dirty="0" err="1"/>
              <a:t>counterbalanced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8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0841-175A-4D42-BF33-DCAEFAC2EBA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0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2FA2A-B6D5-4E65-87FB-FEF3B135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15DF1-CD32-493F-9BD6-C1E31FB2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5928-51BA-49BB-8CB5-F003B29F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19F45-BD22-4879-98C4-39304C05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3A9BE-1833-4C93-B956-2A06737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61E4F-837C-4E66-82E6-F940A54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0B3556-77B8-40DA-9882-F8680905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39E3F-CBB2-46F7-A908-51E69B34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C23B9-6BBD-48E4-80DB-4FC82244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17915-56C6-4CBD-92D6-327D9E1A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5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34E342-B76F-45DB-9641-C1763B2FE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DBE461-F3D8-47B5-B405-2C0E266C5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884E4-5D3C-4A67-9DB0-A18D71A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BF619-A2D9-481C-A648-ADBA988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3306E-7F72-4E50-96E4-C160C232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26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000FA-2369-4C14-A11A-C7A878F5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5DFFA-F081-429F-BC3A-98D9C81D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13FF1-0676-42BC-9448-5165656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0EA9-5542-4E53-9E87-28021B7A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941D0-7E50-4232-B098-2FD3D87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9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0BA8C-1336-419A-BF00-305F1F6E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C3B71-0400-4BEC-85E1-92ABD09C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6BB4F-D5C0-4E60-8CA0-9C5CE05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4BE7-920E-4694-AF94-A2AC635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50136-AD6A-4480-BDE8-FFAA065E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1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E1722-7260-4905-AFF4-63A7F16A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E513A-8035-46A4-88BD-499B963A2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CE0AC-8648-4250-959C-59BD8C51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FB743-ED79-4F23-8089-2D55B865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1E4BE-F42B-44C4-A142-27C734FB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24B849-D9E1-4C9E-87D4-662251EE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39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6AFBF-C09B-46A4-A3AC-201B219C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58F870-B33A-4345-9376-8F0F6323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3FAC5-2359-4B91-AF81-F43839E2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B10891-DF9C-4FD3-9DB8-C5622BDD2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6AB770-A2AD-41C5-8A41-B99C7EE2E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51967B-2EA5-4579-A9B0-1A347651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44BDAE-6220-4D49-AEC6-7D69256F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B2E5B4-1117-4A38-B3D2-8C81258C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90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F3428-F2C2-491B-B4F6-7A16E676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AA6A27-EC77-4E75-8652-DE529DA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9038A8-7F45-41A3-A8C2-DC98E1C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3197B0-53B9-4185-AFFB-4B6274E9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9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FBBAAE-8D00-4538-852F-8FE1B032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7E60F0-AD8C-479D-8943-906C362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249C35-EBD7-411B-863F-8EA2BC63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20CA2-742F-47B9-9B2A-43E4823C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DDBF7-232F-4653-BD6A-3ABA483E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A89FF0-58C7-4942-B3C9-CE1E049C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B57EC9-8993-45DE-B406-8E8B33B2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E0265C-7AD8-458B-B19F-3EF8CB08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0716DB-6FF4-4BEF-AD74-9BBB37A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74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E3C21-E3E0-412B-BF5E-915B27BD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EA3E5B-EC09-4ABB-AB17-AD05BD65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C0D8BE-701C-4DED-B29B-349226BC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315F1-0915-44B1-8A75-532357B5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5E4CF-0C33-46EE-811A-88B33C48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1F9254-34F0-4E1A-9E63-AC48158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F25107-4214-4FE6-97FB-74E1E09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90B23-D8FD-4A8A-BE2E-153D4954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BFF28-A12E-498B-B172-717AD5830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2416-4C31-4D51-B7D4-906BA6D699B2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B2FC6-F391-4593-B96E-A3BBBDC1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2DB048-1913-4618-B6BC-78131BECF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2D2F-9D61-4BFC-A620-0AE6556D3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png"/><Relationship Id="rId4" Type="http://schemas.openxmlformats.org/officeDocument/2006/relationships/image" Target="../media/image22.jpeg"/><Relationship Id="rId9" Type="http://schemas.openxmlformats.org/officeDocument/2006/relationships/image" Target="../media/image27.png"/><Relationship Id="rId1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32926-16C9-4563-BF42-F03E89EFD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selection history on attention to category dimensions and reward learning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51C612-B555-4176-9865-D68779AC67EF}"/>
              </a:ext>
            </a:extLst>
          </p:cNvPr>
          <p:cNvSpPr txBox="1"/>
          <p:nvPr/>
        </p:nvSpPr>
        <p:spPr>
          <a:xfrm>
            <a:off x="3600979" y="4091118"/>
            <a:ext cx="6874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Dr. Bianca Wittmann,</a:t>
            </a:r>
          </a:p>
          <a:p>
            <a:r>
              <a:rPr lang="en-US" dirty="0"/>
              <a:t>B.Sc. Elias Rau</a:t>
            </a:r>
          </a:p>
          <a:p>
            <a:endParaRPr lang="en-US" dirty="0"/>
          </a:p>
          <a:p>
            <a:r>
              <a:rPr lang="en-US"/>
              <a:t>3. Mai 2018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B89319-59E1-4687-AE5C-F7EE78BEC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5" y="4619625"/>
            <a:ext cx="2047875" cy="2238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1F4E7A-BA2E-4FE3-BA22-7731493D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075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5F8F-01B5-490A-B8FE-3E04265B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B49F3-2266-462C-8916-A8C19F26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Funktionelle Runs pro Dimension: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			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DAF0648-7D65-4CB2-A736-D31D638A1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75983"/>
              </p:ext>
            </p:extLst>
          </p:nvPr>
        </p:nvGraphicFramePr>
        <p:xfrm>
          <a:off x="838200" y="239469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16834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14524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423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2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Selektion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Kongruent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4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Selektion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Inkongruent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1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Selektion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1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Inkongruent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Selektion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849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F3C4C7E-1EF2-42D6-B497-13DDA0561107}"/>
              </a:ext>
            </a:extLst>
          </p:cNvPr>
          <p:cNvSpPr txBox="1"/>
          <p:nvPr/>
        </p:nvSpPr>
        <p:spPr>
          <a:xfrm>
            <a:off x="9320063" y="3849923"/>
            <a:ext cx="21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-- 11 min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879CFB-AE92-4B98-A8AF-8B8F36826DF3}"/>
              </a:ext>
            </a:extLst>
          </p:cNvPr>
          <p:cNvSpPr txBox="1"/>
          <p:nvPr/>
        </p:nvSpPr>
        <p:spPr>
          <a:xfrm>
            <a:off x="9320063" y="5384441"/>
            <a:ext cx="21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-- 11 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42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8E486-740F-4F62-A61E-8DE60299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Localizer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0320A-E450-43D8-B8A2-B7FB47A2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Identifizieren </a:t>
            </a:r>
            <a:r>
              <a:rPr lang="de-DE"/>
              <a:t>selektiver Areale im okzipitotemporalen Kortex </a:t>
            </a:r>
            <a:r>
              <a:rPr lang="de-DE" dirty="0"/>
              <a:t>für:</a:t>
            </a:r>
          </a:p>
          <a:p>
            <a:pPr lvl="1"/>
            <a:r>
              <a:rPr lang="de-DE" dirty="0"/>
              <a:t>Personen </a:t>
            </a:r>
            <a:r>
              <a:rPr lang="de-DE"/>
              <a:t>– occipital face area, fusiform </a:t>
            </a:r>
            <a:r>
              <a:rPr lang="de-DE" dirty="0" err="1"/>
              <a:t>face</a:t>
            </a:r>
            <a:r>
              <a:rPr lang="de-DE" dirty="0"/>
              <a:t> area, fusiform </a:t>
            </a:r>
            <a:r>
              <a:rPr lang="de-DE" err="1"/>
              <a:t>body</a:t>
            </a:r>
            <a:r>
              <a:rPr lang="de-DE"/>
              <a:t> area, </a:t>
            </a:r>
            <a:r>
              <a:rPr lang="de-DE" sz="1800" dirty="0"/>
              <a:t>Chan et al., (2004), </a:t>
            </a:r>
            <a:r>
              <a:rPr lang="de-DE" sz="1800" dirty="0" err="1"/>
              <a:t>Kanwisher</a:t>
            </a:r>
            <a:r>
              <a:rPr lang="de-DE" sz="1800" dirty="0"/>
              <a:t> et al., (1997)</a:t>
            </a:r>
          </a:p>
          <a:p>
            <a:pPr lvl="1"/>
            <a:r>
              <a:rPr lang="de-DE"/>
              <a:t>Orte – parahippocampal place area, </a:t>
            </a:r>
            <a:r>
              <a:rPr lang="de-DE" sz="1800" dirty="0"/>
              <a:t>Epstein and </a:t>
            </a:r>
            <a:r>
              <a:rPr lang="de-DE" sz="1800" dirty="0" err="1"/>
              <a:t>Kanwisher</a:t>
            </a:r>
            <a:r>
              <a:rPr lang="de-DE" sz="1800" dirty="0"/>
              <a:t> (1998)</a:t>
            </a:r>
          </a:p>
          <a:p>
            <a:pPr lvl="1"/>
            <a:r>
              <a:rPr lang="de-DE"/>
              <a:t>Werkzeuge – posteriorer Gyrus temporalis medius, </a:t>
            </a:r>
            <a:r>
              <a:rPr lang="de-DE" sz="1800"/>
              <a:t>Lewis (2006)</a:t>
            </a:r>
            <a:endParaRPr lang="de-DE" sz="1800" dirty="0"/>
          </a:p>
          <a:p>
            <a:pPr lvl="1"/>
            <a:endParaRPr lang="de-DE" dirty="0"/>
          </a:p>
          <a:p>
            <a:r>
              <a:rPr lang="de-DE" dirty="0"/>
              <a:t>1-back </a:t>
            </a:r>
            <a:r>
              <a:rPr lang="de-DE" dirty="0" err="1"/>
              <a:t>task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18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2447A-4B70-4C0C-9417-D972E2E3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Localizer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DAC6711-2591-4C71-8CE4-5B0B7C018DE1}"/>
              </a:ext>
            </a:extLst>
          </p:cNvPr>
          <p:cNvGrpSpPr/>
          <p:nvPr/>
        </p:nvGrpSpPr>
        <p:grpSpPr>
          <a:xfrm>
            <a:off x="732321" y="2917470"/>
            <a:ext cx="6710878" cy="1021556"/>
            <a:chOff x="883059" y="4550632"/>
            <a:chExt cx="6710878" cy="102155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AB1D85D-BD75-4752-AB8E-EDC4AF01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56" y="4565161"/>
              <a:ext cx="1509786" cy="100702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D2E5FB3-3C3C-44D5-BBC7-7876D3E8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3" y="4551309"/>
              <a:ext cx="1509787" cy="1020879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D9B14448-12F4-45B1-A1EB-DBEA196B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59" y="4565161"/>
              <a:ext cx="1509786" cy="100702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1A681ED9-155C-472E-BBF5-B8726487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51" y="4550632"/>
              <a:ext cx="1509786" cy="1021556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4F97E03-004A-4B50-A718-A484F1C99A9F}"/>
              </a:ext>
            </a:extLst>
          </p:cNvPr>
          <p:cNvGrpSpPr/>
          <p:nvPr/>
        </p:nvGrpSpPr>
        <p:grpSpPr>
          <a:xfrm>
            <a:off x="957530" y="1480380"/>
            <a:ext cx="6248305" cy="1323733"/>
            <a:chOff x="1037242" y="3164399"/>
            <a:chExt cx="6248305" cy="132373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E4A948D-405B-42E0-BC74-2F528654F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255157"/>
              <a:ext cx="1189547" cy="1189547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5AB8E5C-7727-4DD1-9ADB-FDC6027F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784" y="3282683"/>
              <a:ext cx="1134493" cy="113449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E24DD6D-8118-44DD-AEA3-33C88BE8E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55" y="3164399"/>
              <a:ext cx="1323733" cy="132373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D6F219C-5D1E-4B92-ACD5-B2B71F8C8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242" y="3255157"/>
              <a:ext cx="1142219" cy="1142219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FA36C7C-4D91-4536-B9F1-7C53A3DFE5A8}"/>
              </a:ext>
            </a:extLst>
          </p:cNvPr>
          <p:cNvGrpSpPr/>
          <p:nvPr/>
        </p:nvGrpSpPr>
        <p:grpSpPr>
          <a:xfrm>
            <a:off x="1117822" y="4030895"/>
            <a:ext cx="6163785" cy="1082976"/>
            <a:chOff x="1261683" y="5635475"/>
            <a:chExt cx="6163785" cy="1082976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3BEEE0C-49E4-4805-947C-0C76D329C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434" y="5925270"/>
              <a:ext cx="842376" cy="74429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D394CCF-FAA5-4F07-8624-1802655F8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683" y="5789647"/>
              <a:ext cx="693335" cy="894402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BB28802-CE67-4279-AF7F-6B1EA6BA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858" y="5635475"/>
              <a:ext cx="1082976" cy="1082976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A5BCFF87-AA84-429A-8528-15C988ED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18" y="5708801"/>
              <a:ext cx="1009650" cy="100965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DA8E9FF-0DBB-4B1E-8653-EA65DF8BB77C}"/>
              </a:ext>
            </a:extLst>
          </p:cNvPr>
          <p:cNvGrpSpPr/>
          <p:nvPr/>
        </p:nvGrpSpPr>
        <p:grpSpPr>
          <a:xfrm>
            <a:off x="475591" y="5758083"/>
            <a:ext cx="6464727" cy="811406"/>
            <a:chOff x="5634732" y="5979464"/>
            <a:chExt cx="6464727" cy="811406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97755C4-064A-4320-86F1-D9085F26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5143" y="6370921"/>
              <a:ext cx="0" cy="419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3FF021-4A3C-4923-A2C9-4E31DA7FDCF7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43" y="6370919"/>
              <a:ext cx="20100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E9674DE9-DF7F-4950-8122-83BBB8232DC8}"/>
                </a:ext>
              </a:extLst>
            </p:cNvPr>
            <p:cNvGrpSpPr/>
            <p:nvPr/>
          </p:nvGrpSpPr>
          <p:grpSpPr>
            <a:xfrm>
              <a:off x="5634732" y="5979464"/>
              <a:ext cx="6464727" cy="811406"/>
              <a:chOff x="5634732" y="5979464"/>
              <a:chExt cx="6464727" cy="811406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9FE181F-8459-43DD-B285-15BC8C9954EF}"/>
                  </a:ext>
                </a:extLst>
              </p:cNvPr>
              <p:cNvSpPr txBox="1"/>
              <p:nvPr/>
            </p:nvSpPr>
            <p:spPr>
              <a:xfrm>
                <a:off x="5997341" y="5979464"/>
                <a:ext cx="1857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13 Trials - P (26s)</a:t>
                </a:r>
              </a:p>
            </p:txBody>
          </p: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BC7CD0B4-90BC-4879-A8D0-5FAD1D4F0CE2}"/>
                  </a:ext>
                </a:extLst>
              </p:cNvPr>
              <p:cNvGrpSpPr/>
              <p:nvPr/>
            </p:nvGrpSpPr>
            <p:grpSpPr>
              <a:xfrm>
                <a:off x="5634732" y="6023545"/>
                <a:ext cx="6464727" cy="767325"/>
                <a:chOff x="5634732" y="6023545"/>
                <a:chExt cx="6464727" cy="767325"/>
              </a:xfrm>
            </p:grpSpPr>
            <p:cxnSp>
              <p:nvCxnSpPr>
                <p:cNvPr id="32" name="Gerader Verbinder 31">
                  <a:extLst>
                    <a:ext uri="{FF2B5EF4-FFF2-40B4-BE49-F238E27FC236}">
                      <a16:creationId xmlns:a16="http://schemas.microsoft.com/office/drawing/2014/main" id="{C83DE7A4-2CE2-4E97-ABED-614C43307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8973" y="6370923"/>
                  <a:ext cx="0" cy="4199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259DC6CD-2019-4251-9363-212B35FD4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62058" y="6370922"/>
                  <a:ext cx="0" cy="4199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1340A9B2-0719-4834-9FF7-8B080A3C2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75218" y="6370921"/>
                  <a:ext cx="0" cy="4199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C3B51F85-C784-4C1B-B484-6E5999C4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025" y="6370921"/>
                  <a:ext cx="2010075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A3CD8B75-3C28-4DB6-ACFC-7F3225FBE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5068" y="6790868"/>
                  <a:ext cx="2010075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C231FE9A-B86B-4DBD-ADC9-64F077E4A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75218" y="6786300"/>
                  <a:ext cx="2242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13C667BB-3EEA-4D98-8E4E-B126F375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4732" y="6786300"/>
                  <a:ext cx="2242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A9A883-129F-4173-89C3-57C8E1AF840C}"/>
                    </a:ext>
                  </a:extLst>
                </p:cNvPr>
                <p:cNvSpPr txBox="1"/>
                <p:nvPr/>
              </p:nvSpPr>
              <p:spPr>
                <a:xfrm>
                  <a:off x="10003133" y="6023545"/>
                  <a:ext cx="17340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13 Trials - </a:t>
                  </a:r>
                  <a:r>
                    <a:rPr lang="de-DE"/>
                    <a:t>L (26s</a:t>
                  </a:r>
                  <a:r>
                    <a:rPr lang="de-DE" dirty="0"/>
                    <a:t>)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3C16F8D6-73AE-4BB3-BF4D-B5BD3C5CB31E}"/>
                    </a:ext>
                  </a:extLst>
                </p:cNvPr>
                <p:cNvSpPr txBox="1"/>
                <p:nvPr/>
              </p:nvSpPr>
              <p:spPr>
                <a:xfrm>
                  <a:off x="8162155" y="6421538"/>
                  <a:ext cx="16789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Baseline (10s)</a:t>
                  </a:r>
                </a:p>
              </p:txBody>
            </p:sp>
          </p:grp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FAAB829-B0CD-4B61-9A09-012CCB78290E}"/>
              </a:ext>
            </a:extLst>
          </p:cNvPr>
          <p:cNvGrpSpPr/>
          <p:nvPr/>
        </p:nvGrpSpPr>
        <p:grpSpPr>
          <a:xfrm>
            <a:off x="8592224" y="5758083"/>
            <a:ext cx="2241368" cy="811406"/>
            <a:chOff x="5634732" y="5979464"/>
            <a:chExt cx="2241368" cy="811406"/>
          </a:xfrm>
        </p:grpSpPr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E663DD8-CBE8-44DA-A158-46C0CFA0D793}"/>
                </a:ext>
              </a:extLst>
            </p:cNvPr>
            <p:cNvSpPr txBox="1"/>
            <p:nvPr/>
          </p:nvSpPr>
          <p:spPr>
            <a:xfrm>
              <a:off x="5997341" y="5979464"/>
              <a:ext cx="185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13 Trials - T (26s)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8CBCA5F-159A-4763-83BD-33C9B1CA03F6}"/>
                </a:ext>
              </a:extLst>
            </p:cNvPr>
            <p:cNvGrpSpPr/>
            <p:nvPr/>
          </p:nvGrpSpPr>
          <p:grpSpPr>
            <a:xfrm>
              <a:off x="5634732" y="6370921"/>
              <a:ext cx="2241368" cy="419949"/>
              <a:chOff x="5634732" y="6370921"/>
              <a:chExt cx="2241368" cy="419949"/>
            </a:xfrm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F70086DF-2584-44ED-B6E4-6C8180B17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8973" y="6370923"/>
                <a:ext cx="0" cy="4199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833EA2DF-AEF9-49EB-8856-093242DA37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2058" y="6370922"/>
                <a:ext cx="0" cy="4199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E89E9F53-BDA4-45F2-8A21-F7C6CC96F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025" y="6370921"/>
                <a:ext cx="2010075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27058CAF-D2CE-4569-B8C3-C47803086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4732" y="6786300"/>
                <a:ext cx="2242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523AB53-9A30-4D1F-A0DD-611B3D5A5E31}"/>
              </a:ext>
            </a:extLst>
          </p:cNvPr>
          <p:cNvCxnSpPr>
            <a:cxnSpLocks/>
          </p:cNvCxnSpPr>
          <p:nvPr/>
        </p:nvCxnSpPr>
        <p:spPr>
          <a:xfrm>
            <a:off x="6716076" y="6567203"/>
            <a:ext cx="20100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DFE10281-E320-458B-AAD5-2A6A2315D647}"/>
              </a:ext>
            </a:extLst>
          </p:cNvPr>
          <p:cNvSpPr txBox="1"/>
          <p:nvPr/>
        </p:nvSpPr>
        <p:spPr>
          <a:xfrm>
            <a:off x="6938960" y="6216622"/>
            <a:ext cx="16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Baseline (10s)</a:t>
            </a:r>
          </a:p>
        </p:txBody>
      </p:sp>
    </p:spTree>
    <p:extLst>
      <p:ext uri="{BB962C8B-B14F-4D97-AF65-F5344CB8AC3E}">
        <p14:creationId xmlns:p14="http://schemas.microsoft.com/office/powerpoint/2010/main" val="15803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A1BDE-21B6-44B3-AADE-A714C1E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Pilot - Verhaltensdaten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37C31-126D-45A7-982D-CB5A1E2E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N</a:t>
            </a:r>
            <a:r>
              <a:rPr lang="de-DE" dirty="0"/>
              <a:t>=7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 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EFD4119-4367-48A6-A441-49BFA2B16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8" y="2711116"/>
            <a:ext cx="5375342" cy="316196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350530-7DB0-47A7-94B5-69FC1E86D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73" y="2347579"/>
            <a:ext cx="5583815" cy="38293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9CC2436-B3F4-4DE6-BE7C-2B3BA8DCC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701" y="3990775"/>
            <a:ext cx="1213980" cy="6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5E2A9-9A9E-4DAF-856A-A1064CC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fMRT Datenerhebung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3D706-E409-4DF3-BC69-F2982D3A250A}"/>
              </a:ext>
            </a:extLst>
          </p:cNvPr>
          <p:cNvSpPr txBox="1"/>
          <p:nvPr/>
        </p:nvSpPr>
        <p:spPr>
          <a:xfrm>
            <a:off x="546993" y="2284483"/>
            <a:ext cx="39940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Sequenz</a:t>
            </a:r>
            <a:endParaRPr lang="en-US" b="1" u="sng" dirty="0"/>
          </a:p>
          <a:p>
            <a:r>
              <a:rPr lang="en-US" dirty="0"/>
              <a:t>Head Scout </a:t>
            </a:r>
            <a:r>
              <a:rPr lang="de-DE" dirty="0"/>
              <a:t>(0:14)</a:t>
            </a:r>
            <a:endParaRPr lang="en-US" dirty="0"/>
          </a:p>
          <a:p>
            <a:r>
              <a:rPr lang="de-DE" dirty="0"/>
              <a:t>Field </a:t>
            </a:r>
            <a:r>
              <a:rPr lang="de-DE" dirty="0" err="1"/>
              <a:t>map</a:t>
            </a:r>
            <a:r>
              <a:rPr lang="de-DE" dirty="0"/>
              <a:t> (3:12)</a:t>
            </a:r>
          </a:p>
          <a:p>
            <a:r>
              <a:rPr lang="de-DE"/>
              <a:t>EPI</a:t>
            </a:r>
            <a:r>
              <a:rPr lang="de-DE" dirty="0"/>
              <a:t>: 6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(à 11 min)</a:t>
            </a:r>
          </a:p>
          <a:p>
            <a:r>
              <a:rPr lang="de-DE" dirty="0" err="1"/>
              <a:t>Magnetization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(1:44)</a:t>
            </a:r>
          </a:p>
          <a:p>
            <a:r>
              <a:rPr lang="de-DE" dirty="0"/>
              <a:t>Rapid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echo (1:44)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localizer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(8 min)</a:t>
            </a:r>
          </a:p>
          <a:p>
            <a:r>
              <a:rPr lang="de-DE"/>
              <a:t>MPRAGE anatomical scan (4:29)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endParaRPr lang="en-US" sz="1900" b="1" u="sng" dirty="0"/>
          </a:p>
          <a:p>
            <a:endParaRPr lang="en-US" sz="1900" dirty="0"/>
          </a:p>
          <a:p>
            <a:endParaRPr lang="en-US" sz="1900" dirty="0"/>
          </a:p>
          <a:p>
            <a:endParaRPr lang="de-DE" sz="19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1B8FA2-CB46-4DEB-ABBC-C3FD2B7A43A2}"/>
              </a:ext>
            </a:extLst>
          </p:cNvPr>
          <p:cNvSpPr txBox="1"/>
          <p:nvPr/>
        </p:nvSpPr>
        <p:spPr>
          <a:xfrm>
            <a:off x="4541016" y="2280226"/>
            <a:ext cx="239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EPI</a:t>
            </a:r>
          </a:p>
          <a:p>
            <a:r>
              <a:rPr lang="en-US" dirty="0"/>
              <a:t>TR = 2800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TE = 30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Flip angle = 90°</a:t>
            </a:r>
          </a:p>
          <a:p>
            <a:r>
              <a:rPr lang="en-US" dirty="0"/>
              <a:t>Slices = 50</a:t>
            </a:r>
          </a:p>
          <a:p>
            <a:r>
              <a:rPr lang="en-US" dirty="0"/>
              <a:t>Resolution = 3x3x3 mm</a:t>
            </a:r>
          </a:p>
          <a:p>
            <a:r>
              <a:rPr lang="en-US" dirty="0"/>
              <a:t>Interleaved</a:t>
            </a:r>
          </a:p>
          <a:p>
            <a:r>
              <a:rPr lang="en-US" dirty="0" err="1"/>
              <a:t>FoV</a:t>
            </a:r>
            <a:r>
              <a:rPr lang="en-US" dirty="0"/>
              <a:t> = 192 mm (100%)</a:t>
            </a:r>
          </a:p>
          <a:p>
            <a:r>
              <a:rPr lang="en-US" dirty="0"/>
              <a:t>Volumes per run = 235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C45545-1EB3-4A00-AEAB-A06E2925BC51}"/>
              </a:ext>
            </a:extLst>
          </p:cNvPr>
          <p:cNvSpPr txBox="1"/>
          <p:nvPr/>
        </p:nvSpPr>
        <p:spPr>
          <a:xfrm>
            <a:off x="8165207" y="2280226"/>
            <a:ext cx="347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Dauer</a:t>
            </a:r>
          </a:p>
          <a:p>
            <a:r>
              <a:rPr lang="en-US" dirty="0"/>
              <a:t>6 runs</a:t>
            </a:r>
          </a:p>
          <a:p>
            <a:r>
              <a:rPr lang="en-US" dirty="0"/>
              <a:t>384 Trials </a:t>
            </a:r>
            <a:r>
              <a:rPr lang="en-US" dirty="0" err="1"/>
              <a:t>Selektion</a:t>
            </a:r>
            <a:endParaRPr lang="en-US" dirty="0"/>
          </a:p>
          <a:p>
            <a:r>
              <a:rPr lang="en-US" dirty="0"/>
              <a:t>240 Trials </a:t>
            </a:r>
            <a:r>
              <a:rPr lang="en-US" dirty="0" err="1"/>
              <a:t>Dimensionsspiel</a:t>
            </a:r>
            <a:endParaRPr lang="en-US" dirty="0"/>
          </a:p>
          <a:p>
            <a:r>
              <a:rPr lang="en-US" dirty="0"/>
              <a:t>Zeit pro Run </a:t>
            </a:r>
            <a:r>
              <a:rPr lang="de-DE" dirty="0"/>
              <a:t>~ 11 min</a:t>
            </a:r>
            <a:endParaRPr lang="en-US" dirty="0"/>
          </a:p>
          <a:p>
            <a:r>
              <a:rPr lang="en-US" dirty="0"/>
              <a:t>Zeit Insgesamt </a:t>
            </a:r>
            <a:r>
              <a:rPr lang="de-DE" dirty="0"/>
              <a:t>~ 86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6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9F92B-C7DC-4F44-967C-16FBB189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F75FE5-D082-4953-BB58-A583BCAB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u="sng" dirty="0"/>
              <a:t>Regressoren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localizer</a:t>
            </a:r>
            <a:r>
              <a:rPr lang="de-DE" dirty="0"/>
              <a:t>: Personenblock, Ortsblock, Gegenstandsblocks, Baseline</a:t>
            </a:r>
          </a:p>
          <a:p>
            <a:r>
              <a:rPr lang="de-DE" dirty="0"/>
              <a:t>Selektion: Selektion vs. Baseline (ggfs. pro Dimension)</a:t>
            </a:r>
          </a:p>
          <a:p>
            <a:r>
              <a:rPr lang="de-DE" dirty="0"/>
              <a:t>Dimensionsspiel: </a:t>
            </a:r>
          </a:p>
          <a:p>
            <a:pPr lvl="1"/>
            <a:r>
              <a:rPr lang="de-DE" dirty="0"/>
              <a:t>Auswahlbildschirm, </a:t>
            </a:r>
            <a:r>
              <a:rPr lang="de-DE" dirty="0" err="1"/>
              <a:t>param</a:t>
            </a:r>
            <a:r>
              <a:rPr lang="de-DE" dirty="0"/>
              <a:t>. Modulator (% korrekt je über 3-5 Trials)</a:t>
            </a:r>
          </a:p>
          <a:p>
            <a:pPr lvl="1"/>
            <a:r>
              <a:rPr lang="de-DE" dirty="0"/>
              <a:t>Feedbackzeitpunkt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Kontraste</a:t>
            </a:r>
          </a:p>
          <a:p>
            <a:r>
              <a:rPr lang="de-DE" dirty="0"/>
              <a:t>Entscheidungszeitpunkt kongruente vs. inkongruente Spiele</a:t>
            </a:r>
          </a:p>
          <a:p>
            <a:pPr lvl="1"/>
            <a:r>
              <a:rPr lang="de-DE" dirty="0"/>
              <a:t>Über alle Lernphasen</a:t>
            </a:r>
          </a:p>
          <a:p>
            <a:pPr lvl="1"/>
            <a:r>
              <a:rPr lang="de-DE" dirty="0"/>
              <a:t>Nach Aufmerksamkeit auf spezifische Dimension</a:t>
            </a:r>
          </a:p>
          <a:p>
            <a:pPr lvl="2"/>
            <a:r>
              <a:rPr lang="de-DE" dirty="0" err="1"/>
              <a:t>Param</a:t>
            </a:r>
            <a:r>
              <a:rPr lang="de-DE" dirty="0"/>
              <a:t>. Modulator % korrekt für kongruente vs. inkongruente Spiele</a:t>
            </a:r>
          </a:p>
        </p:txBody>
      </p:sp>
    </p:spTree>
    <p:extLst>
      <p:ext uri="{BB962C8B-B14F-4D97-AF65-F5344CB8AC3E}">
        <p14:creationId xmlns:p14="http://schemas.microsoft.com/office/powerpoint/2010/main" val="169367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FF51-1493-4416-B857-3E830EB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2856CB-17DB-4203-95A1-27F2DF18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Verhalten:</a:t>
            </a:r>
          </a:p>
          <a:p>
            <a:pPr lvl="1"/>
            <a:r>
              <a:rPr lang="de-DE" dirty="0"/>
              <a:t>Höhere Genauigkeit, geringere RT in Spielen mit kongruenter Dimension</a:t>
            </a:r>
          </a:p>
          <a:p>
            <a:pPr lvl="1"/>
            <a:endParaRPr lang="de-DE" dirty="0"/>
          </a:p>
          <a:p>
            <a:r>
              <a:rPr lang="de-DE" dirty="0"/>
              <a:t>Imaging:</a:t>
            </a:r>
          </a:p>
          <a:p>
            <a:pPr lvl="1"/>
            <a:r>
              <a:rPr lang="de-DE"/>
              <a:t>Erhöhte Aktivierung kategorieselektiver Areale während Selektionsaufgabe</a:t>
            </a:r>
            <a:endParaRPr lang="de-DE" dirty="0"/>
          </a:p>
          <a:p>
            <a:pPr lvl="1"/>
            <a:r>
              <a:rPr lang="de-DE" dirty="0"/>
              <a:t>Selektionsaufgabe moduliert </a:t>
            </a:r>
            <a:r>
              <a:rPr lang="de-DE"/>
              <a:t>frontoparietales top-down Aufmerksamkeitsnetzwerk während kongruenter Spiele</a:t>
            </a:r>
            <a:endParaRPr lang="de-DE" dirty="0"/>
          </a:p>
          <a:p>
            <a:pPr lvl="1"/>
            <a:r>
              <a:rPr lang="de-DE"/>
              <a:t>Größere Aktivierung </a:t>
            </a:r>
            <a:r>
              <a:rPr lang="de-DE" dirty="0"/>
              <a:t>in </a:t>
            </a:r>
            <a:r>
              <a:rPr lang="de-DE" dirty="0" err="1"/>
              <a:t>vmPFC</a:t>
            </a:r>
            <a:r>
              <a:rPr lang="de-DE" dirty="0"/>
              <a:t> und </a:t>
            </a:r>
            <a:r>
              <a:rPr lang="de-DE"/>
              <a:t>Striatum während kongruenter Spiele</a:t>
            </a:r>
          </a:p>
          <a:p>
            <a:pPr lvl="1"/>
            <a:r>
              <a:rPr lang="de-DE"/>
              <a:t>Funktionelle Konnektivität zwischen top-down Aufmerksamkeitsnetzwerk und vmPFC/Striatum für kongruente 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49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32E90-5426-4A88-B262-018020AA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85861-7C4E-4CBF-8970-31C931B4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Awh, E., Belopolsky, A. V., &amp; Theeuwes, J. (2012). Top-down versus bottom-up attentional control: A failed theoretical dichotomy. </a:t>
            </a:r>
            <a:r>
              <a:rPr lang="en-US" i="1" dirty="0"/>
              <a:t>Trends in cognitive sciences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(8), 437-443.</a:t>
            </a:r>
          </a:p>
          <a:p>
            <a:pPr marL="0" indent="0">
              <a:buNone/>
            </a:pPr>
            <a:r>
              <a:rPr lang="en-US" dirty="0"/>
              <a:t>Chan, A. W., Peelen, M. V., &amp; Downing, P. E. (2004). The effect of viewpoint on body representation in the </a:t>
            </a:r>
            <a:r>
              <a:rPr lang="en-US" dirty="0" err="1"/>
              <a:t>extrastriate</a:t>
            </a:r>
            <a:r>
              <a:rPr lang="en-US" dirty="0"/>
              <a:t> body area. </a:t>
            </a:r>
            <a:r>
              <a:rPr lang="en-US" i="1" dirty="0" err="1"/>
              <a:t>Neuroreport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(15), 2407-2410.</a:t>
            </a:r>
          </a:p>
          <a:p>
            <a:pPr marL="0" indent="0">
              <a:buNone/>
            </a:pPr>
            <a:r>
              <a:rPr lang="en-US" dirty="0"/>
              <a:t>Epstein, R., &amp; Kanwisher, N. (1998). A cortical representation of the local visual environment. </a:t>
            </a:r>
            <a:r>
              <a:rPr lang="en-US" i="1" dirty="0"/>
              <a:t>Nature</a:t>
            </a:r>
            <a:r>
              <a:rPr lang="en-US" dirty="0"/>
              <a:t>, </a:t>
            </a:r>
            <a:r>
              <a:rPr lang="en-US" i="1" dirty="0"/>
              <a:t>392</a:t>
            </a:r>
            <a:r>
              <a:rPr lang="en-US" dirty="0"/>
              <a:t>(6676), 598.</a:t>
            </a:r>
          </a:p>
          <a:p>
            <a:pPr marL="0" indent="0">
              <a:buNone/>
            </a:pPr>
            <a:r>
              <a:rPr lang="en-US" dirty="0"/>
              <a:t>Feldmann‐</a:t>
            </a:r>
            <a:r>
              <a:rPr lang="en-US" dirty="0" err="1"/>
              <a:t>Wüstefeld</a:t>
            </a:r>
            <a:r>
              <a:rPr lang="en-US" dirty="0"/>
              <a:t>, T., </a:t>
            </a:r>
            <a:r>
              <a:rPr lang="en-US" dirty="0" err="1"/>
              <a:t>Uengoer</a:t>
            </a:r>
            <a:r>
              <a:rPr lang="en-US" dirty="0"/>
              <a:t>, M., &amp; </a:t>
            </a:r>
            <a:r>
              <a:rPr lang="en-US" dirty="0" err="1"/>
              <a:t>Schubö</a:t>
            </a:r>
            <a:r>
              <a:rPr lang="en-US" dirty="0"/>
              <a:t>, A. (2015). You see what you have learned. Evidence for an interrelation of associative learning and visual selective attention. </a:t>
            </a:r>
            <a:r>
              <a:rPr lang="en-US" i="1" dirty="0"/>
              <a:t>Psychophysiology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(11), 1483-1497.</a:t>
            </a:r>
          </a:p>
          <a:p>
            <a:pPr marL="0" indent="0">
              <a:buNone/>
            </a:pPr>
            <a:r>
              <a:rPr lang="en-US" dirty="0"/>
              <a:t>Kanwisher, N., McDermott, J., &amp; Chun, M. M. (1997). The fusiform face area: a module in human </a:t>
            </a:r>
            <a:r>
              <a:rPr lang="en-US" dirty="0" err="1"/>
              <a:t>extrastriate</a:t>
            </a:r>
            <a:r>
              <a:rPr lang="en-US" dirty="0"/>
              <a:t> cortex specialized for face perception. </a:t>
            </a:r>
            <a:r>
              <a:rPr lang="en-US" i="1" dirty="0"/>
              <a:t>Journal of neuroscience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(11), 4302-4311.</a:t>
            </a:r>
          </a:p>
          <a:p>
            <a:pPr marL="0" indent="0">
              <a:buNone/>
            </a:pPr>
            <a:r>
              <a:rPr lang="en-US" dirty="0" err="1"/>
              <a:t>Mruczek</a:t>
            </a:r>
            <a:r>
              <a:rPr lang="en-US" dirty="0"/>
              <a:t>, R. E., von Loga, I. S., &amp; Kastner, S. (2013). The representation of tool and non-tool object information in the human intraparietal sulcus. </a:t>
            </a:r>
            <a:r>
              <a:rPr lang="en-US" i="1" dirty="0"/>
              <a:t>Journal of Neurophysiology</a:t>
            </a:r>
            <a:r>
              <a:rPr lang="en-US" dirty="0"/>
              <a:t>, </a:t>
            </a:r>
            <a:r>
              <a:rPr lang="en-US" i="1" dirty="0"/>
              <a:t>109</a:t>
            </a:r>
            <a:r>
              <a:rPr lang="en-US" dirty="0"/>
              <a:t>(12), 2883-2896.</a:t>
            </a:r>
          </a:p>
          <a:p>
            <a:pPr marL="0" indent="0">
              <a:buNone/>
            </a:pPr>
            <a:r>
              <a:rPr lang="de-DE" dirty="0" err="1"/>
              <a:t>Niv</a:t>
            </a:r>
            <a:r>
              <a:rPr lang="de-DE" dirty="0"/>
              <a:t>, Y., Daniel, R., </a:t>
            </a:r>
            <a:r>
              <a:rPr lang="de-DE" dirty="0" err="1"/>
              <a:t>Geana</a:t>
            </a:r>
            <a:r>
              <a:rPr lang="de-DE" dirty="0"/>
              <a:t>, A., </a:t>
            </a:r>
            <a:r>
              <a:rPr lang="de-DE" dirty="0" err="1"/>
              <a:t>Gershman</a:t>
            </a:r>
            <a:r>
              <a:rPr lang="de-DE" dirty="0"/>
              <a:t>, S. J., Leong, Y. C., Radulescu, A., &amp; Wilson, R. C. (2015). Reinforcement </a:t>
            </a:r>
            <a:r>
              <a:rPr lang="de-DE" dirty="0" err="1"/>
              <a:t>learning</a:t>
            </a:r>
            <a:r>
              <a:rPr lang="de-DE" dirty="0"/>
              <a:t> in multidimensional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relies</a:t>
            </a:r>
            <a:r>
              <a:rPr lang="de-DE" dirty="0"/>
              <a:t> on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. </a:t>
            </a:r>
            <a:r>
              <a:rPr lang="de-DE" i="1" dirty="0"/>
              <a:t>Journal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Neuroscience</a:t>
            </a:r>
            <a:r>
              <a:rPr lang="de-DE" dirty="0"/>
              <a:t>, </a:t>
            </a:r>
            <a:r>
              <a:rPr lang="de-DE" i="1" dirty="0"/>
              <a:t>35</a:t>
            </a:r>
            <a:r>
              <a:rPr lang="de-DE" dirty="0"/>
              <a:t>(21), 8145-8157.</a:t>
            </a:r>
          </a:p>
          <a:p>
            <a:pPr marL="0" indent="0">
              <a:buNone/>
            </a:pPr>
            <a:r>
              <a:rPr lang="en-US" dirty="0"/>
              <a:t>Rescorla, R. A., &amp; Wagner, A. R. (1972). A theory of Pavlovian conditioning: Variations in the effectiveness of reinforcement and nonreinforcement. </a:t>
            </a:r>
            <a:r>
              <a:rPr lang="en-US" i="1" dirty="0"/>
              <a:t>Classical conditioning II: Current research and theory</a:t>
            </a:r>
            <a:r>
              <a:rPr lang="en-US" dirty="0"/>
              <a:t>, </a:t>
            </a:r>
            <a:r>
              <a:rPr lang="en-US" i="1" dirty="0"/>
              <a:t>2</a:t>
            </a:r>
            <a:r>
              <a:rPr lang="en-US" dirty="0"/>
              <a:t>, 64-99.</a:t>
            </a:r>
          </a:p>
          <a:p>
            <a:pPr marL="0" indent="0">
              <a:buNone/>
            </a:pPr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(1998). </a:t>
            </a:r>
            <a:r>
              <a:rPr lang="en-US" i="1" dirty="0"/>
              <a:t>Introduction to reinforcement learning</a:t>
            </a:r>
            <a:r>
              <a:rPr lang="en-US" dirty="0"/>
              <a:t> (Vol. 135). Cambridge: MIT press.</a:t>
            </a:r>
          </a:p>
          <a:p>
            <a:pPr marL="0" indent="0">
              <a:buNone/>
            </a:pPr>
            <a:r>
              <a:rPr lang="en-US" dirty="0"/>
              <a:t>Wilson, R. C., &amp; </a:t>
            </a:r>
            <a:r>
              <a:rPr lang="en-US" dirty="0" err="1"/>
              <a:t>Niv</a:t>
            </a:r>
            <a:r>
              <a:rPr lang="en-US" dirty="0"/>
              <a:t>, Y. (2012). Inferring relevance in a changing world. </a:t>
            </a:r>
            <a:r>
              <a:rPr lang="en-US" i="1" dirty="0"/>
              <a:t>Frontiers in human neuroscience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, 189.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902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BF770-3761-4DF7-A469-EC1E3C41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D9146-609F-4BE7-8CB9-E2C4DDFE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RL Modelle verlieren Effizienz in multidimensionalen Umwelten </a:t>
            </a:r>
            <a:r>
              <a:rPr lang="de-DE" sz="2000" dirty="0"/>
              <a:t>(Sutton and </a:t>
            </a:r>
            <a:r>
              <a:rPr lang="de-DE" sz="2000" dirty="0" err="1"/>
              <a:t>Barto</a:t>
            </a:r>
            <a:r>
              <a:rPr lang="de-DE" sz="2000" dirty="0"/>
              <a:t>, 1998)</a:t>
            </a:r>
          </a:p>
          <a:p>
            <a:endParaRPr lang="de-DE" dirty="0"/>
          </a:p>
          <a:p>
            <a:r>
              <a:rPr lang="de-DE" dirty="0"/>
              <a:t>Natürliche Umwelten auf relevante Dimensionen reduzieren: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„Representation learning“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How do we learn what to learn about? </a:t>
            </a:r>
            <a:r>
              <a:rPr lang="en-US" sz="2000" dirty="0">
                <a:sym typeface="Wingdings" panose="05000000000000000000" pitchFamily="2" charset="2"/>
              </a:rPr>
              <a:t>(Wilson and </a:t>
            </a:r>
            <a:r>
              <a:rPr lang="en-US" sz="2000" dirty="0" err="1">
                <a:sym typeface="Wingdings" panose="05000000000000000000" pitchFamily="2" charset="2"/>
              </a:rPr>
              <a:t>Niv</a:t>
            </a:r>
            <a:r>
              <a:rPr lang="en-US" sz="2000" dirty="0">
                <a:sym typeface="Wingdings" panose="05000000000000000000" pitchFamily="2" charset="2"/>
              </a:rPr>
              <a:t>, 2012)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Stimulus – Outcome </a:t>
            </a:r>
            <a:r>
              <a:rPr lang="en-US" dirty="0" err="1">
                <a:sym typeface="Wingdings" panose="05000000000000000000" pitchFamily="2" charset="2"/>
              </a:rPr>
              <a:t>Lernen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braucht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Aufmerksamkeit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(Rescorla und Wagner, 1972)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82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03195-F3D3-477C-989B-37E073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33B74-3FAF-45F7-A85A-E6F46F7E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Dynamische</a:t>
            </a:r>
            <a:r>
              <a:rPr lang="en-US" dirty="0">
                <a:sym typeface="Wingdings" panose="05000000000000000000" pitchFamily="2" charset="2"/>
              </a:rPr>
              <a:t> Interaktion von RL und </a:t>
            </a:r>
            <a:r>
              <a:rPr lang="en-US" dirty="0" err="1">
                <a:sym typeface="Wingdings" panose="05000000000000000000" pitchFamily="2" charset="2"/>
              </a:rPr>
              <a:t>Aufmerksamkeit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Lernen</a:t>
            </a:r>
            <a:r>
              <a:rPr lang="en-US" dirty="0"/>
              <a:t>, was </a:t>
            </a:r>
            <a:r>
              <a:rPr lang="en-US" dirty="0" err="1"/>
              <a:t>beachtet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sollte</a:t>
            </a:r>
            <a:endParaRPr lang="en-US" dirty="0"/>
          </a:p>
          <a:p>
            <a:pPr lvl="1"/>
            <a:r>
              <a:rPr lang="en-US" dirty="0" err="1"/>
              <a:t>Beachten</a:t>
            </a:r>
            <a:r>
              <a:rPr lang="en-US" dirty="0"/>
              <a:t>, </a:t>
            </a:r>
            <a:r>
              <a:rPr lang="en-US" dirty="0" err="1"/>
              <a:t>worüber</a:t>
            </a:r>
            <a:r>
              <a:rPr lang="en-US" dirty="0"/>
              <a:t> </a:t>
            </a:r>
            <a:r>
              <a:rPr lang="en-US" dirty="0" err="1"/>
              <a:t>gelernt</a:t>
            </a:r>
            <a:r>
              <a:rPr lang="en-US" dirty="0"/>
              <a:t> </a:t>
            </a:r>
            <a:r>
              <a:rPr lang="en-US" dirty="0" err="1"/>
              <a:t>wurde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Bilaterales</a:t>
            </a:r>
            <a:r>
              <a:rPr lang="en-US" dirty="0"/>
              <a:t> </a:t>
            </a:r>
            <a:r>
              <a:rPr lang="en-US" dirty="0" err="1"/>
              <a:t>Aufmerksamkeits-Kontroll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fokussiert</a:t>
            </a:r>
            <a:r>
              <a:rPr lang="en-US" dirty="0"/>
              <a:t> </a:t>
            </a:r>
            <a:r>
              <a:rPr lang="en-US" dirty="0" err="1"/>
              <a:t>aufgabenrelevante</a:t>
            </a:r>
            <a:r>
              <a:rPr lang="en-US" dirty="0"/>
              <a:t> </a:t>
            </a:r>
            <a:r>
              <a:rPr lang="en-US" dirty="0" err="1"/>
              <a:t>Dimensionen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Niv</a:t>
            </a:r>
            <a:r>
              <a:rPr lang="en-US" sz="2000" dirty="0"/>
              <a:t> et al., 2015)</a:t>
            </a:r>
          </a:p>
          <a:p>
            <a:pPr lvl="1"/>
            <a:r>
              <a:rPr lang="en-US" dirty="0" err="1"/>
              <a:t>dlPFC</a:t>
            </a:r>
            <a:endParaRPr lang="en-US" dirty="0"/>
          </a:p>
          <a:p>
            <a:pPr lvl="1"/>
            <a:r>
              <a:rPr lang="en-US" dirty="0"/>
              <a:t>IPS</a:t>
            </a:r>
          </a:p>
          <a:p>
            <a:pPr lvl="1"/>
            <a:r>
              <a:rPr lang="en-US" dirty="0"/>
              <a:t>Precuneus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4B7045-8866-42FA-95D9-2972C334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144" y="2241007"/>
            <a:ext cx="2611655" cy="11879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4762CB-1854-403A-807D-83676860B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145" y="4362549"/>
            <a:ext cx="2611655" cy="21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D33C2-68B2-44EE-AA56-A75A5FDF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77058-0BDE-4EED-8933-97A08E5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Aufmerksamkeitslenkung durch </a:t>
            </a:r>
          </a:p>
          <a:p>
            <a:pPr lvl="1"/>
            <a:r>
              <a:rPr lang="de-DE" dirty="0"/>
              <a:t>Salienz - bottom-up</a:t>
            </a:r>
          </a:p>
          <a:p>
            <a:pPr lvl="1"/>
            <a:r>
              <a:rPr lang="de-DE" dirty="0"/>
              <a:t>Ziele / Absichten - top-down</a:t>
            </a:r>
          </a:p>
          <a:p>
            <a:pPr lvl="1"/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sz="2000" dirty="0"/>
              <a:t>(Awh et al., 2012)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Kategorisierung von Stimuli (grün vs. rot / Kreis vs. Quadrat) und anschließende visuelle Suche </a:t>
            </a:r>
            <a:r>
              <a:rPr lang="de-DE" sz="2000" dirty="0"/>
              <a:t>(Feldmann-Wüstefeld et al., 2015) 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Aufmerksamkeitslenkung auf vorher relevante Dimension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Priorisierung der Dimension, nicht des einzelnen Stimulus (Farbe / Form)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4BEA01-A83A-409D-8CCD-19D4AF6A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027906"/>
            <a:ext cx="36576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61B5E-961F-40FF-A0C9-3882BE5E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0B8F9-3E1D-4F6D-8427-7E28CB28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Dimensionale Aufmerksamkeitsmanipulation in Lernphase durch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lvl="1"/>
            <a:r>
              <a:rPr lang="de-DE" dirty="0"/>
              <a:t>Natürliche Stimuli</a:t>
            </a:r>
          </a:p>
          <a:p>
            <a:pPr lvl="1"/>
            <a:r>
              <a:rPr lang="de-DE" dirty="0"/>
              <a:t>Dimensionen (Personen, Werkzeuge/Gegenstände, Orte)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Effekte von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in probabilistischer, multidimensionaler Lernaufgabe auf Aufmerksamkeitslenkung und Belohnungslernen</a:t>
            </a:r>
          </a:p>
        </p:txBody>
      </p:sp>
    </p:spTree>
    <p:extLst>
      <p:ext uri="{BB962C8B-B14F-4D97-AF65-F5344CB8AC3E}">
        <p14:creationId xmlns:p14="http://schemas.microsoft.com/office/powerpoint/2010/main" val="20350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C026BE7-8744-4194-B73F-4B0F13860FBB}"/>
              </a:ext>
            </a:extLst>
          </p:cNvPr>
          <p:cNvSpPr txBox="1"/>
          <p:nvPr/>
        </p:nvSpPr>
        <p:spPr>
          <a:xfrm>
            <a:off x="1111250" y="636494"/>
            <a:ext cx="9592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  <a:ea typeface="+mj-ea"/>
                <a:cs typeface="+mj-cs"/>
              </a:rPr>
              <a:t>Stimuli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5827D10-DBB7-4DFF-87B4-1A6858E6EE18}"/>
              </a:ext>
            </a:extLst>
          </p:cNvPr>
          <p:cNvGrpSpPr/>
          <p:nvPr/>
        </p:nvGrpSpPr>
        <p:grpSpPr>
          <a:xfrm>
            <a:off x="415139" y="1579368"/>
            <a:ext cx="11361722" cy="3677948"/>
            <a:chOff x="1676350" y="1505260"/>
            <a:chExt cx="9879648" cy="3198181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AA550D2-23A3-418E-B32A-2939627E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2814" y="1505263"/>
              <a:ext cx="2133184" cy="3198176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A83B348-CC24-4A27-9F24-631354A9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50" y="1505262"/>
              <a:ext cx="2133184" cy="3198176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BC8B89B-93C9-4912-96CA-2C4BB11DC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958" y="1505263"/>
              <a:ext cx="2133184" cy="3198178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9F263086-40C2-4E03-9675-7C44B507F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206" y="1505260"/>
              <a:ext cx="2133184" cy="3198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BC6AE086-5C22-460D-A245-EBD190AEF712}"/>
              </a:ext>
            </a:extLst>
          </p:cNvPr>
          <p:cNvSpPr/>
          <p:nvPr/>
        </p:nvSpPr>
        <p:spPr>
          <a:xfrm>
            <a:off x="7354297" y="1198460"/>
            <a:ext cx="3260911" cy="201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1E08E7B-D12C-424A-9A8F-C2266379DD0D}"/>
              </a:ext>
            </a:extLst>
          </p:cNvPr>
          <p:cNvSpPr/>
          <p:nvPr/>
        </p:nvSpPr>
        <p:spPr>
          <a:xfrm>
            <a:off x="4669596" y="2101783"/>
            <a:ext cx="3260911" cy="201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674A0D3-A587-4255-9212-A9A2B3305C1E}"/>
              </a:ext>
            </a:extLst>
          </p:cNvPr>
          <p:cNvGrpSpPr/>
          <p:nvPr/>
        </p:nvGrpSpPr>
        <p:grpSpPr>
          <a:xfrm>
            <a:off x="2242843" y="3094177"/>
            <a:ext cx="3260911" cy="2015531"/>
            <a:chOff x="2242843" y="3094177"/>
            <a:chExt cx="3260911" cy="2015531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AF79AD2-AF49-40E2-AB9E-BD975BCFF19C}"/>
                </a:ext>
              </a:extLst>
            </p:cNvPr>
            <p:cNvSpPr/>
            <p:nvPr/>
          </p:nvSpPr>
          <p:spPr>
            <a:xfrm>
              <a:off x="2242843" y="3094177"/>
              <a:ext cx="3260911" cy="2015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4F6B929D-6572-40FA-AD5A-C67B6E441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7096" y="3620794"/>
              <a:ext cx="1054280" cy="96229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35FD6D-F21F-45DE-BCFF-9EC31E4E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Selektionsaufgabe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C8B64-6056-4339-8861-43036BF6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EE74C4E-9494-4F8E-9833-05DFC90ED62F}"/>
              </a:ext>
            </a:extLst>
          </p:cNvPr>
          <p:cNvGrpSpPr/>
          <p:nvPr/>
        </p:nvGrpSpPr>
        <p:grpSpPr>
          <a:xfrm>
            <a:off x="-27714" y="800526"/>
            <a:ext cx="9305675" cy="5304439"/>
            <a:chOff x="413798" y="837094"/>
            <a:chExt cx="9305675" cy="53044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15F3D91-B39E-4108-87BA-7263D676B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073" b="6697"/>
            <a:stretch/>
          </p:blipFill>
          <p:spPr>
            <a:xfrm>
              <a:off x="441512" y="4126002"/>
              <a:ext cx="3260912" cy="2015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6A684FD-CCB3-452B-854A-A2A729ED76CC}"/>
                </a:ext>
              </a:extLst>
            </p:cNvPr>
            <p:cNvSpPr txBox="1"/>
            <p:nvPr/>
          </p:nvSpPr>
          <p:spPr>
            <a:xfrm>
              <a:off x="413798" y="3702502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Stimulus  200 </a:t>
              </a:r>
              <a:r>
                <a:rPr lang="de-DE" dirty="0" err="1"/>
                <a:t>ms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7D756AC-F3CA-41BD-9E70-A0EDCD1202C7}"/>
                </a:ext>
              </a:extLst>
            </p:cNvPr>
            <p:cNvSpPr txBox="1"/>
            <p:nvPr/>
          </p:nvSpPr>
          <p:spPr>
            <a:xfrm>
              <a:off x="7795809" y="837094"/>
              <a:ext cx="192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ITI 300 </a:t>
              </a:r>
              <a:r>
                <a:rPr lang="de-DE" dirty="0" err="1"/>
                <a:t>ms</a:t>
              </a:r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6F0F9660-33B4-4E56-868C-8AF970B3DC3B}"/>
              </a:ext>
            </a:extLst>
          </p:cNvPr>
          <p:cNvSpPr txBox="1"/>
          <p:nvPr/>
        </p:nvSpPr>
        <p:spPr>
          <a:xfrm>
            <a:off x="9391846" y="5843456"/>
            <a:ext cx="24467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31530FE-AD00-451E-81B3-9F8252DA1DA7}"/>
              </a:ext>
            </a:extLst>
          </p:cNvPr>
          <p:cNvGrpSpPr/>
          <p:nvPr/>
        </p:nvGrpSpPr>
        <p:grpSpPr>
          <a:xfrm>
            <a:off x="2406420" y="3903229"/>
            <a:ext cx="6985426" cy="2887641"/>
            <a:chOff x="3181263" y="4544975"/>
            <a:chExt cx="6190733" cy="218589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13F284C-DC80-4DCC-9E04-502AA15D4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1263" y="4544975"/>
              <a:ext cx="6190733" cy="21858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CCE8BBC-C66D-43BE-919F-FEE284F236BA}"/>
                </a:ext>
              </a:extLst>
            </p:cNvPr>
            <p:cNvSpPr txBox="1"/>
            <p:nvPr/>
          </p:nvSpPr>
          <p:spPr>
            <a:xfrm rot="20500261">
              <a:off x="5104377" y="5876476"/>
              <a:ext cx="867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/>
                <a:t>Zeit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C080F83B-3409-47B3-9850-6776F4DD67C3}"/>
              </a:ext>
            </a:extLst>
          </p:cNvPr>
          <p:cNvSpPr txBox="1"/>
          <p:nvPr/>
        </p:nvSpPr>
        <p:spPr>
          <a:xfrm>
            <a:off x="4669596" y="1708566"/>
            <a:ext cx="192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Feedback 500ms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B7EEA8E-4514-43AC-8B1C-E44A6BA3F484}"/>
              </a:ext>
            </a:extLst>
          </p:cNvPr>
          <p:cNvSpPr txBox="1"/>
          <p:nvPr/>
        </p:nvSpPr>
        <p:spPr>
          <a:xfrm>
            <a:off x="2343026" y="2481553"/>
            <a:ext cx="192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Auswahl 1000ms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FC6238C-ED90-4F6D-9DC0-340C75BD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12" y="1725077"/>
            <a:ext cx="1054280" cy="9622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E023BF-5F65-40BD-87BE-0EEE4987E4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00" y="4116123"/>
            <a:ext cx="1308391" cy="19465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E436C8A-154B-4173-A16B-F7DC36C09B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55" y="2292706"/>
            <a:ext cx="780742" cy="117052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A81A41BE-9740-454F-8673-2097DEBBED56}"/>
              </a:ext>
            </a:extLst>
          </p:cNvPr>
          <p:cNvSpPr/>
          <p:nvPr/>
        </p:nvSpPr>
        <p:spPr>
          <a:xfrm>
            <a:off x="5858973" y="2194957"/>
            <a:ext cx="968219" cy="1371203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C463D79C-EF6B-457C-90CF-AC8C00CB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12" y="1753679"/>
            <a:ext cx="1054280" cy="962296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313FE8F-8B64-4A91-A7C6-0C6624225E21}"/>
              </a:ext>
            </a:extLst>
          </p:cNvPr>
          <p:cNvGrpSpPr/>
          <p:nvPr/>
        </p:nvGrpSpPr>
        <p:grpSpPr>
          <a:xfrm>
            <a:off x="5634732" y="5979464"/>
            <a:ext cx="6464727" cy="811406"/>
            <a:chOff x="5634732" y="5979464"/>
            <a:chExt cx="6464727" cy="811406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7E03ED3-0EC9-4905-BDB0-612C99ECE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5143" y="6370921"/>
              <a:ext cx="0" cy="419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C16501F4-37E4-49AA-8A53-227D33D2F5D4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43" y="6370919"/>
              <a:ext cx="20100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90824FE-240D-467D-A436-1EED4E5980E9}"/>
                </a:ext>
              </a:extLst>
            </p:cNvPr>
            <p:cNvGrpSpPr/>
            <p:nvPr/>
          </p:nvGrpSpPr>
          <p:grpSpPr>
            <a:xfrm>
              <a:off x="5634732" y="5979464"/>
              <a:ext cx="6464727" cy="811406"/>
              <a:chOff x="5634732" y="5979464"/>
              <a:chExt cx="6464727" cy="811406"/>
            </a:xfrm>
          </p:grpSpPr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F66BE80-9B0D-4A70-AAE1-5AB9E12F7A47}"/>
                  </a:ext>
                </a:extLst>
              </p:cNvPr>
              <p:cNvSpPr txBox="1"/>
              <p:nvPr/>
            </p:nvSpPr>
            <p:spPr>
              <a:xfrm>
                <a:off x="6176141" y="5979464"/>
                <a:ext cx="1678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8 Trials (16s)</a:t>
                </a:r>
              </a:p>
            </p:txBody>
          </p: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76C611C0-5AAF-45D3-9D13-788D06B6A2A5}"/>
                  </a:ext>
                </a:extLst>
              </p:cNvPr>
              <p:cNvGrpSpPr/>
              <p:nvPr/>
            </p:nvGrpSpPr>
            <p:grpSpPr>
              <a:xfrm>
                <a:off x="5634732" y="6028122"/>
                <a:ext cx="6464727" cy="762748"/>
                <a:chOff x="5634732" y="6028122"/>
                <a:chExt cx="6464727" cy="762748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D9912AFD-83D7-44EF-81AA-B43BF6DDE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8973" y="6370923"/>
                  <a:ext cx="0" cy="4199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D10A73A9-3C79-477E-9E6F-9EEFB202A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62058" y="6370922"/>
                  <a:ext cx="0" cy="4199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BCAAD1FD-B93F-416D-B4C1-BAC2ECBA7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75218" y="6370921"/>
                  <a:ext cx="0" cy="4199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8D7C0FAF-43DF-43A6-82C3-87BE5CB51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025" y="6370921"/>
                  <a:ext cx="2010075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5D894CB4-2F25-41D7-A9FF-4834D8E540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5068" y="6790868"/>
                  <a:ext cx="2010075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9C6ACAED-D4DF-49F4-9215-05D121C81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75218" y="6786300"/>
                  <a:ext cx="2242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6149CCF8-0A70-4498-9B6F-5838D8F56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4732" y="6786300"/>
                  <a:ext cx="2242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6D5432FB-9505-400E-BB3B-9C7AE68F64D8}"/>
                    </a:ext>
                  </a:extLst>
                </p:cNvPr>
                <p:cNvSpPr txBox="1"/>
                <p:nvPr/>
              </p:nvSpPr>
              <p:spPr>
                <a:xfrm>
                  <a:off x="10148170" y="6028122"/>
                  <a:ext cx="16789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8 Trials (16s)</a:t>
                  </a:r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DC653160-5C92-45A8-ABB1-E6A4433B89BA}"/>
                    </a:ext>
                  </a:extLst>
                </p:cNvPr>
                <p:cNvSpPr txBox="1"/>
                <p:nvPr/>
              </p:nvSpPr>
              <p:spPr>
                <a:xfrm>
                  <a:off x="8162155" y="6421538"/>
                  <a:ext cx="16789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Baseline (16s)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80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24E4-8C73-4D49-87F3-7D5D28B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Dimensionsspiel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09064B-1826-45D1-94B7-33534644E4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57800" cy="438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16-20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Drei Stimuli, 4 Auswahlmöglichkeiten</a:t>
            </a:r>
          </a:p>
          <a:p>
            <a:pPr marL="742950" lvl="1" indent="-285750"/>
            <a:r>
              <a:rPr lang="de-DE" dirty="0"/>
              <a:t>1 mal hohe Gewinnwahrscheinlichkeit (75%)</a:t>
            </a:r>
          </a:p>
          <a:p>
            <a:pPr marL="742950" lvl="1" indent="-285750"/>
            <a:r>
              <a:rPr lang="de-DE" dirty="0"/>
              <a:t>3 mal niedrige Gewinnwahrscheinlichkeit (25%)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 Gewinn maximieren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25DE2A-817C-4562-A144-FDFF7BE3794D}"/>
              </a:ext>
            </a:extLst>
          </p:cNvPr>
          <p:cNvGrpSpPr/>
          <p:nvPr/>
        </p:nvGrpSpPr>
        <p:grpSpPr>
          <a:xfrm>
            <a:off x="6096000" y="2151246"/>
            <a:ext cx="5770406" cy="2555507"/>
            <a:chOff x="6173662" y="2151245"/>
            <a:chExt cx="5770406" cy="255550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A4F32B5-0BB9-4FD4-96EC-D17C55BD1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543" y="2151245"/>
              <a:ext cx="1704524" cy="2555507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A27B331-8396-4BEF-9ADF-D738354D5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544" y="2151245"/>
              <a:ext cx="1704524" cy="2555507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58A8F2E-EA7D-4E94-87CD-BDAD4271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662" y="2151245"/>
              <a:ext cx="1704524" cy="2555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6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66959F3-D664-4122-A0C6-86EB0AF46249}"/>
              </a:ext>
            </a:extLst>
          </p:cNvPr>
          <p:cNvGrpSpPr/>
          <p:nvPr/>
        </p:nvGrpSpPr>
        <p:grpSpPr>
          <a:xfrm>
            <a:off x="7749930" y="719012"/>
            <a:ext cx="4277754" cy="2303560"/>
            <a:chOff x="6611032" y="2293067"/>
            <a:chExt cx="4277754" cy="230356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0E321BD-3C04-4CD2-85AF-B58188143375}"/>
                </a:ext>
              </a:extLst>
            </p:cNvPr>
            <p:cNvSpPr/>
            <p:nvPr/>
          </p:nvSpPr>
          <p:spPr>
            <a:xfrm>
              <a:off x="6611032" y="2293067"/>
              <a:ext cx="4277754" cy="23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8177578-C6B0-4A7A-9ADD-377097865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769" y="2963699"/>
              <a:ext cx="1054280" cy="962296"/>
            </a:xfrm>
            <a:prstGeom prst="rect">
              <a:avLst/>
            </a:prstGeom>
          </p:spPr>
        </p:pic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D370000F-35E2-4BC9-84C6-83503D7BE45E}"/>
              </a:ext>
            </a:extLst>
          </p:cNvPr>
          <p:cNvSpPr/>
          <p:nvPr/>
        </p:nvSpPr>
        <p:spPr>
          <a:xfrm>
            <a:off x="5509861" y="2085501"/>
            <a:ext cx="4277754" cy="2303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FD40E4-56DD-452D-87B2-06401692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Dimensionsspiel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DDC00-382D-4CAC-B2AF-CA31A4C05783}"/>
              </a:ext>
            </a:extLst>
          </p:cNvPr>
          <p:cNvSpPr/>
          <p:nvPr/>
        </p:nvSpPr>
        <p:spPr>
          <a:xfrm>
            <a:off x="7065972" y="2462877"/>
            <a:ext cx="1032496" cy="15670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B792C55-CF81-4515-969E-3798C2A3A975}"/>
              </a:ext>
            </a:extLst>
          </p:cNvPr>
          <p:cNvGrpSpPr/>
          <p:nvPr/>
        </p:nvGrpSpPr>
        <p:grpSpPr>
          <a:xfrm>
            <a:off x="3930653" y="4081671"/>
            <a:ext cx="7782649" cy="2667316"/>
            <a:chOff x="3181263" y="4392705"/>
            <a:chExt cx="7379160" cy="233816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DBB1F15D-E8DB-4F39-93D7-E02E49CE2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1263" y="4392705"/>
              <a:ext cx="7379160" cy="23381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FDDFF2C-4D53-44F9-A785-87CEDC21A8DA}"/>
                </a:ext>
              </a:extLst>
            </p:cNvPr>
            <p:cNvSpPr txBox="1"/>
            <p:nvPr/>
          </p:nvSpPr>
          <p:spPr>
            <a:xfrm rot="20500261">
              <a:off x="7025128" y="5358417"/>
              <a:ext cx="867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/>
                <a:t>Zeit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6B62D830-FF84-4634-856B-4ED11834031A}"/>
              </a:ext>
            </a:extLst>
          </p:cNvPr>
          <p:cNvSpPr txBox="1"/>
          <p:nvPr/>
        </p:nvSpPr>
        <p:spPr>
          <a:xfrm>
            <a:off x="107966" y="3702800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Auswahl 2000 </a:t>
            </a:r>
            <a:r>
              <a:rPr lang="de-DE" dirty="0" err="1"/>
              <a:t>ms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B5C9874-482E-43CC-9333-9098CC3772F5}"/>
              </a:ext>
            </a:extLst>
          </p:cNvPr>
          <p:cNvSpPr txBox="1"/>
          <p:nvPr/>
        </p:nvSpPr>
        <p:spPr>
          <a:xfrm>
            <a:off x="2554827" y="2782999"/>
            <a:ext cx="19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ISI 500-3500ms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9EDB89-46FD-409E-9CD4-CE48E1A3E527}"/>
              </a:ext>
            </a:extLst>
          </p:cNvPr>
          <p:cNvSpPr txBox="1"/>
          <p:nvPr/>
        </p:nvSpPr>
        <p:spPr>
          <a:xfrm>
            <a:off x="7705504" y="352970"/>
            <a:ext cx="214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ITI 2500 – 6000 </a:t>
            </a:r>
            <a:r>
              <a:rPr lang="de-DE" dirty="0" err="1"/>
              <a:t>ms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A87E380-FB67-4394-BDC0-A0877D07CC59}"/>
              </a:ext>
            </a:extLst>
          </p:cNvPr>
          <p:cNvSpPr txBox="1"/>
          <p:nvPr/>
        </p:nvSpPr>
        <p:spPr>
          <a:xfrm>
            <a:off x="5359419" y="1665303"/>
            <a:ext cx="214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Feedback 500ms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661ABEA-726A-4525-B03B-67366DBF1F18}"/>
              </a:ext>
            </a:extLst>
          </p:cNvPr>
          <p:cNvGrpSpPr/>
          <p:nvPr/>
        </p:nvGrpSpPr>
        <p:grpSpPr>
          <a:xfrm>
            <a:off x="2722645" y="3359277"/>
            <a:ext cx="4277754" cy="2303560"/>
            <a:chOff x="6611032" y="2293067"/>
            <a:chExt cx="4277754" cy="2303560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283660C-6070-411D-B270-C45C00931A56}"/>
                </a:ext>
              </a:extLst>
            </p:cNvPr>
            <p:cNvSpPr/>
            <p:nvPr/>
          </p:nvSpPr>
          <p:spPr>
            <a:xfrm>
              <a:off x="6611032" y="2293067"/>
              <a:ext cx="4277754" cy="23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C0032E00-D756-4457-B646-2168B29DD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769" y="2963699"/>
              <a:ext cx="1054280" cy="962296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8132CB6-B3E2-408B-BA2A-798E37928036}"/>
              </a:ext>
            </a:extLst>
          </p:cNvPr>
          <p:cNvGrpSpPr/>
          <p:nvPr/>
        </p:nvGrpSpPr>
        <p:grpSpPr>
          <a:xfrm>
            <a:off x="127612" y="4213268"/>
            <a:ext cx="4277754" cy="2303560"/>
            <a:chOff x="127612" y="4213268"/>
            <a:chExt cx="4277754" cy="230356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BC3F55D-11CB-47B5-AE6A-FB3F1EA30B08}"/>
                </a:ext>
              </a:extLst>
            </p:cNvPr>
            <p:cNvSpPr/>
            <p:nvPr/>
          </p:nvSpPr>
          <p:spPr>
            <a:xfrm>
              <a:off x="127612" y="4213268"/>
              <a:ext cx="4277754" cy="23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1C35E0B-AA06-466C-AF0B-C5CA7531BC58}"/>
                </a:ext>
              </a:extLst>
            </p:cNvPr>
            <p:cNvGrpSpPr/>
            <p:nvPr/>
          </p:nvGrpSpPr>
          <p:grpSpPr>
            <a:xfrm>
              <a:off x="571910" y="4543088"/>
              <a:ext cx="3411863" cy="1510992"/>
              <a:chOff x="6173662" y="2151245"/>
              <a:chExt cx="5770406" cy="2555507"/>
            </a:xfrm>
          </p:grpSpPr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4F19ED10-F2A8-496F-9D81-3A69F01C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8076" y="2151245"/>
                <a:ext cx="1704523" cy="2555507"/>
              </a:xfrm>
              <a:prstGeom prst="rect">
                <a:avLst/>
              </a:prstGeom>
            </p:spPr>
          </p:pic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AE09CD97-7A5A-49D6-B6C2-2679C5801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9544" y="2151245"/>
                <a:ext cx="1704524" cy="2555507"/>
              </a:xfrm>
              <a:prstGeom prst="rect">
                <a:avLst/>
              </a:prstGeom>
            </p:spPr>
          </p:pic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8628FF3E-DFB4-4EA4-BA80-0B175D7AC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3662" y="2151245"/>
                <a:ext cx="1704524" cy="2555507"/>
              </a:xfrm>
              <a:prstGeom prst="rect">
                <a:avLst/>
              </a:prstGeom>
            </p:spPr>
          </p:pic>
        </p:grpSp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588EF5D2-5991-4061-9C91-57AC16DA8F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45" y="2472833"/>
            <a:ext cx="1011350" cy="15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</Words>
  <Application>Microsoft Office PowerPoint</Application>
  <PresentationFormat>Breitbild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Effects of selection history on attention to category dimensions and reward learning</vt:lpstr>
      <vt:lpstr>Reinforcement Learning</vt:lpstr>
      <vt:lpstr>Reduktion durch Aufmerksamkeit</vt:lpstr>
      <vt:lpstr>Lernen und Aufmerksamkeit</vt:lpstr>
      <vt:lpstr>Ansatz</vt:lpstr>
      <vt:lpstr>PowerPoint-Präsentation</vt:lpstr>
      <vt:lpstr>Selektionsaufgabe</vt:lpstr>
      <vt:lpstr>Dimensionsspiel</vt:lpstr>
      <vt:lpstr>Dimensionsspiel</vt:lpstr>
      <vt:lpstr>Ablauf</vt:lpstr>
      <vt:lpstr>Functional Localizer</vt:lpstr>
      <vt:lpstr>Functional Localizer</vt:lpstr>
      <vt:lpstr>Pilot - Verhaltensdaten</vt:lpstr>
      <vt:lpstr>fMRT Datenerhebung</vt:lpstr>
      <vt:lpstr>Analyse</vt:lpstr>
      <vt:lpstr>Hypothesen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attention to category dimensions on reward learning and generalization</dc:title>
  <dc:creator>Elias Rau</dc:creator>
  <cp:lastModifiedBy>Elias Rau</cp:lastModifiedBy>
  <cp:revision>138</cp:revision>
  <dcterms:created xsi:type="dcterms:W3CDTF">2018-01-15T16:20:02Z</dcterms:created>
  <dcterms:modified xsi:type="dcterms:W3CDTF">2018-05-03T08:57:20Z</dcterms:modified>
</cp:coreProperties>
</file>