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6" r:id="rId2"/>
    <p:sldId id="256" r:id="rId3"/>
    <p:sldId id="257" r:id="rId4"/>
    <p:sldId id="259" r:id="rId5"/>
    <p:sldId id="261" r:id="rId6"/>
    <p:sldId id="262" r:id="rId7"/>
    <p:sldId id="288" r:id="rId8"/>
    <p:sldId id="284" r:id="rId9"/>
    <p:sldId id="291" r:id="rId10"/>
    <p:sldId id="294" r:id="rId11"/>
    <p:sldId id="293" r:id="rId12"/>
    <p:sldId id="292" r:id="rId13"/>
    <p:sldId id="285" r:id="rId14"/>
    <p:sldId id="295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26D8-579A-403F-94B8-B0C28C8341A3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5AA6E-6BF3-4337-ACD7-AEE11C2A6E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3CEE-1987-44FE-8D44-553682C042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3CEE-1987-44FE-8D44-553682C04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3CEE-1987-44FE-8D44-553682C04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A3CEE-1987-44FE-8D44-553682C042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3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2/1/2022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8EC6-1ECD-43F6-8AFC-DA54FE26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0890-0C61-4226-8468-3DCA73D3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E114-89E6-4255-886E-D2438413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5" y="328730"/>
            <a:ext cx="6703752" cy="144655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Earlier</a:t>
            </a:r>
            <a:r>
              <a:rPr lang="fr-FR" b="1" dirty="0"/>
              <a:t>/</a:t>
            </a:r>
            <a:r>
              <a:rPr lang="fr-FR" b="1" dirty="0" err="1"/>
              <a:t>stronger</a:t>
            </a:r>
            <a:r>
              <a:rPr lang="fr-FR" b="1" dirty="0"/>
              <a:t> </a:t>
            </a:r>
            <a:r>
              <a:rPr lang="fr-FR" b="1" dirty="0" err="1"/>
              <a:t>reactivation</a:t>
            </a:r>
            <a:br>
              <a:rPr lang="fr-FR" b="1" dirty="0"/>
            </a:br>
            <a:r>
              <a:rPr lang="fr-FR" sz="4000" b="1" dirty="0"/>
              <a:t>1.3 </a:t>
            </a:r>
            <a:r>
              <a:rPr lang="fr-FR" sz="4000" b="1" dirty="0" err="1"/>
              <a:t>Multivariate</a:t>
            </a:r>
            <a:r>
              <a:rPr lang="fr-FR" sz="4000" b="1" dirty="0"/>
              <a:t> </a:t>
            </a:r>
            <a:r>
              <a:rPr lang="fr-FR" sz="4000" b="1" dirty="0" err="1"/>
              <a:t>classif</a:t>
            </a:r>
            <a:r>
              <a:rPr lang="fr-FR" sz="4000" b="1" dirty="0"/>
              <a:t> </a:t>
            </a:r>
            <a:r>
              <a:rPr lang="fr-FR" sz="4000" b="1" dirty="0" err="1"/>
              <a:t>specific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60D-3666-457F-A2F8-AC26C915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89" y="1921397"/>
            <a:ext cx="4701331" cy="4317357"/>
          </a:xfrm>
        </p:spPr>
        <p:txBody>
          <a:bodyPr>
            <a:normAutofit/>
          </a:bodyPr>
          <a:lstStyle/>
          <a:p>
            <a:r>
              <a:rPr lang="fr-FR" b="1" dirty="0" err="1"/>
              <a:t>Preparation</a:t>
            </a:r>
            <a:endParaRPr lang="fr-FR" b="1" dirty="0"/>
          </a:p>
          <a:p>
            <a:pPr lvl="1"/>
            <a:r>
              <a:rPr lang="fr-FR" sz="1800" dirty="0"/>
              <a:t>32 </a:t>
            </a:r>
            <a:r>
              <a:rPr lang="fr-FR" sz="1800" dirty="0" err="1"/>
              <a:t>classifiers</a:t>
            </a:r>
            <a:r>
              <a:rPr lang="fr-FR" sz="1800" dirty="0"/>
              <a:t> to </a:t>
            </a:r>
            <a:r>
              <a:rPr lang="fr-FR" sz="1800" dirty="0" err="1"/>
              <a:t>decode</a:t>
            </a:r>
            <a:r>
              <a:rPr lang="fr-FR" sz="1800" dirty="0"/>
              <a:t> </a:t>
            </a:r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object</a:t>
            </a:r>
            <a:r>
              <a:rPr lang="fr-FR" sz="1800" dirty="0"/>
              <a:t> </a:t>
            </a:r>
            <a:r>
              <a:rPr lang="fr-FR" sz="1800" dirty="0" err="1"/>
              <a:t>trained</a:t>
            </a:r>
            <a:r>
              <a:rPr lang="fr-FR" sz="1800" dirty="0"/>
              <a:t> on the 6 </a:t>
            </a:r>
            <a:r>
              <a:rPr lang="fr-FR" sz="1800" dirty="0" err="1"/>
              <a:t>preconditiong</a:t>
            </a:r>
            <a:r>
              <a:rPr lang="fr-FR" sz="1800" dirty="0"/>
              <a:t> phase </a:t>
            </a:r>
            <a:r>
              <a:rPr lang="fr-FR" sz="1800" dirty="0" err="1"/>
              <a:t>repetitions</a:t>
            </a:r>
            <a:endParaRPr lang="fr-FR" sz="1800" dirty="0"/>
          </a:p>
          <a:p>
            <a:pPr lvl="1"/>
            <a:r>
              <a:rPr lang="fr-FR" sz="1800" dirty="0" err="1"/>
              <a:t>Because</a:t>
            </a:r>
            <a:r>
              <a:rPr lang="fr-FR" sz="1800" dirty="0"/>
              <a:t> the classifier </a:t>
            </a:r>
            <a:r>
              <a:rPr lang="fr-FR" sz="1800" dirty="0" err="1"/>
              <a:t>needs</a:t>
            </a:r>
            <a:r>
              <a:rPr lang="fr-FR" sz="1800" dirty="0"/>
              <a:t> to </a:t>
            </a:r>
            <a:r>
              <a:rPr lang="fr-FR" sz="1800" dirty="0" err="1"/>
              <a:t>differentiate</a:t>
            </a:r>
            <a:r>
              <a:rPr lang="fr-FR" sz="1800" dirty="0"/>
              <a:t> </a:t>
            </a:r>
            <a:r>
              <a:rPr lang="fr-FR" sz="1800" dirty="0" err="1"/>
              <a:t>even</a:t>
            </a:r>
            <a:r>
              <a:rPr lang="fr-FR" sz="1800" dirty="0"/>
              <a:t> </a:t>
            </a:r>
            <a:r>
              <a:rPr lang="fr-FR" sz="1800" dirty="0" err="1"/>
              <a:t>associated</a:t>
            </a:r>
            <a:r>
              <a:rPr lang="fr-FR" sz="1800" dirty="0"/>
              <a:t> stim, </a:t>
            </a:r>
            <a:r>
              <a:rPr lang="fr-FR" sz="1800" dirty="0" err="1"/>
              <a:t>this</a:t>
            </a:r>
            <a:r>
              <a:rPr lang="fr-FR" sz="1800" dirty="0"/>
              <a:t> </a:t>
            </a:r>
            <a:r>
              <a:rPr lang="fr-FR" sz="1800" dirty="0" err="1"/>
              <a:t>should</a:t>
            </a:r>
            <a:r>
              <a:rPr lang="fr-FR" sz="1800" dirty="0"/>
              <a:t> cancel </a:t>
            </a:r>
            <a:r>
              <a:rPr lang="fr-FR" sz="1800" dirty="0" err="1"/>
              <a:t>somewhat</a:t>
            </a:r>
            <a:r>
              <a:rPr lang="fr-FR" sz="1800" dirty="0"/>
              <a:t> the </a:t>
            </a:r>
            <a:r>
              <a:rPr lang="fr-FR" sz="1800" dirty="0" err="1"/>
              <a:t>growing</a:t>
            </a:r>
            <a:r>
              <a:rPr lang="fr-FR" sz="1800" dirty="0"/>
              <a:t> </a:t>
            </a:r>
            <a:r>
              <a:rPr lang="fr-FR" sz="1800" dirty="0" err="1"/>
              <a:t>similarity</a:t>
            </a:r>
            <a:r>
              <a:rPr lang="fr-FR" sz="1800" dirty="0"/>
              <a:t> </a:t>
            </a:r>
            <a:r>
              <a:rPr lang="fr-FR" sz="1800" dirty="0" err="1"/>
              <a:t>between</a:t>
            </a:r>
            <a:r>
              <a:rPr lang="fr-FR" sz="1800" dirty="0"/>
              <a:t> </a:t>
            </a:r>
            <a:r>
              <a:rPr lang="fr-FR" sz="1800" dirty="0" err="1"/>
              <a:t>associated</a:t>
            </a:r>
            <a:r>
              <a:rPr lang="fr-FR" sz="1800" dirty="0"/>
              <a:t> SO and </a:t>
            </a:r>
            <a:r>
              <a:rPr lang="fr-FR" sz="1800" dirty="0" err="1"/>
              <a:t>within</a:t>
            </a:r>
            <a:r>
              <a:rPr lang="fr-FR" sz="1800" dirty="0"/>
              <a:t> </a:t>
            </a:r>
            <a:r>
              <a:rPr lang="fr-FR" sz="1800" dirty="0" err="1"/>
              <a:t>category</a:t>
            </a:r>
            <a:endParaRPr lang="fr-FR" sz="1800" dirty="0"/>
          </a:p>
          <a:p>
            <a:pPr lvl="1"/>
            <a:r>
              <a:rPr lang="fr-FR" sz="1800" dirty="0">
                <a:highlight>
                  <a:srgbClr val="FFFF00"/>
                </a:highlight>
              </a:rPr>
              <a:t>On ventral temporal lobe ROI (</a:t>
            </a:r>
            <a:r>
              <a:rPr lang="fr-FR" sz="1800" dirty="0" err="1">
                <a:highlight>
                  <a:srgbClr val="FFFF00"/>
                </a:highlight>
              </a:rPr>
              <a:t>mask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from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previous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studies</a:t>
            </a:r>
            <a:r>
              <a:rPr lang="fr-FR" sz="1800" dirty="0">
                <a:highlight>
                  <a:srgbClr val="FFFF00"/>
                </a:highlight>
              </a:rPr>
              <a:t>, </a:t>
            </a:r>
            <a:r>
              <a:rPr lang="fr-FR" sz="1800" dirty="0" err="1">
                <a:highlight>
                  <a:srgbClr val="FFFF00"/>
                </a:highlight>
              </a:rPr>
              <a:t>Zeithamova</a:t>
            </a:r>
            <a:r>
              <a:rPr lang="fr-FR" sz="1800" dirty="0">
                <a:highlight>
                  <a:srgbClr val="FFFF00"/>
                </a:highlight>
              </a:rPr>
              <a:t> 2012) – and </a:t>
            </a:r>
            <a:r>
              <a:rPr lang="fr-FR" sz="1800" dirty="0" err="1">
                <a:highlight>
                  <a:srgbClr val="FFFF00"/>
                </a:highlight>
              </a:rPr>
              <a:t>potentially</a:t>
            </a:r>
            <a:r>
              <a:rPr lang="fr-FR" sz="1800" dirty="0">
                <a:highlight>
                  <a:srgbClr val="FFFF00"/>
                </a:highlight>
              </a:rPr>
              <a:t> over </a:t>
            </a:r>
            <a:r>
              <a:rPr lang="fr-FR" sz="1800" dirty="0" err="1">
                <a:highlight>
                  <a:srgbClr val="FFFF00"/>
                </a:highlight>
              </a:rPr>
              <a:t>ROIs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800" dirty="0">
                <a:highlight>
                  <a:srgbClr val="FFFF00"/>
                </a:highlight>
              </a:rPr>
              <a:t>NOT SURE IF ENOUGH TRAINING DATA AND IF NOT TOO CIRCULAR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E0047-CA2F-4C05-85AC-030C893516DC}"/>
              </a:ext>
            </a:extLst>
          </p:cNvPr>
          <p:cNvSpPr txBox="1"/>
          <p:nvPr/>
        </p:nvSpPr>
        <p:spPr>
          <a:xfrm>
            <a:off x="6321788" y="1079120"/>
            <a:ext cx="537451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Test 16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classifiers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on 16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associated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CC6CA0">
                  <a:lumMod val="75000"/>
                </a:srgb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ANOVA 6*2*2 and t tests, to compare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accuracy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by run, by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, by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Test 16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classifiers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on 16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associated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CC6CA0">
                  <a:lumMod val="75000"/>
                </a:srgb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ANOVA 2*2*2 and t tests, to compare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accuracy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by run, by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, by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45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E114-89E6-4255-886E-D2438413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5" y="328730"/>
            <a:ext cx="6703752" cy="144655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Earlier</a:t>
            </a:r>
            <a:r>
              <a:rPr lang="fr-FR" b="1" dirty="0"/>
              <a:t>/</a:t>
            </a:r>
            <a:r>
              <a:rPr lang="fr-FR" b="1" dirty="0" err="1"/>
              <a:t>stronger</a:t>
            </a:r>
            <a:r>
              <a:rPr lang="fr-FR" b="1" dirty="0"/>
              <a:t> </a:t>
            </a:r>
            <a:r>
              <a:rPr lang="fr-FR" b="1" dirty="0" err="1"/>
              <a:t>reactivation</a:t>
            </a:r>
            <a:br>
              <a:rPr lang="fr-FR" b="1" dirty="0"/>
            </a:br>
            <a:r>
              <a:rPr lang="fr-FR" sz="4000" b="1" dirty="0"/>
              <a:t>1.4 </a:t>
            </a:r>
            <a:r>
              <a:rPr lang="fr-FR" sz="4000" b="1" dirty="0" err="1"/>
              <a:t>Multivariate</a:t>
            </a:r>
            <a:r>
              <a:rPr lang="fr-FR" sz="4000" b="1" dirty="0"/>
              <a:t> RSA </a:t>
            </a:r>
            <a:r>
              <a:rPr lang="fr-FR" sz="4000" b="1" dirty="0" err="1"/>
              <a:t>Specific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60D-3666-457F-A2F8-AC26C915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89" y="1921397"/>
            <a:ext cx="4701331" cy="4317357"/>
          </a:xfrm>
        </p:spPr>
        <p:txBody>
          <a:bodyPr>
            <a:normAutofit/>
          </a:bodyPr>
          <a:lstStyle/>
          <a:p>
            <a:r>
              <a:rPr lang="fr-FR" b="1" dirty="0" err="1"/>
              <a:t>Preparation</a:t>
            </a:r>
            <a:endParaRPr lang="fr-FR" b="1" dirty="0"/>
          </a:p>
          <a:p>
            <a:pPr lvl="1"/>
            <a:r>
              <a:rPr lang="fr-FR" sz="1800" dirty="0" err="1"/>
              <a:t>Average</a:t>
            </a:r>
            <a:r>
              <a:rPr lang="fr-FR" sz="1800" dirty="0"/>
              <a:t> </a:t>
            </a:r>
            <a:r>
              <a:rPr lang="fr-FR" sz="1800" dirty="0" err="1"/>
              <a:t>evoked</a:t>
            </a:r>
            <a:r>
              <a:rPr lang="fr-FR" sz="1800" dirty="0"/>
              <a:t> </a:t>
            </a:r>
            <a:r>
              <a:rPr lang="fr-FR" sz="1800" dirty="0" err="1"/>
              <a:t>activity</a:t>
            </a:r>
            <a:r>
              <a:rPr lang="fr-FR" sz="1800" dirty="0"/>
              <a:t> to </a:t>
            </a:r>
            <a:r>
              <a:rPr lang="fr-FR" sz="1800" dirty="0" err="1"/>
              <a:t>specific</a:t>
            </a:r>
            <a:r>
              <a:rPr lang="fr-FR" sz="1800" dirty="0"/>
              <a:t> stimuli </a:t>
            </a:r>
            <a:r>
              <a:rPr lang="fr-FR" sz="1800" dirty="0" err="1"/>
              <a:t>from</a:t>
            </a:r>
            <a:r>
              <a:rPr lang="fr-FR" sz="1800" dirty="0"/>
              <a:t> asso phase (</a:t>
            </a:r>
            <a:r>
              <a:rPr lang="fr-FR" sz="1800" dirty="0" err="1"/>
              <a:t>eg</a:t>
            </a:r>
            <a:r>
              <a:rPr lang="fr-FR" sz="1800" dirty="0"/>
              <a:t> </a:t>
            </a:r>
            <a:r>
              <a:rPr lang="fr-FR" sz="1800" dirty="0" err="1"/>
              <a:t>averaged</a:t>
            </a:r>
            <a:r>
              <a:rPr lang="fr-FR" sz="1800" dirty="0"/>
              <a:t> </a:t>
            </a:r>
            <a:r>
              <a:rPr lang="fr-FR" sz="1800" dirty="0" err="1"/>
              <a:t>evoked</a:t>
            </a:r>
            <a:r>
              <a:rPr lang="fr-FR" sz="1800" dirty="0"/>
              <a:t> </a:t>
            </a:r>
            <a:r>
              <a:rPr lang="fr-FR" sz="1800" dirty="0" err="1"/>
              <a:t>response</a:t>
            </a:r>
            <a:r>
              <a:rPr lang="fr-FR" sz="1800" dirty="0"/>
              <a:t> to the </a:t>
            </a:r>
            <a:r>
              <a:rPr lang="fr-FR" sz="1800" dirty="0" err="1"/>
              <a:t>treadmill</a:t>
            </a:r>
            <a:r>
              <a:rPr lang="fr-FR" sz="1800" dirty="0"/>
              <a:t> </a:t>
            </a:r>
            <a:r>
              <a:rPr lang="fr-FR" sz="1800" dirty="0" err="1"/>
              <a:t>picture</a:t>
            </a:r>
            <a:r>
              <a:rPr lang="fr-FR" sz="1800" dirty="0"/>
              <a:t>) </a:t>
            </a:r>
            <a:r>
              <a:rPr lang="fr-FR" sz="1800" dirty="0" err="1"/>
              <a:t>separately</a:t>
            </a:r>
            <a:r>
              <a:rPr lang="fr-FR" sz="1800" dirty="0"/>
              <a:t> for the 3 first and 3 last </a:t>
            </a:r>
            <a:r>
              <a:rPr lang="fr-FR" sz="1800" dirty="0" err="1"/>
              <a:t>repetition</a:t>
            </a:r>
            <a:r>
              <a:rPr lang="fr-FR" sz="1800" dirty="0"/>
              <a:t> = 7 patterns per SO pair</a:t>
            </a:r>
          </a:p>
          <a:p>
            <a:pPr lvl="1"/>
            <a:r>
              <a:rPr lang="fr-FR" sz="1800" dirty="0"/>
              <a:t>SP1, SP2, SI &amp; OP1, OP2, OC1, OC2</a:t>
            </a:r>
          </a:p>
          <a:p>
            <a:pPr lvl="1"/>
            <a:r>
              <a:rPr lang="fr-FR" sz="1800" dirty="0">
                <a:highlight>
                  <a:srgbClr val="FFFF00"/>
                </a:highlight>
              </a:rPr>
              <a:t>On ventral temporal lobe ROI (</a:t>
            </a:r>
            <a:r>
              <a:rPr lang="fr-FR" sz="1800" dirty="0" err="1">
                <a:highlight>
                  <a:srgbClr val="FFFF00"/>
                </a:highlight>
              </a:rPr>
              <a:t>mask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from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previous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studies</a:t>
            </a:r>
            <a:r>
              <a:rPr lang="fr-FR" sz="1800" dirty="0">
                <a:highlight>
                  <a:srgbClr val="FFFF00"/>
                </a:highlight>
              </a:rPr>
              <a:t>, </a:t>
            </a:r>
            <a:r>
              <a:rPr lang="fr-FR" sz="1800" dirty="0" err="1">
                <a:highlight>
                  <a:srgbClr val="FFFF00"/>
                </a:highlight>
              </a:rPr>
              <a:t>Zeithamova</a:t>
            </a:r>
            <a:r>
              <a:rPr lang="fr-FR" sz="1800" dirty="0">
                <a:highlight>
                  <a:srgbClr val="FFFF00"/>
                </a:highlight>
              </a:rPr>
              <a:t> 2012) – and </a:t>
            </a:r>
            <a:r>
              <a:rPr lang="fr-FR" sz="1800" dirty="0" err="1">
                <a:highlight>
                  <a:srgbClr val="FFFF00"/>
                </a:highlight>
              </a:rPr>
              <a:t>potentially</a:t>
            </a:r>
            <a:r>
              <a:rPr lang="fr-FR" sz="1800" dirty="0">
                <a:highlight>
                  <a:srgbClr val="FFFF00"/>
                </a:highlight>
              </a:rPr>
              <a:t> over </a:t>
            </a:r>
            <a:r>
              <a:rPr lang="fr-FR" sz="1800" dirty="0" err="1">
                <a:highlight>
                  <a:srgbClr val="FFFF00"/>
                </a:highlight>
              </a:rPr>
              <a:t>ROIs</a:t>
            </a:r>
            <a:endParaRPr lang="fr-FR" sz="1800" dirty="0">
              <a:highlight>
                <a:srgbClr val="FFFF00"/>
              </a:highligh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E0047-CA2F-4C05-85AC-030C893516DC}"/>
              </a:ext>
            </a:extLst>
          </p:cNvPr>
          <p:cNvSpPr txBox="1"/>
          <p:nvPr/>
        </p:nvSpPr>
        <p:spPr>
          <a:xfrm>
            <a:off x="6321788" y="1079120"/>
            <a:ext cx="537451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NOT SURE TOO POSSIBILITIES AND IMPLICATIONS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22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E114-89E6-4255-886E-D2438413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5" y="328730"/>
            <a:ext cx="6703752" cy="144655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Earlier</a:t>
            </a:r>
            <a:r>
              <a:rPr lang="fr-FR" b="1" dirty="0"/>
              <a:t>/</a:t>
            </a:r>
            <a:r>
              <a:rPr lang="fr-FR" b="1" dirty="0" err="1"/>
              <a:t>stronger</a:t>
            </a:r>
            <a:r>
              <a:rPr lang="fr-FR" b="1" dirty="0"/>
              <a:t> </a:t>
            </a:r>
            <a:r>
              <a:rPr lang="fr-FR" b="1" dirty="0" err="1"/>
              <a:t>reactivation</a:t>
            </a:r>
            <a:br>
              <a:rPr lang="fr-FR" b="1" dirty="0"/>
            </a:br>
            <a:r>
              <a:rPr lang="fr-FR" sz="4400" b="1" dirty="0"/>
              <a:t>1.5 </a:t>
            </a:r>
            <a:r>
              <a:rPr lang="fr-FR" sz="4400" b="1" dirty="0" err="1"/>
              <a:t>Univariate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60D-3666-457F-A2F8-AC26C915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89" y="1921397"/>
            <a:ext cx="4701331" cy="4317357"/>
          </a:xfrm>
        </p:spPr>
        <p:txBody>
          <a:bodyPr>
            <a:normAutofit lnSpcReduction="10000"/>
          </a:bodyPr>
          <a:lstStyle/>
          <a:p>
            <a:r>
              <a:rPr lang="fr-FR" b="1" dirty="0" err="1"/>
              <a:t>Define</a:t>
            </a:r>
            <a:r>
              <a:rPr lang="fr-FR" b="1" dirty="0"/>
              <a:t> </a:t>
            </a:r>
            <a:r>
              <a:rPr lang="fr-FR" b="1" dirty="0" err="1"/>
              <a:t>different</a:t>
            </a:r>
            <a:r>
              <a:rPr lang="fr-FR" b="1" dirty="0"/>
              <a:t> </a:t>
            </a:r>
            <a:r>
              <a:rPr lang="fr-FR" b="1" dirty="0" err="1"/>
              <a:t>ROIs</a:t>
            </a:r>
            <a:r>
              <a:rPr lang="fr-FR" b="1" dirty="0"/>
              <a:t> (Wimmer 2012)</a:t>
            </a:r>
          </a:p>
          <a:p>
            <a:pPr lvl="1"/>
            <a:r>
              <a:rPr lang="fr-FR" sz="1800" dirty="0" err="1"/>
              <a:t>Contrast</a:t>
            </a:r>
            <a:r>
              <a:rPr lang="fr-FR" sz="1800" dirty="0"/>
              <a:t>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Scenes</a:t>
            </a:r>
            <a:r>
              <a:rPr lang="fr-FR" sz="1800" dirty="0"/>
              <a:t> – 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localizer</a:t>
            </a:r>
            <a:endParaRPr lang="fr-FR" sz="1800" dirty="0"/>
          </a:p>
          <a:p>
            <a:pPr lvl="1"/>
            <a:r>
              <a:rPr lang="en-US" sz="1800" dirty="0"/>
              <a:t>Include only voxels in the top 1% AND that fell </a:t>
            </a:r>
            <a:r>
              <a:rPr lang="en-US" sz="1800" dirty="0">
                <a:highlight>
                  <a:srgbClr val="FFFF00"/>
                </a:highlight>
              </a:rPr>
              <a:t>within a group mask </a:t>
            </a:r>
            <a:r>
              <a:rPr lang="en-US" sz="1800" dirty="0"/>
              <a:t>to define a SCENE mask and an OBJECT mask</a:t>
            </a:r>
            <a:endParaRPr lang="fr-FR" sz="1800" dirty="0"/>
          </a:p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contrasts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phases</a:t>
            </a:r>
          </a:p>
          <a:p>
            <a:pPr lvl="1"/>
            <a:r>
              <a:rPr lang="fr-FR" sz="1800" dirty="0" err="1"/>
              <a:t>Average</a:t>
            </a:r>
            <a:r>
              <a:rPr lang="fr-FR" sz="1800" dirty="0"/>
              <a:t> beta values </a:t>
            </a:r>
            <a:r>
              <a:rPr lang="fr-FR" sz="1800" dirty="0" err="1"/>
              <a:t>within</a:t>
            </a:r>
            <a:r>
              <a:rPr lang="fr-FR" sz="1800" dirty="0"/>
              <a:t> </a:t>
            </a:r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mask</a:t>
            </a:r>
            <a:r>
              <a:rPr lang="fr-FR" sz="1800" dirty="0"/>
              <a:t>; for </a:t>
            </a:r>
            <a:r>
              <a:rPr lang="fr-FR" sz="1800" dirty="0" err="1"/>
              <a:t>each</a:t>
            </a:r>
            <a:r>
              <a:rPr lang="fr-FR" sz="1800" dirty="0"/>
              <a:t> </a:t>
            </a:r>
            <a:r>
              <a:rPr lang="fr-FR" sz="1800" dirty="0" err="1"/>
              <a:t>category</a:t>
            </a:r>
            <a:r>
              <a:rPr lang="fr-FR" sz="1800" dirty="0"/>
              <a:t> (SO), </a:t>
            </a:r>
            <a:r>
              <a:rPr lang="fr-FR" sz="1800" dirty="0" err="1"/>
              <a:t>each</a:t>
            </a:r>
            <a:r>
              <a:rPr lang="fr-FR" sz="1800" dirty="0"/>
              <a:t> participant, </a:t>
            </a:r>
            <a:r>
              <a:rPr lang="fr-FR" sz="1800" dirty="0" err="1"/>
              <a:t>each</a:t>
            </a:r>
            <a:r>
              <a:rPr lang="fr-FR" sz="1800" dirty="0"/>
              <a:t> condition, </a:t>
            </a:r>
            <a:r>
              <a:rPr lang="fr-FR" sz="1800" dirty="0" err="1"/>
              <a:t>each</a:t>
            </a:r>
            <a:r>
              <a:rPr lang="fr-FR" sz="1800" dirty="0"/>
              <a:t> run, </a:t>
            </a:r>
            <a:r>
              <a:rPr lang="fr-FR" sz="1800" dirty="0" err="1"/>
              <a:t>each</a:t>
            </a:r>
            <a:r>
              <a:rPr lang="fr-FR" sz="1800" dirty="0"/>
              <a:t> phase</a:t>
            </a:r>
          </a:p>
          <a:p>
            <a:pPr lvl="1"/>
            <a:r>
              <a:rPr lang="fr-FR" sz="1800" dirty="0" err="1"/>
              <a:t>Normalize</a:t>
            </a:r>
            <a:r>
              <a:rPr lang="fr-FR" sz="1800" dirty="0"/>
              <a:t> by </a:t>
            </a:r>
            <a:r>
              <a:rPr lang="fr-FR" sz="1800" dirty="0" err="1"/>
              <a:t>average</a:t>
            </a:r>
            <a:r>
              <a:rPr lang="fr-FR" sz="1800" dirty="0"/>
              <a:t> </a:t>
            </a:r>
            <a:r>
              <a:rPr lang="fr-FR" sz="1800" dirty="0" err="1"/>
              <a:t>localizer</a:t>
            </a:r>
            <a:r>
              <a:rPr lang="fr-FR" sz="1800" dirty="0"/>
              <a:t> </a:t>
            </a:r>
            <a:r>
              <a:rPr lang="fr-FR" sz="1800" dirty="0" err="1"/>
              <a:t>activity</a:t>
            </a:r>
            <a:r>
              <a:rPr lang="fr-FR" sz="1800" dirty="0"/>
              <a:t> </a:t>
            </a:r>
            <a:r>
              <a:rPr lang="fr-FR" sz="1800" dirty="0" err="1"/>
              <a:t>within</a:t>
            </a:r>
            <a:r>
              <a:rPr lang="fr-FR" sz="1800" dirty="0"/>
              <a:t> </a:t>
            </a:r>
            <a:r>
              <a:rPr lang="fr-FR" sz="1800" dirty="0" err="1"/>
              <a:t>mask</a:t>
            </a:r>
            <a:endParaRPr lang="en-US" sz="1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E0047-CA2F-4C05-85AC-030C893516DC}"/>
              </a:ext>
            </a:extLst>
          </p:cNvPr>
          <p:cNvSpPr txBox="1"/>
          <p:nvPr/>
        </p:nvSpPr>
        <p:spPr>
          <a:xfrm>
            <a:off x="6377650" y="1098305"/>
            <a:ext cx="50928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Activity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from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mask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for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increase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across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runs,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faster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stronger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(ANOVA 6*2)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Activity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from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mask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for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increase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across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runs,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faster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stronger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(ANOVA 6*2*2)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Activity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from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mask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for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(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increase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across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runs),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faster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stronger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(ANOVA (2*)2*2)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10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5F44B-5A37-44B2-AB5A-0025F95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86137"/>
            <a:ext cx="8267296" cy="1459079"/>
          </a:xfrm>
        </p:spPr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Hippocampal</a:t>
            </a:r>
            <a:r>
              <a:rPr lang="fr-FR" dirty="0"/>
              <a:t> </a:t>
            </a:r>
            <a:r>
              <a:rPr lang="fr-FR" dirty="0" err="1"/>
              <a:t>involvement</a:t>
            </a:r>
            <a:br>
              <a:rPr lang="fr-FR" dirty="0"/>
            </a:br>
            <a:r>
              <a:rPr lang="fr-FR" dirty="0"/>
              <a:t>2.1 Activity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5117D-1BED-4BB5-A3C3-213A7899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650455" cy="3188586"/>
          </a:xfrm>
        </p:spPr>
        <p:txBody>
          <a:bodyPr/>
          <a:lstStyle/>
          <a:p>
            <a:r>
              <a:rPr lang="fr-FR" dirty="0" err="1"/>
              <a:t>Regressor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 in </a:t>
            </a:r>
            <a:r>
              <a:rPr lang="fr-FR" dirty="0" err="1"/>
              <a:t>hippocampal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, </a:t>
            </a:r>
            <a:r>
              <a:rPr lang="fr-FR" dirty="0" err="1"/>
              <a:t>averaged</a:t>
            </a:r>
            <a:r>
              <a:rPr lang="fr-FR" dirty="0"/>
              <a:t> by stimulus, by phase </a:t>
            </a:r>
            <a:r>
              <a:rPr lang="fr-FR" sz="1600" dirty="0">
                <a:highlight>
                  <a:srgbClr val="FFFF00"/>
                </a:highlight>
              </a:rPr>
              <a:t>(</a:t>
            </a:r>
            <a:r>
              <a:rPr lang="fr-FR" sz="1600" dirty="0" err="1">
                <a:highlight>
                  <a:srgbClr val="FFFF00"/>
                </a:highlight>
              </a:rPr>
              <a:t>maybe</a:t>
            </a:r>
            <a:r>
              <a:rPr lang="fr-FR" sz="1600" dirty="0">
                <a:highlight>
                  <a:srgbClr val="FFFF00"/>
                </a:highlight>
              </a:rPr>
              <a:t> </a:t>
            </a:r>
            <a:r>
              <a:rPr lang="fr-FR" sz="1600" dirty="0" err="1">
                <a:highlight>
                  <a:srgbClr val="FFFF00"/>
                </a:highlight>
              </a:rPr>
              <a:t>also</a:t>
            </a:r>
            <a:r>
              <a:rPr lang="fr-FR" sz="1600" dirty="0">
                <a:highlight>
                  <a:srgbClr val="FFFF00"/>
                </a:highlight>
              </a:rPr>
              <a:t> runs?, or </a:t>
            </a:r>
            <a:r>
              <a:rPr lang="fr-FR" sz="1600" dirty="0" err="1">
                <a:highlight>
                  <a:srgbClr val="FFFF00"/>
                </a:highlight>
              </a:rPr>
              <a:t>maybe</a:t>
            </a:r>
            <a:r>
              <a:rPr lang="fr-FR" sz="1600" dirty="0">
                <a:highlight>
                  <a:srgbClr val="FFFF00"/>
                </a:highlight>
              </a:rPr>
              <a:t> focus on 1st 2 </a:t>
            </a:r>
            <a:r>
              <a:rPr lang="fr-FR" sz="1600" dirty="0" err="1">
                <a:highlight>
                  <a:srgbClr val="FFFF00"/>
                </a:highlight>
              </a:rPr>
              <a:t>reps</a:t>
            </a:r>
            <a:r>
              <a:rPr lang="fr-FR" sz="1600" dirty="0">
                <a:highlight>
                  <a:srgbClr val="FFFF00"/>
                </a:highlight>
              </a:rPr>
              <a:t> </a:t>
            </a:r>
            <a:r>
              <a:rPr lang="fr-FR" sz="1600" dirty="0" err="1">
                <a:highlight>
                  <a:srgbClr val="FFFF00"/>
                </a:highlight>
              </a:rPr>
              <a:t>bc</a:t>
            </a:r>
            <a:r>
              <a:rPr lang="fr-FR" sz="1600" dirty="0">
                <a:highlight>
                  <a:srgbClr val="FFFF00"/>
                </a:highlight>
              </a:rPr>
              <a:t> more hippo </a:t>
            </a:r>
            <a:r>
              <a:rPr lang="fr-FR" sz="1600" dirty="0" err="1">
                <a:highlight>
                  <a:srgbClr val="FFFF00"/>
                </a:highlight>
              </a:rPr>
              <a:t>expected</a:t>
            </a:r>
            <a:r>
              <a:rPr lang="fr-FR" sz="1600" dirty="0">
                <a:highlight>
                  <a:srgbClr val="FFFF00"/>
                </a:highlight>
              </a:rPr>
              <a:t>)</a:t>
            </a:r>
          </a:p>
          <a:p>
            <a:r>
              <a:rPr lang="fr-FR" dirty="0">
                <a:highlight>
                  <a:srgbClr val="FFFF00"/>
                </a:highlight>
              </a:rPr>
              <a:t>AC performance </a:t>
            </a:r>
            <a:r>
              <a:rPr lang="fr-FR" dirty="0" err="1">
                <a:highlight>
                  <a:srgbClr val="FFFF00"/>
                </a:highlight>
              </a:rPr>
              <a:t>often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almost</a:t>
            </a:r>
            <a:r>
              <a:rPr lang="fr-FR" dirty="0">
                <a:highlight>
                  <a:srgbClr val="FFFF00"/>
                </a:highlight>
              </a:rPr>
              <a:t> 100% </a:t>
            </a:r>
            <a:r>
              <a:rPr lang="fr-FR" dirty="0" err="1">
                <a:highlight>
                  <a:srgbClr val="FFFF00"/>
                </a:highlight>
              </a:rPr>
              <a:t>so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maybe</a:t>
            </a:r>
            <a:r>
              <a:rPr lang="fr-FR" dirty="0">
                <a:highlight>
                  <a:srgbClr val="FFFF00"/>
                </a:highlight>
              </a:rPr>
              <a:t> focus on 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A6013B-CA9C-4653-B76A-CBF32B597588}"/>
              </a:ext>
            </a:extLst>
          </p:cNvPr>
          <p:cNvSpPr txBox="1"/>
          <p:nvPr/>
        </p:nvSpPr>
        <p:spPr>
          <a:xfrm>
            <a:off x="6377650" y="1098305"/>
            <a:ext cx="509286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8 values per categ (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/not)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 test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higher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hippo for not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regression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then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t test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higher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predictivity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of perf for not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Mediation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ana?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Same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but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including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Same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34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5F44B-5A37-44B2-AB5A-0025F95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86137"/>
            <a:ext cx="8267296" cy="1459079"/>
          </a:xfrm>
        </p:spPr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Hippocampal</a:t>
            </a:r>
            <a:r>
              <a:rPr lang="fr-FR" dirty="0"/>
              <a:t> </a:t>
            </a:r>
            <a:r>
              <a:rPr lang="fr-FR" dirty="0" err="1"/>
              <a:t>involvement</a:t>
            </a:r>
            <a:br>
              <a:rPr lang="fr-FR" dirty="0"/>
            </a:br>
            <a:r>
              <a:rPr lang="fr-FR" dirty="0"/>
              <a:t>2.2 </a:t>
            </a:r>
            <a:r>
              <a:rPr lang="fr-FR" dirty="0" err="1"/>
              <a:t>Connectivty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5117D-1BED-4BB5-A3C3-213A7899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650455" cy="318858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ighlight>
                  <a:srgbClr val="FFFF00"/>
                </a:highlight>
              </a:rPr>
              <a:t>Not sure how to go </a:t>
            </a:r>
            <a:r>
              <a:rPr lang="fr-FR" dirty="0" err="1">
                <a:highlight>
                  <a:srgbClr val="FFFF00"/>
                </a:highlight>
              </a:rPr>
              <a:t>because</a:t>
            </a:r>
            <a:r>
              <a:rPr lang="fr-FR" dirty="0">
                <a:highlight>
                  <a:srgbClr val="FFFF00"/>
                </a:highlight>
              </a:rPr>
              <a:t> of design:</a:t>
            </a:r>
          </a:p>
          <a:p>
            <a:pPr>
              <a:buFontTx/>
              <a:buChar char="-"/>
            </a:pPr>
            <a:r>
              <a:rPr lang="fr-FR" dirty="0" err="1">
                <a:highlight>
                  <a:srgbClr val="FFFF00"/>
                </a:highlight>
              </a:rPr>
              <a:t>Remove</a:t>
            </a:r>
            <a:r>
              <a:rPr lang="fr-FR" dirty="0">
                <a:highlight>
                  <a:srgbClr val="FFFF00"/>
                </a:highlight>
              </a:rPr>
              <a:t> all </a:t>
            </a:r>
            <a:r>
              <a:rPr lang="fr-FR" dirty="0" err="1">
                <a:highlight>
                  <a:srgbClr val="FFFF00"/>
                </a:highlight>
              </a:rPr>
              <a:t>activity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related</a:t>
            </a:r>
            <a:r>
              <a:rPr lang="fr-FR" dirty="0">
                <a:highlight>
                  <a:srgbClr val="FFFF00"/>
                </a:highlight>
              </a:rPr>
              <a:t> to </a:t>
            </a:r>
            <a:r>
              <a:rPr lang="fr-FR" dirty="0" err="1">
                <a:highlight>
                  <a:srgbClr val="FFFF00"/>
                </a:highlight>
              </a:rPr>
              <a:t>semantic</a:t>
            </a:r>
            <a:r>
              <a:rPr lang="fr-FR" dirty="0">
                <a:highlight>
                  <a:srgbClr val="FFFF00"/>
                </a:highlight>
              </a:rPr>
              <a:t> pairs, </a:t>
            </a:r>
            <a:r>
              <a:rPr lang="fr-FR" dirty="0" err="1">
                <a:highlight>
                  <a:srgbClr val="FFFF00"/>
                </a:highlight>
              </a:rPr>
              <a:t>then</a:t>
            </a:r>
            <a:r>
              <a:rPr lang="fr-FR" dirty="0">
                <a:highlight>
                  <a:srgbClr val="FFFF00"/>
                </a:highlight>
              </a:rPr>
              <a:t> do </a:t>
            </a:r>
            <a:r>
              <a:rPr lang="fr-FR" dirty="0" err="1">
                <a:highlight>
                  <a:srgbClr val="FFFF00"/>
                </a:highlight>
              </a:rPr>
              <a:t>seed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analysis</a:t>
            </a:r>
            <a:r>
              <a:rPr lang="fr-FR" dirty="0">
                <a:highlight>
                  <a:srgbClr val="FFFF00"/>
                </a:highlight>
              </a:rPr>
              <a:t> on </a:t>
            </a:r>
            <a:r>
              <a:rPr lang="fr-FR" dirty="0" err="1">
                <a:highlight>
                  <a:srgbClr val="FFFF00"/>
                </a:highlight>
              </a:rPr>
              <a:t>remaining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activty</a:t>
            </a:r>
            <a:endParaRPr lang="fr-FR" dirty="0">
              <a:highlight>
                <a:srgbClr val="FFFF00"/>
              </a:highlight>
            </a:endParaRPr>
          </a:p>
          <a:p>
            <a:pPr>
              <a:buFontTx/>
              <a:buChar char="-"/>
            </a:pPr>
            <a:r>
              <a:rPr lang="fr-FR" sz="1800" dirty="0" err="1"/>
              <a:t>Concatenate</a:t>
            </a:r>
            <a:r>
              <a:rPr lang="fr-FR" sz="1800" dirty="0"/>
              <a:t> trials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Semantic</a:t>
            </a:r>
            <a:r>
              <a:rPr lang="fr-FR" sz="1800" dirty="0"/>
              <a:t> stim </a:t>
            </a:r>
            <a:r>
              <a:rPr lang="fr-FR" sz="1800" dirty="0" err="1"/>
              <a:t>together</a:t>
            </a:r>
            <a:r>
              <a:rPr lang="fr-FR" sz="1800" dirty="0"/>
              <a:t> and do </a:t>
            </a:r>
            <a:r>
              <a:rPr lang="fr-FR" sz="1800" dirty="0" err="1"/>
              <a:t>seed</a:t>
            </a:r>
            <a:r>
              <a:rPr lang="fr-FR" sz="1800" dirty="0"/>
              <a:t> </a:t>
            </a:r>
            <a:r>
              <a:rPr lang="fr-FR" sz="1800" dirty="0" err="1"/>
              <a:t>analysis</a:t>
            </a:r>
            <a:r>
              <a:rPr lang="fr-FR" sz="1800" dirty="0"/>
              <a:t> on </a:t>
            </a:r>
            <a:r>
              <a:rPr lang="fr-FR" sz="1800" dirty="0" err="1"/>
              <a:t>it</a:t>
            </a:r>
            <a:r>
              <a:rPr lang="fr-FR" sz="1800" dirty="0"/>
              <a:t> (and </a:t>
            </a:r>
            <a:r>
              <a:rPr lang="fr-FR" sz="1800" dirty="0" err="1"/>
              <a:t>same</a:t>
            </a:r>
            <a:r>
              <a:rPr lang="fr-FR" sz="1800" dirty="0"/>
              <a:t> for non </a:t>
            </a:r>
            <a:r>
              <a:rPr lang="fr-FR" sz="1800" dirty="0" err="1"/>
              <a:t>sem</a:t>
            </a:r>
            <a:r>
              <a:rPr lang="fr-FR" sz="1800" dirty="0"/>
              <a:t>)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A6013B-CA9C-4653-B76A-CBF32B597588}"/>
              </a:ext>
            </a:extLst>
          </p:cNvPr>
          <p:cNvSpPr txBox="1"/>
          <p:nvPr/>
        </p:nvSpPr>
        <p:spPr>
          <a:xfrm>
            <a:off x="6377650" y="1098305"/>
            <a:ext cx="509286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89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6182A-12EF-4BEB-8F6F-7848088A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regions</a:t>
            </a:r>
            <a:r>
              <a:rPr lang="fr-FR" dirty="0"/>
              <a:t> </a:t>
            </a:r>
            <a:r>
              <a:rPr lang="fr-FR" dirty="0" err="1"/>
              <a:t>involvement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BC996-1AEB-4D2D-8310-420C6CA7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8520977" cy="3188586"/>
          </a:xfrm>
        </p:spPr>
        <p:txBody>
          <a:bodyPr/>
          <a:lstStyle/>
          <a:p>
            <a:r>
              <a:rPr lang="fr-FR" b="1" dirty="0" err="1">
                <a:highlight>
                  <a:srgbClr val="FFFF00"/>
                </a:highlight>
              </a:rPr>
              <a:t>Contrast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semantic</a:t>
            </a:r>
            <a:r>
              <a:rPr lang="fr-FR" dirty="0">
                <a:highlight>
                  <a:srgbClr val="FFFF00"/>
                </a:highlight>
              </a:rPr>
              <a:t> pairs – non </a:t>
            </a:r>
            <a:r>
              <a:rPr lang="fr-FR" dirty="0" err="1">
                <a:highlight>
                  <a:srgbClr val="FFFF00"/>
                </a:highlight>
              </a:rPr>
              <a:t>semantic</a:t>
            </a:r>
            <a:r>
              <a:rPr lang="fr-FR" dirty="0">
                <a:highlight>
                  <a:srgbClr val="FFFF00"/>
                </a:highlight>
              </a:rPr>
              <a:t> pairs in </a:t>
            </a:r>
            <a:r>
              <a:rPr lang="fr-FR" dirty="0" err="1">
                <a:highlight>
                  <a:srgbClr val="FFFF00"/>
                </a:highlight>
              </a:rPr>
              <a:t>every</a:t>
            </a:r>
            <a:r>
              <a:rPr lang="fr-FR" dirty="0">
                <a:highlight>
                  <a:srgbClr val="FFFF00"/>
                </a:highlight>
              </a:rPr>
              <a:t> phase</a:t>
            </a:r>
          </a:p>
          <a:p>
            <a:r>
              <a:rPr lang="fr-FR" dirty="0">
                <a:highlight>
                  <a:srgbClr val="FFFF00"/>
                </a:highlight>
              </a:rPr>
              <a:t>(</a:t>
            </a:r>
            <a:r>
              <a:rPr lang="fr-FR" dirty="0" err="1">
                <a:highlight>
                  <a:srgbClr val="FFFF00"/>
                </a:highlight>
              </a:rPr>
              <a:t>Also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every</a:t>
            </a:r>
            <a:r>
              <a:rPr lang="fr-FR" dirty="0">
                <a:highlight>
                  <a:srgbClr val="FFFF00"/>
                </a:highlight>
              </a:rPr>
              <a:t> combination </a:t>
            </a:r>
            <a:r>
              <a:rPr lang="fr-FR" dirty="0" err="1">
                <a:highlight>
                  <a:srgbClr val="FFFF00"/>
                </a:highlight>
              </a:rPr>
              <a:t>with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reward</a:t>
            </a:r>
            <a:r>
              <a:rPr lang="fr-FR" dirty="0">
                <a:highlight>
                  <a:srgbClr val="FFFF00"/>
                </a:highlight>
              </a:rPr>
              <a:t>)</a:t>
            </a:r>
          </a:p>
          <a:p>
            <a:r>
              <a:rPr lang="fr-FR" b="1" dirty="0" err="1">
                <a:highlight>
                  <a:srgbClr val="FFFF00"/>
                </a:highlight>
              </a:rPr>
              <a:t>Searchlight</a:t>
            </a:r>
            <a:r>
              <a:rPr lang="fr-FR" b="1" dirty="0">
                <a:highlight>
                  <a:srgbClr val="FFFF00"/>
                </a:highlight>
              </a:rPr>
              <a:t> RSA </a:t>
            </a:r>
            <a:r>
              <a:rPr lang="fr-FR" b="1" dirty="0" err="1">
                <a:highlight>
                  <a:srgbClr val="FFFF00"/>
                </a:highlight>
              </a:rPr>
              <a:t>analysis</a:t>
            </a:r>
            <a:r>
              <a:rPr lang="fr-FR" b="1" dirty="0">
                <a:highlight>
                  <a:srgbClr val="FFFF00"/>
                </a:highlight>
              </a:rPr>
              <a:t> </a:t>
            </a:r>
            <a:r>
              <a:rPr lang="fr-FR" dirty="0">
                <a:highlight>
                  <a:srgbClr val="FFFF00"/>
                </a:highlight>
              </a:rPr>
              <a:t>to </a:t>
            </a:r>
            <a:r>
              <a:rPr lang="fr-FR" dirty="0" err="1">
                <a:highlight>
                  <a:srgbClr val="FFFF00"/>
                </a:highlight>
              </a:rPr>
              <a:t>identify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where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similarity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higher</a:t>
            </a:r>
            <a:r>
              <a:rPr lang="fr-FR" dirty="0">
                <a:highlight>
                  <a:srgbClr val="FFFF00"/>
                </a:highlight>
              </a:rPr>
              <a:t> for </a:t>
            </a:r>
            <a:r>
              <a:rPr lang="fr-FR" dirty="0" err="1">
                <a:highlight>
                  <a:srgbClr val="FFFF00"/>
                </a:highlight>
              </a:rPr>
              <a:t>semantic</a:t>
            </a:r>
            <a:r>
              <a:rPr lang="fr-FR" dirty="0">
                <a:highlight>
                  <a:srgbClr val="FFFF00"/>
                </a:highlight>
              </a:rPr>
              <a:t> pairs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897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23AD2-1592-43DC-8175-6EDAE91B0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F06E64-FAEB-46F5-8712-927F30548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Analysis</a:t>
            </a:r>
            <a:endParaRPr lang="fr-FR" dirty="0">
              <a:highlight>
                <a:srgbClr val="FFFF00"/>
              </a:highlight>
            </a:endParaRPr>
          </a:p>
          <a:p>
            <a:r>
              <a:rPr lang="fr-FR" dirty="0">
                <a:highlight>
                  <a:srgbClr val="00FF00"/>
                </a:highlight>
              </a:rPr>
              <a:t>Important point</a:t>
            </a:r>
          </a:p>
          <a:p>
            <a:r>
              <a:rPr lang="fr-FR" dirty="0">
                <a:highlight>
                  <a:srgbClr val="FF00FF"/>
                </a:highlight>
              </a:rPr>
              <a:t>Not sure </a:t>
            </a:r>
            <a:r>
              <a:rPr lang="fr-FR" dirty="0" err="1">
                <a:highlight>
                  <a:srgbClr val="FF00FF"/>
                </a:highlight>
              </a:rPr>
              <a:t>what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it</a:t>
            </a:r>
            <a:r>
              <a:rPr lang="fr-FR" dirty="0">
                <a:highlight>
                  <a:srgbClr val="FF00FF"/>
                </a:highlight>
              </a:rPr>
              <a:t> </a:t>
            </a:r>
            <a:r>
              <a:rPr lang="fr-FR" dirty="0" err="1">
                <a:highlight>
                  <a:srgbClr val="FF00FF"/>
                </a:highlight>
              </a:rPr>
              <a:t>means</a:t>
            </a:r>
            <a:endParaRPr lang="fr-FR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294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115"/>
            <a:ext cx="3287486" cy="375104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Wimmer &amp; </a:t>
            </a:r>
            <a:r>
              <a:rPr lang="fr-FR" sz="2000" dirty="0" err="1"/>
              <a:t>Shohamy</a:t>
            </a:r>
            <a:r>
              <a:rPr lang="fr-FR" sz="2000" dirty="0"/>
              <a:t> 2012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756769" cy="5949885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Behavior</a:t>
            </a:r>
          </a:p>
          <a:p>
            <a:pPr lvl="1"/>
            <a:r>
              <a:rPr lang="en-US" b="1" dirty="0"/>
              <a:t>Decision bias = percent of S1+ choice vs S1-</a:t>
            </a:r>
          </a:p>
          <a:p>
            <a:pPr lvl="1"/>
            <a:r>
              <a:rPr lang="en-US" dirty="0"/>
              <a:t>Relative decision bias = decision bias of specific S1+ divided by choice bias of corresponding S2+ (if association S2-reward not learned, no transfer of value possible)</a:t>
            </a:r>
          </a:p>
          <a:p>
            <a:r>
              <a:rPr lang="en-US" dirty="0"/>
              <a:t>Imaging</a:t>
            </a:r>
          </a:p>
          <a:p>
            <a:pPr lvl="1"/>
            <a:r>
              <a:rPr lang="en-US" dirty="0"/>
              <a:t>Preprocessing </a:t>
            </a:r>
            <a:r>
              <a:rPr lang="en-US" sz="800" dirty="0"/>
              <a:t>: Preprocessing and data analysis was performed using AFNI (38) and Statistical Parametric Mapping software (SPM8; </a:t>
            </a:r>
            <a:r>
              <a:rPr lang="en-US" sz="800" dirty="0" err="1"/>
              <a:t>Wellcome</a:t>
            </a:r>
            <a:r>
              <a:rPr lang="en-US" sz="800" dirty="0"/>
              <a:t> Department of Imaging Neuroscience, Institute of Neurology, London, UK). Functional images were co-registered manually using AFNI. In SPM, images were realigned to correct for subject motion and then spatially normalized by estimating a warping to template space from each subject’s anatomical image and applying the resulting transformation to the </a:t>
            </a:r>
            <a:r>
              <a:rPr lang="en-US" sz="800" dirty="0" err="1"/>
              <a:t>EPIs.</a:t>
            </a:r>
            <a:r>
              <a:rPr lang="en-US" sz="800" dirty="0"/>
              <a:t> Images were resampled to 2 mm cubic voxels, smoothed with an 8 mm FWHM Gaussian kernel, and filtered with a 128 s high-pass filter. SPM was used to estimate general linear models (GLMs) </a:t>
            </a:r>
            <a:r>
              <a:rPr lang="en-US" sz="800" dirty="0" err="1"/>
              <a:t>andpsychophysiological</a:t>
            </a:r>
            <a:r>
              <a:rPr lang="en-US" sz="800" dirty="0"/>
              <a:t> interaction (PPI) analyses. Reactivation and mediation functional connectivity analyses were completed using AFNI and custom routines in </a:t>
            </a:r>
            <a:r>
              <a:rPr lang="en-US" sz="800" dirty="0" err="1"/>
              <a:t>Matlab</a:t>
            </a:r>
            <a:endParaRPr lang="en-US" dirty="0"/>
          </a:p>
          <a:p>
            <a:pPr lvl="1"/>
            <a:r>
              <a:rPr lang="en-US" dirty="0"/>
              <a:t>GLM</a:t>
            </a:r>
          </a:p>
          <a:p>
            <a:pPr lvl="2"/>
            <a:r>
              <a:rPr lang="en-US" dirty="0"/>
              <a:t>Regressors convolved with canonical HRF of EACH </a:t>
            </a:r>
            <a:r>
              <a:rPr lang="en-US" dirty="0" err="1"/>
              <a:t>sucject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6 motions parameters of realignment in the GLM for residual effects of </a:t>
            </a:r>
            <a:r>
              <a:rPr lang="en-US" dirty="0" err="1"/>
              <a:t>mvt</a:t>
            </a:r>
            <a:endParaRPr lang="en-US" dirty="0"/>
          </a:p>
          <a:p>
            <a:pPr lvl="2"/>
            <a:r>
              <a:rPr lang="en-US" dirty="0"/>
              <a:t>Group level/random effect analysis</a:t>
            </a:r>
          </a:p>
          <a:p>
            <a:pPr lvl="2"/>
            <a:r>
              <a:rPr lang="en-US" dirty="0"/>
              <a:t>ROI anterior hippocampus, a 6 mm diameter spherical region of interest was drawn at the coordinates reported previously in a related temporal association learning paradigm (28, -10, -22) (6)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Decision bias related activation</a:t>
            </a:r>
          </a:p>
          <a:p>
            <a:pPr lvl="2"/>
            <a:r>
              <a:rPr lang="en-US" dirty="0"/>
              <a:t>Include only subjects with different bias for the 3 stimuli</a:t>
            </a:r>
          </a:p>
          <a:p>
            <a:pPr lvl="3"/>
            <a:r>
              <a:rPr lang="en-US" dirty="0"/>
              <a:t>Transformed into within subject </a:t>
            </a:r>
            <a:r>
              <a:rPr lang="en-US" dirty="0">
                <a:highlight>
                  <a:srgbClr val="00FF00"/>
                </a:highlight>
              </a:rPr>
              <a:t>rank</a:t>
            </a:r>
            <a:r>
              <a:rPr lang="en-US" dirty="0"/>
              <a:t> measure</a:t>
            </a:r>
          </a:p>
          <a:p>
            <a:pPr lvl="3"/>
            <a:r>
              <a:rPr lang="en-US" b="1" dirty="0"/>
              <a:t>Rank used as parametric regressor </a:t>
            </a:r>
            <a:r>
              <a:rPr lang="en-US" b="1" dirty="0">
                <a:highlight>
                  <a:srgbClr val="FF00FF"/>
                </a:highlight>
              </a:rPr>
              <a:t>(6s duration</a:t>
            </a:r>
            <a:r>
              <a:rPr lang="en-US" dirty="0">
                <a:highlight>
                  <a:srgbClr val="FF00FF"/>
                </a:highlight>
              </a:rPr>
              <a:t>) </a:t>
            </a:r>
            <a:r>
              <a:rPr lang="en-US" dirty="0"/>
              <a:t>during </a:t>
            </a:r>
            <a:r>
              <a:rPr lang="en-US" b="1" dirty="0"/>
              <a:t>the reward phase, the association phase and the decision phase</a:t>
            </a:r>
          </a:p>
          <a:p>
            <a:pPr lvl="3"/>
            <a:endParaRPr lang="en-US" dirty="0"/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Reactivation of association and decision bias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Reactivation analysis</a:t>
            </a:r>
          </a:p>
          <a:p>
            <a:pPr lvl="3"/>
            <a:r>
              <a:rPr lang="en-US" dirty="0"/>
              <a:t>Derive masks of S1 </a:t>
            </a:r>
            <a:r>
              <a:rPr lang="en-US" u="sng" dirty="0"/>
              <a:t>from association phase </a:t>
            </a:r>
          </a:p>
          <a:p>
            <a:pPr lvl="4"/>
            <a:r>
              <a:rPr lang="en-US" dirty="0"/>
              <a:t>by estimating GLM with separate regressors for face/scene/body 1.75s duration</a:t>
            </a:r>
          </a:p>
          <a:p>
            <a:pPr lvl="4"/>
            <a:r>
              <a:rPr lang="en-US" dirty="0"/>
              <a:t>Contrasts to constructed to S1 categories </a:t>
            </a:r>
            <a:r>
              <a:rPr lang="en-US" dirty="0" err="1"/>
              <a:t>eg</a:t>
            </a:r>
            <a:r>
              <a:rPr lang="en-US" dirty="0"/>
              <a:t> [face – (scene + body)]</a:t>
            </a:r>
          </a:p>
          <a:p>
            <a:pPr lvl="5"/>
            <a:r>
              <a:rPr lang="en-US" dirty="0"/>
              <a:t>Include only voxels in the top 1% </a:t>
            </a:r>
            <a:r>
              <a:rPr lang="en-US" dirty="0">
                <a:highlight>
                  <a:srgbClr val="FF00FF"/>
                </a:highlight>
              </a:rPr>
              <a:t>AND that fell within a group mask</a:t>
            </a:r>
          </a:p>
          <a:p>
            <a:pPr lvl="5"/>
            <a:endParaRPr lang="en-US" dirty="0"/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Decision bias by reactivation of association during reward phase</a:t>
            </a:r>
          </a:p>
          <a:p>
            <a:pPr lvl="3"/>
            <a:r>
              <a:rPr lang="en-US" b="1" dirty="0"/>
              <a:t>GLM for 2 S for S2 depending on associated S1</a:t>
            </a:r>
          </a:p>
          <a:p>
            <a:pPr lvl="3"/>
            <a:r>
              <a:rPr lang="en-US" b="1" dirty="0"/>
              <a:t>Contrast same </a:t>
            </a:r>
            <a:r>
              <a:rPr lang="en-US" dirty="0"/>
              <a:t>[face – (scene + body)] , and beta values in corresponding mask (from reactivation analysis) averaged, by category, by participant (and normalized by average activity in mask during </a:t>
            </a:r>
            <a:r>
              <a:rPr lang="en-US" dirty="0" err="1"/>
              <a:t>Asso</a:t>
            </a:r>
            <a:r>
              <a:rPr lang="en-US" dirty="0"/>
              <a:t> phase)</a:t>
            </a:r>
          </a:p>
          <a:p>
            <a:pPr lvl="3"/>
            <a:r>
              <a:rPr lang="en-US" dirty="0"/>
              <a:t>Regrouped by high/low bias (often 2/3 pairs where both high or both low so averaged together, otherwise medium bias pair ignored)</a:t>
            </a:r>
          </a:p>
          <a:p>
            <a:pPr lvl="3"/>
            <a:r>
              <a:rPr lang="en-US" dirty="0"/>
              <a:t>Stat test = difference in activation  in high vs low decision bias?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Reward phase parametric learning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1) RL for reward</a:t>
            </a:r>
          </a:p>
          <a:p>
            <a:pPr lvl="3"/>
            <a:r>
              <a:rPr lang="en-US" dirty="0"/>
              <a:t>Regressors = event onset, S2 onset, reward onset</a:t>
            </a:r>
          </a:p>
          <a:p>
            <a:pPr lvl="3"/>
            <a:r>
              <a:rPr lang="en-US" dirty="0"/>
              <a:t>Model TDRL to have trial estimates of stimulus value and RPE (with LR .25 &amp; </a:t>
            </a:r>
            <a:r>
              <a:rPr lang="en-US" dirty="0" err="1"/>
              <a:t>val</a:t>
            </a:r>
            <a:r>
              <a:rPr lang="en-US" dirty="0"/>
              <a:t> initialized at zero)= used as regressors</a:t>
            </a:r>
          </a:p>
          <a:p>
            <a:pPr lvl="2"/>
            <a:r>
              <a:rPr lang="en-US" dirty="0"/>
              <a:t>2) Surprise </a:t>
            </a:r>
            <a:r>
              <a:rPr lang="en-US" dirty="0" err="1"/>
              <a:t>bc</a:t>
            </a:r>
            <a:r>
              <a:rPr lang="en-US" dirty="0"/>
              <a:t> no S1 during this phase</a:t>
            </a:r>
          </a:p>
          <a:p>
            <a:pPr lvl="3"/>
            <a:r>
              <a:rPr lang="en-US" dirty="0"/>
              <a:t>Fir an exponentially decreasing surprise during the phase, LR=.25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Functional connectivity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PPI = Look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region</a:t>
            </a:r>
            <a:r>
              <a:rPr lang="de-DE" dirty="0">
                <a:highlight>
                  <a:srgbClr val="FFFF00"/>
                </a:highlight>
              </a:rPr>
              <a:t> + </a:t>
            </a:r>
            <a:r>
              <a:rPr lang="de-DE" dirty="0" err="1">
                <a:highlight>
                  <a:srgbClr val="FFFF00"/>
                </a:highlight>
              </a:rPr>
              <a:t>connected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high </a:t>
            </a:r>
            <a:r>
              <a:rPr lang="de-DE" dirty="0" err="1">
                <a:highlight>
                  <a:srgbClr val="FFFF00"/>
                </a:highlight>
              </a:rPr>
              <a:t>vs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low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bias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stimuli</a:t>
            </a:r>
            <a:endParaRPr lang="de-DE" dirty="0">
              <a:highlight>
                <a:srgbClr val="FFFF00"/>
              </a:highlight>
            </a:endParaRPr>
          </a:p>
          <a:p>
            <a:pPr lvl="3"/>
            <a:r>
              <a:rPr lang="de-DE" dirty="0"/>
              <a:t>Seed </a:t>
            </a:r>
            <a:r>
              <a:rPr lang="de-DE" dirty="0" err="1"/>
              <a:t>region</a:t>
            </a:r>
            <a:r>
              <a:rPr lang="de-DE" dirty="0"/>
              <a:t> in </a:t>
            </a:r>
            <a:r>
              <a:rPr lang="de-DE" dirty="0" err="1"/>
              <a:t>hippo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GLM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lvl="3"/>
            <a:r>
              <a:rPr lang="de-DE" dirty="0"/>
              <a:t>Time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hippo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, </a:t>
            </a:r>
            <a:r>
              <a:rPr lang="de-DE" dirty="0" err="1"/>
              <a:t>deconvolved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?), </a:t>
            </a:r>
            <a:r>
              <a:rPr lang="de-DE" dirty="0" err="1"/>
              <a:t>multiplied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indicateor</a:t>
            </a:r>
            <a:r>
              <a:rPr lang="de-DE" dirty="0"/>
              <a:t> (</a:t>
            </a:r>
            <a:r>
              <a:rPr lang="de-DE" dirty="0" err="1">
                <a:highlight>
                  <a:srgbClr val="FF00FF"/>
                </a:highlight>
              </a:rPr>
              <a:t>of</a:t>
            </a:r>
            <a:r>
              <a:rPr lang="de-DE" dirty="0">
                <a:highlight>
                  <a:srgbClr val="FF00FF"/>
                </a:highlight>
              </a:rPr>
              <a:t> .5s </a:t>
            </a:r>
            <a:r>
              <a:rPr lang="de-DE" dirty="0" err="1">
                <a:highlight>
                  <a:srgbClr val="FF00FF"/>
                </a:highlight>
              </a:rPr>
              <a:t>periods</a:t>
            </a:r>
            <a:r>
              <a:rPr lang="de-DE" dirty="0"/>
              <a:t>)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convolved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HRF)</a:t>
            </a:r>
          </a:p>
          <a:p>
            <a:pPr lvl="3"/>
            <a:r>
              <a:rPr lang="de-DE" dirty="0" err="1"/>
              <a:t>Then</a:t>
            </a:r>
            <a:r>
              <a:rPr lang="de-DE" dirty="0"/>
              <a:t> GLM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hippo</a:t>
            </a:r>
            <a:r>
              <a:rPr lang="de-DE" dirty="0"/>
              <a:t> </a:t>
            </a:r>
            <a:r>
              <a:rPr lang="de-DE" dirty="0" err="1"/>
              <a:t>timecourse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regressor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unmodulated</a:t>
            </a:r>
            <a:r>
              <a:rPr lang="de-DE" dirty="0"/>
              <a:t> </a:t>
            </a:r>
            <a:r>
              <a:rPr lang="de-DE" dirty="0" err="1"/>
              <a:t>hippocampus</a:t>
            </a:r>
            <a:r>
              <a:rPr lang="de-DE" dirty="0"/>
              <a:t> time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regressor</a:t>
            </a:r>
            <a:r>
              <a:rPr lang="de-DE" dirty="0"/>
              <a:t> – </a:t>
            </a:r>
            <a:r>
              <a:rPr lang="de-DE" dirty="0" err="1"/>
              <a:t>striatum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respond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RPE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regressed</a:t>
            </a:r>
            <a:endParaRPr lang="de-DE" dirty="0"/>
          </a:p>
          <a:p>
            <a:pPr lvl="3"/>
            <a:r>
              <a:rPr lang="de-DE" dirty="0"/>
              <a:t>Same on </a:t>
            </a:r>
            <a:r>
              <a:rPr lang="de-DE" dirty="0" err="1"/>
              <a:t>asso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control</a:t>
            </a:r>
            <a:endParaRPr lang="de-DE" dirty="0"/>
          </a:p>
          <a:p>
            <a:pPr lvl="2"/>
            <a:r>
              <a:rPr lang="de-DE" dirty="0">
                <a:highlight>
                  <a:srgbClr val="FFFF00"/>
                </a:highlight>
              </a:rPr>
              <a:t>Mediation </a:t>
            </a:r>
            <a:r>
              <a:rPr lang="de-DE" dirty="0" err="1">
                <a:highlight>
                  <a:srgbClr val="FFFF00"/>
                </a:highlight>
              </a:rPr>
              <a:t>analysis</a:t>
            </a:r>
            <a:endParaRPr lang="de-DE" dirty="0">
              <a:highlight>
                <a:srgbClr val="FFFF00"/>
              </a:highlight>
            </a:endParaRPr>
          </a:p>
          <a:p>
            <a:pPr lvl="3"/>
            <a:r>
              <a:rPr lang="de-DE" dirty="0" err="1"/>
              <a:t>Activation</a:t>
            </a:r>
            <a:r>
              <a:rPr lang="de-DE" dirty="0"/>
              <a:t> in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modulates</a:t>
            </a:r>
            <a:r>
              <a:rPr lang="de-DE" dirty="0"/>
              <a:t> </a:t>
            </a:r>
            <a:r>
              <a:rPr lang="de-DE" dirty="0" err="1"/>
              <a:t>connectivity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hippo</a:t>
            </a:r>
            <a:r>
              <a:rPr lang="de-DE" dirty="0"/>
              <a:t> and </a:t>
            </a:r>
            <a:r>
              <a:rPr lang="de-DE" dirty="0" err="1"/>
              <a:t>striatum</a:t>
            </a:r>
            <a:endParaRPr lang="de-DE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115"/>
            <a:ext cx="3287486" cy="375104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Wang 2020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500"/>
            <a:ext cx="10756769" cy="5949885"/>
          </a:xfrm>
        </p:spPr>
        <p:txBody>
          <a:bodyPr numCol="2">
            <a:noAutofit/>
          </a:bodyPr>
          <a:lstStyle/>
          <a:p>
            <a:r>
              <a:rPr lang="de-DE" sz="1800" dirty="0" err="1"/>
              <a:t>Preprocessing</a:t>
            </a:r>
            <a:endParaRPr lang="de-DE" sz="1800" dirty="0"/>
          </a:p>
          <a:p>
            <a:pPr lvl="1"/>
            <a:r>
              <a:rPr lang="de-DE" sz="1200" dirty="0"/>
              <a:t>Spm12, Roi </a:t>
            </a:r>
            <a:r>
              <a:rPr lang="de-DE" sz="1200" dirty="0" err="1"/>
              <a:t>from</a:t>
            </a:r>
            <a:r>
              <a:rPr lang="de-DE" sz="1200" dirty="0"/>
              <a:t> MNI, </a:t>
            </a:r>
            <a:r>
              <a:rPr lang="de-DE" sz="1200" dirty="0" err="1"/>
              <a:t>uncal</a:t>
            </a:r>
            <a:r>
              <a:rPr lang="de-DE" sz="1200" dirty="0"/>
              <a:t> </a:t>
            </a:r>
            <a:r>
              <a:rPr lang="de-DE" sz="1200" dirty="0" err="1"/>
              <a:t>apex</a:t>
            </a:r>
            <a:r>
              <a:rPr lang="de-DE" sz="1200" dirty="0"/>
              <a:t> </a:t>
            </a:r>
            <a:r>
              <a:rPr lang="de-DE" sz="1200" dirty="0" err="1"/>
              <a:t>landmark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hippocampus</a:t>
            </a:r>
            <a:r>
              <a:rPr lang="de-DE" sz="1200" dirty="0"/>
              <a:t> </a:t>
            </a:r>
            <a:r>
              <a:rPr lang="de-DE" sz="1200" dirty="0" err="1"/>
              <a:t>segmentation</a:t>
            </a:r>
            <a:endParaRPr lang="de-DE" sz="1200" dirty="0"/>
          </a:p>
          <a:p>
            <a:pPr lvl="1"/>
            <a:r>
              <a:rPr lang="de-DE" sz="1200" dirty="0"/>
              <a:t>All GLMs </a:t>
            </a:r>
            <a:r>
              <a:rPr lang="de-DE" sz="1200" dirty="0" err="1"/>
              <a:t>include</a:t>
            </a:r>
            <a:r>
              <a:rPr lang="de-DE" sz="1200" dirty="0"/>
              <a:t> </a:t>
            </a:r>
            <a:r>
              <a:rPr lang="de-DE" sz="1200" dirty="0" err="1"/>
              <a:t>nuisance</a:t>
            </a:r>
            <a:r>
              <a:rPr lang="de-DE" sz="1200" dirty="0"/>
              <a:t> </a:t>
            </a:r>
            <a:r>
              <a:rPr lang="de-DE" sz="1200" dirty="0" err="1"/>
              <a:t>regressors</a:t>
            </a:r>
            <a:r>
              <a:rPr lang="de-DE" sz="1200" dirty="0"/>
              <a:t> =</a:t>
            </a:r>
            <a:r>
              <a:rPr lang="en-US" sz="700" dirty="0"/>
              <a:t>smoothed, normalized, and down-sampled sniff trace; the six realignment parameters (three translations, three rotations) calculated for each volume during motion correction; the derivate, square, and the square of the derivative of each of the realignment regressors; the absolute signal difference between even and odd slices and the variance across slices (to account for fMRI signal fluctuation caused by within-scan head motion); the squares, derivatives, and squared derivatives of these two within-volume measures; and additional regressors as needed to model out individual volumes with particularly strong head motion.</a:t>
            </a:r>
            <a:endParaRPr lang="de-DE" sz="1200" dirty="0"/>
          </a:p>
          <a:p>
            <a:r>
              <a:rPr lang="de-DE" sz="1800" b="1" dirty="0">
                <a:highlight>
                  <a:srgbClr val="FFFF00"/>
                </a:highlight>
              </a:rPr>
              <a:t>MVPA </a:t>
            </a:r>
            <a:r>
              <a:rPr lang="de-DE" sz="1800" b="1" dirty="0" err="1">
                <a:highlight>
                  <a:srgbClr val="FFFF00"/>
                </a:highlight>
              </a:rPr>
              <a:t>cue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cue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association</a:t>
            </a:r>
            <a:r>
              <a:rPr lang="de-DE" sz="1800" b="1" dirty="0">
                <a:highlight>
                  <a:srgbClr val="FFFF00"/>
                </a:highlight>
              </a:rPr>
              <a:t> = RSA </a:t>
            </a:r>
            <a:r>
              <a:rPr lang="de-DE" sz="1800" b="1" dirty="0" err="1">
                <a:highlight>
                  <a:srgbClr val="FFFF00"/>
                </a:highlight>
              </a:rPr>
              <a:t>during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pre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phase</a:t>
            </a:r>
            <a:endParaRPr lang="de-DE" sz="1800" b="1" dirty="0">
              <a:highlight>
                <a:srgbClr val="FFFF00"/>
              </a:highlight>
            </a:endParaRPr>
          </a:p>
          <a:p>
            <a:pPr lvl="1"/>
            <a:r>
              <a:rPr lang="de-DE" sz="1200" dirty="0"/>
              <a:t>RSA (on </a:t>
            </a:r>
            <a:r>
              <a:rPr lang="de-DE" sz="1200" dirty="0" err="1"/>
              <a:t>minimally</a:t>
            </a:r>
            <a:r>
              <a:rPr lang="de-DE" sz="1200" dirty="0"/>
              <a:t> </a:t>
            </a:r>
            <a:r>
              <a:rPr lang="de-DE" sz="1200" dirty="0" err="1"/>
              <a:t>smoothed</a:t>
            </a:r>
            <a:r>
              <a:rPr lang="de-DE" sz="1200" dirty="0"/>
              <a:t> </a:t>
            </a:r>
            <a:r>
              <a:rPr lang="de-DE" sz="1200" dirty="0" err="1"/>
              <a:t>images</a:t>
            </a:r>
            <a:r>
              <a:rPr lang="de-DE" sz="1200" dirty="0"/>
              <a:t> in native </a:t>
            </a:r>
            <a:r>
              <a:rPr lang="de-DE" sz="1200" dirty="0" err="1"/>
              <a:t>space</a:t>
            </a:r>
            <a:r>
              <a:rPr lang="de-DE" sz="1200" dirty="0"/>
              <a:t>)</a:t>
            </a:r>
          </a:p>
          <a:p>
            <a:pPr lvl="1"/>
            <a:r>
              <a:rPr lang="de-DE" sz="1200" dirty="0"/>
              <a:t>Skip </a:t>
            </a:r>
            <a:r>
              <a:rPr lang="de-DE" sz="1200" dirty="0" err="1"/>
              <a:t>the</a:t>
            </a:r>
            <a:r>
              <a:rPr lang="de-DE" sz="1200" dirty="0"/>
              <a:t> 1st </a:t>
            </a:r>
            <a:r>
              <a:rPr lang="de-DE" sz="1200" dirty="0" err="1"/>
              <a:t>run</a:t>
            </a:r>
            <a:r>
              <a:rPr lang="de-DE" sz="1200" dirty="0"/>
              <a:t> </a:t>
            </a:r>
            <a:r>
              <a:rPr lang="de-DE" sz="1200" dirty="0" err="1"/>
              <a:t>bc</a:t>
            </a:r>
            <a:r>
              <a:rPr lang="de-DE" sz="1200" dirty="0"/>
              <a:t> different </a:t>
            </a:r>
            <a:r>
              <a:rPr lang="de-DE" sz="1200" dirty="0" err="1"/>
              <a:t>trial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endParaRPr lang="de-DE" sz="1200" dirty="0"/>
          </a:p>
          <a:p>
            <a:pPr lvl="1"/>
            <a:r>
              <a:rPr lang="de-DE" sz="1200" dirty="0"/>
              <a:t>1 </a:t>
            </a:r>
            <a:r>
              <a:rPr lang="de-DE" sz="1200" dirty="0" err="1"/>
              <a:t>st</a:t>
            </a:r>
            <a:r>
              <a:rPr lang="de-DE" sz="1200" dirty="0"/>
              <a:t> </a:t>
            </a:r>
            <a:r>
              <a:rPr lang="de-DE" sz="1200" dirty="0" err="1"/>
              <a:t>level</a:t>
            </a:r>
            <a:r>
              <a:rPr lang="de-DE" sz="1200" dirty="0"/>
              <a:t> GLM w/ 4 </a:t>
            </a:r>
            <a:r>
              <a:rPr lang="de-DE" sz="1200" b="1" dirty="0" err="1"/>
              <a:t>regressors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interest</a:t>
            </a:r>
            <a:r>
              <a:rPr lang="de-DE" sz="1200" dirty="0"/>
              <a:t> = </a:t>
            </a:r>
            <a:r>
              <a:rPr lang="de-DE" sz="1200" b="1" dirty="0" err="1"/>
              <a:t>cue</a:t>
            </a:r>
            <a:r>
              <a:rPr lang="de-DE" sz="1200" b="1" dirty="0"/>
              <a:t> type (A, B, C, D), </a:t>
            </a:r>
            <a:r>
              <a:rPr lang="de-DE" sz="1200" b="1" dirty="0" err="1"/>
              <a:t>created</a:t>
            </a:r>
            <a:r>
              <a:rPr lang="de-DE" sz="1200" b="1" dirty="0"/>
              <a:t> </a:t>
            </a:r>
            <a:r>
              <a:rPr lang="de-DE" sz="1200" b="1" dirty="0" err="1"/>
              <a:t>byconvolving</a:t>
            </a:r>
            <a:r>
              <a:rPr lang="de-DE" sz="1200" b="1" dirty="0"/>
              <a:t> </a:t>
            </a:r>
            <a:r>
              <a:rPr lang="de-DE" sz="1200" b="1" dirty="0" err="1"/>
              <a:t>onset</a:t>
            </a:r>
            <a:r>
              <a:rPr lang="de-DE" sz="1200" b="1" dirty="0"/>
              <a:t> and </a:t>
            </a:r>
            <a:r>
              <a:rPr lang="de-DE" sz="1200" b="1" dirty="0" err="1"/>
              <a:t>duration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</a:t>
            </a:r>
            <a:r>
              <a:rPr lang="de-DE" sz="1200" b="1" dirty="0" err="1"/>
              <a:t>each</a:t>
            </a:r>
            <a:r>
              <a:rPr lang="de-DE" sz="1200" b="1" dirty="0"/>
              <a:t> </a:t>
            </a:r>
            <a:r>
              <a:rPr lang="de-DE" sz="1200" b="1" dirty="0" err="1"/>
              <a:t>cue</a:t>
            </a:r>
            <a:r>
              <a:rPr lang="de-DE" sz="1200" b="1" dirty="0"/>
              <a:t> </a:t>
            </a:r>
            <a:r>
              <a:rPr lang="de-DE" sz="1200" b="1" dirty="0" err="1"/>
              <a:t>with</a:t>
            </a:r>
            <a:r>
              <a:rPr lang="de-DE" sz="1200" b="1" dirty="0"/>
              <a:t> HRF</a:t>
            </a:r>
          </a:p>
          <a:p>
            <a:pPr lvl="1"/>
            <a:r>
              <a:rPr lang="de-DE" sz="1200" dirty="0" err="1"/>
              <a:t>Compute</a:t>
            </a:r>
            <a:r>
              <a:rPr lang="de-DE" sz="1200" dirty="0"/>
              <a:t> t </a:t>
            </a:r>
            <a:r>
              <a:rPr lang="de-DE" sz="1200" dirty="0" err="1"/>
              <a:t>maps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endParaRPr lang="de-DE" sz="1200" dirty="0"/>
          </a:p>
          <a:p>
            <a:pPr lvl="1"/>
            <a:r>
              <a:rPr lang="de-DE" sz="1200" dirty="0" err="1"/>
              <a:t>Similarity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MVP </a:t>
            </a:r>
            <a:r>
              <a:rPr lang="de-DE" sz="1200" dirty="0" err="1"/>
              <a:t>evoked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cues</a:t>
            </a:r>
            <a:r>
              <a:rPr lang="de-DE" sz="1200" dirty="0"/>
              <a:t> in a pair (AB and CD) and </a:t>
            </a:r>
            <a:r>
              <a:rPr lang="de-DE" sz="1200" dirty="0" err="1"/>
              <a:t>across</a:t>
            </a:r>
            <a:r>
              <a:rPr lang="de-DE" sz="1200" dirty="0"/>
              <a:t> </a:t>
            </a:r>
            <a:r>
              <a:rPr lang="de-DE" sz="1200" dirty="0" err="1"/>
              <a:t>pairs</a:t>
            </a:r>
            <a:r>
              <a:rPr lang="de-DE" sz="1200" dirty="0"/>
              <a:t> (AD and CB) </a:t>
            </a:r>
            <a:r>
              <a:rPr lang="de-DE" sz="1200" dirty="0" err="1"/>
              <a:t>separately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ROI, </a:t>
            </a:r>
            <a:r>
              <a:rPr lang="de-DE" sz="1200" dirty="0" err="1"/>
              <a:t>using</a:t>
            </a:r>
            <a:r>
              <a:rPr lang="de-DE" sz="1200" dirty="0"/>
              <a:t> Fisher Z </a:t>
            </a:r>
            <a:r>
              <a:rPr lang="de-DE" sz="1200" dirty="0" err="1"/>
              <a:t>transformed</a:t>
            </a:r>
            <a:r>
              <a:rPr lang="de-DE" sz="1200" dirty="0"/>
              <a:t> Pearson </a:t>
            </a:r>
            <a:r>
              <a:rPr lang="de-DE" sz="1200" dirty="0" err="1"/>
              <a:t>correlation</a:t>
            </a:r>
            <a:r>
              <a:rPr lang="de-DE" sz="1200" dirty="0"/>
              <a:t>, BY RUN</a:t>
            </a:r>
          </a:p>
          <a:p>
            <a:pPr lvl="1"/>
            <a:r>
              <a:rPr lang="de-DE" sz="1200" dirty="0" err="1"/>
              <a:t>Then</a:t>
            </a:r>
            <a:r>
              <a:rPr lang="de-DE" sz="1200" dirty="0"/>
              <a:t> </a:t>
            </a:r>
            <a:r>
              <a:rPr lang="de-DE" sz="1200" dirty="0" err="1"/>
              <a:t>substract</a:t>
            </a:r>
            <a:r>
              <a:rPr lang="de-DE" sz="1200" dirty="0"/>
              <a:t> </a:t>
            </a:r>
            <a:r>
              <a:rPr lang="de-DE" sz="1200" dirty="0" err="1"/>
              <a:t>pattern</a:t>
            </a:r>
            <a:r>
              <a:rPr lang="de-DE" sz="1200" dirty="0"/>
              <a:t> </a:t>
            </a:r>
            <a:r>
              <a:rPr lang="de-DE" sz="1200" dirty="0" err="1"/>
              <a:t>similarity</a:t>
            </a:r>
            <a:r>
              <a:rPr lang="de-DE" sz="1200" dirty="0"/>
              <a:t> </a:t>
            </a:r>
            <a:r>
              <a:rPr lang="de-DE" sz="1200" dirty="0" err="1"/>
              <a:t>accross</a:t>
            </a:r>
            <a:r>
              <a:rPr lang="de-DE" sz="1200" dirty="0"/>
              <a:t> pair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pair (</a:t>
            </a: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r>
              <a:rPr lang="de-DE" sz="1200" dirty="0"/>
              <a:t>),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remove</a:t>
            </a:r>
            <a:r>
              <a:rPr lang="de-DE" sz="1200" dirty="0"/>
              <a:t> </a:t>
            </a:r>
            <a:r>
              <a:rPr lang="de-DE" sz="1200" dirty="0" err="1"/>
              <a:t>effects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runs</a:t>
            </a:r>
            <a:r>
              <a:rPr lang="de-DE" sz="1200" dirty="0"/>
              <a:t> and </a:t>
            </a:r>
            <a:r>
              <a:rPr lang="de-DE" sz="1200" dirty="0" err="1"/>
              <a:t>of</a:t>
            </a:r>
            <a:r>
              <a:rPr lang="de-DE" sz="1200" dirty="0"/>
              <a:t> 1st in pair</a:t>
            </a:r>
          </a:p>
          <a:p>
            <a:pPr lvl="1"/>
            <a:r>
              <a:rPr lang="de-DE" sz="1200" dirty="0"/>
              <a:t>Temporal, </a:t>
            </a:r>
            <a:r>
              <a:rPr lang="de-DE" sz="1200" dirty="0" err="1"/>
              <a:t>proximity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A-B </a:t>
            </a:r>
            <a:r>
              <a:rPr lang="de-DE" sz="1200" dirty="0" err="1"/>
              <a:t>increase</a:t>
            </a:r>
            <a:r>
              <a:rPr lang="de-DE" sz="1200" dirty="0"/>
              <a:t> </a:t>
            </a:r>
            <a:r>
              <a:rPr lang="de-DE" sz="1200" dirty="0" err="1"/>
              <a:t>pattern</a:t>
            </a:r>
            <a:r>
              <a:rPr lang="de-DE" sz="1200" dirty="0"/>
              <a:t> </a:t>
            </a:r>
            <a:r>
              <a:rPr lang="de-DE" sz="1200" dirty="0" err="1"/>
              <a:t>similarity</a:t>
            </a:r>
            <a:r>
              <a:rPr lang="de-DE" sz="1200" dirty="0"/>
              <a:t> BUT not </a:t>
            </a:r>
            <a:r>
              <a:rPr lang="de-DE" sz="1200" dirty="0" err="1"/>
              <a:t>really</a:t>
            </a:r>
            <a:r>
              <a:rPr lang="de-DE" sz="1200" dirty="0"/>
              <a:t> </a:t>
            </a:r>
            <a:r>
              <a:rPr lang="de-DE" sz="1200" dirty="0" err="1"/>
              <a:t>pb</a:t>
            </a:r>
            <a:r>
              <a:rPr lang="de-DE" sz="1200" dirty="0"/>
              <a:t> </a:t>
            </a:r>
            <a:r>
              <a:rPr lang="de-DE" sz="1200" dirty="0" err="1"/>
              <a:t>because</a:t>
            </a:r>
            <a:r>
              <a:rPr lang="de-DE" sz="1200" dirty="0"/>
              <a:t> </a:t>
            </a:r>
            <a:r>
              <a:rPr lang="de-DE" sz="1200" dirty="0" err="1"/>
              <a:t>comparison</a:t>
            </a:r>
            <a:r>
              <a:rPr lang="de-DE" sz="1200" dirty="0"/>
              <a:t> </a:t>
            </a:r>
            <a:r>
              <a:rPr lang="de-DE" sz="1200" dirty="0" err="1"/>
              <a:t>accross</a:t>
            </a:r>
            <a:r>
              <a:rPr lang="de-DE" sz="1200" dirty="0"/>
              <a:t> </a:t>
            </a:r>
            <a:r>
              <a:rPr lang="de-DE" sz="1200" dirty="0" err="1"/>
              <a:t>runs</a:t>
            </a:r>
            <a:endParaRPr lang="de-DE" sz="1200" dirty="0"/>
          </a:p>
          <a:p>
            <a:r>
              <a:rPr lang="de-DE" sz="1800" b="1" dirty="0">
                <a:highlight>
                  <a:srgbClr val="FFFF00"/>
                </a:highlight>
              </a:rPr>
              <a:t>MVPA </a:t>
            </a:r>
            <a:r>
              <a:rPr lang="de-DE" sz="1800" b="1" dirty="0" err="1">
                <a:highlight>
                  <a:srgbClr val="FFFF00"/>
                </a:highlight>
              </a:rPr>
              <a:t>for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trace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of</a:t>
            </a:r>
            <a:r>
              <a:rPr lang="de-DE" sz="1800" b="1" dirty="0">
                <a:highlight>
                  <a:srgbClr val="FFFF00"/>
                </a:highlight>
              </a:rPr>
              <a:t> </a:t>
            </a:r>
            <a:r>
              <a:rPr lang="de-DE" sz="1800" b="1" dirty="0" err="1">
                <a:highlight>
                  <a:srgbClr val="FFFF00"/>
                </a:highlight>
              </a:rPr>
              <a:t>outcome</a:t>
            </a:r>
            <a:r>
              <a:rPr lang="de-DE" sz="1800" b="1" dirty="0">
                <a:highlight>
                  <a:srgbClr val="FFFF00"/>
                </a:highlight>
              </a:rPr>
              <a:t> in </a:t>
            </a:r>
            <a:r>
              <a:rPr lang="de-DE" sz="1800" b="1" dirty="0" err="1">
                <a:highlight>
                  <a:srgbClr val="FFFF00"/>
                </a:highlight>
              </a:rPr>
              <a:t>cues</a:t>
            </a:r>
            <a:r>
              <a:rPr lang="de-DE" sz="1800" b="1" dirty="0">
                <a:highlight>
                  <a:srgbClr val="FFFF00"/>
                </a:highlight>
              </a:rPr>
              <a:t> = </a:t>
            </a:r>
            <a:r>
              <a:rPr lang="de-DE" sz="1800" b="1" dirty="0" err="1">
                <a:highlight>
                  <a:srgbClr val="FFFF00"/>
                </a:highlight>
              </a:rPr>
              <a:t>decod</a:t>
            </a:r>
            <a:endParaRPr lang="de-DE" sz="1800" b="1" dirty="0">
              <a:highlight>
                <a:srgbClr val="FFFF00"/>
              </a:highlight>
            </a:endParaRPr>
          </a:p>
          <a:p>
            <a:pPr lvl="1"/>
            <a:r>
              <a:rPr lang="de-DE" sz="1200" dirty="0"/>
              <a:t>SVM </a:t>
            </a:r>
            <a:r>
              <a:rPr lang="de-DE" sz="1200" dirty="0" err="1"/>
              <a:t>trained</a:t>
            </a:r>
            <a:r>
              <a:rPr lang="de-DE" sz="1200" dirty="0"/>
              <a:t> on 3 last </a:t>
            </a:r>
            <a:r>
              <a:rPr lang="de-DE" sz="1200" dirty="0" err="1"/>
              <a:t>conditioning</a:t>
            </a:r>
            <a:r>
              <a:rPr lang="de-DE" sz="1200" dirty="0"/>
              <a:t> </a:t>
            </a:r>
            <a:r>
              <a:rPr lang="de-DE" sz="1200" dirty="0" err="1"/>
              <a:t>runs</a:t>
            </a:r>
            <a:r>
              <a:rPr lang="de-DE" sz="1200" dirty="0"/>
              <a:t>, LIBSVM linear </a:t>
            </a:r>
            <a:r>
              <a:rPr lang="de-DE" sz="1200" dirty="0" err="1"/>
              <a:t>kernel</a:t>
            </a:r>
            <a:r>
              <a:rPr lang="de-DE" sz="1200" dirty="0"/>
              <a:t> c=1,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ROI and </a:t>
            </a:r>
            <a:r>
              <a:rPr lang="de-DE" sz="1200" dirty="0" err="1"/>
              <a:t>subject</a:t>
            </a:r>
            <a:r>
              <a:rPr lang="de-DE" sz="1200" dirty="0"/>
              <a:t>, </a:t>
            </a:r>
            <a:r>
              <a:rPr lang="de-DE" sz="1200" dirty="0" err="1"/>
              <a:t>train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differentiate</a:t>
            </a:r>
            <a:r>
              <a:rPr lang="de-DE" sz="1200" dirty="0"/>
              <a:t> B –D, </a:t>
            </a:r>
            <a:r>
              <a:rPr lang="de-DE" sz="1200" dirty="0" err="1"/>
              <a:t>test</a:t>
            </a:r>
            <a:r>
              <a:rPr lang="de-DE" sz="1200" dirty="0"/>
              <a:t> on A-C and B-D </a:t>
            </a:r>
            <a:r>
              <a:rPr lang="de-DE" sz="1200" dirty="0" err="1"/>
              <a:t>during</a:t>
            </a:r>
            <a:r>
              <a:rPr lang="de-DE" sz="1200" dirty="0"/>
              <a:t> probe </a:t>
            </a:r>
            <a:r>
              <a:rPr lang="de-DE" sz="1200" dirty="0" err="1"/>
              <a:t>phase</a:t>
            </a:r>
            <a:endParaRPr lang="de-DE" sz="1200" dirty="0"/>
          </a:p>
          <a:p>
            <a:pPr lvl="1"/>
            <a:r>
              <a:rPr lang="de-DE" sz="1200" b="1" dirty="0"/>
              <a:t>Regressors</a:t>
            </a:r>
            <a:r>
              <a:rPr lang="de-DE" sz="1200" dirty="0"/>
              <a:t> = B and D </a:t>
            </a:r>
            <a:r>
              <a:rPr lang="de-DE" sz="1200" dirty="0" err="1"/>
              <a:t>cues</a:t>
            </a:r>
            <a:r>
              <a:rPr lang="de-DE" sz="1200" dirty="0"/>
              <a:t> </a:t>
            </a:r>
            <a:r>
              <a:rPr lang="de-DE" sz="1200" dirty="0" err="1"/>
              <a:t>onset</a:t>
            </a:r>
            <a:r>
              <a:rPr lang="de-DE" sz="1200" dirty="0"/>
              <a:t>, </a:t>
            </a:r>
            <a:r>
              <a:rPr lang="de-DE" sz="1200" dirty="0" err="1"/>
              <a:t>outcome</a:t>
            </a:r>
            <a:r>
              <a:rPr lang="de-DE" sz="1200" dirty="0"/>
              <a:t> </a:t>
            </a:r>
            <a:r>
              <a:rPr lang="de-DE" sz="1200" dirty="0" err="1"/>
              <a:t>onset</a:t>
            </a:r>
            <a:r>
              <a:rPr lang="de-DE" sz="1200" dirty="0"/>
              <a:t>, </a:t>
            </a:r>
            <a:r>
              <a:rPr lang="de-DE" sz="1200" dirty="0" err="1"/>
              <a:t>left</a:t>
            </a:r>
            <a:r>
              <a:rPr lang="de-DE" sz="1200" dirty="0"/>
              <a:t>/</a:t>
            </a:r>
            <a:r>
              <a:rPr lang="de-DE" sz="1200" dirty="0" err="1"/>
              <a:t>right</a:t>
            </a:r>
            <a:r>
              <a:rPr lang="de-DE" sz="1200" dirty="0"/>
              <a:t> </a:t>
            </a:r>
            <a:r>
              <a:rPr lang="de-DE" sz="1200" dirty="0" err="1"/>
              <a:t>button</a:t>
            </a:r>
            <a:r>
              <a:rPr lang="de-DE" sz="1200" dirty="0"/>
              <a:t> press</a:t>
            </a:r>
          </a:p>
          <a:p>
            <a:pPr lvl="1"/>
            <a:r>
              <a:rPr lang="de-DE" sz="1200" dirty="0"/>
              <a:t>feature </a:t>
            </a:r>
            <a:r>
              <a:rPr lang="de-DE" sz="1200" dirty="0" err="1"/>
              <a:t>selection</a:t>
            </a:r>
            <a:r>
              <a:rPr lang="de-DE" sz="1200" dirty="0"/>
              <a:t> = </a:t>
            </a:r>
            <a:r>
              <a:rPr lang="de-DE" sz="1200" dirty="0" err="1"/>
              <a:t>Leave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out </a:t>
            </a:r>
            <a:r>
              <a:rPr lang="de-DE" sz="1200" dirty="0" err="1"/>
              <a:t>subject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, </a:t>
            </a:r>
            <a:r>
              <a:rPr lang="de-DE" sz="1200" dirty="0" err="1"/>
              <a:t>look</a:t>
            </a:r>
            <a:r>
              <a:rPr lang="de-DE" sz="1200" dirty="0"/>
              <a:t> </a:t>
            </a:r>
            <a:r>
              <a:rPr lang="de-DE" sz="1200" dirty="0" err="1"/>
              <a:t>tor</a:t>
            </a:r>
            <a:r>
              <a:rPr lang="de-DE" sz="1200" dirty="0"/>
              <a:t> </a:t>
            </a:r>
            <a:r>
              <a:rPr lang="de-DE" sz="1200" dirty="0" err="1"/>
              <a:t>voxels</a:t>
            </a:r>
            <a:r>
              <a:rPr lang="de-DE" sz="1200" dirty="0"/>
              <a:t> </a:t>
            </a:r>
            <a:r>
              <a:rPr lang="de-DE" sz="1200" dirty="0" err="1"/>
              <a:t>woth</a:t>
            </a:r>
            <a:r>
              <a:rPr lang="de-DE" sz="1200" dirty="0"/>
              <a:t> </a:t>
            </a:r>
            <a:r>
              <a:rPr lang="de-DE" sz="1200" dirty="0" err="1"/>
              <a:t>largest</a:t>
            </a:r>
            <a:r>
              <a:rPr lang="de-DE" sz="1200" dirty="0"/>
              <a:t> t </a:t>
            </a:r>
            <a:r>
              <a:rPr lang="de-DE" sz="1200" dirty="0" err="1"/>
              <a:t>values</a:t>
            </a:r>
            <a:r>
              <a:rPr lang="de-DE" sz="1200" dirty="0"/>
              <a:t> </a:t>
            </a:r>
            <a:r>
              <a:rPr lang="de-DE" sz="1200" dirty="0" err="1"/>
              <a:t>regarding</a:t>
            </a:r>
            <a:r>
              <a:rPr lang="de-DE" sz="1200" dirty="0"/>
              <a:t> BD </a:t>
            </a:r>
            <a:r>
              <a:rPr lang="de-DE" sz="1200" dirty="0" err="1"/>
              <a:t>difference</a:t>
            </a:r>
            <a:r>
              <a:rPr lang="de-DE" sz="1200" dirty="0"/>
              <a:t> in ROIs, and do </a:t>
            </a:r>
            <a:r>
              <a:rPr lang="de-DE" sz="1200" dirty="0" err="1"/>
              <a:t>analysis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different </a:t>
            </a:r>
            <a:r>
              <a:rPr lang="de-DE" sz="1200" dirty="0" err="1"/>
              <a:t>nb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voxels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deter </a:t>
            </a:r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best</a:t>
            </a:r>
            <a:r>
              <a:rPr lang="de-DE" sz="1200" dirty="0"/>
              <a:t> </a:t>
            </a:r>
            <a:r>
              <a:rPr lang="de-DE" sz="1200" dirty="0" err="1"/>
              <a:t>accuracy</a:t>
            </a:r>
            <a:r>
              <a:rPr lang="de-DE" sz="1200" dirty="0"/>
              <a:t>, </a:t>
            </a:r>
            <a:r>
              <a:rPr lang="de-DE" sz="1200" dirty="0" err="1"/>
              <a:t>then</a:t>
            </a:r>
            <a:r>
              <a:rPr lang="de-DE" sz="1200" dirty="0"/>
              <a:t> </a:t>
            </a:r>
            <a:r>
              <a:rPr lang="de-DE" sz="1200" dirty="0" err="1"/>
              <a:t>use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nb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left</a:t>
            </a:r>
            <a:r>
              <a:rPr lang="de-DE" sz="1200" dirty="0"/>
              <a:t> out </a:t>
            </a:r>
            <a:r>
              <a:rPr lang="de-DE" sz="1200" dirty="0" err="1"/>
              <a:t>subject</a:t>
            </a:r>
            <a:r>
              <a:rPr lang="de-DE" sz="1200" dirty="0"/>
              <a:t> (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available</a:t>
            </a:r>
            <a:r>
              <a:rPr lang="de-DE" sz="1200" dirty="0"/>
              <a:t>)</a:t>
            </a:r>
          </a:p>
          <a:p>
            <a:r>
              <a:rPr lang="de-DE" sz="1800" dirty="0">
                <a:highlight>
                  <a:srgbClr val="FFFF00"/>
                </a:highlight>
              </a:rPr>
              <a:t>State </a:t>
            </a:r>
            <a:r>
              <a:rPr lang="de-DE" sz="1800" dirty="0" err="1">
                <a:highlight>
                  <a:srgbClr val="FFFF00"/>
                </a:highlight>
              </a:rPr>
              <a:t>coding</a:t>
            </a:r>
            <a:r>
              <a:rPr lang="de-DE" sz="1800" dirty="0">
                <a:highlight>
                  <a:srgbClr val="FFFF00"/>
                </a:highlight>
              </a:rPr>
              <a:t> </a:t>
            </a:r>
            <a:r>
              <a:rPr lang="de-DE" sz="1800" dirty="0" err="1">
                <a:highlight>
                  <a:srgbClr val="FFFF00"/>
                </a:highlight>
              </a:rPr>
              <a:t>analysis</a:t>
            </a:r>
            <a:endParaRPr lang="de-DE" sz="1800" dirty="0">
              <a:highlight>
                <a:srgbClr val="FFFF00"/>
              </a:highlight>
            </a:endParaRPr>
          </a:p>
          <a:p>
            <a:pPr lvl="1"/>
            <a:r>
              <a:rPr lang="de-DE" sz="1200" dirty="0"/>
              <a:t>SVM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decode</a:t>
            </a:r>
            <a:r>
              <a:rPr lang="de-DE" sz="1200" dirty="0"/>
              <a:t> B-D BUT </a:t>
            </a:r>
            <a:r>
              <a:rPr lang="de-DE" sz="1200" dirty="0" err="1"/>
              <a:t>leave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B and </a:t>
            </a:r>
            <a:r>
              <a:rPr lang="de-DE" sz="1200" dirty="0" err="1"/>
              <a:t>one</a:t>
            </a:r>
            <a:r>
              <a:rPr lang="de-DE" sz="1200" dirty="0"/>
              <a:t> D out, </a:t>
            </a:r>
            <a:r>
              <a:rPr lang="de-DE" sz="1200" dirty="0" err="1"/>
              <a:t>then</a:t>
            </a:r>
            <a:r>
              <a:rPr lang="de-DE" sz="1200" dirty="0"/>
              <a:t> </a:t>
            </a:r>
            <a:r>
              <a:rPr lang="de-DE" sz="1200" dirty="0" err="1"/>
              <a:t>test</a:t>
            </a:r>
            <a:r>
              <a:rPr lang="de-DE" sz="1200" dirty="0"/>
              <a:t> on probe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</a:p>
          <a:p>
            <a:r>
              <a:rPr lang="de-DE" sz="1800" dirty="0" err="1"/>
              <a:t>Searchlight</a:t>
            </a:r>
            <a:r>
              <a:rPr lang="de-DE" sz="1800" dirty="0"/>
              <a:t> </a:t>
            </a:r>
          </a:p>
          <a:p>
            <a:pPr lvl="1"/>
            <a:r>
              <a:rPr lang="de-DE" sz="1200" dirty="0"/>
              <a:t>Same but on </a:t>
            </a:r>
            <a:r>
              <a:rPr lang="de-DE" sz="1200" dirty="0" err="1"/>
              <a:t>spheres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8mm=251voxels</a:t>
            </a:r>
          </a:p>
          <a:p>
            <a:r>
              <a:rPr lang="de-DE" sz="1800" b="1" dirty="0"/>
              <a:t>MVPA </a:t>
            </a:r>
            <a:r>
              <a:rPr lang="de-DE" sz="1800" b="1" dirty="0" err="1"/>
              <a:t>for</a:t>
            </a:r>
            <a:r>
              <a:rPr lang="de-DE" sz="1800" b="1" dirty="0"/>
              <a:t> </a:t>
            </a:r>
            <a:r>
              <a:rPr lang="de-DE" sz="1800" b="1" dirty="0" err="1"/>
              <a:t>reactivation</a:t>
            </a:r>
            <a:r>
              <a:rPr lang="de-DE" sz="1800" b="1" dirty="0"/>
              <a:t> </a:t>
            </a:r>
            <a:r>
              <a:rPr lang="de-DE" sz="1800" dirty="0"/>
              <a:t>= RSA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cond</a:t>
            </a:r>
            <a:r>
              <a:rPr lang="de-DE" sz="1800" dirty="0"/>
              <a:t> </a:t>
            </a:r>
            <a:r>
              <a:rPr lang="de-DE" sz="1800" dirty="0" err="1"/>
              <a:t>phase</a:t>
            </a:r>
            <a:endParaRPr lang="de-DE" sz="1800" dirty="0"/>
          </a:p>
          <a:p>
            <a:pPr lvl="1"/>
            <a:r>
              <a:rPr lang="de-DE" sz="1200" dirty="0"/>
              <a:t>Not </a:t>
            </a:r>
            <a:r>
              <a:rPr lang="de-DE" sz="1200" dirty="0" err="1"/>
              <a:t>great</a:t>
            </a:r>
            <a:r>
              <a:rPr lang="de-DE" sz="1200" dirty="0"/>
              <a:t> = </a:t>
            </a:r>
            <a:r>
              <a:rPr lang="de-DE" sz="1200" dirty="0" err="1"/>
              <a:t>correlation</a:t>
            </a:r>
            <a:r>
              <a:rPr lang="de-DE" sz="1200" dirty="0"/>
              <a:t> in OFC and HPC ROIs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average</a:t>
            </a:r>
            <a:r>
              <a:rPr lang="de-DE" sz="1200" dirty="0"/>
              <a:t> B </a:t>
            </a:r>
            <a:r>
              <a:rPr lang="de-DE" sz="1200" dirty="0" err="1"/>
              <a:t>during</a:t>
            </a:r>
            <a:r>
              <a:rPr lang="de-DE" sz="1200" dirty="0"/>
              <a:t> </a:t>
            </a:r>
            <a:r>
              <a:rPr lang="de-DE" sz="1200" dirty="0" err="1"/>
              <a:t>conditioning</a:t>
            </a:r>
            <a:r>
              <a:rPr lang="de-DE" sz="1200" dirty="0"/>
              <a:t> and 1) B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run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precond</a:t>
            </a:r>
            <a:r>
              <a:rPr lang="de-DE" sz="1200" dirty="0"/>
              <a:t>, and 2) B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last </a:t>
            </a:r>
            <a:r>
              <a:rPr lang="de-DE" sz="1200" dirty="0" err="1"/>
              <a:t>run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precond</a:t>
            </a:r>
            <a:r>
              <a:rPr lang="de-DE" sz="1200" dirty="0"/>
              <a:t> (</a:t>
            </a:r>
            <a:r>
              <a:rPr lang="de-DE" sz="1200" dirty="0" err="1"/>
              <a:t>where</a:t>
            </a:r>
            <a:r>
              <a:rPr lang="de-DE" sz="1200" dirty="0"/>
              <a:t> </a:t>
            </a:r>
            <a:r>
              <a:rPr lang="de-DE" sz="1200" dirty="0" err="1"/>
              <a:t>supposedly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similar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A)</a:t>
            </a:r>
          </a:p>
          <a:p>
            <a:r>
              <a:rPr lang="de-DE" sz="1800" b="1" dirty="0"/>
              <a:t>MVPA </a:t>
            </a:r>
            <a:r>
              <a:rPr lang="de-DE" sz="1800" b="1" dirty="0" err="1"/>
              <a:t>for</a:t>
            </a:r>
            <a:r>
              <a:rPr lang="de-DE" sz="1800" b="1" dirty="0"/>
              <a:t> </a:t>
            </a:r>
            <a:r>
              <a:rPr lang="de-DE" sz="1800" b="1" dirty="0" err="1"/>
              <a:t>reactivation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B </a:t>
            </a:r>
            <a:r>
              <a:rPr lang="de-DE" sz="1800" b="1" dirty="0" err="1"/>
              <a:t>during</a:t>
            </a:r>
            <a:r>
              <a:rPr lang="de-DE" sz="1800" b="1" dirty="0"/>
              <a:t> probe</a:t>
            </a:r>
          </a:p>
          <a:p>
            <a:pPr lvl="1"/>
            <a:r>
              <a:rPr lang="de-DE" sz="1200" dirty="0"/>
              <a:t>Same but </a:t>
            </a:r>
            <a:r>
              <a:rPr lang="de-DE" sz="1200" dirty="0" err="1"/>
              <a:t>with</a:t>
            </a:r>
            <a:r>
              <a:rPr lang="de-DE" sz="1200" dirty="0"/>
              <a:t> A </a:t>
            </a:r>
            <a:r>
              <a:rPr lang="de-DE" sz="1200" dirty="0" err="1"/>
              <a:t>during</a:t>
            </a:r>
            <a:r>
              <a:rPr lang="de-DE" sz="1200" dirty="0"/>
              <a:t> probe </a:t>
            </a:r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vs</a:t>
            </a:r>
            <a:r>
              <a:rPr lang="de-DE" sz="1200" dirty="0"/>
              <a:t> A 1st and last </a:t>
            </a:r>
            <a:r>
              <a:rPr lang="de-DE" sz="1200" dirty="0" err="1"/>
              <a:t>run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precond</a:t>
            </a:r>
            <a:r>
              <a:rPr lang="de-DE" sz="1200" dirty="0"/>
              <a:t> in Roi + </a:t>
            </a:r>
            <a:r>
              <a:rPr lang="de-DE" sz="1200" dirty="0" err="1"/>
              <a:t>searchlight</a:t>
            </a:r>
            <a:endParaRPr lang="de-DE" sz="1200" dirty="0"/>
          </a:p>
          <a:p>
            <a:r>
              <a:rPr lang="de-DE" sz="1800" dirty="0"/>
              <a:t>PPI (</a:t>
            </a:r>
            <a:r>
              <a:rPr lang="de-DE" sz="1800" dirty="0" err="1"/>
              <a:t>gPPi</a:t>
            </a:r>
            <a:r>
              <a:rPr lang="de-DE" sz="1800" dirty="0"/>
              <a:t> </a:t>
            </a:r>
            <a:r>
              <a:rPr lang="de-DE" sz="1800" dirty="0" err="1"/>
              <a:t>toolbox</a:t>
            </a:r>
            <a:r>
              <a:rPr lang="de-DE" sz="1800" dirty="0"/>
              <a:t>) </a:t>
            </a:r>
            <a:r>
              <a:rPr lang="de-DE" sz="1800" dirty="0" err="1"/>
              <a:t>during</a:t>
            </a:r>
            <a:r>
              <a:rPr lang="de-DE" sz="1800" dirty="0"/>
              <a:t> probe </a:t>
            </a:r>
            <a:r>
              <a:rPr lang="de-DE" sz="1800" dirty="0" err="1"/>
              <a:t>test</a:t>
            </a:r>
            <a:endParaRPr lang="de-DE" sz="1800" dirty="0"/>
          </a:p>
          <a:p>
            <a:pPr lvl="1"/>
            <a:r>
              <a:rPr lang="de-DE" sz="1200" dirty="0"/>
              <a:t>Psycho </a:t>
            </a:r>
            <a:r>
              <a:rPr lang="de-DE" sz="1200" dirty="0" err="1"/>
              <a:t>var</a:t>
            </a:r>
            <a:r>
              <a:rPr lang="de-DE" sz="1200" dirty="0"/>
              <a:t> = </a:t>
            </a:r>
            <a:r>
              <a:rPr lang="de-DE" sz="1200" dirty="0" err="1"/>
              <a:t>Preconditioned</a:t>
            </a:r>
            <a:r>
              <a:rPr lang="de-DE" sz="1200" dirty="0"/>
              <a:t> </a:t>
            </a:r>
            <a:r>
              <a:rPr lang="de-DE" sz="1200" dirty="0" err="1"/>
              <a:t>vs</a:t>
            </a:r>
            <a:r>
              <a:rPr lang="de-DE" sz="1200" dirty="0"/>
              <a:t> </a:t>
            </a:r>
            <a:r>
              <a:rPr lang="de-DE" sz="1200" dirty="0" err="1"/>
              <a:t>conditioned</a:t>
            </a:r>
            <a:r>
              <a:rPr lang="de-DE" sz="1200" dirty="0"/>
              <a:t> </a:t>
            </a:r>
            <a:r>
              <a:rPr lang="de-DE" sz="1200" dirty="0" err="1"/>
              <a:t>cues</a:t>
            </a:r>
            <a:r>
              <a:rPr lang="de-DE" sz="1200" dirty="0"/>
              <a:t>, </a:t>
            </a:r>
            <a:r>
              <a:rPr lang="de-DE" sz="1200" dirty="0" err="1"/>
              <a:t>physio</a:t>
            </a:r>
            <a:r>
              <a:rPr lang="de-DE" sz="1200" dirty="0"/>
              <a:t> =fMRI in </a:t>
            </a:r>
            <a:r>
              <a:rPr lang="de-DE" sz="1200" dirty="0" err="1"/>
              <a:t>mOFC</a:t>
            </a:r>
            <a:endParaRPr lang="de-DE" sz="1200" dirty="0"/>
          </a:p>
          <a:p>
            <a:r>
              <a:rPr lang="de-DE" sz="1800" dirty="0"/>
              <a:t>Group </a:t>
            </a:r>
            <a:r>
              <a:rPr lang="de-DE" sz="1800" dirty="0" err="1"/>
              <a:t>level</a:t>
            </a:r>
            <a:r>
              <a:rPr lang="de-DE" sz="1800" dirty="0"/>
              <a:t> </a:t>
            </a:r>
            <a:r>
              <a:rPr lang="de-DE" sz="1800" dirty="0" err="1"/>
              <a:t>stats</a:t>
            </a:r>
            <a:endParaRPr lang="de-DE" sz="1800" dirty="0"/>
          </a:p>
          <a:p>
            <a:pPr lvl="1"/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way</a:t>
            </a:r>
            <a:r>
              <a:rPr lang="de-DE" sz="1200" dirty="0"/>
              <a:t> ANOVA on </a:t>
            </a:r>
            <a:r>
              <a:rPr lang="de-DE" sz="1200" dirty="0" err="1"/>
              <a:t>zscored</a:t>
            </a:r>
            <a:r>
              <a:rPr lang="de-DE" sz="1200" dirty="0"/>
              <a:t> </a:t>
            </a:r>
            <a:r>
              <a:rPr lang="de-DE" sz="1200" dirty="0" err="1"/>
              <a:t>correlation</a:t>
            </a:r>
            <a:r>
              <a:rPr lang="de-DE" sz="1200" dirty="0"/>
              <a:t> </a:t>
            </a:r>
            <a:r>
              <a:rPr lang="de-DE" sz="1200" dirty="0" err="1"/>
              <a:t>differences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runs</a:t>
            </a:r>
            <a:endParaRPr lang="de-DE" sz="1200" dirty="0"/>
          </a:p>
          <a:p>
            <a:pPr lvl="1"/>
            <a:r>
              <a:rPr lang="de-DE" sz="1200" dirty="0" err="1"/>
              <a:t>Paired</a:t>
            </a:r>
            <a:r>
              <a:rPr lang="de-DE" sz="1200" dirty="0"/>
              <a:t> t </a:t>
            </a:r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between</a:t>
            </a:r>
            <a:r>
              <a:rPr lang="de-DE" sz="1200" dirty="0"/>
              <a:t> </a:t>
            </a:r>
            <a:r>
              <a:rPr lang="de-DE" sz="1200" dirty="0" err="1"/>
              <a:t>pattern</a:t>
            </a:r>
            <a:r>
              <a:rPr lang="de-DE" sz="1200" dirty="0"/>
              <a:t> </a:t>
            </a:r>
            <a:r>
              <a:rPr lang="de-DE" sz="1200" dirty="0" err="1"/>
              <a:t>similarity</a:t>
            </a:r>
            <a:r>
              <a:rPr lang="de-DE" sz="1200" dirty="0"/>
              <a:t> 1st </a:t>
            </a:r>
            <a:r>
              <a:rPr lang="de-DE" sz="1200" dirty="0" err="1"/>
              <a:t>vs</a:t>
            </a:r>
            <a:r>
              <a:rPr lang="de-DE" sz="1200" dirty="0"/>
              <a:t> </a:t>
            </a:r>
            <a:r>
              <a:rPr lang="de-DE" sz="1200" dirty="0" err="1"/>
              <a:t>second</a:t>
            </a:r>
            <a:r>
              <a:rPr lang="de-DE" sz="1200" dirty="0"/>
              <a:t> half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runs</a:t>
            </a:r>
            <a:endParaRPr lang="de-DE" sz="1200" dirty="0"/>
          </a:p>
          <a:p>
            <a:pPr lvl="1"/>
            <a:r>
              <a:rPr lang="de-DE" sz="1200" dirty="0" err="1"/>
              <a:t>One</a:t>
            </a:r>
            <a:r>
              <a:rPr lang="de-DE" sz="1200" dirty="0"/>
              <a:t> sample t </a:t>
            </a:r>
            <a:r>
              <a:rPr lang="de-DE" sz="1200" dirty="0" err="1"/>
              <a:t>test</a:t>
            </a:r>
            <a:r>
              <a:rPr lang="de-DE" sz="1200" dirty="0"/>
              <a:t> (</a:t>
            </a:r>
            <a:r>
              <a:rPr lang="de-DE" sz="1200" dirty="0" err="1"/>
              <a:t>against</a:t>
            </a:r>
            <a:r>
              <a:rPr lang="de-DE" sz="1200" dirty="0"/>
              <a:t> </a:t>
            </a:r>
            <a:r>
              <a:rPr lang="de-DE" sz="1200" dirty="0" err="1"/>
              <a:t>zero</a:t>
            </a:r>
            <a:r>
              <a:rPr lang="de-DE" sz="1200" dirty="0"/>
              <a:t>) </a:t>
            </a:r>
            <a:r>
              <a:rPr lang="de-DE" sz="1200" dirty="0" err="1"/>
              <a:t>to</a:t>
            </a:r>
            <a:r>
              <a:rPr lang="de-DE" sz="1200" dirty="0"/>
              <a:t> check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increase</a:t>
            </a:r>
            <a:r>
              <a:rPr lang="de-DE" sz="1200" dirty="0"/>
              <a:t> = linear</a:t>
            </a:r>
          </a:p>
          <a:p>
            <a:pPr lvl="1"/>
            <a:r>
              <a:rPr lang="de-DE" sz="1200" dirty="0" err="1"/>
              <a:t>One</a:t>
            </a:r>
            <a:r>
              <a:rPr lang="de-DE" sz="1200" dirty="0"/>
              <a:t> sample t </a:t>
            </a:r>
            <a:r>
              <a:rPr lang="de-DE" sz="1200" dirty="0" err="1"/>
              <a:t>test</a:t>
            </a:r>
            <a:r>
              <a:rPr lang="de-DE" sz="1200" dirty="0"/>
              <a:t> on </a:t>
            </a:r>
            <a:r>
              <a:rPr lang="de-DE" sz="1200" dirty="0" err="1"/>
              <a:t>decoding</a:t>
            </a:r>
            <a:r>
              <a:rPr lang="de-DE" sz="1200" dirty="0"/>
              <a:t> </a:t>
            </a:r>
            <a:r>
              <a:rPr lang="de-DE" sz="1200" dirty="0" err="1"/>
              <a:t>accuracy</a:t>
            </a:r>
            <a:r>
              <a:rPr lang="de-DE" sz="1200" dirty="0"/>
              <a:t> in </a:t>
            </a:r>
            <a:r>
              <a:rPr lang="de-DE" sz="1200" dirty="0" err="1"/>
              <a:t>each</a:t>
            </a:r>
            <a:r>
              <a:rPr lang="de-DE" sz="1200" dirty="0"/>
              <a:t> ROI </a:t>
            </a:r>
            <a:r>
              <a:rPr lang="de-DE" sz="1200" dirty="0" err="1"/>
              <a:t>for</a:t>
            </a:r>
            <a:r>
              <a:rPr lang="de-DE" sz="1200" dirty="0"/>
              <a:t> probe </a:t>
            </a:r>
            <a:r>
              <a:rPr lang="de-DE" sz="1200" dirty="0" err="1"/>
              <a:t>test</a:t>
            </a:r>
            <a:endParaRPr lang="de-DE" sz="1200" dirty="0"/>
          </a:p>
          <a:p>
            <a:pPr lvl="1"/>
            <a:r>
              <a:rPr lang="de-DE" sz="1200" dirty="0" err="1"/>
              <a:t>One</a:t>
            </a:r>
            <a:r>
              <a:rPr lang="de-DE" sz="1200" dirty="0"/>
              <a:t> sample t </a:t>
            </a:r>
            <a:r>
              <a:rPr lang="de-DE" sz="1200" dirty="0" err="1"/>
              <a:t>test</a:t>
            </a:r>
            <a:r>
              <a:rPr lang="de-DE" sz="1200" dirty="0"/>
              <a:t> (</a:t>
            </a:r>
            <a:r>
              <a:rPr lang="de-DE" sz="1200" dirty="0" err="1"/>
              <a:t>Voxelwise</a:t>
            </a:r>
            <a:r>
              <a:rPr lang="de-DE" sz="1200" dirty="0"/>
              <a:t>) on </a:t>
            </a:r>
            <a:r>
              <a:rPr lang="de-DE" sz="1200" dirty="0" err="1"/>
              <a:t>decoding</a:t>
            </a:r>
            <a:r>
              <a:rPr lang="de-DE" sz="1200" dirty="0"/>
              <a:t> </a:t>
            </a:r>
            <a:r>
              <a:rPr lang="de-DE" sz="1200" dirty="0" err="1"/>
              <a:t>accuracy</a:t>
            </a:r>
            <a:r>
              <a:rPr lang="de-DE" sz="1200" dirty="0"/>
              <a:t> </a:t>
            </a:r>
            <a:r>
              <a:rPr lang="de-DE" sz="1200" dirty="0" err="1"/>
              <a:t>maps</a:t>
            </a:r>
            <a:r>
              <a:rPr lang="de-DE" sz="1200" dirty="0"/>
              <a:t> after </a:t>
            </a:r>
            <a:r>
              <a:rPr lang="de-DE" sz="1200" dirty="0" err="1"/>
              <a:t>searchlight</a:t>
            </a:r>
            <a:endParaRPr lang="de-DE" sz="1200" dirty="0"/>
          </a:p>
          <a:p>
            <a:pPr lvl="1"/>
            <a:r>
              <a:rPr lang="de-DE" sz="1200" dirty="0" err="1"/>
              <a:t>One</a:t>
            </a:r>
            <a:r>
              <a:rPr lang="de-DE" sz="1200" dirty="0"/>
              <a:t> sample t </a:t>
            </a:r>
            <a:r>
              <a:rPr lang="de-DE" sz="1200" dirty="0" err="1"/>
              <a:t>test</a:t>
            </a:r>
            <a:r>
              <a:rPr lang="de-DE" sz="1200" dirty="0"/>
              <a:t> on PPI </a:t>
            </a:r>
            <a:r>
              <a:rPr lang="de-DE" sz="1200" dirty="0" err="1"/>
              <a:t>parameter</a:t>
            </a:r>
            <a:r>
              <a:rPr lang="de-DE" sz="1200" dirty="0"/>
              <a:t> </a:t>
            </a:r>
            <a:r>
              <a:rPr lang="de-DE" sz="1200" dirty="0" err="1"/>
              <a:t>estimates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regressors</a:t>
            </a:r>
            <a:r>
              <a:rPr lang="de-DE" sz="1200" dirty="0"/>
              <a:t>,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inferred-conditionned</a:t>
            </a:r>
            <a:r>
              <a:rPr lang="de-DE" sz="1200" dirty="0"/>
              <a:t> </a:t>
            </a:r>
            <a:r>
              <a:rPr lang="de-DE" sz="1200" dirty="0" err="1"/>
              <a:t>cues</a:t>
            </a:r>
            <a:endParaRPr lang="de-DE" sz="1200" dirty="0"/>
          </a:p>
          <a:p>
            <a:pPr lvl="1"/>
            <a:r>
              <a:rPr lang="de-DE" sz="1200" dirty="0" err="1"/>
              <a:t>Significance</a:t>
            </a:r>
            <a:r>
              <a:rPr lang="de-DE" sz="1200" dirty="0"/>
              <a:t> = .05,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decoding</a:t>
            </a:r>
            <a:r>
              <a:rPr lang="de-DE" sz="1200" dirty="0"/>
              <a:t> </a:t>
            </a:r>
            <a:r>
              <a:rPr lang="de-DE" sz="1200" dirty="0" err="1"/>
              <a:t>ana</a:t>
            </a:r>
            <a:r>
              <a:rPr lang="de-DE" sz="1200" dirty="0"/>
              <a:t> 10000 </a:t>
            </a:r>
            <a:r>
              <a:rPr lang="de-DE" sz="1200" dirty="0" err="1"/>
              <a:t>permutations</a:t>
            </a:r>
            <a:r>
              <a:rPr lang="de-DE" sz="1200" dirty="0"/>
              <a:t> (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determine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chance</a:t>
            </a:r>
            <a:r>
              <a:rPr lang="de-DE" sz="1200" dirty="0"/>
              <a:t> </a:t>
            </a:r>
            <a:r>
              <a:rPr lang="de-DE" sz="1200" dirty="0" err="1"/>
              <a:t>level</a:t>
            </a:r>
            <a:r>
              <a:rPr lang="de-DE" sz="1200" dirty="0"/>
              <a:t>), FWE at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voxel</a:t>
            </a:r>
            <a:r>
              <a:rPr lang="de-DE" sz="1200" dirty="0"/>
              <a:t> </a:t>
            </a:r>
            <a:r>
              <a:rPr lang="de-DE" sz="1200" dirty="0" err="1"/>
              <a:t>level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PPI, and </a:t>
            </a:r>
            <a:r>
              <a:rPr lang="de-DE" sz="1200" dirty="0" err="1"/>
              <a:t>other</a:t>
            </a:r>
            <a:r>
              <a:rPr lang="de-DE" sz="1200" dirty="0"/>
              <a:t> </a:t>
            </a:r>
            <a:r>
              <a:rPr lang="de-DE" sz="1200" dirty="0" err="1"/>
              <a:t>voxelwise</a:t>
            </a:r>
            <a:r>
              <a:rPr lang="de-DE" sz="1200" dirty="0"/>
              <a:t> </a:t>
            </a:r>
            <a:r>
              <a:rPr lang="de-DE" sz="1200" dirty="0" err="1"/>
              <a:t>tests</a:t>
            </a:r>
            <a:r>
              <a:rPr lang="de-DE" sz="1200" dirty="0"/>
              <a:t>, </a:t>
            </a:r>
            <a:r>
              <a:rPr lang="de-DE" sz="1200" dirty="0" err="1"/>
              <a:t>whole</a:t>
            </a:r>
            <a:r>
              <a:rPr lang="de-DE" sz="1200" dirty="0"/>
              <a:t> </a:t>
            </a:r>
            <a:r>
              <a:rPr lang="de-DE" sz="1200" dirty="0" err="1"/>
              <a:t>brain</a:t>
            </a:r>
            <a:r>
              <a:rPr lang="de-DE" sz="1200" dirty="0"/>
              <a:t> FWE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searchlight</a:t>
            </a:r>
            <a:r>
              <a:rPr lang="de-DE" sz="1200" dirty="0"/>
              <a:t>, Green-Geisser </a:t>
            </a:r>
            <a:r>
              <a:rPr lang="de-DE" sz="1200" dirty="0" err="1"/>
              <a:t>correction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ANOVA</a:t>
            </a:r>
          </a:p>
        </p:txBody>
      </p:sp>
    </p:spTree>
    <p:extLst>
      <p:ext uri="{BB962C8B-B14F-4D97-AF65-F5344CB8AC3E}">
        <p14:creationId xmlns:p14="http://schemas.microsoft.com/office/powerpoint/2010/main" val="422368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115"/>
            <a:ext cx="3287486" cy="375104"/>
          </a:xfrm>
        </p:spPr>
        <p:txBody>
          <a:bodyPr>
            <a:normAutofit fontScale="90000"/>
          </a:bodyPr>
          <a:lstStyle/>
          <a:p>
            <a:r>
              <a:rPr lang="fr-FR" sz="2000" dirty="0" err="1"/>
              <a:t>Zeithamova</a:t>
            </a:r>
            <a:r>
              <a:rPr lang="fr-FR" sz="2000" dirty="0"/>
              <a:t> 2012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599"/>
            <a:ext cx="10756769" cy="5657785"/>
          </a:xfrm>
        </p:spPr>
        <p:txBody>
          <a:bodyPr numCol="2">
            <a:noAutofit/>
          </a:bodyPr>
          <a:lstStyle/>
          <a:p>
            <a:r>
              <a:rPr lang="de-DE" dirty="0" err="1"/>
              <a:t>Preprocessing</a:t>
            </a:r>
            <a:endParaRPr lang="de-DE" dirty="0"/>
          </a:p>
          <a:p>
            <a:pPr lvl="1"/>
            <a:r>
              <a:rPr lang="de-DE" sz="2000" dirty="0"/>
              <a:t>Sinc </a:t>
            </a:r>
            <a:r>
              <a:rPr lang="de-DE" sz="2000" dirty="0" err="1"/>
              <a:t>interpolation</a:t>
            </a:r>
            <a:r>
              <a:rPr lang="de-DE" sz="2000" dirty="0"/>
              <a:t> and </a:t>
            </a:r>
            <a:r>
              <a:rPr lang="de-DE" sz="2000" dirty="0" err="1"/>
              <a:t>resampling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 slice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point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account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diff</a:t>
            </a:r>
            <a:r>
              <a:rPr lang="de-DE" sz="2000" dirty="0"/>
              <a:t> in slice </a:t>
            </a:r>
            <a:r>
              <a:rPr lang="de-DE" sz="2000" dirty="0" err="1"/>
              <a:t>acquisition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endParaRPr lang="de-DE" sz="2000" dirty="0"/>
          </a:p>
          <a:p>
            <a:pPr lvl="1"/>
            <a:r>
              <a:rPr lang="de-DE" sz="2000" dirty="0" err="1"/>
              <a:t>Realign</a:t>
            </a:r>
            <a:r>
              <a:rPr lang="de-DE" sz="2000" dirty="0"/>
              <a:t> slice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forst</a:t>
            </a:r>
            <a:r>
              <a:rPr lang="de-DE" sz="2000" dirty="0"/>
              <a:t> </a:t>
            </a:r>
            <a:r>
              <a:rPr lang="de-DE" sz="2000" dirty="0" err="1"/>
              <a:t>volume</a:t>
            </a:r>
            <a:r>
              <a:rPr lang="de-DE" sz="2000" dirty="0"/>
              <a:t>, and </a:t>
            </a:r>
            <a:r>
              <a:rPr lang="de-DE" sz="2000" dirty="0" err="1"/>
              <a:t>corregistered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T2 </a:t>
            </a:r>
            <a:r>
              <a:rPr lang="de-DE" sz="2000" dirty="0" err="1"/>
              <a:t>structurql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endParaRPr lang="de-DE" sz="2000" dirty="0"/>
          </a:p>
          <a:p>
            <a:pPr lvl="1"/>
            <a:r>
              <a:rPr lang="de-DE" sz="2000" dirty="0"/>
              <a:t>All in native </a:t>
            </a:r>
            <a:r>
              <a:rPr lang="de-DE" sz="2000" dirty="0" err="1"/>
              <a:t>space</a:t>
            </a:r>
            <a:r>
              <a:rPr lang="de-DE" sz="2000" dirty="0"/>
              <a:t>,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smoothing</a:t>
            </a:r>
            <a:endParaRPr lang="de-DE" sz="2000" dirty="0"/>
          </a:p>
          <a:p>
            <a:r>
              <a:rPr lang="de-DE" dirty="0"/>
              <a:t>MVPA </a:t>
            </a:r>
            <a:r>
              <a:rPr lang="de-DE" dirty="0" err="1"/>
              <a:t>classification</a:t>
            </a:r>
            <a:endParaRPr lang="de-DE" dirty="0"/>
          </a:p>
          <a:p>
            <a:pPr lvl="1"/>
            <a:r>
              <a:rPr lang="de-DE" sz="2000" dirty="0"/>
              <a:t>Princeton </a:t>
            </a:r>
            <a:r>
              <a:rPr lang="de-DE" sz="2000" dirty="0" err="1"/>
              <a:t>mvpa</a:t>
            </a:r>
            <a:r>
              <a:rPr lang="de-DE" sz="2000" dirty="0"/>
              <a:t> </a:t>
            </a:r>
            <a:r>
              <a:rPr lang="de-DE" sz="2000" dirty="0" err="1"/>
              <a:t>toolbox</a:t>
            </a:r>
            <a:r>
              <a:rPr lang="de-DE" sz="2000" dirty="0"/>
              <a:t>, </a:t>
            </a:r>
            <a:r>
              <a:rPr lang="de-DE" sz="2000" dirty="0" err="1"/>
              <a:t>trained</a:t>
            </a:r>
            <a:r>
              <a:rPr lang="de-DE" sz="2000" dirty="0"/>
              <a:t> on </a:t>
            </a:r>
            <a:r>
              <a:rPr lang="de-DE" sz="2000" dirty="0" err="1"/>
              <a:t>localizer</a:t>
            </a:r>
            <a:endParaRPr lang="de-DE" sz="2000" dirty="0"/>
          </a:p>
          <a:p>
            <a:pPr lvl="1"/>
            <a:r>
              <a:rPr lang="de-DE" sz="2000" dirty="0"/>
              <a:t>Ventral temporal lobe </a:t>
            </a:r>
            <a:r>
              <a:rPr lang="de-DE" sz="2000" dirty="0" err="1"/>
              <a:t>mask</a:t>
            </a:r>
            <a:r>
              <a:rPr lang="de-DE" sz="2000" dirty="0"/>
              <a:t> (</a:t>
            </a:r>
            <a:r>
              <a:rPr lang="de-DE" sz="2000" dirty="0" err="1"/>
              <a:t>visually</a:t>
            </a:r>
            <a:r>
              <a:rPr lang="de-DE" sz="2000" dirty="0"/>
              <a:t> </a:t>
            </a:r>
            <a:r>
              <a:rPr lang="de-DE" sz="2000" dirty="0" err="1"/>
              <a:t>selective</a:t>
            </a:r>
            <a:r>
              <a:rPr lang="de-DE" sz="2000" dirty="0"/>
              <a:t> </a:t>
            </a:r>
            <a:r>
              <a:rPr lang="de-DE" sz="2000" dirty="0" err="1"/>
              <a:t>areas</a:t>
            </a:r>
            <a:r>
              <a:rPr lang="de-DE" sz="2000" dirty="0"/>
              <a:t>) = </a:t>
            </a:r>
            <a:r>
              <a:rPr lang="de-DE" sz="2000" dirty="0" err="1"/>
              <a:t>inferotemporal</a:t>
            </a:r>
            <a:r>
              <a:rPr lang="de-DE" sz="2000" dirty="0"/>
              <a:t> </a:t>
            </a:r>
            <a:r>
              <a:rPr lang="de-DE" sz="2000" dirty="0" err="1"/>
              <a:t>cortex</a:t>
            </a:r>
            <a:r>
              <a:rPr lang="de-DE" sz="2000" dirty="0"/>
              <a:t>, fusiform </a:t>
            </a:r>
            <a:r>
              <a:rPr lang="de-DE" sz="2000" dirty="0" err="1"/>
              <a:t>gyrus</a:t>
            </a:r>
            <a:r>
              <a:rPr lang="de-DE" sz="2000" dirty="0"/>
              <a:t> and </a:t>
            </a:r>
            <a:r>
              <a:rPr lang="de-DE" sz="2000" dirty="0" err="1"/>
              <a:t>parahippo</a:t>
            </a:r>
            <a:r>
              <a:rPr lang="de-DE" sz="2000" dirty="0"/>
              <a:t> </a:t>
            </a:r>
            <a:r>
              <a:rPr lang="de-DE" sz="2000" dirty="0" err="1"/>
              <a:t>gyrus</a:t>
            </a:r>
            <a:r>
              <a:rPr lang="de-DE" sz="2000" dirty="0"/>
              <a:t>,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freesurfer</a:t>
            </a:r>
            <a:r>
              <a:rPr lang="de-DE" sz="2000" dirty="0"/>
              <a:t> </a:t>
            </a:r>
            <a:r>
              <a:rPr lang="de-DE" sz="2000" dirty="0" err="1"/>
              <a:t>parcellation</a:t>
            </a:r>
            <a:endParaRPr lang="de-DE" sz="2000" dirty="0"/>
          </a:p>
          <a:p>
            <a:pPr lvl="1"/>
            <a:r>
              <a:rPr lang="de-DE" sz="2000" dirty="0"/>
              <a:t>Regressor </a:t>
            </a:r>
            <a:r>
              <a:rPr lang="de-DE" sz="2000" dirty="0" err="1"/>
              <a:t>matrix</a:t>
            </a:r>
            <a:r>
              <a:rPr lang="de-DE" sz="2000" dirty="0"/>
              <a:t> = </a:t>
            </a:r>
            <a:r>
              <a:rPr lang="de-DE" sz="2000" dirty="0" err="1"/>
              <a:t>repetition</a:t>
            </a:r>
            <a:r>
              <a:rPr lang="de-DE" sz="2000" dirty="0"/>
              <a:t> </a:t>
            </a:r>
            <a:r>
              <a:rPr lang="de-DE" sz="2000" dirty="0" err="1"/>
              <a:t>nb</a:t>
            </a:r>
            <a:r>
              <a:rPr lang="de-DE" sz="2000" dirty="0"/>
              <a:t> (1-3), </a:t>
            </a:r>
            <a:r>
              <a:rPr lang="de-DE" sz="2000" dirty="0" err="1"/>
              <a:t>triad</a:t>
            </a:r>
            <a:r>
              <a:rPr lang="de-DE" sz="2000" dirty="0"/>
              <a:t> type (OOO, OOS), on 36 time </a:t>
            </a:r>
            <a:r>
              <a:rPr lang="de-DE" sz="2000" dirty="0" err="1"/>
              <a:t>points</a:t>
            </a:r>
            <a:r>
              <a:rPr lang="de-DE" sz="2000" dirty="0"/>
              <a:t> (w a 6s shift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account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hemodynamic</a:t>
            </a:r>
            <a:r>
              <a:rPr lang="de-DE" sz="2000" dirty="0"/>
              <a:t> lag)</a:t>
            </a:r>
          </a:p>
          <a:p>
            <a:pPr lvl="1"/>
            <a:r>
              <a:rPr lang="de-DE" sz="2000" dirty="0"/>
              <a:t>Average </a:t>
            </a:r>
            <a:r>
              <a:rPr lang="de-DE" sz="2000" dirty="0" err="1"/>
              <a:t>classifier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condition</a:t>
            </a:r>
            <a:endParaRPr lang="de-DE" sz="2000" dirty="0"/>
          </a:p>
          <a:p>
            <a:pPr lvl="1"/>
            <a:r>
              <a:rPr lang="de-DE" sz="2000" b="1" dirty="0" err="1"/>
              <a:t>Reactivation</a:t>
            </a:r>
            <a:r>
              <a:rPr lang="de-DE" sz="2000" b="1" dirty="0"/>
              <a:t> = </a:t>
            </a:r>
            <a:r>
              <a:rPr lang="de-DE" sz="2000" b="1" dirty="0" err="1"/>
              <a:t>output</a:t>
            </a:r>
            <a:r>
              <a:rPr lang="de-DE" sz="2000" b="1" dirty="0"/>
              <a:t> OOS – </a:t>
            </a:r>
            <a:r>
              <a:rPr lang="de-DE" sz="2000" b="1" dirty="0" err="1"/>
              <a:t>output</a:t>
            </a:r>
            <a:r>
              <a:rPr lang="de-DE" sz="2000" b="1" dirty="0"/>
              <a:t> OOO</a:t>
            </a:r>
          </a:p>
          <a:p>
            <a:r>
              <a:rPr lang="de-DE" dirty="0"/>
              <a:t>ROI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correl</a:t>
            </a:r>
            <a:r>
              <a:rPr lang="de-DE" dirty="0"/>
              <a:t> w/ </a:t>
            </a:r>
            <a:r>
              <a:rPr lang="de-DE" dirty="0" err="1"/>
              <a:t>reactivation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and AC </a:t>
            </a:r>
            <a:r>
              <a:rPr lang="de-DE" dirty="0" err="1"/>
              <a:t>perf</a:t>
            </a:r>
            <a:r>
              <a:rPr lang="de-DE" dirty="0"/>
              <a:t> </a:t>
            </a:r>
          </a:p>
          <a:p>
            <a:pPr lvl="1"/>
            <a:r>
              <a:rPr lang="de-DE" sz="2000" dirty="0" err="1"/>
              <a:t>analysis</a:t>
            </a:r>
            <a:r>
              <a:rPr lang="de-DE" sz="2000" dirty="0"/>
              <a:t> (MTL and VMPFC) </a:t>
            </a:r>
            <a:r>
              <a:rPr lang="de-DE" sz="2000" dirty="0" err="1"/>
              <a:t>corr</a:t>
            </a:r>
            <a:r>
              <a:rPr lang="de-DE" sz="2000" dirty="0"/>
              <a:t> + </a:t>
            </a:r>
            <a:r>
              <a:rPr lang="de-DE" sz="2000" dirty="0" err="1"/>
              <a:t>other</a:t>
            </a:r>
            <a:r>
              <a:rPr lang="de-DE" sz="2000" dirty="0"/>
              <a:t> ROIs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control</a:t>
            </a:r>
            <a:endParaRPr lang="de-DE" sz="2000" dirty="0"/>
          </a:p>
          <a:p>
            <a:r>
              <a:rPr lang="de-DE" b="1" dirty="0" err="1"/>
              <a:t>Functional</a:t>
            </a:r>
            <a:r>
              <a:rPr lang="de-DE" b="1" dirty="0"/>
              <a:t> </a:t>
            </a:r>
            <a:r>
              <a:rPr lang="de-DE" b="1" dirty="0" err="1"/>
              <a:t>connectivity</a:t>
            </a:r>
            <a:r>
              <a:rPr lang="de-DE" b="1" dirty="0"/>
              <a:t> w/ </a:t>
            </a:r>
            <a:r>
              <a:rPr lang="de-DE" b="1" dirty="0" err="1"/>
              <a:t>hippo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seed</a:t>
            </a:r>
            <a:endParaRPr lang="de-DE" b="1" dirty="0"/>
          </a:p>
          <a:p>
            <a:pPr lvl="1"/>
            <a:r>
              <a:rPr lang="de-DE" sz="2000" dirty="0"/>
              <a:t>By </a:t>
            </a:r>
            <a:r>
              <a:rPr lang="de-DE" sz="2000" dirty="0" err="1"/>
              <a:t>run</a:t>
            </a:r>
            <a:r>
              <a:rPr lang="de-DE" sz="2000" dirty="0"/>
              <a:t>/</a:t>
            </a:r>
            <a:r>
              <a:rPr lang="de-DE" sz="2000" dirty="0" err="1"/>
              <a:t>repetition</a:t>
            </a:r>
            <a:endParaRPr lang="de-DE" sz="2000" dirty="0"/>
          </a:p>
          <a:p>
            <a:pPr lvl="1"/>
            <a:r>
              <a:rPr lang="de-DE" sz="2000" dirty="0" err="1"/>
              <a:t>Repeated</a:t>
            </a:r>
            <a:r>
              <a:rPr lang="de-DE" sz="2000" dirty="0"/>
              <a:t> </a:t>
            </a:r>
            <a:r>
              <a:rPr lang="de-DE" sz="2000" dirty="0" err="1"/>
              <a:t>measure</a:t>
            </a:r>
            <a:r>
              <a:rPr lang="de-DE" sz="2000" dirty="0"/>
              <a:t> ANOVA on </a:t>
            </a:r>
            <a:r>
              <a:rPr lang="de-DE" sz="2000" dirty="0" err="1"/>
              <a:t>result</a:t>
            </a:r>
            <a:endParaRPr lang="de-DE" sz="2000" dirty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4318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9AA48-8E76-4DA5-B453-F81CB8CB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115"/>
            <a:ext cx="3287486" cy="375104"/>
          </a:xfrm>
        </p:spPr>
        <p:txBody>
          <a:bodyPr>
            <a:normAutofit fontScale="90000"/>
          </a:bodyPr>
          <a:lstStyle/>
          <a:p>
            <a:r>
              <a:rPr lang="fr-FR" sz="2000" dirty="0" err="1"/>
              <a:t>Schilchting</a:t>
            </a:r>
            <a:r>
              <a:rPr lang="fr-FR" sz="2000" dirty="0"/>
              <a:t> 2014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ECA23-ACD8-4911-8D85-CDC8B8BB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599"/>
            <a:ext cx="10756769" cy="5657785"/>
          </a:xfrm>
        </p:spPr>
        <p:txBody>
          <a:bodyPr numCol="2">
            <a:noAutofit/>
          </a:bodyPr>
          <a:lstStyle/>
          <a:p>
            <a:r>
              <a:rPr lang="de-DE" sz="1800" dirty="0" err="1"/>
              <a:t>Preprocessing</a:t>
            </a:r>
            <a:endParaRPr lang="de-DE" sz="1800" dirty="0"/>
          </a:p>
          <a:p>
            <a:pPr lvl="1"/>
            <a:r>
              <a:rPr lang="de-DE" sz="1400" dirty="0"/>
              <a:t>Sinc </a:t>
            </a:r>
            <a:r>
              <a:rPr lang="de-DE" sz="1400" dirty="0" err="1"/>
              <a:t>interpolation</a:t>
            </a:r>
            <a:r>
              <a:rPr lang="de-DE" sz="1400" dirty="0"/>
              <a:t> and </a:t>
            </a:r>
            <a:r>
              <a:rPr lang="de-DE" sz="1400" dirty="0" err="1"/>
              <a:t>resampling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</a:t>
            </a:r>
            <a:r>
              <a:rPr lang="de-DE" sz="1400" dirty="0" err="1"/>
              <a:t>middle</a:t>
            </a:r>
            <a:r>
              <a:rPr lang="de-DE" sz="1400" dirty="0"/>
              <a:t> slice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reference</a:t>
            </a:r>
            <a:r>
              <a:rPr lang="de-DE" sz="1400" dirty="0"/>
              <a:t> </a:t>
            </a:r>
            <a:r>
              <a:rPr lang="de-DE" sz="1400" dirty="0" err="1"/>
              <a:t>point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account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diff</a:t>
            </a:r>
            <a:r>
              <a:rPr lang="de-DE" sz="1400" dirty="0"/>
              <a:t> in slice </a:t>
            </a:r>
            <a:r>
              <a:rPr lang="de-DE" sz="1400" dirty="0" err="1"/>
              <a:t>acquisition</a:t>
            </a:r>
            <a:r>
              <a:rPr lang="de-DE" sz="1400" dirty="0"/>
              <a:t> </a:t>
            </a:r>
            <a:r>
              <a:rPr lang="de-DE" sz="1400" dirty="0" err="1"/>
              <a:t>times</a:t>
            </a:r>
            <a:endParaRPr lang="de-DE" sz="1400" dirty="0"/>
          </a:p>
          <a:p>
            <a:pPr lvl="1"/>
            <a:r>
              <a:rPr lang="de-DE" sz="1400" dirty="0"/>
              <a:t>High pass </a:t>
            </a:r>
            <a:r>
              <a:rPr lang="de-DE" sz="1400" dirty="0" err="1"/>
              <a:t>filter</a:t>
            </a:r>
            <a:r>
              <a:rPr lang="de-DE" sz="1400" dirty="0"/>
              <a:t> 128s </a:t>
            </a:r>
            <a:r>
              <a:rPr lang="de-DE" sz="1400" dirty="0" err="1"/>
              <a:t>cutoff</a:t>
            </a:r>
            <a:endParaRPr lang="de-DE" sz="1400" dirty="0"/>
          </a:p>
          <a:p>
            <a:pPr lvl="1"/>
            <a:r>
              <a:rPr lang="de-DE" sz="1400" dirty="0"/>
              <a:t>Native </a:t>
            </a:r>
            <a:r>
              <a:rPr lang="de-DE" sz="1400" dirty="0" err="1"/>
              <a:t>space</a:t>
            </a:r>
            <a:r>
              <a:rPr lang="de-DE" sz="1400" dirty="0"/>
              <a:t> </a:t>
            </a:r>
            <a:r>
              <a:rPr lang="de-DE" sz="1400" dirty="0" err="1"/>
              <a:t>except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group</a:t>
            </a:r>
            <a:r>
              <a:rPr lang="de-DE" sz="1400" dirty="0"/>
              <a:t> </a:t>
            </a:r>
            <a:r>
              <a:rPr lang="de-DE" sz="1400" dirty="0" err="1"/>
              <a:t>level</a:t>
            </a:r>
            <a:r>
              <a:rPr lang="de-DE" sz="1400" dirty="0"/>
              <a:t> </a:t>
            </a:r>
            <a:r>
              <a:rPr lang="de-DE" sz="1400" dirty="0" err="1"/>
              <a:t>glm</a:t>
            </a:r>
            <a:endParaRPr lang="de-DE" sz="1400" dirty="0"/>
          </a:p>
          <a:p>
            <a:r>
              <a:rPr lang="de-DE" sz="1800" b="1" dirty="0"/>
              <a:t>Univariate </a:t>
            </a:r>
            <a:r>
              <a:rPr lang="de-DE" sz="1800" b="1" dirty="0" err="1"/>
              <a:t>analysis</a:t>
            </a:r>
            <a:endParaRPr lang="de-DE" sz="1800" b="1" dirty="0"/>
          </a:p>
          <a:p>
            <a:pPr lvl="1"/>
            <a:r>
              <a:rPr lang="de-DE" sz="1400" dirty="0" err="1"/>
              <a:t>Hypo</a:t>
            </a:r>
            <a:r>
              <a:rPr lang="de-DE" sz="1400" dirty="0"/>
              <a:t> = </a:t>
            </a:r>
            <a:r>
              <a:rPr lang="de-DE" sz="1400" dirty="0" err="1"/>
              <a:t>encoding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BC + </a:t>
            </a:r>
            <a:r>
              <a:rPr lang="de-DE" sz="1400" dirty="0" err="1"/>
              <a:t>imp</a:t>
            </a:r>
            <a:r>
              <a:rPr lang="de-DE" sz="1400" dirty="0"/>
              <a:t> </a:t>
            </a:r>
            <a:r>
              <a:rPr lang="de-DE" sz="1400" dirty="0" err="1"/>
              <a:t>then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BC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perf</a:t>
            </a:r>
            <a:r>
              <a:rPr lang="de-DE" sz="1400" dirty="0"/>
              <a:t>??</a:t>
            </a:r>
          </a:p>
          <a:p>
            <a:pPr lvl="1"/>
            <a:r>
              <a:rPr lang="de-DE" sz="1400" dirty="0"/>
              <a:t>4 </a:t>
            </a:r>
            <a:r>
              <a:rPr lang="de-DE" sz="1400" dirty="0" err="1"/>
              <a:t>regressors</a:t>
            </a:r>
            <a:r>
              <a:rPr lang="de-DE" sz="1400" dirty="0"/>
              <a:t> = AB/BC </a:t>
            </a:r>
            <a:r>
              <a:rPr lang="de-DE" sz="1400" dirty="0" err="1"/>
              <a:t>trial</a:t>
            </a:r>
            <a:r>
              <a:rPr lang="de-DE" sz="1400" dirty="0"/>
              <a:t> and </a:t>
            </a:r>
            <a:r>
              <a:rPr lang="de-DE" sz="1400" dirty="0" err="1"/>
              <a:t>correct</a:t>
            </a:r>
            <a:r>
              <a:rPr lang="de-DE" sz="1400" dirty="0"/>
              <a:t>/</a:t>
            </a:r>
            <a:r>
              <a:rPr lang="de-DE" sz="1400" dirty="0" err="1"/>
              <a:t>incorrect</a:t>
            </a:r>
            <a:r>
              <a:rPr lang="de-DE" sz="1400" dirty="0"/>
              <a:t> </a:t>
            </a:r>
            <a:r>
              <a:rPr lang="de-DE" sz="1400" dirty="0" err="1"/>
              <a:t>future</a:t>
            </a:r>
            <a:r>
              <a:rPr lang="de-DE" sz="1400" dirty="0"/>
              <a:t> </a:t>
            </a:r>
            <a:r>
              <a:rPr lang="de-DE" sz="1400" dirty="0" err="1"/>
              <a:t>inference</a:t>
            </a:r>
            <a:endParaRPr lang="de-DE" sz="1400" dirty="0"/>
          </a:p>
          <a:p>
            <a:pPr lvl="1"/>
            <a:r>
              <a:rPr lang="de-DE" sz="1400" dirty="0"/>
              <a:t>Interaction BC&gt;AB and </a:t>
            </a:r>
            <a:r>
              <a:rPr lang="de-DE" sz="1400" dirty="0" err="1"/>
              <a:t>correct</a:t>
            </a:r>
            <a:r>
              <a:rPr lang="de-DE" sz="1400" dirty="0"/>
              <a:t>&gt;</a:t>
            </a:r>
            <a:r>
              <a:rPr lang="de-DE" sz="1400" dirty="0" err="1"/>
              <a:t>incorrect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isolate</a:t>
            </a:r>
            <a:r>
              <a:rPr lang="de-DE" sz="1400" dirty="0"/>
              <a:t> </a:t>
            </a:r>
            <a:r>
              <a:rPr lang="de-DE" sz="1400" dirty="0" err="1"/>
              <a:t>region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encoding</a:t>
            </a:r>
            <a:r>
              <a:rPr lang="de-DE" sz="1400" dirty="0"/>
              <a:t> </a:t>
            </a:r>
            <a:r>
              <a:rPr lang="de-DE" sz="1400" dirty="0" err="1"/>
              <a:t>during</a:t>
            </a:r>
            <a:r>
              <a:rPr lang="de-DE" sz="1400" dirty="0"/>
              <a:t> BC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predictive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AC </a:t>
            </a:r>
            <a:r>
              <a:rPr lang="de-DE" sz="1400" dirty="0" err="1"/>
              <a:t>inference</a:t>
            </a:r>
            <a:r>
              <a:rPr lang="de-DE" sz="1400" dirty="0"/>
              <a:t>???</a:t>
            </a:r>
          </a:p>
          <a:p>
            <a:r>
              <a:rPr lang="de-DE" sz="1800" b="1" dirty="0"/>
              <a:t>Group </a:t>
            </a:r>
            <a:r>
              <a:rPr lang="de-DE" sz="1800" b="1" dirty="0" err="1"/>
              <a:t>level</a:t>
            </a:r>
            <a:r>
              <a:rPr lang="de-DE" sz="1800" b="1" dirty="0"/>
              <a:t> univariate </a:t>
            </a:r>
            <a:r>
              <a:rPr lang="de-DE" sz="1800" b="1" dirty="0" err="1"/>
              <a:t>analysis</a:t>
            </a:r>
            <a:endParaRPr lang="de-DE" sz="1800" b="1" dirty="0"/>
          </a:p>
          <a:p>
            <a:pPr lvl="1"/>
            <a:r>
              <a:rPr lang="de-DE" sz="1400" dirty="0"/>
              <a:t>Group </a:t>
            </a:r>
            <a:r>
              <a:rPr lang="de-DE" sz="1400" dirty="0" err="1"/>
              <a:t>level</a:t>
            </a:r>
            <a:r>
              <a:rPr lang="de-DE" sz="1400" dirty="0"/>
              <a:t> GLM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participant</a:t>
            </a:r>
            <a:r>
              <a:rPr lang="de-DE" sz="1400" dirty="0"/>
              <a:t> </a:t>
            </a:r>
            <a:r>
              <a:rPr lang="de-DE" sz="1400" dirty="0" err="1"/>
              <a:t>level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  <a:r>
              <a:rPr lang="de-DE" sz="1400" dirty="0" err="1"/>
              <a:t>normalized</a:t>
            </a:r>
            <a:r>
              <a:rPr lang="de-DE" sz="1400" dirty="0"/>
              <a:t> and </a:t>
            </a:r>
            <a:r>
              <a:rPr lang="de-DE" sz="1400" dirty="0" err="1"/>
              <a:t>smoothed</a:t>
            </a:r>
            <a:r>
              <a:rPr lang="de-DE" sz="1400" dirty="0"/>
              <a:t> (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detail</a:t>
            </a:r>
            <a:r>
              <a:rPr lang="de-DE" sz="1400" dirty="0"/>
              <a:t>)</a:t>
            </a:r>
          </a:p>
          <a:p>
            <a:pPr lvl="1"/>
            <a:r>
              <a:rPr lang="de-DE" sz="1400" dirty="0" err="1"/>
              <a:t>Regions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interaction</a:t>
            </a:r>
            <a:r>
              <a:rPr lang="de-DE" sz="1400" dirty="0"/>
              <a:t> </a:t>
            </a:r>
            <a:r>
              <a:rPr lang="de-DE" sz="1400" dirty="0" err="1"/>
              <a:t>term</a:t>
            </a:r>
            <a:r>
              <a:rPr lang="de-DE" sz="1400" dirty="0"/>
              <a:t> </a:t>
            </a:r>
            <a:r>
              <a:rPr lang="de-DE" sz="1400" dirty="0" err="1"/>
              <a:t>significantly</a:t>
            </a:r>
            <a:r>
              <a:rPr lang="de-DE" sz="1400" dirty="0"/>
              <a:t> </a:t>
            </a:r>
            <a:r>
              <a:rPr lang="de-DE" sz="1400" dirty="0" err="1"/>
              <a:t>modulated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AC </a:t>
            </a:r>
            <a:r>
              <a:rPr lang="de-DE" sz="1400" dirty="0" err="1"/>
              <a:t>performance</a:t>
            </a:r>
            <a:r>
              <a:rPr lang="de-DE" sz="1400" dirty="0"/>
              <a:t> </a:t>
            </a:r>
            <a:r>
              <a:rPr lang="de-DE" sz="1400" dirty="0" err="1"/>
              <a:t>accross</a:t>
            </a:r>
            <a:r>
              <a:rPr lang="de-DE" sz="1400" dirty="0"/>
              <a:t> </a:t>
            </a:r>
            <a:r>
              <a:rPr lang="de-DE" sz="1400" dirty="0" err="1"/>
              <a:t>participant</a:t>
            </a:r>
            <a:endParaRPr lang="de-DE" sz="1400" dirty="0"/>
          </a:p>
          <a:p>
            <a:pPr lvl="1"/>
            <a:r>
              <a:rPr lang="de-DE" sz="1400" dirty="0"/>
              <a:t>Cluster </a:t>
            </a:r>
            <a:r>
              <a:rPr lang="de-DE" sz="1400" dirty="0" err="1"/>
              <a:t>small</a:t>
            </a:r>
            <a:r>
              <a:rPr lang="de-DE" sz="1400" dirty="0"/>
              <a:t> </a:t>
            </a:r>
            <a:r>
              <a:rPr lang="de-DE" sz="1400" dirty="0" err="1"/>
              <a:t>volume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r>
              <a:rPr lang="de-DE" sz="1400" dirty="0"/>
              <a:t>, </a:t>
            </a:r>
            <a:r>
              <a:rPr lang="de-DE" sz="1400" dirty="0" err="1"/>
              <a:t>against</a:t>
            </a:r>
            <a:r>
              <a:rPr lang="de-DE" sz="1400" dirty="0"/>
              <a:t> 5000 </a:t>
            </a:r>
            <a:r>
              <a:rPr lang="de-DE" sz="1400" dirty="0" err="1"/>
              <a:t>simulations</a:t>
            </a:r>
            <a:endParaRPr lang="de-DE" sz="1400" dirty="0"/>
          </a:p>
          <a:p>
            <a:r>
              <a:rPr lang="de-DE" sz="1800" b="1" dirty="0"/>
              <a:t>MVPA RSA</a:t>
            </a:r>
          </a:p>
          <a:p>
            <a:pPr lvl="1"/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study</a:t>
            </a:r>
            <a:r>
              <a:rPr lang="de-DE" sz="1400" dirty="0"/>
              <a:t> and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lvl="1"/>
            <a:r>
              <a:rPr lang="de-DE" sz="1400" dirty="0"/>
              <a:t>In ROIs= </a:t>
            </a:r>
            <a:r>
              <a:rPr lang="de-DE" sz="1400" dirty="0" err="1"/>
              <a:t>ant</a:t>
            </a:r>
            <a:r>
              <a:rPr lang="de-DE" sz="1400" dirty="0"/>
              <a:t> </a:t>
            </a:r>
            <a:r>
              <a:rPr lang="de-DE" sz="1400" dirty="0" err="1"/>
              <a:t>hippo</a:t>
            </a:r>
            <a:r>
              <a:rPr lang="de-DE" sz="1400" dirty="0"/>
              <a:t>, </a:t>
            </a:r>
            <a:r>
              <a:rPr lang="de-DE" sz="1400" dirty="0" err="1"/>
              <a:t>post</a:t>
            </a:r>
            <a:r>
              <a:rPr lang="de-DE" sz="1400" dirty="0"/>
              <a:t> </a:t>
            </a:r>
            <a:r>
              <a:rPr lang="de-DE" sz="1400" dirty="0" err="1"/>
              <a:t>hippo</a:t>
            </a:r>
            <a:r>
              <a:rPr lang="de-DE" sz="1400" dirty="0"/>
              <a:t>, CA1, DG-CA23, </a:t>
            </a:r>
            <a:r>
              <a:rPr lang="de-DE" sz="1400" dirty="0" err="1"/>
              <a:t>subiculum</a:t>
            </a:r>
            <a:r>
              <a:rPr lang="de-DE" sz="1400" dirty="0"/>
              <a:t>, </a:t>
            </a:r>
            <a:r>
              <a:rPr lang="de-DE" sz="1400" dirty="0" err="1"/>
              <a:t>manually</a:t>
            </a:r>
            <a:r>
              <a:rPr lang="de-DE" sz="1400" dirty="0"/>
              <a:t> </a:t>
            </a:r>
            <a:r>
              <a:rPr lang="de-DE" sz="1400" dirty="0" err="1"/>
              <a:t>drawn</a:t>
            </a:r>
            <a:endParaRPr lang="de-DE" sz="1400" dirty="0"/>
          </a:p>
          <a:p>
            <a:pPr lvl="1"/>
            <a:endParaRPr lang="de-DE" sz="1400" dirty="0"/>
          </a:p>
          <a:p>
            <a:pPr lvl="1"/>
            <a:r>
              <a:rPr lang="de-DE" sz="1400" dirty="0"/>
              <a:t>In native </a:t>
            </a:r>
            <a:r>
              <a:rPr lang="de-DE" sz="1400" dirty="0" err="1"/>
              <a:t>functional</a:t>
            </a:r>
            <a:r>
              <a:rPr lang="de-DE" sz="1400" dirty="0"/>
              <a:t> </a:t>
            </a:r>
            <a:r>
              <a:rPr lang="de-DE" sz="1400" dirty="0" err="1"/>
              <a:t>space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participant</a:t>
            </a:r>
            <a:r>
              <a:rPr lang="de-DE" sz="1400" dirty="0"/>
              <a:t>,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spatial</a:t>
            </a:r>
            <a:r>
              <a:rPr lang="de-DE" sz="1400" dirty="0"/>
              <a:t> </a:t>
            </a:r>
            <a:r>
              <a:rPr lang="de-DE" sz="1400" dirty="0" err="1"/>
              <a:t>normalization</a:t>
            </a:r>
            <a:endParaRPr lang="de-DE" sz="1400" dirty="0"/>
          </a:p>
          <a:p>
            <a:pPr lvl="1"/>
            <a:r>
              <a:rPr lang="de-DE" sz="1400" dirty="0"/>
              <a:t>3 GLM = AC </a:t>
            </a:r>
            <a:r>
              <a:rPr lang="de-DE" sz="1400" dirty="0" err="1"/>
              <a:t>performance</a:t>
            </a:r>
            <a:r>
              <a:rPr lang="de-DE" sz="1400" dirty="0"/>
              <a:t>, RT in </a:t>
            </a:r>
            <a:r>
              <a:rPr lang="de-DE" sz="1400" dirty="0" err="1"/>
              <a:t>correct</a:t>
            </a:r>
            <a:r>
              <a:rPr lang="de-DE" sz="1400" dirty="0"/>
              <a:t> AC, </a:t>
            </a:r>
            <a:r>
              <a:rPr lang="de-DE" sz="1400" dirty="0" err="1"/>
              <a:t>event</a:t>
            </a:r>
            <a:r>
              <a:rPr lang="de-DE" sz="1400" dirty="0"/>
              <a:t> type (</a:t>
            </a:r>
            <a:r>
              <a:rPr lang="de-DE" sz="1400" dirty="0" err="1"/>
              <a:t>cross</a:t>
            </a:r>
            <a:r>
              <a:rPr lang="de-DE" sz="1400" dirty="0"/>
              <a:t> </a:t>
            </a:r>
            <a:r>
              <a:rPr lang="de-DE" sz="1400" dirty="0" err="1"/>
              <a:t>participant</a:t>
            </a:r>
            <a:r>
              <a:rPr lang="de-DE" sz="1400" dirty="0"/>
              <a:t>)</a:t>
            </a:r>
          </a:p>
          <a:p>
            <a:pPr lvl="1"/>
            <a:r>
              <a:rPr lang="de-DE" sz="1400" dirty="0"/>
              <a:t>Res = </a:t>
            </a:r>
            <a:r>
              <a:rPr lang="de-DE" sz="1400" dirty="0" err="1"/>
              <a:t>voxelwise</a:t>
            </a:r>
            <a:r>
              <a:rPr lang="de-DE" sz="1400" dirty="0"/>
              <a:t> </a:t>
            </a:r>
            <a:r>
              <a:rPr lang="de-DE" sz="1400" dirty="0" err="1"/>
              <a:t>parameter</a:t>
            </a:r>
            <a:r>
              <a:rPr lang="de-DE" sz="1400" dirty="0"/>
              <a:t> </a:t>
            </a:r>
            <a:r>
              <a:rPr lang="de-DE" sz="1400" dirty="0" err="1"/>
              <a:t>estimates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participant</a:t>
            </a:r>
            <a:r>
              <a:rPr lang="de-DE" sz="1400" dirty="0"/>
              <a:t>, </a:t>
            </a:r>
            <a:r>
              <a:rPr lang="de-DE" sz="1400" dirty="0" err="1"/>
              <a:t>condition</a:t>
            </a:r>
            <a:r>
              <a:rPr lang="de-DE" sz="1400" dirty="0"/>
              <a:t>, </a:t>
            </a:r>
            <a:r>
              <a:rPr lang="de-DE" sz="1400" dirty="0" err="1"/>
              <a:t>region</a:t>
            </a:r>
            <a:endParaRPr lang="de-DE" sz="1400" dirty="0"/>
          </a:p>
          <a:p>
            <a:pPr lvl="1"/>
            <a:r>
              <a:rPr lang="de-DE" sz="1400" dirty="0"/>
              <a:t>Pearson </a:t>
            </a:r>
            <a:r>
              <a:rPr lang="de-DE" sz="1400" dirty="0" err="1"/>
              <a:t>correlation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study</a:t>
            </a:r>
            <a:r>
              <a:rPr lang="de-DE" sz="1400" dirty="0"/>
              <a:t> and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lvl="1"/>
            <a:r>
              <a:rPr lang="de-DE" sz="1400" dirty="0" err="1"/>
              <a:t>Perf</a:t>
            </a:r>
            <a:r>
              <a:rPr lang="de-DE" sz="1400" dirty="0"/>
              <a:t> </a:t>
            </a:r>
            <a:r>
              <a:rPr lang="de-DE" sz="1400" dirty="0" err="1"/>
              <a:t>based</a:t>
            </a:r>
            <a:endParaRPr lang="de-DE" sz="1400" dirty="0"/>
          </a:p>
          <a:p>
            <a:pPr lvl="2"/>
            <a:r>
              <a:rPr lang="de-DE" sz="1100" dirty="0" err="1"/>
              <a:t>Hypo</a:t>
            </a:r>
            <a:r>
              <a:rPr lang="de-DE" sz="1100" dirty="0"/>
              <a:t> = AC </a:t>
            </a:r>
            <a:r>
              <a:rPr lang="de-DE" sz="1100" dirty="0" err="1"/>
              <a:t>test</a:t>
            </a:r>
            <a:r>
              <a:rPr lang="de-DE" sz="1100" dirty="0"/>
              <a:t> </a:t>
            </a:r>
            <a:r>
              <a:rPr lang="de-DE" sz="1100" dirty="0" err="1"/>
              <a:t>patterns</a:t>
            </a:r>
            <a:r>
              <a:rPr lang="de-DE" sz="1100" dirty="0"/>
              <a:t> </a:t>
            </a:r>
            <a:r>
              <a:rPr lang="de-DE" sz="1100" dirty="0" err="1"/>
              <a:t>should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similar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BC </a:t>
            </a:r>
            <a:r>
              <a:rPr lang="de-DE" sz="1100" dirty="0" err="1"/>
              <a:t>learning</a:t>
            </a:r>
            <a:r>
              <a:rPr lang="de-DE" sz="1100" dirty="0"/>
              <a:t> </a:t>
            </a:r>
            <a:r>
              <a:rPr lang="de-DE" sz="1100" dirty="0" err="1"/>
              <a:t>patterns</a:t>
            </a:r>
            <a:r>
              <a:rPr lang="de-DE" sz="1100" dirty="0"/>
              <a:t> (AC-BC </a:t>
            </a:r>
            <a:r>
              <a:rPr lang="de-DE" sz="1100" dirty="0" err="1"/>
              <a:t>similiarity</a:t>
            </a:r>
            <a:r>
              <a:rPr lang="de-DE" sz="1100" dirty="0"/>
              <a:t> &gt; AB-AC), </a:t>
            </a:r>
            <a:r>
              <a:rPr lang="de-DE" sz="1100" dirty="0" err="1"/>
              <a:t>especially</a:t>
            </a:r>
            <a:r>
              <a:rPr lang="de-DE" sz="1100" dirty="0"/>
              <a:t> </a:t>
            </a:r>
            <a:r>
              <a:rPr lang="de-DE" sz="1100" dirty="0" err="1"/>
              <a:t>if</a:t>
            </a:r>
            <a:r>
              <a:rPr lang="de-DE" sz="1100" dirty="0"/>
              <a:t> AC </a:t>
            </a:r>
            <a:r>
              <a:rPr lang="de-DE" sz="1100" dirty="0" err="1"/>
              <a:t>correct</a:t>
            </a:r>
            <a:endParaRPr lang="de-DE" sz="1100" dirty="0"/>
          </a:p>
          <a:p>
            <a:pPr lvl="2"/>
            <a:r>
              <a:rPr lang="de-DE" sz="1100" dirty="0"/>
              <a:t>Pearson </a:t>
            </a:r>
            <a:r>
              <a:rPr lang="de-DE" sz="1100" dirty="0" err="1"/>
              <a:t>correlation</a:t>
            </a:r>
            <a:r>
              <a:rPr lang="de-DE" sz="1100" dirty="0"/>
              <a:t> + </a:t>
            </a:r>
            <a:r>
              <a:rPr lang="de-DE" sz="1100" dirty="0" err="1"/>
              <a:t>fisher</a:t>
            </a:r>
            <a:r>
              <a:rPr lang="de-DE" sz="1100" dirty="0"/>
              <a:t> </a:t>
            </a:r>
            <a:r>
              <a:rPr lang="de-DE" sz="1100" dirty="0" err="1"/>
              <a:t>transformed</a:t>
            </a:r>
            <a:endParaRPr lang="de-DE" sz="1100" dirty="0"/>
          </a:p>
          <a:p>
            <a:pPr lvl="2"/>
            <a:r>
              <a:rPr lang="de-DE" sz="1100" dirty="0"/>
              <a:t>ANOVA 2*2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region</a:t>
            </a:r>
            <a:r>
              <a:rPr lang="de-DE" sz="1100" dirty="0"/>
              <a:t> (AB/BC and </a:t>
            </a:r>
            <a:r>
              <a:rPr lang="de-DE" sz="1100" dirty="0" err="1"/>
              <a:t>correct</a:t>
            </a:r>
            <a:r>
              <a:rPr lang="de-DE" sz="1100" dirty="0"/>
              <a:t>/</a:t>
            </a:r>
            <a:r>
              <a:rPr lang="de-DE" sz="1100" dirty="0" err="1"/>
              <a:t>incorrect</a:t>
            </a:r>
            <a:r>
              <a:rPr lang="de-DE" sz="1100" dirty="0"/>
              <a:t>)</a:t>
            </a:r>
          </a:p>
          <a:p>
            <a:pPr lvl="2"/>
            <a:r>
              <a:rPr lang="de-DE" sz="1100" dirty="0"/>
              <a:t>ANOVA 5 (</a:t>
            </a:r>
            <a:r>
              <a:rPr lang="de-DE" sz="1100" dirty="0" err="1"/>
              <a:t>regions</a:t>
            </a:r>
            <a:r>
              <a:rPr lang="de-DE" sz="1100" dirty="0"/>
              <a:t>) * 4 (</a:t>
            </a:r>
            <a:r>
              <a:rPr lang="de-DE" sz="1100" dirty="0" err="1"/>
              <a:t>conditions</a:t>
            </a:r>
            <a:r>
              <a:rPr lang="de-DE" sz="1100" dirty="0"/>
              <a:t> </a:t>
            </a:r>
            <a:r>
              <a:rPr lang="de-DE" sz="1100" dirty="0" err="1"/>
              <a:t>above</a:t>
            </a:r>
            <a:r>
              <a:rPr lang="de-DE" sz="1100" dirty="0"/>
              <a:t>)</a:t>
            </a:r>
          </a:p>
          <a:p>
            <a:pPr lvl="1"/>
            <a:r>
              <a:rPr lang="de-DE" sz="1500" dirty="0"/>
              <a:t>RT </a:t>
            </a:r>
            <a:r>
              <a:rPr lang="de-DE" sz="1500" dirty="0" err="1"/>
              <a:t>based</a:t>
            </a:r>
            <a:endParaRPr lang="de-DE" sz="1500" dirty="0"/>
          </a:p>
          <a:p>
            <a:pPr lvl="2"/>
            <a:r>
              <a:rPr lang="de-DE" sz="1100" dirty="0" err="1"/>
              <a:t>Hypo</a:t>
            </a:r>
            <a:r>
              <a:rPr lang="de-DE" sz="1100" dirty="0"/>
              <a:t> =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pattern</a:t>
            </a:r>
            <a:r>
              <a:rPr lang="de-DE" sz="1100" dirty="0"/>
              <a:t> </a:t>
            </a:r>
            <a:r>
              <a:rPr lang="de-DE" sz="1100" dirty="0" err="1"/>
              <a:t>reinstatement</a:t>
            </a:r>
            <a:r>
              <a:rPr lang="de-DE" sz="1100" dirty="0"/>
              <a:t> = </a:t>
            </a:r>
            <a:r>
              <a:rPr lang="de-DE" sz="1100" dirty="0" err="1"/>
              <a:t>faster</a:t>
            </a:r>
            <a:r>
              <a:rPr lang="de-DE" sz="1100" dirty="0"/>
              <a:t> </a:t>
            </a:r>
            <a:r>
              <a:rPr lang="de-DE" sz="1100" dirty="0" err="1"/>
              <a:t>response</a:t>
            </a:r>
            <a:endParaRPr lang="de-DE" sz="1100" dirty="0"/>
          </a:p>
          <a:p>
            <a:pPr lvl="2"/>
            <a:r>
              <a:rPr lang="de-DE" sz="1100" dirty="0" err="1"/>
              <a:t>Only</a:t>
            </a:r>
            <a:r>
              <a:rPr lang="de-DE" sz="1100" dirty="0"/>
              <a:t> </a:t>
            </a:r>
            <a:r>
              <a:rPr lang="de-DE" sz="1100" dirty="0" err="1"/>
              <a:t>take</a:t>
            </a:r>
            <a:r>
              <a:rPr lang="de-DE" sz="1100" dirty="0"/>
              <a:t> AC </a:t>
            </a:r>
            <a:r>
              <a:rPr lang="de-DE" sz="1100" dirty="0" err="1"/>
              <a:t>correct</a:t>
            </a:r>
            <a:r>
              <a:rPr lang="de-DE" sz="1100" dirty="0"/>
              <a:t>, divide RT </a:t>
            </a:r>
            <a:r>
              <a:rPr lang="de-DE" sz="1100" dirty="0" err="1"/>
              <a:t>into</a:t>
            </a:r>
            <a:r>
              <a:rPr lang="de-DE" sz="1100" dirty="0"/>
              <a:t> 2 w median, AC </a:t>
            </a:r>
            <a:r>
              <a:rPr lang="de-DE" sz="1100" dirty="0" err="1"/>
              <a:t>incorrrect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regressor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no</a:t>
            </a:r>
            <a:r>
              <a:rPr lang="de-DE" sz="1100" dirty="0"/>
              <a:t> </a:t>
            </a:r>
            <a:r>
              <a:rPr lang="de-DE" sz="1100" dirty="0" err="1"/>
              <a:t>interest</a:t>
            </a:r>
            <a:endParaRPr lang="de-DE" sz="1100" dirty="0"/>
          </a:p>
          <a:p>
            <a:pPr lvl="1"/>
            <a:r>
              <a:rPr lang="de-DE" sz="1500" dirty="0"/>
              <a:t>Cross </a:t>
            </a:r>
            <a:r>
              <a:rPr lang="de-DE" sz="1500" dirty="0" err="1"/>
              <a:t>particiapnt</a:t>
            </a:r>
            <a:endParaRPr lang="de-DE" sz="1500" dirty="0"/>
          </a:p>
          <a:p>
            <a:pPr lvl="2"/>
            <a:r>
              <a:rPr lang="de-DE" sz="1100" dirty="0" err="1"/>
              <a:t>Only</a:t>
            </a:r>
            <a:r>
              <a:rPr lang="de-DE" sz="1100" dirty="0"/>
              <a:t> </a:t>
            </a:r>
            <a:r>
              <a:rPr lang="de-DE" sz="1100" dirty="0" err="1"/>
              <a:t>regressors</a:t>
            </a:r>
            <a:r>
              <a:rPr lang="de-DE" sz="1100" dirty="0"/>
              <a:t> =  AB/BC </a:t>
            </a:r>
            <a:r>
              <a:rPr lang="de-DE" sz="1100" dirty="0" err="1"/>
              <a:t>during</a:t>
            </a:r>
            <a:r>
              <a:rPr lang="de-DE" sz="1100" dirty="0"/>
              <a:t> </a:t>
            </a:r>
            <a:r>
              <a:rPr lang="de-DE" sz="1100" dirty="0" err="1"/>
              <a:t>study</a:t>
            </a:r>
            <a:r>
              <a:rPr lang="de-DE" sz="1100" dirty="0"/>
              <a:t>, and AC </a:t>
            </a:r>
            <a:r>
              <a:rPr lang="de-DE" sz="1100" dirty="0" err="1"/>
              <a:t>during</a:t>
            </a:r>
            <a:r>
              <a:rPr lang="de-DE" sz="1100" dirty="0"/>
              <a:t> </a:t>
            </a:r>
            <a:r>
              <a:rPr lang="de-DE" sz="1100" dirty="0" err="1"/>
              <a:t>test</a:t>
            </a:r>
            <a:r>
              <a:rPr lang="de-DE" sz="1100" dirty="0"/>
              <a:t>;  </a:t>
            </a:r>
            <a:r>
              <a:rPr lang="de-DE" sz="1100" dirty="0" err="1"/>
              <a:t>no</a:t>
            </a:r>
            <a:r>
              <a:rPr lang="de-DE" sz="1100" dirty="0"/>
              <a:t> </a:t>
            </a:r>
            <a:r>
              <a:rPr lang="de-DE" sz="1100" dirty="0" err="1"/>
              <a:t>perf</a:t>
            </a:r>
            <a:r>
              <a:rPr lang="de-DE" sz="1100" dirty="0"/>
              <a:t> </a:t>
            </a:r>
            <a:r>
              <a:rPr lang="de-DE" sz="1100" dirty="0" err="1"/>
              <a:t>or</a:t>
            </a:r>
            <a:r>
              <a:rPr lang="de-DE" sz="1100" dirty="0"/>
              <a:t> RT</a:t>
            </a:r>
          </a:p>
          <a:p>
            <a:pPr lvl="2"/>
            <a:endParaRPr lang="de-DE" sz="1100" dirty="0"/>
          </a:p>
          <a:p>
            <a:pPr lvl="2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6876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A1B70-B253-4A78-94CD-8AA023F1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6FE7E-E05C-4BB6-8B50-7E764FDD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048572" cy="3188586"/>
          </a:xfrm>
        </p:spPr>
        <p:txBody>
          <a:bodyPr>
            <a:normAutofit/>
          </a:bodyPr>
          <a:lstStyle/>
          <a:p>
            <a:r>
              <a:rPr lang="fr-FR" dirty="0"/>
              <a:t>For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, no normalisation</a:t>
            </a:r>
          </a:p>
          <a:p>
            <a:r>
              <a:rPr lang="fr-FR" dirty="0" err="1"/>
              <a:t>Regressors</a:t>
            </a:r>
            <a:r>
              <a:rPr lang="fr-FR" dirty="0"/>
              <a:t> of no </a:t>
            </a:r>
            <a:r>
              <a:rPr lang="fr-FR" dirty="0" err="1"/>
              <a:t>interest</a:t>
            </a:r>
            <a:endParaRPr lang="fr-FR" dirty="0"/>
          </a:p>
          <a:p>
            <a:pPr lvl="1"/>
            <a:r>
              <a:rPr lang="fr-FR" dirty="0"/>
              <a:t>6 for </a:t>
            </a:r>
            <a:r>
              <a:rPr lang="fr-FR" dirty="0" err="1"/>
              <a:t>head</a:t>
            </a:r>
            <a:r>
              <a:rPr lang="fr-FR" dirty="0"/>
              <a:t> motion </a:t>
            </a:r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activity</a:t>
            </a:r>
            <a:endParaRPr lang="fr-FR" dirty="0"/>
          </a:p>
          <a:p>
            <a:r>
              <a:rPr lang="fr-FR" dirty="0" err="1"/>
              <a:t>Regressor</a:t>
            </a:r>
            <a:r>
              <a:rPr lang="fr-FR" dirty="0"/>
              <a:t> of </a:t>
            </a:r>
            <a:r>
              <a:rPr lang="fr-FR" dirty="0" err="1"/>
              <a:t>interest</a:t>
            </a:r>
            <a:endParaRPr lang="fr-FR" dirty="0"/>
          </a:p>
          <a:p>
            <a:pPr lvl="1"/>
            <a:r>
              <a:rPr lang="fr-FR" sz="2000" dirty="0" err="1">
                <a:highlight>
                  <a:srgbClr val="FFFF00"/>
                </a:highlight>
              </a:rPr>
              <a:t>Convolved</a:t>
            </a:r>
            <a:r>
              <a:rPr lang="fr-FR" sz="2000" dirty="0">
                <a:highlight>
                  <a:srgbClr val="FFFF00"/>
                </a:highlight>
              </a:rPr>
              <a:t> </a:t>
            </a:r>
            <a:r>
              <a:rPr lang="fr-FR" sz="2000" dirty="0" err="1">
                <a:highlight>
                  <a:srgbClr val="FFFF00"/>
                </a:highlight>
              </a:rPr>
              <a:t>with</a:t>
            </a:r>
            <a:r>
              <a:rPr lang="fr-FR" sz="2000" dirty="0">
                <a:highlight>
                  <a:srgbClr val="FFFF00"/>
                </a:highlight>
              </a:rPr>
              <a:t> </a:t>
            </a:r>
            <a:r>
              <a:rPr lang="fr-FR" sz="2000" dirty="0" err="1">
                <a:highlight>
                  <a:srgbClr val="FFFF00"/>
                </a:highlight>
              </a:rPr>
              <a:t>onset</a:t>
            </a:r>
            <a:r>
              <a:rPr lang="fr-FR" sz="2000" dirty="0">
                <a:highlight>
                  <a:srgbClr val="FFFF00"/>
                </a:highlight>
              </a:rPr>
              <a:t> and duration of </a:t>
            </a:r>
            <a:r>
              <a:rPr lang="fr-FR" sz="2000" dirty="0" err="1">
                <a:highlight>
                  <a:srgbClr val="FFFF00"/>
                </a:highlight>
              </a:rPr>
              <a:t>each</a:t>
            </a:r>
            <a:r>
              <a:rPr lang="fr-FR" sz="2000" dirty="0">
                <a:highlight>
                  <a:srgbClr val="FFFF00"/>
                </a:highlight>
              </a:rPr>
              <a:t> </a:t>
            </a:r>
            <a:r>
              <a:rPr lang="fr-FR" sz="2000" dirty="0" err="1">
                <a:highlight>
                  <a:srgbClr val="FFFF00"/>
                </a:highlight>
              </a:rPr>
              <a:t>presentation</a:t>
            </a:r>
            <a:r>
              <a:rPr lang="fr-FR" sz="2000" dirty="0">
                <a:highlight>
                  <a:srgbClr val="FFFF00"/>
                </a:highlight>
              </a:rPr>
              <a:t> (Wang 2020?)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D85E62-EBA4-4B9F-9EA7-A2BEEC24DABA}"/>
              </a:ext>
            </a:extLst>
          </p:cNvPr>
          <p:cNvSpPr txBox="1"/>
          <p:nvPr/>
        </p:nvSpPr>
        <p:spPr>
          <a:xfrm>
            <a:off x="6414783" y="1494089"/>
            <a:ext cx="483532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linked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unlinked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state (A or B/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6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each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linked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/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unlinked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rewarded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=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rewarded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/not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stimulus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6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each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=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linked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/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unlinked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rewarded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=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rewarded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/not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 for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each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run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48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E114-89E6-4255-886E-D2438413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5" y="328730"/>
            <a:ext cx="6703752" cy="144655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Earlier</a:t>
            </a:r>
            <a:r>
              <a:rPr lang="fr-FR" b="1" dirty="0"/>
              <a:t>/</a:t>
            </a:r>
            <a:r>
              <a:rPr lang="fr-FR" b="1" dirty="0" err="1"/>
              <a:t>stronger</a:t>
            </a:r>
            <a:r>
              <a:rPr lang="fr-FR" b="1" dirty="0"/>
              <a:t> </a:t>
            </a:r>
            <a:r>
              <a:rPr lang="fr-FR" b="1" dirty="0" err="1"/>
              <a:t>reactivation</a:t>
            </a:r>
            <a:br>
              <a:rPr lang="fr-FR" b="1" dirty="0"/>
            </a:br>
            <a:r>
              <a:rPr lang="fr-FR" sz="4000" b="1" dirty="0"/>
              <a:t>1.1 </a:t>
            </a:r>
            <a:r>
              <a:rPr lang="fr-FR" sz="4000" b="1" dirty="0" err="1"/>
              <a:t>Multivariate</a:t>
            </a:r>
            <a:r>
              <a:rPr lang="fr-FR" sz="4000" b="1" dirty="0"/>
              <a:t> classifier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60D-3666-457F-A2F8-AC26C915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89" y="1921397"/>
            <a:ext cx="4701331" cy="4317357"/>
          </a:xfrm>
        </p:spPr>
        <p:txBody>
          <a:bodyPr>
            <a:normAutofit fontScale="92500"/>
          </a:bodyPr>
          <a:lstStyle/>
          <a:p>
            <a:r>
              <a:rPr lang="fr-FR" b="1" dirty="0" err="1"/>
              <a:t>Localizer</a:t>
            </a:r>
            <a:r>
              <a:rPr lang="fr-FR" b="1" dirty="0"/>
              <a:t> training</a:t>
            </a:r>
          </a:p>
          <a:p>
            <a:pPr lvl="1"/>
            <a:r>
              <a:rPr lang="fr-FR" dirty="0"/>
              <a:t>2 classifier (SVM) </a:t>
            </a:r>
            <a:r>
              <a:rPr lang="fr-FR" dirty="0" err="1"/>
              <a:t>trained</a:t>
            </a:r>
            <a:r>
              <a:rPr lang="fr-FR" dirty="0"/>
              <a:t> on </a:t>
            </a:r>
            <a:r>
              <a:rPr lang="fr-FR" dirty="0" err="1"/>
              <a:t>localizer</a:t>
            </a:r>
            <a:r>
              <a:rPr lang="fr-FR" dirty="0"/>
              <a:t> data to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scenes</a:t>
            </a:r>
            <a:r>
              <a:rPr lang="fr-FR" dirty="0"/>
              <a:t> and </a:t>
            </a:r>
            <a:r>
              <a:rPr lang="fr-FR" dirty="0" err="1"/>
              <a:t>objects</a:t>
            </a:r>
            <a:endParaRPr lang="fr-FR" dirty="0"/>
          </a:p>
          <a:p>
            <a:pPr lvl="1"/>
            <a:r>
              <a:rPr lang="fr-FR" dirty="0">
                <a:highlight>
                  <a:srgbClr val="FFFF00"/>
                </a:highlight>
              </a:rPr>
              <a:t>On ventral temporal lobe ROI (</a:t>
            </a:r>
            <a:r>
              <a:rPr lang="fr-FR" dirty="0" err="1">
                <a:highlight>
                  <a:srgbClr val="FFFF00"/>
                </a:highlight>
              </a:rPr>
              <a:t>mask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from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previous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studies</a:t>
            </a:r>
            <a:r>
              <a:rPr lang="fr-FR" dirty="0">
                <a:highlight>
                  <a:srgbClr val="FFFF00"/>
                </a:highlight>
              </a:rPr>
              <a:t>, </a:t>
            </a:r>
            <a:r>
              <a:rPr lang="fr-FR" dirty="0" err="1">
                <a:highlight>
                  <a:srgbClr val="FFFF00"/>
                </a:highlight>
              </a:rPr>
              <a:t>Zeithamova</a:t>
            </a:r>
            <a:r>
              <a:rPr lang="fr-FR" dirty="0">
                <a:highlight>
                  <a:srgbClr val="FFFF00"/>
                </a:highlight>
              </a:rPr>
              <a:t> 2012)</a:t>
            </a:r>
          </a:p>
          <a:p>
            <a:pPr lvl="1"/>
            <a:r>
              <a:rPr lang="fr-FR" dirty="0" err="1"/>
              <a:t>During</a:t>
            </a:r>
            <a:r>
              <a:rPr lang="fr-FR" dirty="0"/>
              <a:t> 3 phases</a:t>
            </a:r>
          </a:p>
          <a:p>
            <a:r>
              <a:rPr lang="fr-FR" b="1" dirty="0">
                <a:highlight>
                  <a:srgbClr val="FFFF00"/>
                </a:highlight>
              </a:rPr>
              <a:t>Possible issue </a:t>
            </a:r>
            <a:r>
              <a:rPr lang="fr-FR" dirty="0">
                <a:highlight>
                  <a:srgbClr val="FFFF00"/>
                </a:highlight>
              </a:rPr>
              <a:t>= </a:t>
            </a:r>
            <a:r>
              <a:rPr lang="fr-FR" dirty="0" err="1">
                <a:highlight>
                  <a:srgbClr val="FFFF00"/>
                </a:highlight>
              </a:rPr>
              <a:t>circularity</a:t>
            </a:r>
            <a:r>
              <a:rPr lang="fr-FR" dirty="0">
                <a:highlight>
                  <a:srgbClr val="FFFF00"/>
                </a:highlight>
              </a:rPr>
              <a:t> (</a:t>
            </a:r>
            <a:r>
              <a:rPr lang="fr-FR" dirty="0" err="1">
                <a:highlight>
                  <a:srgbClr val="FFFF00"/>
                </a:highlight>
              </a:rPr>
              <a:t>each</a:t>
            </a:r>
            <a:r>
              <a:rPr lang="fr-FR" dirty="0">
                <a:highlight>
                  <a:srgbClr val="FFFF00"/>
                </a:highlight>
              </a:rPr>
              <a:t> classifier </a:t>
            </a:r>
            <a:r>
              <a:rPr lang="fr-FR" dirty="0" err="1">
                <a:highlight>
                  <a:srgbClr val="FFFF00"/>
                </a:highlight>
              </a:rPr>
              <a:t>trained</a:t>
            </a:r>
            <a:r>
              <a:rPr lang="fr-FR" dirty="0">
                <a:highlight>
                  <a:srgbClr val="FFFF00"/>
                </a:highlight>
              </a:rPr>
              <a:t> on </a:t>
            </a:r>
            <a:r>
              <a:rPr lang="fr-FR" dirty="0" err="1">
                <a:highlight>
                  <a:srgbClr val="FFFF00"/>
                </a:highlight>
              </a:rPr>
              <a:t>scenes</a:t>
            </a:r>
            <a:r>
              <a:rPr lang="fr-FR" dirty="0">
                <a:highlight>
                  <a:srgbClr val="FFFF00"/>
                </a:highlight>
              </a:rPr>
              <a:t> vs </a:t>
            </a:r>
            <a:r>
              <a:rPr lang="fr-FR" dirty="0" err="1">
                <a:highlight>
                  <a:srgbClr val="FFFF00"/>
                </a:highlight>
              </a:rPr>
              <a:t>objects</a:t>
            </a:r>
            <a:r>
              <a:rPr lang="fr-FR" dirty="0">
                <a:highlight>
                  <a:srgbClr val="FFFF00"/>
                </a:highlight>
              </a:rPr>
              <a:t> =&gt; </a:t>
            </a:r>
            <a:r>
              <a:rPr lang="fr-FR" dirty="0" err="1">
                <a:highlight>
                  <a:srgbClr val="FFFF00"/>
                </a:highlight>
              </a:rPr>
              <a:t>so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negative</a:t>
            </a:r>
            <a:r>
              <a:rPr lang="fr-FR" dirty="0">
                <a:highlight>
                  <a:srgbClr val="FFFF00"/>
                </a:highlight>
              </a:rPr>
              <a:t> </a:t>
            </a:r>
            <a:r>
              <a:rPr lang="fr-FR" dirty="0" err="1">
                <a:highlight>
                  <a:srgbClr val="FFFF00"/>
                </a:highlight>
              </a:rPr>
              <a:t>weights</a:t>
            </a:r>
            <a:r>
              <a:rPr lang="fr-FR" dirty="0">
                <a:highlight>
                  <a:srgbClr val="FFFF00"/>
                </a:highlight>
              </a:rPr>
              <a:t> of </a:t>
            </a:r>
            <a:r>
              <a:rPr lang="fr-FR" dirty="0" err="1">
                <a:highlight>
                  <a:srgbClr val="FFFF00"/>
                </a:highlight>
              </a:rPr>
              <a:t>scenes</a:t>
            </a:r>
            <a:r>
              <a:rPr lang="fr-FR" dirty="0">
                <a:highlight>
                  <a:srgbClr val="FFFF00"/>
                </a:highlight>
              </a:rPr>
              <a:t> classifier are the </a:t>
            </a:r>
            <a:r>
              <a:rPr lang="fr-FR" dirty="0" err="1">
                <a:highlight>
                  <a:srgbClr val="FFFF00"/>
                </a:highlight>
              </a:rPr>
              <a:t>same</a:t>
            </a:r>
            <a:r>
              <a:rPr lang="fr-FR" dirty="0">
                <a:highlight>
                  <a:srgbClr val="FFFF00"/>
                </a:highlight>
              </a:rPr>
              <a:t> as positive </a:t>
            </a:r>
            <a:r>
              <a:rPr lang="fr-FR" dirty="0" err="1">
                <a:highlight>
                  <a:srgbClr val="FFFF00"/>
                </a:highlight>
              </a:rPr>
              <a:t>ones</a:t>
            </a:r>
            <a:r>
              <a:rPr lang="fr-FR" dirty="0">
                <a:highlight>
                  <a:srgbClr val="FFFF00"/>
                </a:highlight>
              </a:rPr>
              <a:t> for the </a:t>
            </a:r>
            <a:r>
              <a:rPr lang="fr-FR" dirty="0" err="1">
                <a:highlight>
                  <a:srgbClr val="FFFF00"/>
                </a:highlight>
              </a:rPr>
              <a:t>object</a:t>
            </a:r>
            <a:r>
              <a:rPr lang="fr-FR" dirty="0">
                <a:highlight>
                  <a:srgbClr val="FFFF00"/>
                </a:highlight>
              </a:rPr>
              <a:t> classifier?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E0047-CA2F-4C05-85AC-030C893516DC}"/>
              </a:ext>
            </a:extLst>
          </p:cNvPr>
          <p:cNvSpPr txBox="1"/>
          <p:nvPr/>
        </p:nvSpPr>
        <p:spPr>
          <a:xfrm>
            <a:off x="6377650" y="1098305"/>
            <a:ext cx="5092861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Test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 (B)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classifier on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(A)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activity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output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increases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, and if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increases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differentially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depending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status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(ANOVA 6*2 and t tests)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Test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(A)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classifier on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 (B)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activity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output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increases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, and if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increases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differentially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depending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 on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(ANOVA 6*2*2 and 6*4 and t tests)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Test if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higher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output for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and/or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(ANOVA 2*2 and t tests)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Test if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B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 (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)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output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decrease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with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 run (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because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 direct association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created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E114-89E6-4255-886E-D2438413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25" y="328730"/>
            <a:ext cx="6703752" cy="144655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Earlier</a:t>
            </a:r>
            <a:r>
              <a:rPr lang="fr-FR" b="1" dirty="0"/>
              <a:t>/</a:t>
            </a:r>
            <a:r>
              <a:rPr lang="fr-FR" b="1" dirty="0" err="1"/>
              <a:t>stronger</a:t>
            </a:r>
            <a:r>
              <a:rPr lang="fr-FR" b="1" dirty="0"/>
              <a:t> </a:t>
            </a:r>
            <a:r>
              <a:rPr lang="fr-FR" b="1" dirty="0" err="1"/>
              <a:t>reactivation</a:t>
            </a:r>
            <a:br>
              <a:rPr lang="fr-FR" b="1" dirty="0"/>
            </a:br>
            <a:r>
              <a:rPr lang="fr-FR" sz="4000" b="1" dirty="0"/>
              <a:t>1.2 </a:t>
            </a:r>
            <a:r>
              <a:rPr lang="fr-FR" sz="4000" b="1" dirty="0" err="1"/>
              <a:t>Multivariate</a:t>
            </a:r>
            <a:r>
              <a:rPr lang="fr-FR" sz="4000" b="1" dirty="0"/>
              <a:t> RSA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77160D-3666-457F-A2F8-AC26C9156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89" y="1921397"/>
            <a:ext cx="4701331" cy="4317357"/>
          </a:xfrm>
        </p:spPr>
        <p:txBody>
          <a:bodyPr>
            <a:normAutofit/>
          </a:bodyPr>
          <a:lstStyle/>
          <a:p>
            <a:r>
              <a:rPr lang="fr-FR" b="1" dirty="0" err="1"/>
              <a:t>Preparation</a:t>
            </a:r>
            <a:endParaRPr lang="fr-FR" b="1" dirty="0"/>
          </a:p>
          <a:p>
            <a:pPr lvl="1"/>
            <a:r>
              <a:rPr lang="fr-FR" sz="1800" dirty="0" err="1"/>
              <a:t>Average</a:t>
            </a:r>
            <a:r>
              <a:rPr lang="fr-FR" sz="1800" dirty="0"/>
              <a:t> </a:t>
            </a:r>
            <a:r>
              <a:rPr lang="fr-FR" sz="1800" dirty="0" err="1"/>
              <a:t>evoked</a:t>
            </a:r>
            <a:r>
              <a:rPr lang="fr-FR" sz="1800" dirty="0"/>
              <a:t> </a:t>
            </a:r>
            <a:r>
              <a:rPr lang="fr-FR" sz="1800" dirty="0" err="1"/>
              <a:t>activity</a:t>
            </a:r>
            <a:r>
              <a:rPr lang="fr-FR" sz="1800" dirty="0"/>
              <a:t> to </a:t>
            </a:r>
            <a:r>
              <a:rPr lang="fr-FR" sz="1800" b="1" dirty="0" err="1">
                <a:solidFill>
                  <a:schemeClr val="accent1">
                    <a:lumMod val="75000"/>
                  </a:schemeClr>
                </a:solidFill>
              </a:rPr>
              <a:t>Scenes</a:t>
            </a:r>
            <a:r>
              <a:rPr lang="fr-FR" sz="1800" dirty="0"/>
              <a:t> and </a:t>
            </a:r>
            <a:r>
              <a:rPr lang="fr-FR" sz="1800" b="1" dirty="0" err="1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localizer</a:t>
            </a:r>
            <a:r>
              <a:rPr lang="fr-FR" sz="1800" dirty="0"/>
              <a:t> </a:t>
            </a:r>
            <a:r>
              <a:rPr lang="fr-FR" sz="1800" dirty="0" err="1"/>
              <a:t>separately</a:t>
            </a:r>
            <a:endParaRPr lang="fr-FR" sz="1800" dirty="0"/>
          </a:p>
          <a:p>
            <a:pPr lvl="1"/>
            <a:r>
              <a:rPr lang="fr-FR" sz="1800" dirty="0">
                <a:highlight>
                  <a:srgbClr val="FFFF00"/>
                </a:highlight>
              </a:rPr>
              <a:t>On ventral temporal lobe ROI (</a:t>
            </a:r>
            <a:r>
              <a:rPr lang="fr-FR" sz="1800" dirty="0" err="1">
                <a:highlight>
                  <a:srgbClr val="FFFF00"/>
                </a:highlight>
              </a:rPr>
              <a:t>mask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from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previous</a:t>
            </a:r>
            <a:r>
              <a:rPr lang="fr-FR" sz="1800" dirty="0">
                <a:highlight>
                  <a:srgbClr val="FFFF00"/>
                </a:highlight>
              </a:rPr>
              <a:t> </a:t>
            </a:r>
            <a:r>
              <a:rPr lang="fr-FR" sz="1800" dirty="0" err="1">
                <a:highlight>
                  <a:srgbClr val="FFFF00"/>
                </a:highlight>
              </a:rPr>
              <a:t>studies</a:t>
            </a:r>
            <a:r>
              <a:rPr lang="fr-FR" sz="1800" dirty="0">
                <a:highlight>
                  <a:srgbClr val="FFFF00"/>
                </a:highlight>
              </a:rPr>
              <a:t>, </a:t>
            </a:r>
            <a:r>
              <a:rPr lang="fr-FR" sz="1800" dirty="0" err="1">
                <a:highlight>
                  <a:srgbClr val="FFFF00"/>
                </a:highlight>
              </a:rPr>
              <a:t>Zeithamova</a:t>
            </a:r>
            <a:r>
              <a:rPr lang="fr-FR" sz="1800" dirty="0">
                <a:highlight>
                  <a:srgbClr val="FFFF00"/>
                </a:highlight>
              </a:rPr>
              <a:t> 2012) – and </a:t>
            </a:r>
            <a:r>
              <a:rPr lang="fr-FR" sz="1800" dirty="0" err="1">
                <a:highlight>
                  <a:srgbClr val="FFFF00"/>
                </a:highlight>
              </a:rPr>
              <a:t>potentially</a:t>
            </a:r>
            <a:r>
              <a:rPr lang="fr-FR" sz="1800" dirty="0">
                <a:highlight>
                  <a:srgbClr val="FFFF00"/>
                </a:highlight>
              </a:rPr>
              <a:t> over </a:t>
            </a:r>
            <a:r>
              <a:rPr lang="fr-FR" sz="1800" dirty="0" err="1">
                <a:highlight>
                  <a:srgbClr val="FFFF00"/>
                </a:highlight>
              </a:rPr>
              <a:t>ROIs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800" dirty="0" err="1"/>
              <a:t>Correlate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average</a:t>
            </a:r>
            <a:r>
              <a:rPr lang="fr-FR" sz="1800" dirty="0"/>
              <a:t> </a:t>
            </a:r>
            <a:r>
              <a:rPr lang="fr-FR" sz="1800" dirty="0" err="1"/>
              <a:t>evoked</a:t>
            </a:r>
            <a:r>
              <a:rPr lang="fr-FR" sz="1800" dirty="0"/>
              <a:t> </a:t>
            </a:r>
            <a:r>
              <a:rPr lang="fr-FR" sz="1800" dirty="0" err="1"/>
              <a:t>activity</a:t>
            </a:r>
            <a:r>
              <a:rPr lang="fr-FR" sz="1800" dirty="0"/>
              <a:t> in the </a:t>
            </a:r>
            <a:r>
              <a:rPr lang="fr-FR" sz="1800" dirty="0" err="1"/>
              <a:t>next</a:t>
            </a:r>
            <a:r>
              <a:rPr lang="fr-FR" sz="1800" dirty="0"/>
              <a:t> phase/runs/conditions</a:t>
            </a:r>
          </a:p>
          <a:p>
            <a:pPr lvl="2"/>
            <a:r>
              <a:rPr lang="fr-FR" sz="1600" dirty="0"/>
              <a:t>Pearson? (Wang, </a:t>
            </a:r>
            <a:r>
              <a:rPr lang="fr-FR" sz="1600" dirty="0" err="1"/>
              <a:t>Schilchting</a:t>
            </a:r>
            <a:r>
              <a:rPr lang="fr-FR" sz="1600" dirty="0"/>
              <a:t>)</a:t>
            </a:r>
          </a:p>
          <a:p>
            <a:pPr lvl="1"/>
            <a:r>
              <a:rPr lang="fr-FR" sz="1800" dirty="0">
                <a:highlight>
                  <a:srgbClr val="00FFFF"/>
                </a:highlight>
              </a:rPr>
              <a:t>Control = </a:t>
            </a:r>
            <a:r>
              <a:rPr lang="fr-FR" sz="1800" dirty="0" err="1">
                <a:highlight>
                  <a:srgbClr val="00FFFF"/>
                </a:highlight>
              </a:rPr>
              <a:t>correlation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between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same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category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evoked</a:t>
            </a:r>
            <a:r>
              <a:rPr lang="fr-FR" sz="1800" dirty="0">
                <a:highlight>
                  <a:srgbClr val="00FFFF"/>
                </a:highlight>
              </a:rPr>
              <a:t> pattern (</a:t>
            </a:r>
            <a:r>
              <a:rPr lang="fr-FR" sz="1800" dirty="0" err="1">
                <a:highlight>
                  <a:srgbClr val="00FFFF"/>
                </a:highlight>
              </a:rPr>
              <a:t>eg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localizer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scene</a:t>
            </a:r>
            <a:r>
              <a:rPr lang="fr-FR" sz="1800" dirty="0">
                <a:highlight>
                  <a:srgbClr val="00FFFF"/>
                </a:highlight>
              </a:rPr>
              <a:t> and </a:t>
            </a:r>
            <a:r>
              <a:rPr lang="fr-FR" sz="1800" dirty="0" err="1">
                <a:highlight>
                  <a:srgbClr val="00FFFF"/>
                </a:highlight>
              </a:rPr>
              <a:t>precond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scene</a:t>
            </a:r>
            <a:r>
              <a:rPr lang="fr-FR" sz="1800" dirty="0">
                <a:highlight>
                  <a:srgbClr val="00FFFF"/>
                </a:highlight>
              </a:rPr>
              <a:t>) to </a:t>
            </a:r>
            <a:r>
              <a:rPr lang="fr-FR" sz="1800" dirty="0" err="1">
                <a:highlight>
                  <a:srgbClr val="00FFFF"/>
                </a:highlight>
              </a:rPr>
              <a:t>make</a:t>
            </a:r>
            <a:r>
              <a:rPr lang="fr-FR" sz="1800" dirty="0">
                <a:highlight>
                  <a:srgbClr val="00FFFF"/>
                </a:highlight>
              </a:rPr>
              <a:t> sure the </a:t>
            </a:r>
            <a:r>
              <a:rPr lang="fr-FR" sz="1800" dirty="0" err="1">
                <a:highlight>
                  <a:srgbClr val="00FFFF"/>
                </a:highlight>
              </a:rPr>
              <a:t>effect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is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really</a:t>
            </a:r>
            <a:r>
              <a:rPr lang="fr-FR" sz="1800" dirty="0">
                <a:highlight>
                  <a:srgbClr val="00FFFF"/>
                </a:highlight>
              </a:rPr>
              <a:t> </a:t>
            </a:r>
            <a:r>
              <a:rPr lang="fr-FR" sz="1800" dirty="0" err="1">
                <a:highlight>
                  <a:srgbClr val="00FFFF"/>
                </a:highlight>
              </a:rPr>
              <a:t>related</a:t>
            </a:r>
            <a:r>
              <a:rPr lang="fr-FR" sz="1800" dirty="0">
                <a:highlight>
                  <a:srgbClr val="00FFFF"/>
                </a:highlight>
              </a:rPr>
              <a:t> to </a:t>
            </a:r>
            <a:r>
              <a:rPr lang="fr-FR" sz="1800" dirty="0" err="1">
                <a:highlight>
                  <a:srgbClr val="00FFFF"/>
                </a:highlight>
              </a:rPr>
              <a:t>reinstantiation</a:t>
            </a:r>
            <a:r>
              <a:rPr lang="fr-FR" sz="1800" dirty="0">
                <a:highlight>
                  <a:srgbClr val="00FFFF"/>
                </a:highlight>
              </a:rPr>
              <a:t> of </a:t>
            </a:r>
            <a:r>
              <a:rPr lang="fr-FR" sz="1800" dirty="0" err="1">
                <a:highlight>
                  <a:srgbClr val="00FFFF"/>
                </a:highlight>
              </a:rPr>
              <a:t>associated</a:t>
            </a:r>
            <a:r>
              <a:rPr lang="fr-FR" sz="1800" dirty="0">
                <a:highlight>
                  <a:srgbClr val="00FFFF"/>
                </a:highlight>
              </a:rPr>
              <a:t> stimulus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E0047-CA2F-4C05-85AC-030C893516DC}"/>
              </a:ext>
            </a:extLst>
          </p:cNvPr>
          <p:cNvSpPr txBox="1"/>
          <p:nvPr/>
        </p:nvSpPr>
        <p:spPr>
          <a:xfrm>
            <a:off x="6287064" y="1194868"/>
            <a:ext cx="5183448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fr-FR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Correlation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between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1)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localizer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evoked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pattern and 2)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precond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patterns * 6 runs * 2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Regression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(or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anova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6*2) 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see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repetition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predict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higher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correlation</a:t>
            </a:r>
            <a:endParaRPr kumimoji="0" lang="fr-FR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B. Cond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Correlation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between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1)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localizer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87A96B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scene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evoked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pattern and 2)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cond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patterns * 6 runs * 2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conditions * 2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Regression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(or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anova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6*4) 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see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repetition</a:t>
            </a:r>
            <a:r>
              <a:rPr kumimoji="0" lang="fr-FR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,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predict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higher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correl</a:t>
            </a:r>
            <a:endParaRPr kumimoji="0" lang="fr-FR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C. AC </a:t>
            </a:r>
            <a:r>
              <a:rPr kumimoji="0" lang="fr-FR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Inference</a:t>
            </a:r>
            <a:r>
              <a:rPr kumimoji="0" lang="fr-FR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phase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Correlation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between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1)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localizer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CC6CA0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object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evoked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pattern and 2)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cond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patterns * 2 runs * 2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conditions * 2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condition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Regression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(or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anova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enorite"/>
                <a:ea typeface="+mn-ea"/>
                <a:cs typeface="+mn-cs"/>
              </a:rPr>
              <a:t> 6*4) 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see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if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repetition</a:t>
            </a:r>
            <a:r>
              <a:rPr kumimoji="0" lang="fr-FR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, </a:t>
            </a:r>
            <a:r>
              <a:rPr kumimoji="0" lang="fr-FR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semantic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link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and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reward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predict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higher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(or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lower</a:t>
            </a:r>
            <a:r>
              <a:rPr kumimoji="0" lang="fr-FR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 </a:t>
            </a:r>
            <a:r>
              <a:rPr kumimoji="0" lang="fr-F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correlation</a:t>
            </a:r>
            <a:endParaRPr kumimoji="0" lang="fr-FR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92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2817</Words>
  <Application>Microsoft Office PowerPoint</Application>
  <PresentationFormat>Grand écran</PresentationFormat>
  <Paragraphs>235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Seaford Display</vt:lpstr>
      <vt:lpstr>System Font Regular</vt:lpstr>
      <vt:lpstr>Tenorite</vt:lpstr>
      <vt:lpstr>MadridVTI</vt:lpstr>
      <vt:lpstr>Présentation PowerPoint</vt:lpstr>
      <vt:lpstr>Présentation PowerPoint</vt:lpstr>
      <vt:lpstr>Wimmer &amp; Shohamy 2012</vt:lpstr>
      <vt:lpstr>Wang 2020</vt:lpstr>
      <vt:lpstr>Zeithamova 2012</vt:lpstr>
      <vt:lpstr>Schilchting 2014</vt:lpstr>
      <vt:lpstr>Preprocessing</vt:lpstr>
      <vt:lpstr>1. Earlier/stronger reactivation 1.1 Multivariate classifier</vt:lpstr>
      <vt:lpstr>1. Earlier/stronger reactivation 1.2 Multivariate RSA</vt:lpstr>
      <vt:lpstr>1. Earlier/stronger reactivation 1.3 Multivariate classif specific</vt:lpstr>
      <vt:lpstr>1. Earlier/stronger reactivation 1.4 Multivariate RSA Specific</vt:lpstr>
      <vt:lpstr>1. Earlier/stronger reactivation 1.5 Univariate</vt:lpstr>
      <vt:lpstr>2. Hippocampal involvement 2.1 Activity</vt:lpstr>
      <vt:lpstr>2. Hippocampal involvement 2.2 Connectivty</vt:lpstr>
      <vt:lpstr>Other regions involvement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4</cp:revision>
  <dcterms:created xsi:type="dcterms:W3CDTF">2022-01-26T12:58:53Z</dcterms:created>
  <dcterms:modified xsi:type="dcterms:W3CDTF">2022-02-01T12:48:57Z</dcterms:modified>
</cp:coreProperties>
</file>