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67" r:id="rId5"/>
    <p:sldId id="266" r:id="rId6"/>
    <p:sldId id="259" r:id="rId7"/>
    <p:sldId id="265" r:id="rId8"/>
    <p:sldId id="274" r:id="rId9"/>
    <p:sldId id="264" r:id="rId10"/>
    <p:sldId id="275" r:id="rId11"/>
    <p:sldId id="260" r:id="rId12"/>
    <p:sldId id="272" r:id="rId13"/>
    <p:sldId id="268" r:id="rId14"/>
    <p:sldId id="269" r:id="rId15"/>
    <p:sldId id="270" r:id="rId16"/>
    <p:sldId id="263" r:id="rId17"/>
    <p:sldId id="261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28" autoAdjust="0"/>
    <p:restoredTop sz="94660"/>
  </p:normalViewPr>
  <p:slideViewPr>
    <p:cSldViewPr snapToGrid="0">
      <p:cViewPr varScale="1">
        <p:scale>
          <a:sx n="43" d="100"/>
          <a:sy n="43" d="100"/>
        </p:scale>
        <p:origin x="72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422867-A8A5-45F9-9AF9-DD0E64A714BF}" type="doc">
      <dgm:prSet loTypeId="urn:microsoft.com/office/officeart/2005/8/layout/process1" loCatId="process" qsTypeId="urn:microsoft.com/office/officeart/2005/8/quickstyle/simple1" qsCatId="simple" csTypeId="urn:microsoft.com/office/officeart/2005/8/colors/colorful4" csCatId="colorful" phldr="1"/>
      <dgm:spPr/>
    </dgm:pt>
    <dgm:pt modelId="{AD847F2A-1C94-4AC2-B8DB-BD9A1283958E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/>
            <a:t>A</a:t>
          </a:r>
        </a:p>
      </dgm:t>
    </dgm:pt>
    <dgm:pt modelId="{9C4BFE40-DFD4-4725-BE32-7737A0765887}" type="parTrans" cxnId="{B183A055-DE9A-44EA-AC57-8460FAD1B791}">
      <dgm:prSet/>
      <dgm:spPr/>
      <dgm:t>
        <a:bodyPr/>
        <a:lstStyle/>
        <a:p>
          <a:endParaRPr lang="fr-FR"/>
        </a:p>
      </dgm:t>
    </dgm:pt>
    <dgm:pt modelId="{992172A6-79FE-44E8-9CC3-6C1AA2058EF3}" type="sibTrans" cxnId="{B183A055-DE9A-44EA-AC57-8460FAD1B791}">
      <dgm:prSet/>
      <dgm:spPr>
        <a:solidFill>
          <a:schemeClr val="bg2">
            <a:lumMod val="90000"/>
          </a:schemeClr>
        </a:solidFill>
      </dgm:spPr>
      <dgm:t>
        <a:bodyPr/>
        <a:lstStyle/>
        <a:p>
          <a:endParaRPr lang="fr-FR"/>
        </a:p>
      </dgm:t>
    </dgm:pt>
    <dgm:pt modelId="{98141B66-094F-42AE-9833-8BB0B8F13B78}">
      <dgm:prSet phldrT="[Texte]"/>
      <dgm:spPr/>
      <dgm:t>
        <a:bodyPr/>
        <a:lstStyle/>
        <a:p>
          <a:r>
            <a:rPr lang="fr-FR" dirty="0"/>
            <a:t>B</a:t>
          </a:r>
        </a:p>
      </dgm:t>
    </dgm:pt>
    <dgm:pt modelId="{87F2ADA0-25B0-4082-9C49-76785BA05E8B}" type="parTrans" cxnId="{869C8137-C77C-4DFF-B65F-E3AE4B19D202}">
      <dgm:prSet/>
      <dgm:spPr/>
      <dgm:t>
        <a:bodyPr/>
        <a:lstStyle/>
        <a:p>
          <a:endParaRPr lang="fr-FR"/>
        </a:p>
      </dgm:t>
    </dgm:pt>
    <dgm:pt modelId="{3401B83C-9AEB-4D39-85CE-D7B7577165E2}" type="sibTrans" cxnId="{869C8137-C77C-4DFF-B65F-E3AE4B19D202}">
      <dgm:prSet/>
      <dgm:spPr/>
      <dgm:t>
        <a:bodyPr/>
        <a:lstStyle/>
        <a:p>
          <a:endParaRPr lang="fr-FR"/>
        </a:p>
      </dgm:t>
    </dgm:pt>
    <dgm:pt modelId="{3262084E-03B4-47EE-B09C-FAEB0004BA5D}" type="pres">
      <dgm:prSet presAssocID="{96422867-A8A5-45F9-9AF9-DD0E64A714BF}" presName="Name0" presStyleCnt="0">
        <dgm:presLayoutVars>
          <dgm:dir/>
          <dgm:resizeHandles val="exact"/>
        </dgm:presLayoutVars>
      </dgm:prSet>
      <dgm:spPr/>
    </dgm:pt>
    <dgm:pt modelId="{69B34B6B-911F-490C-82E3-585AE9A62C17}" type="pres">
      <dgm:prSet presAssocID="{AD847F2A-1C94-4AC2-B8DB-BD9A1283958E}" presName="node" presStyleLbl="node1" presStyleIdx="0" presStyleCnt="2">
        <dgm:presLayoutVars>
          <dgm:bulletEnabled val="1"/>
        </dgm:presLayoutVars>
      </dgm:prSet>
      <dgm:spPr/>
    </dgm:pt>
    <dgm:pt modelId="{B8F7121C-07F3-4B6B-808B-FFB4AC5C814F}" type="pres">
      <dgm:prSet presAssocID="{992172A6-79FE-44E8-9CC3-6C1AA2058EF3}" presName="sibTrans" presStyleLbl="sibTrans2D1" presStyleIdx="0" presStyleCnt="1" custFlipHor="1" custScaleX="102606" custScaleY="54527"/>
      <dgm:spPr>
        <a:prstGeom prst="snip2DiagRect">
          <a:avLst/>
        </a:prstGeom>
      </dgm:spPr>
    </dgm:pt>
    <dgm:pt modelId="{F80E4E11-A161-4767-B997-B0BC70A9E9E8}" type="pres">
      <dgm:prSet presAssocID="{992172A6-79FE-44E8-9CC3-6C1AA2058EF3}" presName="connectorText" presStyleLbl="sibTrans2D1" presStyleIdx="0" presStyleCnt="1"/>
      <dgm:spPr/>
    </dgm:pt>
    <dgm:pt modelId="{3AF9780B-83FA-4E31-A30C-C788CBC4CDA5}" type="pres">
      <dgm:prSet presAssocID="{98141B66-094F-42AE-9833-8BB0B8F13B78}" presName="node" presStyleLbl="node1" presStyleIdx="1" presStyleCnt="2">
        <dgm:presLayoutVars>
          <dgm:bulletEnabled val="1"/>
        </dgm:presLayoutVars>
      </dgm:prSet>
      <dgm:spPr/>
    </dgm:pt>
  </dgm:ptLst>
  <dgm:cxnLst>
    <dgm:cxn modelId="{869C8137-C77C-4DFF-B65F-E3AE4B19D202}" srcId="{96422867-A8A5-45F9-9AF9-DD0E64A714BF}" destId="{98141B66-094F-42AE-9833-8BB0B8F13B78}" srcOrd="1" destOrd="0" parTransId="{87F2ADA0-25B0-4082-9C49-76785BA05E8B}" sibTransId="{3401B83C-9AEB-4D39-85CE-D7B7577165E2}"/>
    <dgm:cxn modelId="{958FA065-2DD8-4F8F-A9C7-4F61788150DB}" type="presOf" srcId="{98141B66-094F-42AE-9833-8BB0B8F13B78}" destId="{3AF9780B-83FA-4E31-A30C-C788CBC4CDA5}" srcOrd="0" destOrd="0" presId="urn:microsoft.com/office/officeart/2005/8/layout/process1"/>
    <dgm:cxn modelId="{57526F4B-4F31-4E24-A57A-6FEDA11977F1}" type="presOf" srcId="{992172A6-79FE-44E8-9CC3-6C1AA2058EF3}" destId="{F80E4E11-A161-4767-B997-B0BC70A9E9E8}" srcOrd="1" destOrd="0" presId="urn:microsoft.com/office/officeart/2005/8/layout/process1"/>
    <dgm:cxn modelId="{B183A055-DE9A-44EA-AC57-8460FAD1B791}" srcId="{96422867-A8A5-45F9-9AF9-DD0E64A714BF}" destId="{AD847F2A-1C94-4AC2-B8DB-BD9A1283958E}" srcOrd="0" destOrd="0" parTransId="{9C4BFE40-DFD4-4725-BE32-7737A0765887}" sibTransId="{992172A6-79FE-44E8-9CC3-6C1AA2058EF3}"/>
    <dgm:cxn modelId="{742D2390-5731-43C9-B584-C48F434D4D4F}" type="presOf" srcId="{96422867-A8A5-45F9-9AF9-DD0E64A714BF}" destId="{3262084E-03B4-47EE-B09C-FAEB0004BA5D}" srcOrd="0" destOrd="0" presId="urn:microsoft.com/office/officeart/2005/8/layout/process1"/>
    <dgm:cxn modelId="{6A617D92-AEA5-401A-8D62-9DF8318C1ED3}" type="presOf" srcId="{992172A6-79FE-44E8-9CC3-6C1AA2058EF3}" destId="{B8F7121C-07F3-4B6B-808B-FFB4AC5C814F}" srcOrd="0" destOrd="0" presId="urn:microsoft.com/office/officeart/2005/8/layout/process1"/>
    <dgm:cxn modelId="{399BBC94-B1ED-4606-8F40-7633BE878B80}" type="presOf" srcId="{AD847F2A-1C94-4AC2-B8DB-BD9A1283958E}" destId="{69B34B6B-911F-490C-82E3-585AE9A62C17}" srcOrd="0" destOrd="0" presId="urn:microsoft.com/office/officeart/2005/8/layout/process1"/>
    <dgm:cxn modelId="{F64A5DC5-9F30-4AA6-923C-8D3646E7BF63}" type="presParOf" srcId="{3262084E-03B4-47EE-B09C-FAEB0004BA5D}" destId="{69B34B6B-911F-490C-82E3-585AE9A62C17}" srcOrd="0" destOrd="0" presId="urn:microsoft.com/office/officeart/2005/8/layout/process1"/>
    <dgm:cxn modelId="{F53570A9-8444-49C9-854E-6CAB49C02DCE}" type="presParOf" srcId="{3262084E-03B4-47EE-B09C-FAEB0004BA5D}" destId="{B8F7121C-07F3-4B6B-808B-FFB4AC5C814F}" srcOrd="1" destOrd="0" presId="urn:microsoft.com/office/officeart/2005/8/layout/process1"/>
    <dgm:cxn modelId="{6C2D4193-286C-4C10-A0C3-C04EF0D21F46}" type="presParOf" srcId="{B8F7121C-07F3-4B6B-808B-FFB4AC5C814F}" destId="{F80E4E11-A161-4767-B997-B0BC70A9E9E8}" srcOrd="0" destOrd="0" presId="urn:microsoft.com/office/officeart/2005/8/layout/process1"/>
    <dgm:cxn modelId="{9668BF70-74A9-403F-9E8B-DFFD839CB33B}" type="presParOf" srcId="{3262084E-03B4-47EE-B09C-FAEB0004BA5D}" destId="{3AF9780B-83FA-4E31-A30C-C788CBC4CDA5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422867-A8A5-45F9-9AF9-DD0E64A714BF}" type="doc">
      <dgm:prSet loTypeId="urn:microsoft.com/office/officeart/2005/8/layout/process1" loCatId="process" qsTypeId="urn:microsoft.com/office/officeart/2005/8/quickstyle/simple1" qsCatId="simple" csTypeId="urn:microsoft.com/office/officeart/2005/8/colors/colorful4" csCatId="colorful" phldr="1"/>
      <dgm:spPr/>
    </dgm:pt>
    <dgm:pt modelId="{AD847F2A-1C94-4AC2-B8DB-BD9A1283958E}">
      <dgm:prSet phldrT="[Texte]"/>
      <dgm:spPr>
        <a:solidFill>
          <a:schemeClr val="accent5"/>
        </a:solidFill>
      </dgm:spPr>
      <dgm:t>
        <a:bodyPr/>
        <a:lstStyle/>
        <a:p>
          <a:r>
            <a:rPr lang="fr-FR" dirty="0"/>
            <a:t>B</a:t>
          </a:r>
        </a:p>
      </dgm:t>
    </dgm:pt>
    <dgm:pt modelId="{9C4BFE40-DFD4-4725-BE32-7737A0765887}" type="parTrans" cxnId="{B183A055-DE9A-44EA-AC57-8460FAD1B791}">
      <dgm:prSet/>
      <dgm:spPr/>
      <dgm:t>
        <a:bodyPr/>
        <a:lstStyle/>
        <a:p>
          <a:endParaRPr lang="fr-FR"/>
        </a:p>
      </dgm:t>
    </dgm:pt>
    <dgm:pt modelId="{992172A6-79FE-44E8-9CC3-6C1AA2058EF3}" type="sibTrans" cxnId="{B183A055-DE9A-44EA-AC57-8460FAD1B791}">
      <dgm:prSet/>
      <dgm:spPr>
        <a:solidFill>
          <a:schemeClr val="bg2">
            <a:lumMod val="90000"/>
          </a:schemeClr>
        </a:solidFill>
      </dgm:spPr>
      <dgm:t>
        <a:bodyPr/>
        <a:lstStyle/>
        <a:p>
          <a:endParaRPr lang="fr-FR"/>
        </a:p>
      </dgm:t>
    </dgm:pt>
    <dgm:pt modelId="{98141B66-094F-42AE-9833-8BB0B8F13B78}">
      <dgm:prSet phldrT="[Texte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fr-FR" dirty="0"/>
            <a:t>C</a:t>
          </a:r>
        </a:p>
      </dgm:t>
    </dgm:pt>
    <dgm:pt modelId="{87F2ADA0-25B0-4082-9C49-76785BA05E8B}" type="parTrans" cxnId="{869C8137-C77C-4DFF-B65F-E3AE4B19D202}">
      <dgm:prSet/>
      <dgm:spPr/>
      <dgm:t>
        <a:bodyPr/>
        <a:lstStyle/>
        <a:p>
          <a:endParaRPr lang="fr-FR"/>
        </a:p>
      </dgm:t>
    </dgm:pt>
    <dgm:pt modelId="{3401B83C-9AEB-4D39-85CE-D7B7577165E2}" type="sibTrans" cxnId="{869C8137-C77C-4DFF-B65F-E3AE4B19D202}">
      <dgm:prSet/>
      <dgm:spPr/>
      <dgm:t>
        <a:bodyPr/>
        <a:lstStyle/>
        <a:p>
          <a:endParaRPr lang="fr-FR"/>
        </a:p>
      </dgm:t>
    </dgm:pt>
    <dgm:pt modelId="{3262084E-03B4-47EE-B09C-FAEB0004BA5D}" type="pres">
      <dgm:prSet presAssocID="{96422867-A8A5-45F9-9AF9-DD0E64A714BF}" presName="Name0" presStyleCnt="0">
        <dgm:presLayoutVars>
          <dgm:dir/>
          <dgm:resizeHandles val="exact"/>
        </dgm:presLayoutVars>
      </dgm:prSet>
      <dgm:spPr/>
    </dgm:pt>
    <dgm:pt modelId="{69B34B6B-911F-490C-82E3-585AE9A62C17}" type="pres">
      <dgm:prSet presAssocID="{AD847F2A-1C94-4AC2-B8DB-BD9A1283958E}" presName="node" presStyleLbl="node1" presStyleIdx="0" presStyleCnt="2">
        <dgm:presLayoutVars>
          <dgm:bulletEnabled val="1"/>
        </dgm:presLayoutVars>
      </dgm:prSet>
      <dgm:spPr/>
    </dgm:pt>
    <dgm:pt modelId="{B8F7121C-07F3-4B6B-808B-FFB4AC5C814F}" type="pres">
      <dgm:prSet presAssocID="{992172A6-79FE-44E8-9CC3-6C1AA2058EF3}" presName="sibTrans" presStyleLbl="sibTrans2D1" presStyleIdx="0" presStyleCnt="1" custFlipHor="1" custScaleX="102606" custScaleY="54527"/>
      <dgm:spPr>
        <a:prstGeom prst="snip2DiagRect">
          <a:avLst/>
        </a:prstGeom>
      </dgm:spPr>
    </dgm:pt>
    <dgm:pt modelId="{F80E4E11-A161-4767-B997-B0BC70A9E9E8}" type="pres">
      <dgm:prSet presAssocID="{992172A6-79FE-44E8-9CC3-6C1AA2058EF3}" presName="connectorText" presStyleLbl="sibTrans2D1" presStyleIdx="0" presStyleCnt="1"/>
      <dgm:spPr/>
    </dgm:pt>
    <dgm:pt modelId="{3AF9780B-83FA-4E31-A30C-C788CBC4CDA5}" type="pres">
      <dgm:prSet presAssocID="{98141B66-094F-42AE-9833-8BB0B8F13B78}" presName="node" presStyleLbl="node1" presStyleIdx="1" presStyleCnt="2">
        <dgm:presLayoutVars>
          <dgm:bulletEnabled val="1"/>
        </dgm:presLayoutVars>
      </dgm:prSet>
      <dgm:spPr/>
    </dgm:pt>
  </dgm:ptLst>
  <dgm:cxnLst>
    <dgm:cxn modelId="{869C8137-C77C-4DFF-B65F-E3AE4B19D202}" srcId="{96422867-A8A5-45F9-9AF9-DD0E64A714BF}" destId="{98141B66-094F-42AE-9833-8BB0B8F13B78}" srcOrd="1" destOrd="0" parTransId="{87F2ADA0-25B0-4082-9C49-76785BA05E8B}" sibTransId="{3401B83C-9AEB-4D39-85CE-D7B7577165E2}"/>
    <dgm:cxn modelId="{958FA065-2DD8-4F8F-A9C7-4F61788150DB}" type="presOf" srcId="{98141B66-094F-42AE-9833-8BB0B8F13B78}" destId="{3AF9780B-83FA-4E31-A30C-C788CBC4CDA5}" srcOrd="0" destOrd="0" presId="urn:microsoft.com/office/officeart/2005/8/layout/process1"/>
    <dgm:cxn modelId="{57526F4B-4F31-4E24-A57A-6FEDA11977F1}" type="presOf" srcId="{992172A6-79FE-44E8-9CC3-6C1AA2058EF3}" destId="{F80E4E11-A161-4767-B997-B0BC70A9E9E8}" srcOrd="1" destOrd="0" presId="urn:microsoft.com/office/officeart/2005/8/layout/process1"/>
    <dgm:cxn modelId="{B183A055-DE9A-44EA-AC57-8460FAD1B791}" srcId="{96422867-A8A5-45F9-9AF9-DD0E64A714BF}" destId="{AD847F2A-1C94-4AC2-B8DB-BD9A1283958E}" srcOrd="0" destOrd="0" parTransId="{9C4BFE40-DFD4-4725-BE32-7737A0765887}" sibTransId="{992172A6-79FE-44E8-9CC3-6C1AA2058EF3}"/>
    <dgm:cxn modelId="{742D2390-5731-43C9-B584-C48F434D4D4F}" type="presOf" srcId="{96422867-A8A5-45F9-9AF9-DD0E64A714BF}" destId="{3262084E-03B4-47EE-B09C-FAEB0004BA5D}" srcOrd="0" destOrd="0" presId="urn:microsoft.com/office/officeart/2005/8/layout/process1"/>
    <dgm:cxn modelId="{6A617D92-AEA5-401A-8D62-9DF8318C1ED3}" type="presOf" srcId="{992172A6-79FE-44E8-9CC3-6C1AA2058EF3}" destId="{B8F7121C-07F3-4B6B-808B-FFB4AC5C814F}" srcOrd="0" destOrd="0" presId="urn:microsoft.com/office/officeart/2005/8/layout/process1"/>
    <dgm:cxn modelId="{399BBC94-B1ED-4606-8F40-7633BE878B80}" type="presOf" srcId="{AD847F2A-1C94-4AC2-B8DB-BD9A1283958E}" destId="{69B34B6B-911F-490C-82E3-585AE9A62C17}" srcOrd="0" destOrd="0" presId="urn:microsoft.com/office/officeart/2005/8/layout/process1"/>
    <dgm:cxn modelId="{F64A5DC5-9F30-4AA6-923C-8D3646E7BF63}" type="presParOf" srcId="{3262084E-03B4-47EE-B09C-FAEB0004BA5D}" destId="{69B34B6B-911F-490C-82E3-585AE9A62C17}" srcOrd="0" destOrd="0" presId="urn:microsoft.com/office/officeart/2005/8/layout/process1"/>
    <dgm:cxn modelId="{F53570A9-8444-49C9-854E-6CAB49C02DCE}" type="presParOf" srcId="{3262084E-03B4-47EE-B09C-FAEB0004BA5D}" destId="{B8F7121C-07F3-4B6B-808B-FFB4AC5C814F}" srcOrd="1" destOrd="0" presId="urn:microsoft.com/office/officeart/2005/8/layout/process1"/>
    <dgm:cxn modelId="{6C2D4193-286C-4C10-A0C3-C04EF0D21F46}" type="presParOf" srcId="{B8F7121C-07F3-4B6B-808B-FFB4AC5C814F}" destId="{F80E4E11-A161-4767-B997-B0BC70A9E9E8}" srcOrd="0" destOrd="0" presId="urn:microsoft.com/office/officeart/2005/8/layout/process1"/>
    <dgm:cxn modelId="{9668BF70-74A9-403F-9E8B-DFFD839CB33B}" type="presParOf" srcId="{3262084E-03B4-47EE-B09C-FAEB0004BA5D}" destId="{3AF9780B-83FA-4E31-A30C-C788CBC4CDA5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6422867-A8A5-45F9-9AF9-DD0E64A714BF}" type="doc">
      <dgm:prSet loTypeId="urn:microsoft.com/office/officeart/2005/8/layout/process1" loCatId="process" qsTypeId="urn:microsoft.com/office/officeart/2005/8/quickstyle/simple1" qsCatId="simple" csTypeId="urn:microsoft.com/office/officeart/2005/8/colors/colorful4" csCatId="colorful" phldr="1"/>
      <dgm:spPr/>
    </dgm:pt>
    <dgm:pt modelId="{AD847F2A-1C94-4AC2-B8DB-BD9A1283958E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/>
            <a:t>A</a:t>
          </a:r>
        </a:p>
      </dgm:t>
    </dgm:pt>
    <dgm:pt modelId="{9C4BFE40-DFD4-4725-BE32-7737A0765887}" type="parTrans" cxnId="{B183A055-DE9A-44EA-AC57-8460FAD1B791}">
      <dgm:prSet/>
      <dgm:spPr/>
      <dgm:t>
        <a:bodyPr/>
        <a:lstStyle/>
        <a:p>
          <a:endParaRPr lang="fr-FR"/>
        </a:p>
      </dgm:t>
    </dgm:pt>
    <dgm:pt modelId="{992172A6-79FE-44E8-9CC3-6C1AA2058EF3}" type="sibTrans" cxnId="{B183A055-DE9A-44EA-AC57-8460FAD1B791}">
      <dgm:prSet/>
      <dgm:spPr>
        <a:solidFill>
          <a:schemeClr val="bg2">
            <a:lumMod val="90000"/>
          </a:schemeClr>
        </a:solidFill>
      </dgm:spPr>
      <dgm:t>
        <a:bodyPr/>
        <a:lstStyle/>
        <a:p>
          <a:endParaRPr lang="fr-FR"/>
        </a:p>
      </dgm:t>
    </dgm:pt>
    <dgm:pt modelId="{98141B66-094F-42AE-9833-8BB0B8F13B78}">
      <dgm:prSet phldrT="[Texte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fr-FR" dirty="0"/>
            <a:t>C</a:t>
          </a:r>
        </a:p>
      </dgm:t>
    </dgm:pt>
    <dgm:pt modelId="{87F2ADA0-25B0-4082-9C49-76785BA05E8B}" type="parTrans" cxnId="{869C8137-C77C-4DFF-B65F-E3AE4B19D202}">
      <dgm:prSet/>
      <dgm:spPr/>
      <dgm:t>
        <a:bodyPr/>
        <a:lstStyle/>
        <a:p>
          <a:endParaRPr lang="fr-FR"/>
        </a:p>
      </dgm:t>
    </dgm:pt>
    <dgm:pt modelId="{3401B83C-9AEB-4D39-85CE-D7B7577165E2}" type="sibTrans" cxnId="{869C8137-C77C-4DFF-B65F-E3AE4B19D202}">
      <dgm:prSet/>
      <dgm:spPr/>
      <dgm:t>
        <a:bodyPr/>
        <a:lstStyle/>
        <a:p>
          <a:endParaRPr lang="fr-FR"/>
        </a:p>
      </dgm:t>
    </dgm:pt>
    <dgm:pt modelId="{3262084E-03B4-47EE-B09C-FAEB0004BA5D}" type="pres">
      <dgm:prSet presAssocID="{96422867-A8A5-45F9-9AF9-DD0E64A714BF}" presName="Name0" presStyleCnt="0">
        <dgm:presLayoutVars>
          <dgm:dir/>
          <dgm:resizeHandles val="exact"/>
        </dgm:presLayoutVars>
      </dgm:prSet>
      <dgm:spPr/>
    </dgm:pt>
    <dgm:pt modelId="{69B34B6B-911F-490C-82E3-585AE9A62C17}" type="pres">
      <dgm:prSet presAssocID="{AD847F2A-1C94-4AC2-B8DB-BD9A1283958E}" presName="node" presStyleLbl="node1" presStyleIdx="0" presStyleCnt="2">
        <dgm:presLayoutVars>
          <dgm:bulletEnabled val="1"/>
        </dgm:presLayoutVars>
      </dgm:prSet>
      <dgm:spPr/>
    </dgm:pt>
    <dgm:pt modelId="{B8F7121C-07F3-4B6B-808B-FFB4AC5C814F}" type="pres">
      <dgm:prSet presAssocID="{992172A6-79FE-44E8-9CC3-6C1AA2058EF3}" presName="sibTrans" presStyleLbl="sibTrans2D1" presStyleIdx="0" presStyleCnt="1" custFlipHor="1" custScaleX="102606" custScaleY="54527"/>
      <dgm:spPr>
        <a:prstGeom prst="snip2DiagRect">
          <a:avLst/>
        </a:prstGeom>
      </dgm:spPr>
    </dgm:pt>
    <dgm:pt modelId="{F80E4E11-A161-4767-B997-B0BC70A9E9E8}" type="pres">
      <dgm:prSet presAssocID="{992172A6-79FE-44E8-9CC3-6C1AA2058EF3}" presName="connectorText" presStyleLbl="sibTrans2D1" presStyleIdx="0" presStyleCnt="1"/>
      <dgm:spPr/>
    </dgm:pt>
    <dgm:pt modelId="{3AF9780B-83FA-4E31-A30C-C788CBC4CDA5}" type="pres">
      <dgm:prSet presAssocID="{98141B66-094F-42AE-9833-8BB0B8F13B78}" presName="node" presStyleLbl="node1" presStyleIdx="1" presStyleCnt="2">
        <dgm:presLayoutVars>
          <dgm:bulletEnabled val="1"/>
        </dgm:presLayoutVars>
      </dgm:prSet>
      <dgm:spPr/>
    </dgm:pt>
  </dgm:ptLst>
  <dgm:cxnLst>
    <dgm:cxn modelId="{869C8137-C77C-4DFF-B65F-E3AE4B19D202}" srcId="{96422867-A8A5-45F9-9AF9-DD0E64A714BF}" destId="{98141B66-094F-42AE-9833-8BB0B8F13B78}" srcOrd="1" destOrd="0" parTransId="{87F2ADA0-25B0-4082-9C49-76785BA05E8B}" sibTransId="{3401B83C-9AEB-4D39-85CE-D7B7577165E2}"/>
    <dgm:cxn modelId="{958FA065-2DD8-4F8F-A9C7-4F61788150DB}" type="presOf" srcId="{98141B66-094F-42AE-9833-8BB0B8F13B78}" destId="{3AF9780B-83FA-4E31-A30C-C788CBC4CDA5}" srcOrd="0" destOrd="0" presId="urn:microsoft.com/office/officeart/2005/8/layout/process1"/>
    <dgm:cxn modelId="{57526F4B-4F31-4E24-A57A-6FEDA11977F1}" type="presOf" srcId="{992172A6-79FE-44E8-9CC3-6C1AA2058EF3}" destId="{F80E4E11-A161-4767-B997-B0BC70A9E9E8}" srcOrd="1" destOrd="0" presId="urn:microsoft.com/office/officeart/2005/8/layout/process1"/>
    <dgm:cxn modelId="{B183A055-DE9A-44EA-AC57-8460FAD1B791}" srcId="{96422867-A8A5-45F9-9AF9-DD0E64A714BF}" destId="{AD847F2A-1C94-4AC2-B8DB-BD9A1283958E}" srcOrd="0" destOrd="0" parTransId="{9C4BFE40-DFD4-4725-BE32-7737A0765887}" sibTransId="{992172A6-79FE-44E8-9CC3-6C1AA2058EF3}"/>
    <dgm:cxn modelId="{742D2390-5731-43C9-B584-C48F434D4D4F}" type="presOf" srcId="{96422867-A8A5-45F9-9AF9-DD0E64A714BF}" destId="{3262084E-03B4-47EE-B09C-FAEB0004BA5D}" srcOrd="0" destOrd="0" presId="urn:microsoft.com/office/officeart/2005/8/layout/process1"/>
    <dgm:cxn modelId="{6A617D92-AEA5-401A-8D62-9DF8318C1ED3}" type="presOf" srcId="{992172A6-79FE-44E8-9CC3-6C1AA2058EF3}" destId="{B8F7121C-07F3-4B6B-808B-FFB4AC5C814F}" srcOrd="0" destOrd="0" presId="urn:microsoft.com/office/officeart/2005/8/layout/process1"/>
    <dgm:cxn modelId="{399BBC94-B1ED-4606-8F40-7633BE878B80}" type="presOf" srcId="{AD847F2A-1C94-4AC2-B8DB-BD9A1283958E}" destId="{69B34B6B-911F-490C-82E3-585AE9A62C17}" srcOrd="0" destOrd="0" presId="urn:microsoft.com/office/officeart/2005/8/layout/process1"/>
    <dgm:cxn modelId="{F64A5DC5-9F30-4AA6-923C-8D3646E7BF63}" type="presParOf" srcId="{3262084E-03B4-47EE-B09C-FAEB0004BA5D}" destId="{69B34B6B-911F-490C-82E3-585AE9A62C17}" srcOrd="0" destOrd="0" presId="urn:microsoft.com/office/officeart/2005/8/layout/process1"/>
    <dgm:cxn modelId="{F53570A9-8444-49C9-854E-6CAB49C02DCE}" type="presParOf" srcId="{3262084E-03B4-47EE-B09C-FAEB0004BA5D}" destId="{B8F7121C-07F3-4B6B-808B-FFB4AC5C814F}" srcOrd="1" destOrd="0" presId="urn:microsoft.com/office/officeart/2005/8/layout/process1"/>
    <dgm:cxn modelId="{6C2D4193-286C-4C10-A0C3-C04EF0D21F46}" type="presParOf" srcId="{B8F7121C-07F3-4B6B-808B-FFB4AC5C814F}" destId="{F80E4E11-A161-4767-B997-B0BC70A9E9E8}" srcOrd="0" destOrd="0" presId="urn:microsoft.com/office/officeart/2005/8/layout/process1"/>
    <dgm:cxn modelId="{9668BF70-74A9-403F-9E8B-DFFD839CB33B}" type="presParOf" srcId="{3262084E-03B4-47EE-B09C-FAEB0004BA5D}" destId="{3AF9780B-83FA-4E31-A30C-C788CBC4CDA5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B34B6B-911F-490C-82E3-585AE9A62C17}">
      <dsp:nvSpPr>
        <dsp:cNvPr id="0" name=""/>
        <dsp:cNvSpPr/>
      </dsp:nvSpPr>
      <dsp:spPr>
        <a:xfrm>
          <a:off x="747" y="156665"/>
          <a:ext cx="1594449" cy="956669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200" kern="1200" dirty="0"/>
            <a:t>A</a:t>
          </a:r>
        </a:p>
      </dsp:txBody>
      <dsp:txXfrm>
        <a:off x="28767" y="184685"/>
        <a:ext cx="1538409" cy="900629"/>
      </dsp:txXfrm>
    </dsp:sp>
    <dsp:sp modelId="{B8F7121C-07F3-4B6B-808B-FFB4AC5C814F}">
      <dsp:nvSpPr>
        <dsp:cNvPr id="0" name=""/>
        <dsp:cNvSpPr/>
      </dsp:nvSpPr>
      <dsp:spPr>
        <a:xfrm flipH="1">
          <a:off x="1750237" y="527193"/>
          <a:ext cx="346832" cy="215612"/>
        </a:xfrm>
        <a:prstGeom prst="snip2DiagRect">
          <a:avLst/>
        </a:prstGeom>
        <a:solidFill>
          <a:schemeClr val="bg2">
            <a:lumMod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900" kern="1200"/>
        </a:p>
      </dsp:txBody>
      <dsp:txXfrm>
        <a:off x="1814921" y="570315"/>
        <a:ext cx="282148" cy="129368"/>
      </dsp:txXfrm>
    </dsp:sp>
    <dsp:sp modelId="{3AF9780B-83FA-4E31-A30C-C788CBC4CDA5}">
      <dsp:nvSpPr>
        <dsp:cNvPr id="0" name=""/>
        <dsp:cNvSpPr/>
      </dsp:nvSpPr>
      <dsp:spPr>
        <a:xfrm>
          <a:off x="2232976" y="156665"/>
          <a:ext cx="1594449" cy="956669"/>
        </a:xfrm>
        <a:prstGeom prst="roundRect">
          <a:avLst>
            <a:gd name="adj" fmla="val 10000"/>
          </a:avLst>
        </a:prstGeom>
        <a:solidFill>
          <a:schemeClr val="accent4">
            <a:hueOff val="20094294"/>
            <a:satOff val="583"/>
            <a:lumOff val="72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200" kern="1200" dirty="0"/>
            <a:t>B</a:t>
          </a:r>
        </a:p>
      </dsp:txBody>
      <dsp:txXfrm>
        <a:off x="2260996" y="184685"/>
        <a:ext cx="1538409" cy="9006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B34B6B-911F-490C-82E3-585AE9A62C17}">
      <dsp:nvSpPr>
        <dsp:cNvPr id="0" name=""/>
        <dsp:cNvSpPr/>
      </dsp:nvSpPr>
      <dsp:spPr>
        <a:xfrm>
          <a:off x="747" y="156665"/>
          <a:ext cx="1594449" cy="956669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200" kern="1200" dirty="0"/>
            <a:t>B</a:t>
          </a:r>
        </a:p>
      </dsp:txBody>
      <dsp:txXfrm>
        <a:off x="28767" y="184685"/>
        <a:ext cx="1538409" cy="900629"/>
      </dsp:txXfrm>
    </dsp:sp>
    <dsp:sp modelId="{B8F7121C-07F3-4B6B-808B-FFB4AC5C814F}">
      <dsp:nvSpPr>
        <dsp:cNvPr id="0" name=""/>
        <dsp:cNvSpPr/>
      </dsp:nvSpPr>
      <dsp:spPr>
        <a:xfrm flipH="1">
          <a:off x="1750237" y="527193"/>
          <a:ext cx="346832" cy="215612"/>
        </a:xfrm>
        <a:prstGeom prst="snip2DiagRect">
          <a:avLst/>
        </a:prstGeom>
        <a:solidFill>
          <a:schemeClr val="bg2">
            <a:lumMod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900" kern="1200"/>
        </a:p>
      </dsp:txBody>
      <dsp:txXfrm>
        <a:off x="1814921" y="570315"/>
        <a:ext cx="282148" cy="129368"/>
      </dsp:txXfrm>
    </dsp:sp>
    <dsp:sp modelId="{3AF9780B-83FA-4E31-A30C-C788CBC4CDA5}">
      <dsp:nvSpPr>
        <dsp:cNvPr id="0" name=""/>
        <dsp:cNvSpPr/>
      </dsp:nvSpPr>
      <dsp:spPr>
        <a:xfrm>
          <a:off x="2232976" y="156665"/>
          <a:ext cx="1594449" cy="956669"/>
        </a:xfrm>
        <a:prstGeom prst="roundRect">
          <a:avLst>
            <a:gd name="adj" fmla="val 10000"/>
          </a:avLst>
        </a:prstGeom>
        <a:solidFill>
          <a:schemeClr val="tx2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200" kern="1200" dirty="0"/>
            <a:t>C</a:t>
          </a:r>
        </a:p>
      </dsp:txBody>
      <dsp:txXfrm>
        <a:off x="2260996" y="184685"/>
        <a:ext cx="1538409" cy="9006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B34B6B-911F-490C-82E3-585AE9A62C17}">
      <dsp:nvSpPr>
        <dsp:cNvPr id="0" name=""/>
        <dsp:cNvSpPr/>
      </dsp:nvSpPr>
      <dsp:spPr>
        <a:xfrm>
          <a:off x="747" y="156665"/>
          <a:ext cx="1594449" cy="956669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200" kern="1200" dirty="0"/>
            <a:t>A</a:t>
          </a:r>
        </a:p>
      </dsp:txBody>
      <dsp:txXfrm>
        <a:off x="28767" y="184685"/>
        <a:ext cx="1538409" cy="900629"/>
      </dsp:txXfrm>
    </dsp:sp>
    <dsp:sp modelId="{B8F7121C-07F3-4B6B-808B-FFB4AC5C814F}">
      <dsp:nvSpPr>
        <dsp:cNvPr id="0" name=""/>
        <dsp:cNvSpPr/>
      </dsp:nvSpPr>
      <dsp:spPr>
        <a:xfrm flipH="1">
          <a:off x="1750237" y="527193"/>
          <a:ext cx="346832" cy="215612"/>
        </a:xfrm>
        <a:prstGeom prst="snip2DiagRect">
          <a:avLst/>
        </a:prstGeom>
        <a:solidFill>
          <a:schemeClr val="bg2">
            <a:lumMod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900" kern="1200"/>
        </a:p>
      </dsp:txBody>
      <dsp:txXfrm>
        <a:off x="1814921" y="570315"/>
        <a:ext cx="282148" cy="129368"/>
      </dsp:txXfrm>
    </dsp:sp>
    <dsp:sp modelId="{3AF9780B-83FA-4E31-A30C-C788CBC4CDA5}">
      <dsp:nvSpPr>
        <dsp:cNvPr id="0" name=""/>
        <dsp:cNvSpPr/>
      </dsp:nvSpPr>
      <dsp:spPr>
        <a:xfrm>
          <a:off x="2232976" y="156665"/>
          <a:ext cx="1594449" cy="956669"/>
        </a:xfrm>
        <a:prstGeom prst="roundRect">
          <a:avLst>
            <a:gd name="adj" fmla="val 10000"/>
          </a:avLst>
        </a:prstGeom>
        <a:solidFill>
          <a:schemeClr val="tx2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200" kern="1200" dirty="0"/>
            <a:t>C</a:t>
          </a:r>
        </a:p>
      </dsp:txBody>
      <dsp:txXfrm>
        <a:off x="2260996" y="184685"/>
        <a:ext cx="1538409" cy="9006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1/4/2022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78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‹N°›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29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‹N°›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4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91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31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‹N°›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6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‹N°›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92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‹N°›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524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‹N°›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42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‹N°›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1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‹N°›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45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21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jpg"/><Relationship Id="rId5" Type="http://schemas.openxmlformats.org/officeDocument/2006/relationships/image" Target="../media/image11.jpg"/><Relationship Id="rId4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7EF58-46A5-4E96-87B4-E61256E93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2614" y="1625608"/>
            <a:ext cx="4655719" cy="27221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b="0" i="0">
                <a:effectLst/>
                <a:latin typeface="Verdana, Arial, Helvetica, sans-serif"/>
              </a:rPr>
              <a:t>Hippocampal role in the interaction of semantic memory with learning and decision</a:t>
            </a:r>
            <a:endParaRPr lang="en-US" sz="3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71368-F287-4109-948F-FC2A4851A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2614" y="4466844"/>
            <a:ext cx="4655719" cy="1681649"/>
          </a:xfrm>
        </p:spPr>
        <p:txBody>
          <a:bodyPr>
            <a:normAutofit fontScale="70000" lnSpcReduction="20000"/>
          </a:bodyPr>
          <a:lstStyle/>
          <a:p>
            <a:r>
              <a:rPr lang="de-DE" sz="2400" dirty="0">
                <a:latin typeface="Calibri Light" panose="020F0302020204030204" pitchFamily="34" charset="0"/>
                <a:ea typeface="+mj-ea"/>
                <a:cs typeface="+mj-cs"/>
              </a:rPr>
              <a:t>Florian Leprévost</a:t>
            </a:r>
          </a:p>
          <a:p>
            <a:r>
              <a:rPr lang="de-DE" sz="2400" dirty="0">
                <a:latin typeface="Calibri Light" panose="020F0302020204030204" pitchFamily="34" charset="0"/>
                <a:ea typeface="+mj-ea"/>
                <a:cs typeface="+mj-cs"/>
              </a:rPr>
              <a:t>Prof. Dr. Bianca Wittmann</a:t>
            </a:r>
          </a:p>
          <a:p>
            <a:endParaRPr lang="de-DE" dirty="0">
              <a:latin typeface="Calibri Light" panose="020F0302020204030204" pitchFamily="34" charset="0"/>
              <a:ea typeface="+mj-ea"/>
              <a:cs typeface="+mj-cs"/>
            </a:endParaRPr>
          </a:p>
          <a:p>
            <a:r>
              <a:rPr lang="en-US" altLang="de-DE" sz="2400" dirty="0">
                <a:latin typeface="Calibri Light" panose="020F0302020204030204" pitchFamily="34" charset="0"/>
              </a:rPr>
              <a:t>Justus-Liebig-Universität </a:t>
            </a:r>
            <a:r>
              <a:rPr lang="en-US" altLang="de-DE" sz="2400" dirty="0" err="1">
                <a:latin typeface="Calibri Light" panose="020F0302020204030204" pitchFamily="34" charset="0"/>
              </a:rPr>
              <a:t>Gießen</a:t>
            </a:r>
            <a:r>
              <a:rPr lang="en-US" altLang="de-DE" sz="2400" dirty="0">
                <a:latin typeface="Calibri Light" panose="020F0302020204030204" pitchFamily="34" charset="0"/>
              </a:rPr>
              <a:t> – </a:t>
            </a:r>
          </a:p>
          <a:p>
            <a:r>
              <a:rPr lang="en-US" altLang="de-DE" sz="2400" dirty="0">
                <a:latin typeface="Calibri Light" panose="020F0302020204030204" pitchFamily="34" charset="0"/>
              </a:rPr>
              <a:t>BION </a:t>
            </a:r>
            <a:r>
              <a:rPr lang="en-US" altLang="de-DE" sz="2400">
                <a:latin typeface="Calibri Light" panose="020F0302020204030204" pitchFamily="34" charset="0"/>
              </a:rPr>
              <a:t>meeting 2022</a:t>
            </a:r>
            <a:endParaRPr lang="en-US" altLang="de-DE" sz="2400" dirty="0">
              <a:latin typeface="Calibri Light" panose="020F0302020204030204" pitchFamily="34" charset="0"/>
            </a:endParaRPr>
          </a:p>
          <a:p>
            <a:endParaRPr lang="de-DE" sz="2400" dirty="0">
              <a:latin typeface="Calibri Light" panose="020F0302020204030204" pitchFamily="34" charset="0"/>
              <a:ea typeface="+mj-ea"/>
              <a:cs typeface="+mj-cs"/>
            </a:endParaRPr>
          </a:p>
          <a:p>
            <a:endParaRPr lang="en-US" dirty="0"/>
          </a:p>
        </p:txBody>
      </p:sp>
      <p:pic>
        <p:nvPicPr>
          <p:cNvPr id="4" name="Picture 3" descr="3D neurons connecting">
            <a:extLst>
              <a:ext uri="{FF2B5EF4-FFF2-40B4-BE49-F238E27FC236}">
                <a16:creationId xmlns:a16="http://schemas.microsoft.com/office/drawing/2014/main" id="{38775A82-2D8E-4875-AA65-F89077E097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89" r="22341" b="-1"/>
          <a:stretch/>
        </p:blipFill>
        <p:spPr>
          <a:xfrm>
            <a:off x="20" y="10"/>
            <a:ext cx="6038037" cy="6857990"/>
          </a:xfrm>
          <a:prstGeom prst="rect">
            <a:avLst/>
          </a:prstGeom>
        </p:spPr>
      </p:pic>
      <p:sp>
        <p:nvSpPr>
          <p:cNvPr id="11" name="Cross 10">
            <a:extLst>
              <a:ext uri="{FF2B5EF4-FFF2-40B4-BE49-F238E27FC236}">
                <a16:creationId xmlns:a16="http://schemas.microsoft.com/office/drawing/2014/main" id="{12E8ED90-6D42-AE40-963A-3924EE207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30625" y="562356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37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2327B4-72D4-4FE0-A265-0FCD3876B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B66FC4-8EFD-49B0-8256-47E40B37E77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1873115-3DA2-4AB7-8378-E026D68A2D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1726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A6EA10-0E20-4580-B7DA-3A50A5E4C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B9C1FC1F-56A6-406D-AF4C-D7441AC460F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676" y="1555861"/>
            <a:ext cx="2190819" cy="2190819"/>
          </a:xfrm>
        </p:spPr>
      </p:pic>
      <p:pic>
        <p:nvPicPr>
          <p:cNvPr id="8" name="Espace réservé du contenu 7" descr="Une image contenant neige, extérieur, ciel, nature&#10;&#10;Description générée automatiquement">
            <a:extLst>
              <a:ext uri="{FF2B5EF4-FFF2-40B4-BE49-F238E27FC236}">
                <a16:creationId xmlns:a16="http://schemas.microsoft.com/office/drawing/2014/main" id="{6C6C1ABE-F3CB-44DE-8B17-868980DD6D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452" y="1600200"/>
            <a:ext cx="2190818" cy="2190818"/>
          </a:xfr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113780C-136F-4EEB-A2D7-DF5FC48942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506" y="3367279"/>
            <a:ext cx="2190820" cy="2190820"/>
          </a:xfrm>
          <a:prstGeom prst="rect">
            <a:avLst/>
          </a:prstGeom>
        </p:spPr>
      </p:pic>
      <p:pic>
        <p:nvPicPr>
          <p:cNvPr id="12" name="Image 11" descr="Une image contenant pièce de monnaie&#10;&#10;Description générée automatiquement">
            <a:extLst>
              <a:ext uri="{FF2B5EF4-FFF2-40B4-BE49-F238E27FC236}">
                <a16:creationId xmlns:a16="http://schemas.microsoft.com/office/drawing/2014/main" id="{CF106763-0347-4E54-BE7F-5F5D78267B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626" y="1086644"/>
            <a:ext cx="2190819" cy="2190819"/>
          </a:xfrm>
          <a:prstGeom prst="rect">
            <a:avLst/>
          </a:prstGeom>
        </p:spPr>
      </p:pic>
      <p:pic>
        <p:nvPicPr>
          <p:cNvPr id="14" name="Image 13" descr="Une image contenant habits, chaussures, noir&#10;&#10;Description générée automatiquement">
            <a:extLst>
              <a:ext uri="{FF2B5EF4-FFF2-40B4-BE49-F238E27FC236}">
                <a16:creationId xmlns:a16="http://schemas.microsoft.com/office/drawing/2014/main" id="{E480D3FC-E369-4EC3-80E6-3B22B23088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676" y="4073712"/>
            <a:ext cx="2190819" cy="2190819"/>
          </a:xfrm>
          <a:prstGeom prst="rect">
            <a:avLst/>
          </a:prstGeom>
        </p:spPr>
      </p:pic>
      <p:pic>
        <p:nvPicPr>
          <p:cNvPr id="16" name="Image 15" descr="Une image contenant intérieur, plancher, appareil&#10;&#10;Description générée automatiquement">
            <a:extLst>
              <a:ext uri="{FF2B5EF4-FFF2-40B4-BE49-F238E27FC236}">
                <a16:creationId xmlns:a16="http://schemas.microsoft.com/office/drawing/2014/main" id="{FBA33559-7D56-4803-8860-56A65D2DEA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981" y="3880836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717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5C447B-55F2-426B-9AFD-6E43062E8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471618-E0E9-4195-A7CF-8D73D0F7C7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Wang et al. 2020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203D4A66-4CB1-49A8-AC21-9B41CE03B9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19" t="26060" r="319" b="49572"/>
          <a:stretch/>
        </p:blipFill>
        <p:spPr>
          <a:xfrm>
            <a:off x="5511754" y="2624505"/>
            <a:ext cx="6155352" cy="129625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2DCABFF-0459-453A-94EC-FCC32D0490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9" t="50351" r="-319" b="25281"/>
          <a:stretch/>
        </p:blipFill>
        <p:spPr>
          <a:xfrm>
            <a:off x="5531407" y="3919221"/>
            <a:ext cx="6155352" cy="129625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92D70C0A-1F77-4E4B-BF68-86A5AAC4FF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9" t="75367" r="-319" b="265"/>
          <a:stretch/>
        </p:blipFill>
        <p:spPr>
          <a:xfrm>
            <a:off x="5531407" y="5262884"/>
            <a:ext cx="6155352" cy="1296258"/>
          </a:xfrm>
          <a:prstGeom prst="rect">
            <a:avLst/>
          </a:prstGeom>
        </p:spPr>
      </p:pic>
      <p:grpSp>
        <p:nvGrpSpPr>
          <p:cNvPr id="11" name="Groupe 10">
            <a:extLst>
              <a:ext uri="{FF2B5EF4-FFF2-40B4-BE49-F238E27FC236}">
                <a16:creationId xmlns:a16="http://schemas.microsoft.com/office/drawing/2014/main" id="{45B11237-5111-4C18-9F3A-D934F7A15220}"/>
              </a:ext>
            </a:extLst>
          </p:cNvPr>
          <p:cNvGrpSpPr/>
          <p:nvPr/>
        </p:nvGrpSpPr>
        <p:grpSpPr>
          <a:xfrm>
            <a:off x="5511754" y="1238288"/>
            <a:ext cx="6155352" cy="4245751"/>
            <a:chOff x="3602572" y="976630"/>
            <a:chExt cx="6155352" cy="4245751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976286B6-9704-435D-918A-9C4B54BCF4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72806"/>
            <a:stretch/>
          </p:blipFill>
          <p:spPr>
            <a:xfrm>
              <a:off x="3602572" y="976630"/>
              <a:ext cx="6155352" cy="144655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BBA1ECA-C938-40BE-A21A-E6E23EE12C97}"/>
                </a:ext>
              </a:extLst>
            </p:cNvPr>
            <p:cNvSpPr/>
            <p:nvPr/>
          </p:nvSpPr>
          <p:spPr>
            <a:xfrm>
              <a:off x="5402260" y="1159375"/>
              <a:ext cx="2595283" cy="2280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A9C7BA9-EF4E-407C-AA78-77A470A71845}"/>
                </a:ext>
              </a:extLst>
            </p:cNvPr>
            <p:cNvSpPr/>
            <p:nvPr/>
          </p:nvSpPr>
          <p:spPr>
            <a:xfrm>
              <a:off x="5137801" y="2463546"/>
              <a:ext cx="2595283" cy="2280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A82BA66-F154-4D87-898E-0B57BF73B31E}"/>
                </a:ext>
              </a:extLst>
            </p:cNvPr>
            <p:cNvSpPr/>
            <p:nvPr/>
          </p:nvSpPr>
          <p:spPr>
            <a:xfrm>
              <a:off x="4967471" y="3692672"/>
              <a:ext cx="2595283" cy="2280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67F8941-04A6-4D24-984E-C182727EB4C1}"/>
                </a:ext>
              </a:extLst>
            </p:cNvPr>
            <p:cNvSpPr/>
            <p:nvPr/>
          </p:nvSpPr>
          <p:spPr>
            <a:xfrm>
              <a:off x="5439661" y="4994290"/>
              <a:ext cx="2595283" cy="2280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486949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FBCC43-837A-449B-9003-DB61CEBFC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C2F87E-4A5D-4917-ACEE-36FF2639BFC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4554D69-7B51-4870-AFF8-43863C4BC7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9463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0F2A71-D1A5-41AD-81E9-552E64941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08E557-5902-4334-BDEA-32FFAFF023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735753E-C623-428B-9D19-DE230DE897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432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B36F0C-7B67-4379-BC33-334BEBFBA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4A7E8D-4993-4B3D-90BB-D943BEB160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1D8B103-402A-499A-BDED-BDC9CE52F7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919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EBA92942-A1D1-447B-B42D-48BC338F9B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377" t="5678" b="14445"/>
          <a:stretch/>
        </p:blipFill>
        <p:spPr>
          <a:xfrm>
            <a:off x="8516983" y="1927996"/>
            <a:ext cx="3109868" cy="484383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D7906A2-D678-43D3-B258-4780D44C7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10912148" cy="1446550"/>
          </a:xfrm>
        </p:spPr>
        <p:txBody>
          <a:bodyPr>
            <a:normAutofit/>
          </a:bodyPr>
          <a:lstStyle/>
          <a:p>
            <a:r>
              <a:rPr lang="fr-FR" sz="3600" dirty="0" err="1"/>
              <a:t>Reactivation</a:t>
            </a:r>
            <a:r>
              <a:rPr lang="fr-FR" sz="3600" dirty="0"/>
              <a:t> of </a:t>
            </a:r>
            <a:r>
              <a:rPr lang="fr-FR" sz="3600" dirty="0" err="1"/>
              <a:t>associated</a:t>
            </a:r>
            <a:r>
              <a:rPr lang="fr-FR" sz="3600" dirty="0"/>
              <a:t> stimuli </a:t>
            </a:r>
            <a:r>
              <a:rPr lang="fr-FR" sz="3600" dirty="0" err="1"/>
              <a:t>with</a:t>
            </a:r>
            <a:r>
              <a:rPr lang="fr-FR" sz="3600" dirty="0"/>
              <a:t> </a:t>
            </a:r>
            <a:r>
              <a:rPr lang="fr-FR" sz="3600" dirty="0" err="1"/>
              <a:t>learning</a:t>
            </a:r>
            <a:endParaRPr lang="fr-FR" sz="3600" dirty="0"/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37F5FA14-6F37-46E5-A173-B2CE1A7E3E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5139003" cy="3189733"/>
          </a:xfrm>
        </p:spPr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AdvPSA183"/>
              </a:rPr>
              <a:t>Greater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AdvPSA183"/>
              </a:rPr>
              <a:t>learning-related hippocampal decreases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dvPSA183"/>
              </a:rPr>
              <a:t>(first - last parameter estimate) across encoding repetitions were associated with greater AC performance at test.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AdvPSA183"/>
              </a:rPr>
            </a:br>
            <a:endParaRPr lang="en-US" sz="1800" b="0" i="0" dirty="0">
              <a:solidFill>
                <a:srgbClr val="000000"/>
              </a:solidFill>
              <a:effectLst/>
              <a:latin typeface="AdvPSA183"/>
            </a:endParaRP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AdvPSA183"/>
              </a:rPr>
              <a:t>Greater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AdvPSA183"/>
              </a:rPr>
              <a:t>activation increases in VMPFC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dvPSA183"/>
              </a:rPr>
              <a:t>(last-first parameter estimate) across encoding repetitions were associated with greater AC performance at test</a:t>
            </a:r>
            <a:br>
              <a:rPr lang="en-US" dirty="0"/>
            </a:br>
            <a:endParaRPr lang="fr-FR" dirty="0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1EBC3AA-3742-4C43-A032-EB725B1EF27C}"/>
              </a:ext>
            </a:extLst>
          </p:cNvPr>
          <p:cNvSpPr txBox="1">
            <a:spLocks/>
          </p:cNvSpPr>
          <p:nvPr/>
        </p:nvSpPr>
        <p:spPr>
          <a:xfrm>
            <a:off x="565149" y="393479"/>
            <a:ext cx="11626851" cy="827987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>
                <a:solidFill>
                  <a:schemeClr val="bg2">
                    <a:lumMod val="90000"/>
                  </a:schemeClr>
                </a:solidFill>
              </a:rPr>
              <a:t>1. Background</a:t>
            </a:r>
            <a:r>
              <a:rPr lang="fr-FR" dirty="0">
                <a:solidFill>
                  <a:schemeClr val="bg2">
                    <a:lumMod val="90000"/>
                  </a:schemeClr>
                </a:solidFill>
              </a:rPr>
              <a:t> 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457A95A-06A6-422B-BBFB-15B689CE95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6" t="5678" r="76964" b="14445"/>
          <a:stretch/>
        </p:blipFill>
        <p:spPr>
          <a:xfrm>
            <a:off x="6862354" y="1927996"/>
            <a:ext cx="1654629" cy="484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786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7906A2-D678-43D3-B258-4780D44C7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10912148" cy="1446550"/>
          </a:xfrm>
        </p:spPr>
        <p:txBody>
          <a:bodyPr>
            <a:normAutofit/>
          </a:bodyPr>
          <a:lstStyle/>
          <a:p>
            <a:r>
              <a:rPr lang="fr-FR" sz="3600" dirty="0" err="1"/>
              <a:t>Reactivation</a:t>
            </a:r>
            <a:r>
              <a:rPr lang="fr-FR" sz="3600" dirty="0"/>
              <a:t> of </a:t>
            </a:r>
            <a:r>
              <a:rPr lang="fr-FR" sz="3600" dirty="0" err="1"/>
              <a:t>associated</a:t>
            </a:r>
            <a:r>
              <a:rPr lang="fr-FR" sz="3600" dirty="0"/>
              <a:t> stimuli </a:t>
            </a:r>
            <a:r>
              <a:rPr lang="fr-FR" sz="3600" dirty="0" err="1"/>
              <a:t>with</a:t>
            </a:r>
            <a:r>
              <a:rPr lang="fr-FR" sz="3600" dirty="0"/>
              <a:t> </a:t>
            </a:r>
            <a:r>
              <a:rPr lang="fr-FR" sz="3600" dirty="0" err="1"/>
              <a:t>learning</a:t>
            </a:r>
            <a:endParaRPr lang="fr-FR" sz="36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FC422CD-07BA-4AE1-815A-C422F78C69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0" t="60261"/>
          <a:stretch/>
        </p:blipFill>
        <p:spPr>
          <a:xfrm>
            <a:off x="775062" y="4772297"/>
            <a:ext cx="4119569" cy="1264231"/>
          </a:xfrm>
          <a:prstGeom prst="rect">
            <a:avLst/>
          </a:prstGeom>
        </p:spPr>
      </p:pic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37F5FA14-6F37-46E5-A173-B2CE1A7E3E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r>
              <a:rPr lang="fr-FR" i="1" dirty="0" err="1"/>
              <a:t>Zeithamova</a:t>
            </a:r>
            <a:r>
              <a:rPr lang="fr-FR" i="1" dirty="0"/>
              <a:t> et al 2012</a:t>
            </a:r>
          </a:p>
          <a:p>
            <a:pPr lvl="1"/>
            <a:r>
              <a:rPr lang="fr-FR" dirty="0"/>
              <a:t>Associative </a:t>
            </a:r>
            <a:r>
              <a:rPr lang="fr-FR" dirty="0" err="1"/>
              <a:t>learning</a:t>
            </a:r>
            <a:r>
              <a:rPr lang="fr-FR" dirty="0"/>
              <a:t> </a:t>
            </a:r>
            <a:r>
              <a:rPr lang="fr-FR" b="1" dirty="0"/>
              <a:t>OOS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1EBC3AA-3742-4C43-A032-EB725B1EF27C}"/>
              </a:ext>
            </a:extLst>
          </p:cNvPr>
          <p:cNvSpPr txBox="1">
            <a:spLocks/>
          </p:cNvSpPr>
          <p:nvPr/>
        </p:nvSpPr>
        <p:spPr>
          <a:xfrm>
            <a:off x="565148" y="460882"/>
            <a:ext cx="11626851" cy="827987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>
                <a:solidFill>
                  <a:schemeClr val="bg2">
                    <a:lumMod val="90000"/>
                  </a:schemeClr>
                </a:solidFill>
              </a:rPr>
              <a:t>1. Background</a:t>
            </a:r>
            <a:r>
              <a:rPr lang="fr-FR" dirty="0">
                <a:solidFill>
                  <a:schemeClr val="bg2">
                    <a:lumMod val="90000"/>
                  </a:schemeClr>
                </a:solidFill>
              </a:rPr>
              <a:t> 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E9767F71-946D-426E-9BCD-F8331B414F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40"/>
          <a:stretch/>
        </p:blipFill>
        <p:spPr>
          <a:xfrm>
            <a:off x="8133387" y="3721971"/>
            <a:ext cx="2760628" cy="2874663"/>
          </a:xfrm>
          <a:prstGeom prst="rect">
            <a:avLst/>
          </a:prstGeom>
        </p:spPr>
      </p:pic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9ACB1298-FB3C-4C55-B106-66413A5ABF51}"/>
              </a:ext>
            </a:extLst>
          </p:cNvPr>
          <p:cNvSpPr txBox="1">
            <a:spLocks/>
          </p:cNvSpPr>
          <p:nvPr/>
        </p:nvSpPr>
        <p:spPr>
          <a:xfrm>
            <a:off x="6909305" y="2691637"/>
            <a:ext cx="4946643" cy="3189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Category</a:t>
            </a:r>
            <a:r>
              <a:rPr lang="fr-FR" dirty="0"/>
              <a:t> </a:t>
            </a:r>
            <a:r>
              <a:rPr lang="fr-FR" dirty="0" err="1"/>
              <a:t>specific</a:t>
            </a:r>
            <a:r>
              <a:rPr lang="fr-FR" dirty="0"/>
              <a:t> </a:t>
            </a:r>
            <a:r>
              <a:rPr lang="fr-FR" dirty="0" err="1"/>
              <a:t>visual</a:t>
            </a:r>
            <a:r>
              <a:rPr lang="fr-FR" dirty="0"/>
              <a:t> areas</a:t>
            </a:r>
          </a:p>
          <a:p>
            <a:pPr lvl="1"/>
            <a:r>
              <a:rPr lang="fr-FR" dirty="0"/>
              <a:t>Train </a:t>
            </a:r>
            <a:r>
              <a:rPr lang="fr-FR" dirty="0" err="1"/>
              <a:t>category</a:t>
            </a:r>
            <a:r>
              <a:rPr lang="fr-FR" dirty="0"/>
              <a:t> classifier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56CCE57F-AEE5-413A-BC7C-D4BF469477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0" b="81600"/>
          <a:stretch/>
        </p:blipFill>
        <p:spPr>
          <a:xfrm>
            <a:off x="844732" y="4166752"/>
            <a:ext cx="4119569" cy="58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183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70B3AD-65F7-49FC-A4C4-384F7BE46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1.1 Associative </a:t>
            </a:r>
            <a:r>
              <a:rPr lang="fr-FR" sz="3600" dirty="0" err="1">
                <a:solidFill>
                  <a:schemeClr val="tx2">
                    <a:lumMod val="25000"/>
                    <a:lumOff val="75000"/>
                  </a:schemeClr>
                </a:solidFill>
              </a:rPr>
              <a:t>Inference</a:t>
            </a:r>
            <a:endParaRPr lang="fr-FR" sz="3600" dirty="0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1D125C-5B7C-4BC9-A340-3406D2D30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49" y="1927995"/>
            <a:ext cx="5136442" cy="4536525"/>
          </a:xfrm>
        </p:spPr>
        <p:txBody>
          <a:bodyPr>
            <a:noAutofit/>
          </a:bodyPr>
          <a:lstStyle/>
          <a:p>
            <a:r>
              <a:rPr lang="fr-FR" sz="1300" dirty="0"/>
              <a:t>(V)MPFC-</a:t>
            </a:r>
            <a:r>
              <a:rPr lang="fr-FR" sz="1300" dirty="0" err="1"/>
              <a:t>hippocampus</a:t>
            </a:r>
            <a:r>
              <a:rPr lang="fr-FR" sz="1300" dirty="0"/>
              <a:t> for associative </a:t>
            </a:r>
            <a:r>
              <a:rPr lang="fr-FR" sz="1300" dirty="0" err="1"/>
              <a:t>learning</a:t>
            </a:r>
            <a:endParaRPr lang="fr-FR" sz="1300" dirty="0"/>
          </a:p>
          <a:p>
            <a:pPr lvl="1"/>
            <a:r>
              <a:rPr lang="fr-FR" sz="1300" dirty="0" err="1"/>
              <a:t>Vmpfc</a:t>
            </a:r>
            <a:r>
              <a:rPr lang="fr-FR" sz="1300" dirty="0"/>
              <a:t> </a:t>
            </a:r>
            <a:r>
              <a:rPr lang="fr-FR" sz="1300" dirty="0" err="1"/>
              <a:t>helps</a:t>
            </a:r>
            <a:r>
              <a:rPr lang="fr-FR" sz="1300" dirty="0"/>
              <a:t> (</a:t>
            </a:r>
            <a:r>
              <a:rPr lang="fr-FR" sz="1300" dirty="0" err="1"/>
              <a:t>bad</a:t>
            </a:r>
            <a:r>
              <a:rPr lang="fr-FR" sz="1300" dirty="0"/>
              <a:t> if </a:t>
            </a:r>
            <a:r>
              <a:rPr lang="fr-FR" sz="1300" dirty="0" err="1"/>
              <a:t>lesion</a:t>
            </a:r>
            <a:r>
              <a:rPr lang="fr-FR" sz="1300" dirty="0"/>
              <a:t> Spalding 2018), </a:t>
            </a:r>
            <a:r>
              <a:rPr lang="fr-FR" sz="1300" dirty="0" err="1"/>
              <a:t>sadacca</a:t>
            </a:r>
            <a:r>
              <a:rPr lang="fr-FR" sz="1300" dirty="0"/>
              <a:t> 2018, Hart 2020</a:t>
            </a:r>
          </a:p>
          <a:p>
            <a:pPr lvl="1"/>
            <a:r>
              <a:rPr lang="fr-FR" sz="1300" b="0" i="0" dirty="0" err="1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Wikenheiser</a:t>
            </a:r>
            <a:r>
              <a:rPr lang="fr-FR" sz="1300" b="0" i="0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 2017 = hippo inactivation </a:t>
            </a:r>
            <a:r>
              <a:rPr lang="fr-FR" sz="1300" b="0" i="0" dirty="0" err="1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less</a:t>
            </a:r>
            <a:r>
              <a:rPr lang="fr-FR" sz="1300" b="0" i="0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 state rpz in OFC</a:t>
            </a:r>
            <a:endParaRPr lang="fr-FR" sz="1300" dirty="0"/>
          </a:p>
          <a:p>
            <a:pPr lvl="1"/>
            <a:r>
              <a:rPr lang="fr-FR" sz="1300" dirty="0"/>
              <a:t>Dopamine </a:t>
            </a:r>
            <a:r>
              <a:rPr lang="fr-FR" sz="1300" dirty="0" err="1"/>
              <a:t>helps</a:t>
            </a:r>
            <a:r>
              <a:rPr lang="fr-FR" sz="1300" dirty="0"/>
              <a:t> (Lee 2021 , Clos 2019)</a:t>
            </a:r>
          </a:p>
          <a:p>
            <a:pPr lvl="1"/>
            <a:r>
              <a:rPr lang="fr-FR" sz="1300" dirty="0" err="1"/>
              <a:t>Role</a:t>
            </a:r>
            <a:r>
              <a:rPr lang="fr-FR" sz="1300" dirty="0"/>
              <a:t> for </a:t>
            </a:r>
            <a:r>
              <a:rPr lang="fr-FR" sz="1300" dirty="0" err="1"/>
              <a:t>midbrain</a:t>
            </a:r>
            <a:r>
              <a:rPr lang="fr-FR" sz="1300" dirty="0"/>
              <a:t> dopamine (</a:t>
            </a:r>
            <a:r>
              <a:rPr lang="fr-FR" sz="1300" dirty="0" err="1"/>
              <a:t>Shohamy</a:t>
            </a:r>
            <a:r>
              <a:rPr lang="fr-FR" sz="1300" dirty="0"/>
              <a:t> 2018,, 2016)?</a:t>
            </a:r>
          </a:p>
          <a:p>
            <a:pPr lvl="1"/>
            <a:r>
              <a:rPr lang="fr-FR" sz="1300" dirty="0" err="1"/>
              <a:t>Kahnt</a:t>
            </a:r>
            <a:r>
              <a:rPr lang="fr-FR" sz="1300" dirty="0"/>
              <a:t> 2012 FC </a:t>
            </a:r>
            <a:r>
              <a:rPr lang="fr-FR" sz="1300" dirty="0" err="1"/>
              <a:t>striqtum</a:t>
            </a:r>
            <a:r>
              <a:rPr lang="fr-FR" sz="1300" dirty="0"/>
              <a:t> hippo </a:t>
            </a:r>
            <a:r>
              <a:rPr lang="fr-FR" sz="1300" dirty="0" err="1"/>
              <a:t>imp</a:t>
            </a:r>
            <a:r>
              <a:rPr lang="fr-FR" sz="1300" dirty="0"/>
              <a:t> for généralisation</a:t>
            </a:r>
          </a:p>
          <a:p>
            <a:pPr lvl="1"/>
            <a:r>
              <a:rPr lang="fr-FR" sz="1300" b="1" dirty="0" err="1"/>
              <a:t>hPC-mpfc</a:t>
            </a:r>
            <a:r>
              <a:rPr lang="fr-FR" sz="1300" b="1" dirty="0"/>
              <a:t> </a:t>
            </a:r>
            <a:r>
              <a:rPr lang="fr-FR" sz="1300" b="1" dirty="0" err="1"/>
              <a:t>coupling</a:t>
            </a:r>
            <a:r>
              <a:rPr lang="fr-FR" sz="1300" b="1" dirty="0"/>
              <a:t> </a:t>
            </a:r>
            <a:r>
              <a:rPr lang="fr-FR" sz="1300" b="1" dirty="0" err="1"/>
              <a:t>during</a:t>
            </a:r>
            <a:r>
              <a:rPr lang="fr-FR" sz="1300" b="1" dirty="0"/>
              <a:t> BC </a:t>
            </a:r>
            <a:r>
              <a:rPr lang="fr-FR" sz="1300" b="1" dirty="0" err="1"/>
              <a:t>learning</a:t>
            </a:r>
            <a:r>
              <a:rPr lang="fr-FR" sz="1300" dirty="0"/>
              <a:t>, </a:t>
            </a:r>
            <a:r>
              <a:rPr lang="fr-FR" sz="1300" dirty="0" err="1"/>
              <a:t>Schlichting</a:t>
            </a:r>
            <a:r>
              <a:rPr lang="fr-FR" sz="1300" dirty="0"/>
              <a:t> 2016</a:t>
            </a:r>
          </a:p>
          <a:p>
            <a:pPr lvl="1"/>
            <a:r>
              <a:rPr lang="fr-FR" sz="1300" dirty="0"/>
              <a:t>Jones 2012</a:t>
            </a:r>
          </a:p>
          <a:p>
            <a:r>
              <a:rPr lang="fr-FR" sz="1300" dirty="0"/>
              <a:t>Striatum – VTA for </a:t>
            </a:r>
            <a:r>
              <a:rPr lang="fr-FR" sz="1300" dirty="0" err="1"/>
              <a:t>reinforcement</a:t>
            </a:r>
            <a:r>
              <a:rPr lang="fr-FR" sz="1300" dirty="0"/>
              <a:t> </a:t>
            </a:r>
            <a:r>
              <a:rPr lang="fr-FR" sz="1300" dirty="0" err="1"/>
              <a:t>learning</a:t>
            </a:r>
            <a:endParaRPr lang="fr-FR" sz="1300" dirty="0"/>
          </a:p>
          <a:p>
            <a:r>
              <a:rPr lang="fr-FR" sz="1300" dirty="0" err="1"/>
              <a:t>Anterior</a:t>
            </a:r>
            <a:r>
              <a:rPr lang="fr-FR" sz="1300" dirty="0"/>
              <a:t> vs </a:t>
            </a:r>
            <a:r>
              <a:rPr lang="fr-FR" sz="1300" dirty="0" err="1"/>
              <a:t>posterior</a:t>
            </a:r>
            <a:r>
              <a:rPr lang="fr-FR" sz="1300" dirty="0"/>
              <a:t> </a:t>
            </a:r>
            <a:r>
              <a:rPr lang="fr-FR" sz="1300" dirty="0" err="1"/>
              <a:t>hippocampus</a:t>
            </a:r>
            <a:r>
              <a:rPr lang="fr-FR" sz="1300" dirty="0"/>
              <a:t>?</a:t>
            </a:r>
          </a:p>
          <a:p>
            <a:pPr lvl="1"/>
            <a:r>
              <a:rPr lang="fr-FR" sz="1300" dirty="0" err="1"/>
              <a:t>Anterior</a:t>
            </a:r>
            <a:r>
              <a:rPr lang="fr-FR" sz="1300" dirty="0"/>
              <a:t> H for asso, </a:t>
            </a:r>
            <a:r>
              <a:rPr lang="fr-FR" sz="1300" dirty="0" err="1"/>
              <a:t>giovanello</a:t>
            </a:r>
            <a:r>
              <a:rPr lang="fr-FR" sz="1300" dirty="0"/>
              <a:t> 2004</a:t>
            </a:r>
          </a:p>
          <a:p>
            <a:pPr lvl="1"/>
            <a:r>
              <a:rPr lang="fr-FR" sz="1300" dirty="0"/>
              <a:t>Ant H </a:t>
            </a:r>
            <a:r>
              <a:rPr lang="fr-FR" sz="1300" dirty="0" err="1"/>
              <a:t>configural</a:t>
            </a:r>
            <a:r>
              <a:rPr lang="fr-FR" sz="1300" dirty="0"/>
              <a:t> </a:t>
            </a:r>
            <a:r>
              <a:rPr lang="fr-FR" sz="1300" dirty="0" err="1"/>
              <a:t>strategy</a:t>
            </a:r>
            <a:r>
              <a:rPr lang="fr-FR" sz="1300" dirty="0"/>
              <a:t> Duncan 2018</a:t>
            </a:r>
          </a:p>
          <a:p>
            <a:pPr lvl="1"/>
            <a:r>
              <a:rPr lang="fr-FR" sz="1300" dirty="0"/>
              <a:t>Ant H généralisation, </a:t>
            </a:r>
            <a:r>
              <a:rPr lang="fr-FR" sz="1300" dirty="0" err="1"/>
              <a:t>Schlichting</a:t>
            </a:r>
            <a:r>
              <a:rPr lang="fr-FR" sz="1300" dirty="0"/>
              <a:t> 2015</a:t>
            </a:r>
          </a:p>
          <a:p>
            <a:pPr lvl="1"/>
            <a:r>
              <a:rPr lang="fr-FR" sz="1300" dirty="0"/>
              <a:t>Ant H VTA </a:t>
            </a:r>
            <a:r>
              <a:rPr lang="fr-FR" sz="1300" dirty="0" err="1"/>
              <a:t>coupling</a:t>
            </a:r>
            <a:r>
              <a:rPr lang="fr-FR" sz="1300" dirty="0"/>
              <a:t> for </a:t>
            </a:r>
            <a:r>
              <a:rPr lang="fr-FR" sz="1300" dirty="0" err="1"/>
              <a:t>novelty</a:t>
            </a:r>
            <a:r>
              <a:rPr lang="fr-FR" sz="1300" dirty="0"/>
              <a:t> Cowan 2021</a:t>
            </a:r>
          </a:p>
          <a:p>
            <a:pPr lvl="1"/>
            <a:r>
              <a:rPr lang="fr-FR" sz="1300" dirty="0"/>
              <a:t>Ant H rpz prototype vs </a:t>
            </a:r>
            <a:r>
              <a:rPr lang="fr-FR" sz="1300" dirty="0" err="1"/>
              <a:t>exemplar</a:t>
            </a:r>
            <a:r>
              <a:rPr lang="fr-FR" sz="1300" dirty="0"/>
              <a:t> Bowman 2018</a:t>
            </a:r>
          </a:p>
          <a:p>
            <a:pPr lvl="1"/>
            <a:r>
              <a:rPr lang="fr-FR" sz="1300" dirty="0"/>
              <a:t>Ant H + </a:t>
            </a:r>
            <a:r>
              <a:rPr lang="fr-FR" sz="1300" dirty="0" err="1"/>
              <a:t>episodiv</a:t>
            </a:r>
            <a:r>
              <a:rPr lang="fr-FR" sz="1300" dirty="0"/>
              <a:t> vs post </a:t>
            </a:r>
            <a:r>
              <a:rPr lang="fr-FR" sz="1300" dirty="0" err="1"/>
              <a:t>retrieval</a:t>
            </a:r>
            <a:r>
              <a:rPr lang="fr-FR" sz="1300" dirty="0"/>
              <a:t>? Wang 2021</a:t>
            </a:r>
          </a:p>
          <a:p>
            <a:pPr lvl="1"/>
            <a:r>
              <a:rPr lang="fr-FR" sz="1300" dirty="0"/>
              <a:t>Ant H = pattern </a:t>
            </a:r>
            <a:r>
              <a:rPr lang="fr-FR" sz="1300" dirty="0" err="1"/>
              <a:t>separation</a:t>
            </a:r>
            <a:r>
              <a:rPr lang="fr-FR" sz="1300" dirty="0"/>
              <a:t> of non </a:t>
            </a:r>
            <a:r>
              <a:rPr lang="fr-FR" sz="1300" dirty="0" err="1"/>
              <a:t>associated</a:t>
            </a:r>
            <a:r>
              <a:rPr lang="fr-FR" sz="1300" dirty="0"/>
              <a:t> memory (RSA) </a:t>
            </a:r>
            <a:r>
              <a:rPr lang="fr-FR" sz="1300" dirty="0" err="1"/>
              <a:t>Schlichting</a:t>
            </a:r>
            <a:r>
              <a:rPr lang="fr-FR" sz="1300" dirty="0"/>
              <a:t> 2015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304830-2528-4664-8AAC-B53D3342E7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3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preexisting semantic associations seem to facilitate associative learning, but not for people with hippocampal lesions (Ryan et al., 2016, </a:t>
            </a:r>
            <a:r>
              <a:rPr lang="en-US" sz="3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Pajkert</a:t>
            </a:r>
            <a:r>
              <a:rPr lang="en-US" sz="3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2017)</a:t>
            </a:r>
          </a:p>
          <a:p>
            <a:endParaRPr lang="en-US" sz="3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fr-FR" sz="3800" dirty="0"/>
              <a:t>New = </a:t>
            </a:r>
            <a:r>
              <a:rPr lang="fr-FR" sz="3800" dirty="0" err="1"/>
              <a:t>semantic</a:t>
            </a:r>
            <a:r>
              <a:rPr lang="fr-FR" sz="3800" dirty="0"/>
              <a:t> </a:t>
            </a:r>
            <a:r>
              <a:rPr lang="fr-FR" sz="3800" dirty="0" err="1"/>
              <a:t>link</a:t>
            </a:r>
            <a:r>
              <a:rPr lang="fr-FR" sz="3800" dirty="0"/>
              <a:t> </a:t>
            </a:r>
            <a:r>
              <a:rPr lang="fr-FR" sz="3800" dirty="0" err="1"/>
              <a:t>between</a:t>
            </a:r>
            <a:r>
              <a:rPr lang="fr-FR" sz="3800" dirty="0"/>
              <a:t> A &amp; B</a:t>
            </a:r>
          </a:p>
          <a:p>
            <a:pPr lvl="1"/>
            <a:r>
              <a:rPr lang="fr-FR" sz="3800" dirty="0" err="1"/>
              <a:t>Already</a:t>
            </a:r>
            <a:r>
              <a:rPr lang="fr-FR" sz="3800" dirty="0"/>
              <a:t> </a:t>
            </a:r>
            <a:r>
              <a:rPr lang="fr-FR" sz="3800" dirty="0" err="1"/>
              <a:t>existing</a:t>
            </a:r>
            <a:r>
              <a:rPr lang="fr-FR" sz="3800" dirty="0"/>
              <a:t> </a:t>
            </a:r>
            <a:r>
              <a:rPr lang="fr-FR" sz="3800" dirty="0" err="1"/>
              <a:t>link</a:t>
            </a:r>
            <a:r>
              <a:rPr lang="fr-FR" sz="3800" dirty="0"/>
              <a:t> in </a:t>
            </a:r>
            <a:r>
              <a:rPr lang="fr-FR" sz="3800" dirty="0" err="1"/>
              <a:t>hippocampus</a:t>
            </a:r>
            <a:r>
              <a:rPr lang="fr-FR" sz="3800" dirty="0"/>
              <a:t>?</a:t>
            </a:r>
            <a:br>
              <a:rPr lang="en-US" dirty="0"/>
            </a:br>
            <a:endParaRPr lang="fr-FR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A64F8508-4BA3-46F8-AAAB-2A657C07EC24}"/>
              </a:ext>
            </a:extLst>
          </p:cNvPr>
          <p:cNvSpPr txBox="1">
            <a:spLocks/>
          </p:cNvSpPr>
          <p:nvPr/>
        </p:nvSpPr>
        <p:spPr>
          <a:xfrm>
            <a:off x="565149" y="393479"/>
            <a:ext cx="11626851" cy="827987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>
                <a:solidFill>
                  <a:schemeClr val="bg2">
                    <a:lumMod val="90000"/>
                  </a:schemeClr>
                </a:solidFill>
              </a:rPr>
              <a:t>1. Introduction</a:t>
            </a:r>
            <a:r>
              <a:rPr lang="fr-FR" dirty="0">
                <a:solidFill>
                  <a:schemeClr val="bg2">
                    <a:lumMod val="9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677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542D000B-A318-4B26-83CA-878DDF364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05" y="1625608"/>
            <a:ext cx="5240953" cy="272216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3800" kern="1200" spc="-15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800" kern="1200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How does semantic memory affects learning?</a:t>
            </a:r>
            <a:br>
              <a:rPr lang="en-US" sz="3800" kern="1200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3800" kern="1200" spc="-15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Graphic 8" descr="Cerveau">
            <a:extLst>
              <a:ext uri="{FF2B5EF4-FFF2-40B4-BE49-F238E27FC236}">
                <a16:creationId xmlns:a16="http://schemas.microsoft.com/office/drawing/2014/main" id="{00561B80-2527-4BFD-A7CE-896E4B3456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8090" y="1497220"/>
            <a:ext cx="4127230" cy="4127230"/>
          </a:xfrm>
          <a:prstGeom prst="rect">
            <a:avLst/>
          </a:prstGeom>
        </p:spPr>
      </p:pic>
      <p:sp>
        <p:nvSpPr>
          <p:cNvPr id="22" name="Cross 21">
            <a:extLst>
              <a:ext uri="{FF2B5EF4-FFF2-40B4-BE49-F238E27FC236}">
                <a16:creationId xmlns:a16="http://schemas.microsoft.com/office/drawing/2014/main" id="{2D31923D-AB54-2C41-B985-E3F1AB437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0144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17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30D365-8E3C-47E7-B591-81792EB54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827987"/>
          </a:xfrm>
        </p:spPr>
        <p:txBody>
          <a:bodyPr>
            <a:normAutofit/>
          </a:bodyPr>
          <a:lstStyle/>
          <a:p>
            <a:r>
              <a:rPr lang="fr-FR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1.1 Associative </a:t>
            </a:r>
            <a:r>
              <a:rPr lang="fr-FR" sz="3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Inference</a:t>
            </a:r>
            <a:endParaRPr lang="fr-FR" sz="3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F6355573-05FF-4E18-932A-B8C967B66F7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89386613"/>
              </p:ext>
            </p:extLst>
          </p:nvPr>
        </p:nvGraphicFramePr>
        <p:xfrm>
          <a:off x="565150" y="2692400"/>
          <a:ext cx="3828174" cy="127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1" name="Espace réservé du contenu 3">
            <a:extLst>
              <a:ext uri="{FF2B5EF4-FFF2-40B4-BE49-F238E27FC236}">
                <a16:creationId xmlns:a16="http://schemas.microsoft.com/office/drawing/2014/main" id="{43B1C0F4-6B14-488B-BA57-19551FA7DC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715336"/>
              </p:ext>
            </p:extLst>
          </p:nvPr>
        </p:nvGraphicFramePr>
        <p:xfrm>
          <a:off x="565149" y="4003529"/>
          <a:ext cx="3828174" cy="127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2" name="Espace réservé du contenu 3">
            <a:extLst>
              <a:ext uri="{FF2B5EF4-FFF2-40B4-BE49-F238E27FC236}">
                <a16:creationId xmlns:a16="http://schemas.microsoft.com/office/drawing/2014/main" id="{822173BF-012D-42F5-8881-0EAFA7564A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3558745"/>
              </p:ext>
            </p:extLst>
          </p:nvPr>
        </p:nvGraphicFramePr>
        <p:xfrm>
          <a:off x="7034266" y="3220508"/>
          <a:ext cx="3828174" cy="127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95BA2BE-04D0-4806-B5A4-D0575F38B4B6}"/>
              </a:ext>
            </a:extLst>
          </p:cNvPr>
          <p:cNvSpPr/>
          <p:nvPr/>
        </p:nvSpPr>
        <p:spPr>
          <a:xfrm>
            <a:off x="5224590" y="3678268"/>
            <a:ext cx="978408" cy="484632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itre 1">
            <a:extLst>
              <a:ext uri="{FF2B5EF4-FFF2-40B4-BE49-F238E27FC236}">
                <a16:creationId xmlns:a16="http://schemas.microsoft.com/office/drawing/2014/main" id="{6F01ED53-CC15-4262-AAD1-F9717CC0B2DD}"/>
              </a:ext>
            </a:extLst>
          </p:cNvPr>
          <p:cNvSpPr txBox="1">
            <a:spLocks/>
          </p:cNvSpPr>
          <p:nvPr/>
        </p:nvSpPr>
        <p:spPr>
          <a:xfrm>
            <a:off x="565148" y="460882"/>
            <a:ext cx="11626851" cy="827987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>
                <a:solidFill>
                  <a:schemeClr val="bg2">
                    <a:lumMod val="50000"/>
                  </a:schemeClr>
                </a:solidFill>
              </a:rPr>
              <a:t>1. Introduction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5752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70B3AD-65F7-49FC-A4C4-384F7BE46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1.1 Associative </a:t>
            </a:r>
            <a:r>
              <a:rPr lang="fr-FR" sz="3600" dirty="0" err="1">
                <a:solidFill>
                  <a:schemeClr val="tx2">
                    <a:lumMod val="25000"/>
                    <a:lumOff val="75000"/>
                  </a:schemeClr>
                </a:solidFill>
              </a:rPr>
              <a:t>Inference</a:t>
            </a:r>
            <a:endParaRPr lang="fr-FR" sz="3600" dirty="0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1D125C-5B7C-4BC9-A340-3406D2D30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49" y="1927995"/>
            <a:ext cx="5136442" cy="4536525"/>
          </a:xfrm>
        </p:spPr>
        <p:txBody>
          <a:bodyPr>
            <a:noAutofit/>
          </a:bodyPr>
          <a:lstStyle/>
          <a:p>
            <a:r>
              <a:rPr lang="fr-FR" sz="1300" dirty="0"/>
              <a:t>(V)MPFC-</a:t>
            </a:r>
            <a:r>
              <a:rPr lang="fr-FR" sz="1300" dirty="0" err="1"/>
              <a:t>hippocampus</a:t>
            </a:r>
            <a:r>
              <a:rPr lang="fr-FR" sz="1300" dirty="0"/>
              <a:t> for associative </a:t>
            </a:r>
            <a:r>
              <a:rPr lang="fr-FR" sz="1300" dirty="0" err="1"/>
              <a:t>learning</a:t>
            </a:r>
            <a:endParaRPr lang="fr-FR" sz="1300" dirty="0"/>
          </a:p>
          <a:p>
            <a:pPr lvl="1"/>
            <a:r>
              <a:rPr lang="fr-FR" sz="1300" dirty="0" err="1"/>
              <a:t>Vmpfc</a:t>
            </a:r>
            <a:r>
              <a:rPr lang="fr-FR" sz="1300" dirty="0"/>
              <a:t> </a:t>
            </a:r>
            <a:r>
              <a:rPr lang="fr-FR" sz="1300" dirty="0" err="1"/>
              <a:t>helps</a:t>
            </a:r>
            <a:r>
              <a:rPr lang="fr-FR" sz="1300" dirty="0"/>
              <a:t> (</a:t>
            </a:r>
            <a:r>
              <a:rPr lang="fr-FR" sz="1300" dirty="0" err="1"/>
              <a:t>bad</a:t>
            </a:r>
            <a:r>
              <a:rPr lang="fr-FR" sz="1300" dirty="0"/>
              <a:t> if </a:t>
            </a:r>
            <a:r>
              <a:rPr lang="fr-FR" sz="1300" dirty="0" err="1"/>
              <a:t>lesion</a:t>
            </a:r>
            <a:r>
              <a:rPr lang="fr-FR" sz="1300" dirty="0"/>
              <a:t> Spalding 2018), </a:t>
            </a:r>
            <a:r>
              <a:rPr lang="fr-FR" sz="1300" dirty="0" err="1"/>
              <a:t>sadacca</a:t>
            </a:r>
            <a:r>
              <a:rPr lang="fr-FR" sz="1300" dirty="0"/>
              <a:t> 2018</a:t>
            </a:r>
          </a:p>
          <a:p>
            <a:pPr lvl="1"/>
            <a:r>
              <a:rPr lang="fr-FR" sz="1300" dirty="0"/>
              <a:t>Dopamine </a:t>
            </a:r>
            <a:r>
              <a:rPr lang="fr-FR" sz="1300" dirty="0" err="1"/>
              <a:t>helps</a:t>
            </a:r>
            <a:r>
              <a:rPr lang="fr-FR" sz="1300" dirty="0"/>
              <a:t> (Lee 2021 , Clos 2019)</a:t>
            </a:r>
          </a:p>
          <a:p>
            <a:pPr lvl="1"/>
            <a:r>
              <a:rPr lang="fr-FR" sz="1300" dirty="0" err="1"/>
              <a:t>Role</a:t>
            </a:r>
            <a:r>
              <a:rPr lang="fr-FR" sz="1300" dirty="0"/>
              <a:t> for </a:t>
            </a:r>
            <a:r>
              <a:rPr lang="fr-FR" sz="1300" dirty="0" err="1"/>
              <a:t>midbrain</a:t>
            </a:r>
            <a:r>
              <a:rPr lang="fr-FR" sz="1300" dirty="0"/>
              <a:t> dopamine (</a:t>
            </a:r>
            <a:r>
              <a:rPr lang="fr-FR" sz="1300" dirty="0" err="1"/>
              <a:t>Shohamy</a:t>
            </a:r>
            <a:r>
              <a:rPr lang="fr-FR" sz="1300" dirty="0"/>
              <a:t> 2018,, 2016)?</a:t>
            </a:r>
          </a:p>
          <a:p>
            <a:pPr lvl="1"/>
            <a:r>
              <a:rPr lang="fr-FR" sz="1300" dirty="0" err="1"/>
              <a:t>Kahnt</a:t>
            </a:r>
            <a:r>
              <a:rPr lang="fr-FR" sz="1300" dirty="0"/>
              <a:t> 2012 FC </a:t>
            </a:r>
            <a:r>
              <a:rPr lang="fr-FR" sz="1300" dirty="0" err="1"/>
              <a:t>striqtum</a:t>
            </a:r>
            <a:r>
              <a:rPr lang="fr-FR" sz="1300" dirty="0"/>
              <a:t> hippo </a:t>
            </a:r>
            <a:r>
              <a:rPr lang="fr-FR" sz="1300" dirty="0" err="1"/>
              <a:t>imp</a:t>
            </a:r>
            <a:r>
              <a:rPr lang="fr-FR" sz="1300" dirty="0"/>
              <a:t> for généralisation</a:t>
            </a:r>
          </a:p>
          <a:p>
            <a:pPr lvl="1"/>
            <a:r>
              <a:rPr lang="fr-FR" sz="1300" dirty="0" err="1"/>
              <a:t>hPC-mpfc</a:t>
            </a:r>
            <a:r>
              <a:rPr lang="fr-FR" sz="1300" dirty="0"/>
              <a:t> </a:t>
            </a:r>
            <a:r>
              <a:rPr lang="fr-FR" sz="1300" dirty="0" err="1"/>
              <a:t>coupling</a:t>
            </a:r>
            <a:r>
              <a:rPr lang="fr-FR" sz="1300" dirty="0"/>
              <a:t> </a:t>
            </a:r>
            <a:r>
              <a:rPr lang="fr-FR" sz="1300" dirty="0" err="1"/>
              <a:t>during</a:t>
            </a:r>
            <a:r>
              <a:rPr lang="fr-FR" sz="1300" dirty="0"/>
              <a:t> BC </a:t>
            </a:r>
            <a:r>
              <a:rPr lang="fr-FR" sz="1300" dirty="0" err="1"/>
              <a:t>learning</a:t>
            </a:r>
            <a:r>
              <a:rPr lang="fr-FR" sz="1300" dirty="0"/>
              <a:t>, </a:t>
            </a:r>
            <a:r>
              <a:rPr lang="fr-FR" sz="1300" dirty="0" err="1"/>
              <a:t>Schlichting</a:t>
            </a:r>
            <a:r>
              <a:rPr lang="fr-FR" sz="1300" dirty="0"/>
              <a:t> 2016</a:t>
            </a:r>
          </a:p>
          <a:p>
            <a:pPr lvl="1"/>
            <a:r>
              <a:rPr lang="fr-FR" sz="1300" dirty="0"/>
              <a:t>Jones 2012</a:t>
            </a:r>
          </a:p>
          <a:p>
            <a:r>
              <a:rPr lang="fr-FR" sz="1300" dirty="0"/>
              <a:t>Striatum – VTA for </a:t>
            </a:r>
            <a:r>
              <a:rPr lang="fr-FR" sz="1300" dirty="0" err="1"/>
              <a:t>reinforcement</a:t>
            </a:r>
            <a:r>
              <a:rPr lang="fr-FR" sz="1300" dirty="0"/>
              <a:t> </a:t>
            </a:r>
            <a:r>
              <a:rPr lang="fr-FR" sz="1300" dirty="0" err="1"/>
              <a:t>learning</a:t>
            </a:r>
            <a:endParaRPr lang="fr-FR" sz="1300" dirty="0"/>
          </a:p>
          <a:p>
            <a:r>
              <a:rPr lang="fr-FR" sz="1300" dirty="0" err="1"/>
              <a:t>Anterior</a:t>
            </a:r>
            <a:r>
              <a:rPr lang="fr-FR" sz="1300" dirty="0"/>
              <a:t> vs </a:t>
            </a:r>
            <a:r>
              <a:rPr lang="fr-FR" sz="1300" dirty="0" err="1"/>
              <a:t>posterior</a:t>
            </a:r>
            <a:r>
              <a:rPr lang="fr-FR" sz="1300" dirty="0"/>
              <a:t> </a:t>
            </a:r>
            <a:r>
              <a:rPr lang="fr-FR" sz="1300" dirty="0" err="1"/>
              <a:t>hippocampus</a:t>
            </a:r>
            <a:r>
              <a:rPr lang="fr-FR" sz="1300" dirty="0"/>
              <a:t>?</a:t>
            </a:r>
          </a:p>
          <a:p>
            <a:pPr lvl="1"/>
            <a:r>
              <a:rPr lang="fr-FR" sz="1300" dirty="0" err="1"/>
              <a:t>Anterior</a:t>
            </a:r>
            <a:r>
              <a:rPr lang="fr-FR" sz="1300" dirty="0"/>
              <a:t> H for asso, </a:t>
            </a:r>
            <a:r>
              <a:rPr lang="fr-FR" sz="1300" dirty="0" err="1"/>
              <a:t>giovanello</a:t>
            </a:r>
            <a:r>
              <a:rPr lang="fr-FR" sz="1300" dirty="0"/>
              <a:t> 2004</a:t>
            </a:r>
          </a:p>
          <a:p>
            <a:pPr lvl="1"/>
            <a:r>
              <a:rPr lang="fr-FR" sz="1300" dirty="0"/>
              <a:t>Ant H </a:t>
            </a:r>
            <a:r>
              <a:rPr lang="fr-FR" sz="1300" dirty="0" err="1"/>
              <a:t>configural</a:t>
            </a:r>
            <a:r>
              <a:rPr lang="fr-FR" sz="1300" dirty="0"/>
              <a:t> </a:t>
            </a:r>
            <a:r>
              <a:rPr lang="fr-FR" sz="1300" dirty="0" err="1"/>
              <a:t>strategy</a:t>
            </a:r>
            <a:r>
              <a:rPr lang="fr-FR" sz="1300" dirty="0"/>
              <a:t> Duncan 2018</a:t>
            </a:r>
          </a:p>
          <a:p>
            <a:pPr lvl="1"/>
            <a:r>
              <a:rPr lang="fr-FR" sz="1300" dirty="0"/>
              <a:t>Ant H généralisation, </a:t>
            </a:r>
            <a:r>
              <a:rPr lang="fr-FR" sz="1300" dirty="0" err="1"/>
              <a:t>Schlichting</a:t>
            </a:r>
            <a:r>
              <a:rPr lang="fr-FR" sz="1300" dirty="0"/>
              <a:t> 2015</a:t>
            </a:r>
          </a:p>
          <a:p>
            <a:pPr lvl="1"/>
            <a:r>
              <a:rPr lang="fr-FR" sz="1300" dirty="0"/>
              <a:t>Ant H VTA </a:t>
            </a:r>
            <a:r>
              <a:rPr lang="fr-FR" sz="1300" dirty="0" err="1"/>
              <a:t>coupling</a:t>
            </a:r>
            <a:r>
              <a:rPr lang="fr-FR" sz="1300" dirty="0"/>
              <a:t> for </a:t>
            </a:r>
            <a:r>
              <a:rPr lang="fr-FR" sz="1300" dirty="0" err="1"/>
              <a:t>novelty</a:t>
            </a:r>
            <a:r>
              <a:rPr lang="fr-FR" sz="1300" dirty="0"/>
              <a:t> Cowan 2021</a:t>
            </a:r>
          </a:p>
          <a:p>
            <a:pPr lvl="1"/>
            <a:r>
              <a:rPr lang="fr-FR" sz="1300" dirty="0"/>
              <a:t>Ant H rpz prototype vs </a:t>
            </a:r>
            <a:r>
              <a:rPr lang="fr-FR" sz="1300" dirty="0" err="1"/>
              <a:t>exemplar</a:t>
            </a:r>
            <a:r>
              <a:rPr lang="fr-FR" sz="1300" dirty="0"/>
              <a:t> Bowman 2018</a:t>
            </a:r>
          </a:p>
          <a:p>
            <a:pPr lvl="1"/>
            <a:r>
              <a:rPr lang="fr-FR" sz="1300" dirty="0"/>
              <a:t>Ant H + </a:t>
            </a:r>
            <a:r>
              <a:rPr lang="fr-FR" sz="1300" dirty="0" err="1"/>
              <a:t>episodiv</a:t>
            </a:r>
            <a:r>
              <a:rPr lang="fr-FR" sz="1300" dirty="0"/>
              <a:t> vs post </a:t>
            </a:r>
            <a:r>
              <a:rPr lang="fr-FR" sz="1300" dirty="0" err="1"/>
              <a:t>retrieval</a:t>
            </a:r>
            <a:r>
              <a:rPr lang="fr-FR" sz="1300" dirty="0"/>
              <a:t>? Wang 2021</a:t>
            </a:r>
          </a:p>
          <a:p>
            <a:pPr lvl="1"/>
            <a:r>
              <a:rPr lang="fr-FR" sz="1300" dirty="0"/>
              <a:t>Ant H = pattern </a:t>
            </a:r>
            <a:r>
              <a:rPr lang="fr-FR" sz="1300" dirty="0" err="1"/>
              <a:t>separation</a:t>
            </a:r>
            <a:r>
              <a:rPr lang="fr-FR" sz="1300" dirty="0"/>
              <a:t> of non </a:t>
            </a:r>
            <a:r>
              <a:rPr lang="fr-FR" sz="1300" dirty="0" err="1"/>
              <a:t>associated</a:t>
            </a:r>
            <a:r>
              <a:rPr lang="fr-FR" sz="1300" dirty="0"/>
              <a:t> memory (RSA) </a:t>
            </a:r>
            <a:r>
              <a:rPr lang="fr-FR" sz="1300" dirty="0" err="1"/>
              <a:t>Schlichting</a:t>
            </a:r>
            <a:r>
              <a:rPr lang="fr-FR" sz="1300" dirty="0"/>
              <a:t> 2015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304830-2528-4664-8AAC-B53D3342E7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3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preexisting semantic associations seem to facilitate associative learning, but not for people with hippocampal lesions (Ryan et al., 2016, </a:t>
            </a:r>
            <a:r>
              <a:rPr lang="en-US" sz="3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Pajkert</a:t>
            </a:r>
            <a:r>
              <a:rPr lang="en-US" sz="3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2017)</a:t>
            </a:r>
          </a:p>
          <a:p>
            <a:endParaRPr lang="en-US" sz="3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fr-FR" sz="3800" dirty="0"/>
              <a:t>New = </a:t>
            </a:r>
            <a:r>
              <a:rPr lang="fr-FR" sz="3800" dirty="0" err="1"/>
              <a:t>semantic</a:t>
            </a:r>
            <a:r>
              <a:rPr lang="fr-FR" sz="3800" dirty="0"/>
              <a:t> </a:t>
            </a:r>
            <a:r>
              <a:rPr lang="fr-FR" sz="3800" dirty="0" err="1"/>
              <a:t>link</a:t>
            </a:r>
            <a:r>
              <a:rPr lang="fr-FR" sz="3800" dirty="0"/>
              <a:t> </a:t>
            </a:r>
            <a:r>
              <a:rPr lang="fr-FR" sz="3800" dirty="0" err="1"/>
              <a:t>between</a:t>
            </a:r>
            <a:r>
              <a:rPr lang="fr-FR" sz="3800" dirty="0"/>
              <a:t> A &amp; B</a:t>
            </a:r>
          </a:p>
          <a:p>
            <a:pPr lvl="1"/>
            <a:r>
              <a:rPr lang="fr-FR" sz="3800" dirty="0" err="1"/>
              <a:t>Already</a:t>
            </a:r>
            <a:r>
              <a:rPr lang="fr-FR" sz="3800" dirty="0"/>
              <a:t> </a:t>
            </a:r>
            <a:r>
              <a:rPr lang="fr-FR" sz="3800" dirty="0" err="1"/>
              <a:t>existing</a:t>
            </a:r>
            <a:r>
              <a:rPr lang="fr-FR" sz="3800" dirty="0"/>
              <a:t> </a:t>
            </a:r>
            <a:r>
              <a:rPr lang="fr-FR" sz="3800" dirty="0" err="1"/>
              <a:t>link</a:t>
            </a:r>
            <a:r>
              <a:rPr lang="fr-FR" sz="3800" dirty="0"/>
              <a:t> in </a:t>
            </a:r>
            <a:r>
              <a:rPr lang="fr-FR" sz="3800" dirty="0" err="1"/>
              <a:t>hippocampus</a:t>
            </a:r>
            <a:r>
              <a:rPr lang="fr-FR" sz="3800" dirty="0"/>
              <a:t>?</a:t>
            </a:r>
            <a:br>
              <a:rPr lang="en-US" dirty="0"/>
            </a:br>
            <a:endParaRPr lang="fr-FR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A64F8508-4BA3-46F8-AAAB-2A657C07EC24}"/>
              </a:ext>
            </a:extLst>
          </p:cNvPr>
          <p:cNvSpPr txBox="1">
            <a:spLocks/>
          </p:cNvSpPr>
          <p:nvPr/>
        </p:nvSpPr>
        <p:spPr>
          <a:xfrm>
            <a:off x="565149" y="393479"/>
            <a:ext cx="11626851" cy="827987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>
                <a:solidFill>
                  <a:schemeClr val="bg2">
                    <a:lumMod val="90000"/>
                  </a:schemeClr>
                </a:solidFill>
              </a:rPr>
              <a:t>1. Introduction</a:t>
            </a:r>
            <a:r>
              <a:rPr lang="fr-FR" dirty="0">
                <a:solidFill>
                  <a:schemeClr val="bg2">
                    <a:lumMod val="9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9424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37622B-3282-4054-AD68-EF98229AD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758903"/>
          </a:xfrm>
        </p:spPr>
        <p:txBody>
          <a:bodyPr>
            <a:normAutofit/>
          </a:bodyPr>
          <a:lstStyle/>
          <a:p>
            <a:r>
              <a:rPr lang="fr-FR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1.2 </a:t>
            </a:r>
            <a:r>
              <a:rPr lang="fr-FR" sz="3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Paradigm</a:t>
            </a:r>
            <a:endParaRPr lang="fr-FR" sz="3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BD3931D8-7531-4146-90DF-A7D4E9D05F10}"/>
              </a:ext>
            </a:extLst>
          </p:cNvPr>
          <p:cNvSpPr txBox="1">
            <a:spLocks/>
          </p:cNvSpPr>
          <p:nvPr/>
        </p:nvSpPr>
        <p:spPr>
          <a:xfrm>
            <a:off x="565149" y="2018999"/>
            <a:ext cx="3944098" cy="644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Wimmer &amp; </a:t>
            </a:r>
            <a:r>
              <a:rPr lang="fr-FR" dirty="0" err="1"/>
              <a:t>Shohamy</a:t>
            </a:r>
            <a:r>
              <a:rPr lang="fr-FR" dirty="0"/>
              <a:t> 2012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B8029E6-15A3-469C-8433-2D3CF1777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51" y="2760179"/>
            <a:ext cx="7058825" cy="26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e 6">
            <a:extLst>
              <a:ext uri="{FF2B5EF4-FFF2-40B4-BE49-F238E27FC236}">
                <a16:creationId xmlns:a16="http://schemas.microsoft.com/office/drawing/2014/main" id="{6662715F-03C5-487E-9135-92BED0645B98}"/>
              </a:ext>
            </a:extLst>
          </p:cNvPr>
          <p:cNvGrpSpPr/>
          <p:nvPr/>
        </p:nvGrpSpPr>
        <p:grpSpPr>
          <a:xfrm>
            <a:off x="6909306" y="1871082"/>
            <a:ext cx="4946643" cy="3904997"/>
            <a:chOff x="6909305" y="2691637"/>
            <a:chExt cx="4946643" cy="3904997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7334968C-CE0A-4020-ADF8-EFD0E811DB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9640"/>
            <a:stretch/>
          </p:blipFill>
          <p:spPr>
            <a:xfrm>
              <a:off x="8133387" y="3721971"/>
              <a:ext cx="2760628" cy="2874663"/>
            </a:xfrm>
            <a:prstGeom prst="rect">
              <a:avLst/>
            </a:prstGeom>
          </p:spPr>
        </p:pic>
        <p:sp>
          <p:nvSpPr>
            <p:cNvPr id="9" name="Espace réservé du contenu 2">
              <a:extLst>
                <a:ext uri="{FF2B5EF4-FFF2-40B4-BE49-F238E27FC236}">
                  <a16:creationId xmlns:a16="http://schemas.microsoft.com/office/drawing/2014/main" id="{3E6587E0-19BB-4F1D-81C0-B8235218EFDE}"/>
                </a:ext>
              </a:extLst>
            </p:cNvPr>
            <p:cNvSpPr txBox="1">
              <a:spLocks/>
            </p:cNvSpPr>
            <p:nvPr/>
          </p:nvSpPr>
          <p:spPr>
            <a:xfrm>
              <a:off x="6909305" y="2691637"/>
              <a:ext cx="4946643" cy="318973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System Font Regular"/>
                <a:buChar char="–"/>
                <a:defRPr sz="2400" b="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System Font Regular"/>
                <a:buChar char="–"/>
                <a:defRPr sz="2000" b="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System Font Regular"/>
                <a:buChar char="–"/>
                <a:defRPr sz="1800" b="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System Font Regular"/>
                <a:buChar char="–"/>
                <a:defRPr sz="1600" b="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System Font Regular"/>
                <a:buChar char="–"/>
                <a:defRPr sz="1600" b="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dirty="0" err="1"/>
                <a:t>Category</a:t>
              </a:r>
              <a:r>
                <a:rPr lang="fr-FR" dirty="0"/>
                <a:t> </a:t>
              </a:r>
              <a:r>
                <a:rPr lang="fr-FR" dirty="0" err="1"/>
                <a:t>specific</a:t>
              </a:r>
              <a:r>
                <a:rPr lang="fr-FR" dirty="0"/>
                <a:t> </a:t>
              </a:r>
              <a:r>
                <a:rPr lang="fr-FR" dirty="0" err="1"/>
                <a:t>visual</a:t>
              </a:r>
              <a:r>
                <a:rPr lang="fr-FR" dirty="0"/>
                <a:t> areas</a:t>
              </a:r>
            </a:p>
            <a:p>
              <a:pPr lvl="1"/>
              <a:r>
                <a:rPr lang="fr-FR" dirty="0"/>
                <a:t>Train </a:t>
              </a:r>
              <a:r>
                <a:rPr lang="fr-FR" dirty="0" err="1"/>
                <a:t>category</a:t>
              </a:r>
              <a:r>
                <a:rPr lang="fr-FR" dirty="0"/>
                <a:t> classifier</a:t>
              </a:r>
            </a:p>
          </p:txBody>
        </p:sp>
      </p:grpSp>
      <p:sp>
        <p:nvSpPr>
          <p:cNvPr id="11" name="Titre 1">
            <a:extLst>
              <a:ext uri="{FF2B5EF4-FFF2-40B4-BE49-F238E27FC236}">
                <a16:creationId xmlns:a16="http://schemas.microsoft.com/office/drawing/2014/main" id="{725C18CE-38AD-4851-A32E-95A6835107C8}"/>
              </a:ext>
            </a:extLst>
          </p:cNvPr>
          <p:cNvSpPr txBox="1">
            <a:spLocks/>
          </p:cNvSpPr>
          <p:nvPr/>
        </p:nvSpPr>
        <p:spPr>
          <a:xfrm>
            <a:off x="565149" y="393479"/>
            <a:ext cx="11626851" cy="827987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>
                <a:solidFill>
                  <a:schemeClr val="bg2">
                    <a:lumMod val="90000"/>
                  </a:schemeClr>
                </a:solidFill>
              </a:rPr>
              <a:t>1. Introduction</a:t>
            </a:r>
            <a:r>
              <a:rPr lang="fr-FR" dirty="0">
                <a:solidFill>
                  <a:schemeClr val="bg2">
                    <a:lumMod val="90000"/>
                  </a:schemeClr>
                </a:solidFill>
              </a:rPr>
              <a:t> 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CA22B084-62FE-45A8-B007-32103F831729}"/>
              </a:ext>
            </a:extLst>
          </p:cNvPr>
          <p:cNvSpPr txBox="1">
            <a:spLocks/>
          </p:cNvSpPr>
          <p:nvPr/>
        </p:nvSpPr>
        <p:spPr>
          <a:xfrm>
            <a:off x="879895" y="5802973"/>
            <a:ext cx="6708130" cy="826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1503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436E59-A101-4412-A01F-40B8CD895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8" y="1204721"/>
            <a:ext cx="9920615" cy="1446550"/>
          </a:xfrm>
        </p:spPr>
        <p:txBody>
          <a:bodyPr>
            <a:normAutofit/>
          </a:bodyPr>
          <a:lstStyle/>
          <a:p>
            <a:r>
              <a:rPr lang="fr-FR" sz="36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1.2 </a:t>
            </a:r>
            <a:r>
              <a:rPr lang="fr-FR" sz="3600" dirty="0" err="1">
                <a:solidFill>
                  <a:schemeClr val="tx2">
                    <a:lumMod val="25000"/>
                    <a:lumOff val="75000"/>
                  </a:schemeClr>
                </a:solidFill>
              </a:rPr>
              <a:t>Paradigm</a:t>
            </a:r>
            <a:r>
              <a:rPr lang="fr-FR" sz="36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 </a:t>
            </a:r>
            <a:r>
              <a:rPr lang="fr-FR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– Association Phase</a:t>
            </a:r>
            <a:endParaRPr lang="fr-FR" sz="36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D242227-3C3E-4F92-B815-E2E5BC8B9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123" y="3138705"/>
            <a:ext cx="3596640" cy="2843058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F4FA8FED-33D8-48F7-912F-0B9EFE9C3EAA}"/>
              </a:ext>
            </a:extLst>
          </p:cNvPr>
          <p:cNvSpPr txBox="1">
            <a:spLocks/>
          </p:cNvSpPr>
          <p:nvPr/>
        </p:nvSpPr>
        <p:spPr>
          <a:xfrm>
            <a:off x="565147" y="2006748"/>
            <a:ext cx="4946644" cy="3189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 err="1"/>
              <a:t>Hippocampus</a:t>
            </a:r>
            <a:r>
              <a:rPr lang="fr-FR" sz="2000" dirty="0"/>
              <a:t> activation </a:t>
            </a:r>
            <a:r>
              <a:rPr lang="fr-FR" sz="2000" dirty="0" err="1"/>
              <a:t>during</a:t>
            </a:r>
            <a:r>
              <a:rPr lang="fr-FR" sz="2000" dirty="0"/>
              <a:t> </a:t>
            </a:r>
            <a:r>
              <a:rPr lang="fr-FR" sz="2000" dirty="0" err="1"/>
              <a:t>learning</a:t>
            </a:r>
            <a:r>
              <a:rPr lang="fr-FR" sz="2000" dirty="0"/>
              <a:t> (A-B) </a:t>
            </a:r>
            <a:r>
              <a:rPr lang="fr-FR" sz="2000" dirty="0" err="1"/>
              <a:t>predicts</a:t>
            </a:r>
            <a:r>
              <a:rPr lang="fr-FR" sz="2000" dirty="0"/>
              <a:t> associative performance (in </a:t>
            </a:r>
            <a:r>
              <a:rPr lang="fr-FR" sz="2000" dirty="0" err="1"/>
              <a:t>decision</a:t>
            </a:r>
            <a:r>
              <a:rPr lang="fr-FR" sz="2000" dirty="0"/>
              <a:t> phase)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DDE7140D-18B5-469E-848B-06B48A4B8F5F}"/>
              </a:ext>
            </a:extLst>
          </p:cNvPr>
          <p:cNvSpPr txBox="1">
            <a:spLocks/>
          </p:cNvSpPr>
          <p:nvPr/>
        </p:nvSpPr>
        <p:spPr>
          <a:xfrm>
            <a:off x="565149" y="393479"/>
            <a:ext cx="11626851" cy="827987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>
                <a:solidFill>
                  <a:schemeClr val="bg2">
                    <a:lumMod val="90000"/>
                  </a:schemeClr>
                </a:solidFill>
              </a:rPr>
              <a:t>1. Introduction</a:t>
            </a:r>
            <a:r>
              <a:rPr lang="fr-FR" dirty="0">
                <a:solidFill>
                  <a:schemeClr val="bg2">
                    <a:lumMod val="90000"/>
                  </a:schemeClr>
                </a:solidFill>
              </a:rPr>
              <a:t> 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E7BA493-8858-4796-9D9D-774954A76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802" y="2597516"/>
            <a:ext cx="4029075" cy="3467100"/>
          </a:xfrm>
          <a:prstGeom prst="rect">
            <a:avLst/>
          </a:prstGeom>
        </p:spPr>
      </p:pic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616870D5-50EE-43D3-8A0F-6AFFFC79FB63}"/>
              </a:ext>
            </a:extLst>
          </p:cNvPr>
          <p:cNvSpPr txBox="1">
            <a:spLocks/>
          </p:cNvSpPr>
          <p:nvPr/>
        </p:nvSpPr>
        <p:spPr>
          <a:xfrm>
            <a:off x="6417412" y="2006747"/>
            <a:ext cx="4946644" cy="3189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/>
              <a:t>But </a:t>
            </a:r>
            <a:r>
              <a:rPr lang="fr-FR" sz="2000" dirty="0" err="1"/>
              <a:t>decreases</a:t>
            </a:r>
            <a:r>
              <a:rPr lang="fr-FR" sz="2000" dirty="0"/>
              <a:t> as </a:t>
            </a:r>
            <a:r>
              <a:rPr lang="fr-FR" sz="2000" dirty="0" err="1"/>
              <a:t>learning</a:t>
            </a:r>
            <a:r>
              <a:rPr lang="fr-FR" sz="2000" dirty="0"/>
              <a:t> </a:t>
            </a:r>
            <a:r>
              <a:rPr lang="fr-FR" sz="2000" dirty="0" err="1"/>
              <a:t>occurs</a:t>
            </a:r>
            <a:r>
              <a:rPr lang="fr-FR" sz="2000" dirty="0"/>
              <a:t>?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6F8FC363-B9F5-41A9-A799-7F6C189CCF8D}"/>
              </a:ext>
            </a:extLst>
          </p:cNvPr>
          <p:cNvSpPr txBox="1">
            <a:spLocks/>
          </p:cNvSpPr>
          <p:nvPr/>
        </p:nvSpPr>
        <p:spPr>
          <a:xfrm>
            <a:off x="3138544" y="6064616"/>
            <a:ext cx="4946644" cy="5907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b="1" dirty="0" err="1">
                <a:solidFill>
                  <a:schemeClr val="accent6"/>
                </a:solidFill>
              </a:rPr>
              <a:t>Less</a:t>
            </a:r>
            <a:r>
              <a:rPr lang="fr-FR" sz="2000" b="1" dirty="0">
                <a:solidFill>
                  <a:schemeClr val="accent6"/>
                </a:solidFill>
              </a:rPr>
              <a:t> </a:t>
            </a:r>
            <a:r>
              <a:rPr lang="fr-FR" sz="2000" b="1" dirty="0" err="1">
                <a:solidFill>
                  <a:schemeClr val="accent6"/>
                </a:solidFill>
              </a:rPr>
              <a:t>hippocampal</a:t>
            </a:r>
            <a:r>
              <a:rPr lang="fr-FR" sz="2000" b="1" dirty="0">
                <a:solidFill>
                  <a:schemeClr val="accent6"/>
                </a:solidFill>
              </a:rPr>
              <a:t> </a:t>
            </a:r>
            <a:r>
              <a:rPr lang="fr-FR" sz="2000" b="1" dirty="0" err="1">
                <a:solidFill>
                  <a:schemeClr val="accent6"/>
                </a:solidFill>
              </a:rPr>
              <a:t>involvement</a:t>
            </a:r>
            <a:r>
              <a:rPr lang="fr-FR" sz="2000" b="1" dirty="0">
                <a:solidFill>
                  <a:schemeClr val="accent6"/>
                </a:solidFill>
              </a:rPr>
              <a:t> </a:t>
            </a:r>
            <a:r>
              <a:rPr lang="fr-FR" sz="2000" b="1" dirty="0" err="1">
                <a:solidFill>
                  <a:schemeClr val="accent6"/>
                </a:solidFill>
              </a:rPr>
              <a:t>necessary</a:t>
            </a:r>
            <a:r>
              <a:rPr lang="fr-FR" sz="2000" b="1" dirty="0">
                <a:solidFill>
                  <a:schemeClr val="accent6"/>
                </a:solidFill>
              </a:rPr>
              <a:t> for </a:t>
            </a:r>
            <a:r>
              <a:rPr lang="fr-FR" sz="2000" b="1" dirty="0" err="1">
                <a:solidFill>
                  <a:schemeClr val="accent6"/>
                </a:solidFill>
              </a:rPr>
              <a:t>semantically</a:t>
            </a:r>
            <a:r>
              <a:rPr lang="fr-FR" sz="2000" b="1" dirty="0">
                <a:solidFill>
                  <a:schemeClr val="accent6"/>
                </a:solidFill>
              </a:rPr>
              <a:t> </a:t>
            </a:r>
            <a:r>
              <a:rPr lang="fr-FR" sz="2000" b="1" dirty="0" err="1">
                <a:solidFill>
                  <a:schemeClr val="accent6"/>
                </a:solidFill>
              </a:rPr>
              <a:t>linked</a:t>
            </a:r>
            <a:r>
              <a:rPr lang="fr-FR" sz="2000" b="1" dirty="0">
                <a:solidFill>
                  <a:schemeClr val="accent6"/>
                </a:solidFill>
              </a:rPr>
              <a:t> pairs</a:t>
            </a:r>
          </a:p>
        </p:txBody>
      </p:sp>
    </p:spTree>
    <p:extLst>
      <p:ext uri="{BB962C8B-B14F-4D97-AF65-F5344CB8AC3E}">
        <p14:creationId xmlns:p14="http://schemas.microsoft.com/office/powerpoint/2010/main" val="9081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474EBC27-2DAD-4997-B7D1-DF3C496B4FA7}"/>
              </a:ext>
            </a:extLst>
          </p:cNvPr>
          <p:cNvSpPr txBox="1">
            <a:spLocks/>
          </p:cNvSpPr>
          <p:nvPr/>
        </p:nvSpPr>
        <p:spPr>
          <a:xfrm>
            <a:off x="702247" y="2707284"/>
            <a:ext cx="4837941" cy="3189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Reactivation</a:t>
            </a:r>
            <a:r>
              <a:rPr lang="fr-FR" dirty="0"/>
              <a:t> in </a:t>
            </a:r>
            <a:r>
              <a:rPr lang="fr-FR" dirty="0" err="1"/>
              <a:t>Reward</a:t>
            </a:r>
            <a:r>
              <a:rPr lang="fr-FR" dirty="0"/>
              <a:t> phase </a:t>
            </a:r>
            <a:r>
              <a:rPr lang="fr-FR" dirty="0" err="1"/>
              <a:t>predict</a:t>
            </a:r>
            <a:r>
              <a:rPr lang="fr-FR" dirty="0"/>
              <a:t> performance in </a:t>
            </a:r>
            <a:r>
              <a:rPr lang="fr-FR" dirty="0" err="1"/>
              <a:t>Decision</a:t>
            </a:r>
            <a:r>
              <a:rPr lang="fr-FR" dirty="0"/>
              <a:t> phase (Wimmer)</a:t>
            </a:r>
          </a:p>
          <a:p>
            <a:r>
              <a:rPr lang="fr-FR" dirty="0"/>
              <a:t>Striatum- (a)hippo FC </a:t>
            </a:r>
            <a:r>
              <a:rPr lang="fr-FR" dirty="0" err="1"/>
              <a:t>during</a:t>
            </a:r>
            <a:r>
              <a:rPr lang="fr-FR" dirty="0"/>
              <a:t> </a:t>
            </a:r>
            <a:r>
              <a:rPr lang="fr-FR" dirty="0" err="1"/>
              <a:t>Reward</a:t>
            </a:r>
            <a:r>
              <a:rPr lang="fr-FR" dirty="0"/>
              <a:t> phase </a:t>
            </a:r>
            <a:r>
              <a:rPr lang="fr-FR" dirty="0" err="1"/>
              <a:t>correls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performance in </a:t>
            </a:r>
            <a:r>
              <a:rPr lang="fr-FR" dirty="0" err="1"/>
              <a:t>Decision</a:t>
            </a:r>
            <a:r>
              <a:rPr lang="fr-FR" dirty="0"/>
              <a:t> Phase (Wimmer)</a:t>
            </a:r>
          </a:p>
          <a:p>
            <a:endParaRPr lang="fr-FR" dirty="0"/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6905F0E3-F438-49D7-BFE3-C11C67E4682F}"/>
              </a:ext>
            </a:extLst>
          </p:cNvPr>
          <p:cNvSpPr txBox="1">
            <a:spLocks/>
          </p:cNvSpPr>
          <p:nvPr/>
        </p:nvSpPr>
        <p:spPr>
          <a:xfrm>
            <a:off x="565149" y="393479"/>
            <a:ext cx="11626851" cy="827987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>
                <a:solidFill>
                  <a:schemeClr val="bg2">
                    <a:lumMod val="90000"/>
                  </a:schemeClr>
                </a:solidFill>
              </a:rPr>
              <a:t>1. Introduction</a:t>
            </a:r>
            <a:r>
              <a:rPr lang="fr-FR" dirty="0">
                <a:solidFill>
                  <a:schemeClr val="bg2">
                    <a:lumMod val="90000"/>
                  </a:schemeClr>
                </a:solidFill>
              </a:rPr>
              <a:t> </a:t>
            </a:r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F8AD1416-B7FD-47E8-B256-C6E151127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1.2 </a:t>
            </a:r>
            <a:r>
              <a:rPr lang="fr-FR" sz="3600" dirty="0" err="1">
                <a:solidFill>
                  <a:schemeClr val="tx2">
                    <a:lumMod val="25000"/>
                    <a:lumOff val="75000"/>
                  </a:schemeClr>
                </a:solidFill>
              </a:rPr>
              <a:t>Paradigm</a:t>
            </a:r>
            <a:r>
              <a:rPr lang="fr-FR" sz="36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 </a:t>
            </a:r>
            <a:r>
              <a:rPr lang="fr-FR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– </a:t>
            </a:r>
            <a:r>
              <a:rPr lang="fr-FR" sz="3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Reward</a:t>
            </a:r>
            <a:r>
              <a:rPr lang="fr-FR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&amp; </a:t>
            </a:r>
            <a:r>
              <a:rPr lang="fr-FR" sz="3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Decision</a:t>
            </a:r>
            <a:r>
              <a:rPr lang="fr-FR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Phases</a:t>
            </a:r>
            <a:endParaRPr lang="fr-FR" sz="3600" dirty="0"/>
          </a:p>
        </p:txBody>
      </p:sp>
      <p:sp>
        <p:nvSpPr>
          <p:cNvPr id="21" name="Espace réservé du contenu 20">
            <a:extLst>
              <a:ext uri="{FF2B5EF4-FFF2-40B4-BE49-F238E27FC236}">
                <a16:creationId xmlns:a16="http://schemas.microsoft.com/office/drawing/2014/main" id="{57ACD47B-21A2-4DFF-814F-A657F45C0C1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Classifier </a:t>
            </a:r>
            <a:r>
              <a:rPr lang="fr-FR" dirty="0" err="1"/>
              <a:t>trained</a:t>
            </a:r>
            <a:r>
              <a:rPr lang="fr-FR" dirty="0"/>
              <a:t> to </a:t>
            </a:r>
            <a:r>
              <a:rPr lang="fr-FR" dirty="0" err="1"/>
              <a:t>differentiate</a:t>
            </a:r>
            <a:r>
              <a:rPr lang="fr-FR" dirty="0"/>
              <a:t> </a:t>
            </a:r>
            <a:r>
              <a:rPr lang="fr-FR" dirty="0" err="1"/>
              <a:t>rewarded</a:t>
            </a:r>
            <a:r>
              <a:rPr lang="fr-FR" dirty="0"/>
              <a:t> vs </a:t>
            </a:r>
            <a:r>
              <a:rPr lang="fr-FR" dirty="0" err="1"/>
              <a:t>unrewarded</a:t>
            </a:r>
            <a:r>
              <a:rPr lang="fr-FR" dirty="0"/>
              <a:t> stimuli </a:t>
            </a:r>
            <a:r>
              <a:rPr lang="fr-FR" dirty="0" err="1"/>
              <a:t>during</a:t>
            </a:r>
            <a:r>
              <a:rPr lang="fr-FR" dirty="0"/>
              <a:t> </a:t>
            </a:r>
            <a:r>
              <a:rPr lang="fr-FR" dirty="0" err="1"/>
              <a:t>Reward</a:t>
            </a:r>
            <a:r>
              <a:rPr lang="fr-FR" dirty="0"/>
              <a:t> phase can </a:t>
            </a:r>
            <a:r>
              <a:rPr lang="fr-FR" dirty="0" err="1"/>
              <a:t>accurately</a:t>
            </a:r>
            <a:r>
              <a:rPr lang="fr-FR" dirty="0"/>
              <a:t> </a:t>
            </a:r>
            <a:r>
              <a:rPr lang="fr-FR" dirty="0" err="1"/>
              <a:t>classify</a:t>
            </a:r>
            <a:r>
              <a:rPr lang="fr-FR" dirty="0"/>
              <a:t> </a:t>
            </a:r>
            <a:r>
              <a:rPr lang="fr-FR" dirty="0" err="1"/>
              <a:t>Decision</a:t>
            </a:r>
            <a:r>
              <a:rPr lang="fr-FR" dirty="0"/>
              <a:t> phase stimuli in OFC(Wang)</a:t>
            </a:r>
          </a:p>
          <a:p>
            <a:r>
              <a:rPr lang="fr-FR" dirty="0"/>
              <a:t>OFC-(post)hippo FC </a:t>
            </a:r>
            <a:r>
              <a:rPr lang="fr-FR" dirty="0" err="1"/>
              <a:t>correls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reaction</a:t>
            </a:r>
            <a:r>
              <a:rPr lang="fr-FR" dirty="0"/>
              <a:t> times </a:t>
            </a:r>
            <a:r>
              <a:rPr lang="fr-FR" dirty="0" err="1"/>
              <a:t>during</a:t>
            </a:r>
            <a:r>
              <a:rPr lang="fr-FR" dirty="0"/>
              <a:t> </a:t>
            </a:r>
            <a:r>
              <a:rPr lang="fr-FR" dirty="0" err="1"/>
              <a:t>Decision</a:t>
            </a:r>
            <a:r>
              <a:rPr lang="fr-FR" dirty="0"/>
              <a:t> phase (Wang)</a:t>
            </a:r>
          </a:p>
          <a:p>
            <a:endParaRPr lang="fr-FR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D0A1703-9E9B-4C0D-A30E-496D256577D0}"/>
              </a:ext>
            </a:extLst>
          </p:cNvPr>
          <p:cNvSpPr txBox="1">
            <a:spLocks/>
          </p:cNvSpPr>
          <p:nvPr/>
        </p:nvSpPr>
        <p:spPr>
          <a:xfrm>
            <a:off x="702247" y="5473612"/>
            <a:ext cx="4946644" cy="15631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b="1" dirty="0">
                <a:solidFill>
                  <a:schemeClr val="accent6"/>
                </a:solidFill>
              </a:rPr>
              <a:t>for </a:t>
            </a:r>
            <a:r>
              <a:rPr lang="fr-FR" sz="2000" b="1" dirty="0" err="1">
                <a:solidFill>
                  <a:schemeClr val="accent6"/>
                </a:solidFill>
              </a:rPr>
              <a:t>semantically</a:t>
            </a:r>
            <a:r>
              <a:rPr lang="fr-FR" sz="2000" b="1" dirty="0">
                <a:solidFill>
                  <a:schemeClr val="accent6"/>
                </a:solidFill>
              </a:rPr>
              <a:t> </a:t>
            </a:r>
            <a:r>
              <a:rPr lang="fr-FR" sz="2000" b="1" dirty="0" err="1">
                <a:solidFill>
                  <a:schemeClr val="accent6"/>
                </a:solidFill>
              </a:rPr>
              <a:t>linked</a:t>
            </a:r>
            <a:r>
              <a:rPr lang="fr-FR" sz="2000" b="1" dirty="0">
                <a:solidFill>
                  <a:schemeClr val="accent6"/>
                </a:solidFill>
              </a:rPr>
              <a:t> pairs</a:t>
            </a:r>
          </a:p>
          <a:p>
            <a:pPr>
              <a:buFontTx/>
              <a:buChar char="-"/>
            </a:pPr>
            <a:r>
              <a:rPr lang="fr-FR" sz="2000" b="1" dirty="0">
                <a:solidFill>
                  <a:schemeClr val="accent6"/>
                </a:solidFill>
              </a:rPr>
              <a:t>More </a:t>
            </a:r>
            <a:r>
              <a:rPr lang="fr-FR" sz="2000" b="1" dirty="0" err="1">
                <a:solidFill>
                  <a:schemeClr val="accent6"/>
                </a:solidFill>
              </a:rPr>
              <a:t>reactivation</a:t>
            </a:r>
            <a:r>
              <a:rPr lang="fr-FR" sz="2000" b="1" dirty="0">
                <a:solidFill>
                  <a:schemeClr val="accent6"/>
                </a:solidFill>
              </a:rPr>
              <a:t> in </a:t>
            </a:r>
            <a:r>
              <a:rPr lang="fr-FR" sz="2000" b="1" dirty="0" err="1">
                <a:solidFill>
                  <a:schemeClr val="accent6"/>
                </a:solidFill>
              </a:rPr>
              <a:t>Reward</a:t>
            </a:r>
            <a:r>
              <a:rPr lang="fr-FR" sz="2000" b="1" dirty="0">
                <a:solidFill>
                  <a:schemeClr val="accent6"/>
                </a:solidFill>
              </a:rPr>
              <a:t> and </a:t>
            </a:r>
            <a:r>
              <a:rPr lang="fr-FR" sz="2000" b="1" dirty="0" err="1">
                <a:solidFill>
                  <a:schemeClr val="accent6"/>
                </a:solidFill>
              </a:rPr>
              <a:t>Decision</a:t>
            </a:r>
            <a:r>
              <a:rPr lang="fr-FR" sz="2000" b="1" dirty="0">
                <a:solidFill>
                  <a:schemeClr val="accent6"/>
                </a:solidFill>
              </a:rPr>
              <a:t> phase</a:t>
            </a:r>
          </a:p>
          <a:p>
            <a:pPr>
              <a:buFontTx/>
              <a:buChar char="-"/>
            </a:pPr>
            <a:r>
              <a:rPr lang="fr-FR" sz="2000" b="1" dirty="0" err="1">
                <a:solidFill>
                  <a:schemeClr val="accent6"/>
                </a:solidFill>
              </a:rPr>
              <a:t>Less</a:t>
            </a:r>
            <a:r>
              <a:rPr lang="fr-FR" sz="2000" b="1" dirty="0">
                <a:solidFill>
                  <a:schemeClr val="accent6"/>
                </a:solidFill>
              </a:rPr>
              <a:t> hippo-striatum FC </a:t>
            </a:r>
            <a:r>
              <a:rPr lang="fr-FR" sz="2000" b="1" dirty="0" err="1">
                <a:solidFill>
                  <a:schemeClr val="accent6"/>
                </a:solidFill>
              </a:rPr>
              <a:t>during</a:t>
            </a:r>
            <a:r>
              <a:rPr lang="fr-FR" sz="2000" b="1" dirty="0">
                <a:solidFill>
                  <a:schemeClr val="accent6"/>
                </a:solidFill>
              </a:rPr>
              <a:t> </a:t>
            </a:r>
            <a:r>
              <a:rPr lang="fr-FR" sz="2000" b="1" dirty="0" err="1">
                <a:solidFill>
                  <a:schemeClr val="accent6"/>
                </a:solidFill>
              </a:rPr>
              <a:t>reward</a:t>
            </a:r>
            <a:r>
              <a:rPr lang="fr-FR" sz="2000" b="1" dirty="0">
                <a:solidFill>
                  <a:schemeClr val="accent6"/>
                </a:solidFill>
              </a:rPr>
              <a:t> phase </a:t>
            </a:r>
            <a:r>
              <a:rPr lang="fr-FR" sz="2000" b="1" dirty="0" err="1">
                <a:solidFill>
                  <a:schemeClr val="accent6"/>
                </a:solidFill>
              </a:rPr>
              <a:t>correl</a:t>
            </a:r>
            <a:r>
              <a:rPr lang="fr-FR" sz="2000" b="1" dirty="0">
                <a:solidFill>
                  <a:schemeClr val="accent6"/>
                </a:solidFill>
              </a:rPr>
              <a:t> w perf</a:t>
            </a:r>
          </a:p>
          <a:p>
            <a:pPr>
              <a:buFontTx/>
              <a:buChar char="-"/>
            </a:pPr>
            <a:r>
              <a:rPr lang="fr-FR" sz="2000" b="1" dirty="0" err="1">
                <a:solidFill>
                  <a:schemeClr val="accent6"/>
                </a:solidFill>
              </a:rPr>
              <a:t>Better</a:t>
            </a:r>
            <a:r>
              <a:rPr lang="fr-FR" sz="2000" b="1" dirty="0">
                <a:solidFill>
                  <a:schemeClr val="accent6"/>
                </a:solidFill>
              </a:rPr>
              <a:t> </a:t>
            </a:r>
            <a:r>
              <a:rPr lang="fr-FR" sz="2000" b="1" dirty="0" err="1">
                <a:solidFill>
                  <a:schemeClr val="accent6"/>
                </a:solidFill>
              </a:rPr>
              <a:t>decoding</a:t>
            </a:r>
            <a:r>
              <a:rPr lang="fr-FR" sz="2000" b="1" dirty="0">
                <a:solidFill>
                  <a:schemeClr val="accent6"/>
                </a:solidFill>
              </a:rPr>
              <a:t> of (</a:t>
            </a:r>
            <a:r>
              <a:rPr lang="fr-FR" sz="2000" b="1" dirty="0" err="1">
                <a:solidFill>
                  <a:schemeClr val="accent6"/>
                </a:solidFill>
              </a:rPr>
              <a:t>specific</a:t>
            </a:r>
            <a:r>
              <a:rPr lang="fr-FR" sz="2000" b="1" dirty="0">
                <a:solidFill>
                  <a:schemeClr val="accent6"/>
                </a:solidFill>
              </a:rPr>
              <a:t>) </a:t>
            </a:r>
            <a:r>
              <a:rPr lang="fr-FR" sz="2000" b="1" dirty="0" err="1">
                <a:solidFill>
                  <a:schemeClr val="accent6"/>
                </a:solidFill>
              </a:rPr>
              <a:t>object</a:t>
            </a:r>
            <a:r>
              <a:rPr lang="fr-FR" sz="2000" b="1" dirty="0">
                <a:solidFill>
                  <a:schemeClr val="accent6"/>
                </a:solidFill>
              </a:rPr>
              <a:t> in </a:t>
            </a:r>
            <a:r>
              <a:rPr lang="fr-FR" sz="2000" b="1" dirty="0" err="1">
                <a:solidFill>
                  <a:schemeClr val="accent6"/>
                </a:solidFill>
              </a:rPr>
              <a:t>scene</a:t>
            </a:r>
            <a:r>
              <a:rPr lang="fr-FR" sz="2000" b="1" dirty="0">
                <a:solidFill>
                  <a:schemeClr val="accent6"/>
                </a:solidFill>
              </a:rPr>
              <a:t> </a:t>
            </a:r>
            <a:r>
              <a:rPr lang="fr-FR" sz="2000" b="1" dirty="0" err="1">
                <a:solidFill>
                  <a:schemeClr val="accent6"/>
                </a:solidFill>
              </a:rPr>
              <a:t>activity</a:t>
            </a:r>
            <a:r>
              <a:rPr lang="fr-FR" sz="2000" b="1" dirty="0">
                <a:solidFill>
                  <a:schemeClr val="accent6"/>
                </a:solidFill>
              </a:rPr>
              <a:t> </a:t>
            </a:r>
            <a:r>
              <a:rPr lang="fr-FR" sz="2000" b="1" dirty="0" err="1">
                <a:solidFill>
                  <a:schemeClr val="accent6"/>
                </a:solidFill>
              </a:rPr>
              <a:t>during</a:t>
            </a:r>
            <a:r>
              <a:rPr lang="fr-FR" sz="2000" b="1" dirty="0">
                <a:solidFill>
                  <a:schemeClr val="accent6"/>
                </a:solidFill>
              </a:rPr>
              <a:t> </a:t>
            </a:r>
          </a:p>
          <a:p>
            <a:pPr>
              <a:buFontTx/>
              <a:buChar char="-"/>
            </a:pPr>
            <a:endParaRPr lang="fr-FR" sz="20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806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1BB8D1-1EC4-42C0-A6B5-05CB27664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Hypotheses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A4B537-972C-49D0-A7A1-21B53131E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Reactivation of the associated stim earlier </a:t>
            </a:r>
          </a:p>
          <a:p>
            <a:r>
              <a:rPr lang="en-US" dirty="0"/>
              <a:t>Reduced </a:t>
            </a:r>
            <a:r>
              <a:rPr lang="en-US" dirty="0" err="1"/>
              <a:t>functionnal</a:t>
            </a:r>
            <a:r>
              <a:rPr lang="en-US" dirty="0"/>
              <a:t> connectivity hippo-striatum and hippo-OFC (because hippo not necessary anymore to recover associated stimulus state) </a:t>
            </a:r>
          </a:p>
          <a:p>
            <a:r>
              <a:rPr lang="en-US" dirty="0"/>
              <a:t>Bold (a) hippo during </a:t>
            </a:r>
            <a:r>
              <a:rPr lang="en-US" dirty="0" err="1"/>
              <a:t>Conditionning</a:t>
            </a:r>
            <a:r>
              <a:rPr lang="en-US" dirty="0"/>
              <a:t> Phase doesn't predict performance, but another (semantic) region might </a:t>
            </a:r>
          </a:p>
          <a:p>
            <a:r>
              <a:rPr lang="en-US" dirty="0"/>
              <a:t>Representational similarity might predict performance in hippo/OFC? (state encoding – not in temporal cx otherwise </a:t>
            </a:r>
            <a:r>
              <a:rPr lang="en-US" dirty="0" err="1"/>
              <a:t>douple</a:t>
            </a:r>
            <a:r>
              <a:rPr lang="en-US" dirty="0"/>
              <a:t> dipping)</a:t>
            </a:r>
          </a:p>
          <a:p>
            <a:r>
              <a:rPr lang="en-US" dirty="0"/>
              <a:t>Decoding of state and stim - to think about more </a:t>
            </a:r>
          </a:p>
          <a:p>
            <a:r>
              <a:rPr lang="en-US" dirty="0"/>
              <a:t>Interaction with reward - to think about more - hippo-striatum connectivity, strengthen effect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6989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976286B6-9704-435D-918A-9C4B54BCF4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58" t="8130" r="6486" b="72806"/>
          <a:stretch/>
        </p:blipFill>
        <p:spPr>
          <a:xfrm>
            <a:off x="4422202" y="1653988"/>
            <a:ext cx="7290184" cy="177003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A82BA66-F154-4D87-898E-0B57BF73B31E}"/>
              </a:ext>
            </a:extLst>
          </p:cNvPr>
          <p:cNvSpPr/>
          <p:nvPr/>
        </p:nvSpPr>
        <p:spPr>
          <a:xfrm>
            <a:off x="7180014" y="4557994"/>
            <a:ext cx="3172107" cy="2787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7F8941-04A6-4D24-984E-C182727EB4C1}"/>
              </a:ext>
            </a:extLst>
          </p:cNvPr>
          <p:cNvSpPr/>
          <p:nvPr/>
        </p:nvSpPr>
        <p:spPr>
          <a:xfrm>
            <a:off x="7757152" y="6148908"/>
            <a:ext cx="3172107" cy="2787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Espace réservé du contenu 5">
            <a:extLst>
              <a:ext uri="{FF2B5EF4-FFF2-40B4-BE49-F238E27FC236}">
                <a16:creationId xmlns:a16="http://schemas.microsoft.com/office/drawing/2014/main" id="{32755F0F-1693-43B0-A1CE-44C700A2AF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308" y="1734775"/>
            <a:ext cx="1153357" cy="1153357"/>
          </a:xfrm>
          <a:prstGeom prst="rect">
            <a:avLst/>
          </a:prstGeom>
        </p:spPr>
      </p:pic>
      <p:pic>
        <p:nvPicPr>
          <p:cNvPr id="16" name="Espace réservé du contenu 7" descr="Une image contenant neige, extérieur, ciel, nature&#10;&#10;Description générée automatiquement">
            <a:extLst>
              <a:ext uri="{FF2B5EF4-FFF2-40B4-BE49-F238E27FC236}">
                <a16:creationId xmlns:a16="http://schemas.microsoft.com/office/drawing/2014/main" id="{68F611C8-FDA9-4A43-A799-2DF9D7558A5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254" y="1734022"/>
            <a:ext cx="1153357" cy="1153357"/>
          </a:xfrm>
        </p:spPr>
      </p:pic>
      <p:sp>
        <p:nvSpPr>
          <p:cNvPr id="17" name="Titre 1">
            <a:extLst>
              <a:ext uri="{FF2B5EF4-FFF2-40B4-BE49-F238E27FC236}">
                <a16:creationId xmlns:a16="http://schemas.microsoft.com/office/drawing/2014/main" id="{2CCE35E2-D4E1-49EF-9FEA-8F1EC40B37FD}"/>
              </a:ext>
            </a:extLst>
          </p:cNvPr>
          <p:cNvSpPr txBox="1">
            <a:spLocks/>
          </p:cNvSpPr>
          <p:nvPr/>
        </p:nvSpPr>
        <p:spPr>
          <a:xfrm>
            <a:off x="565149" y="393479"/>
            <a:ext cx="11626851" cy="827987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>
                <a:solidFill>
                  <a:schemeClr val="bg2">
                    <a:lumMod val="90000"/>
                  </a:schemeClr>
                </a:solidFill>
              </a:rPr>
              <a:t>2. </a:t>
            </a:r>
            <a:r>
              <a:rPr lang="fr-FR" sz="4800" dirty="0" err="1">
                <a:solidFill>
                  <a:schemeClr val="bg2">
                    <a:lumMod val="90000"/>
                  </a:schemeClr>
                </a:solidFill>
              </a:rPr>
              <a:t>Experiment</a:t>
            </a:r>
            <a:r>
              <a:rPr lang="fr-FR" dirty="0">
                <a:solidFill>
                  <a:schemeClr val="bg2">
                    <a:lumMod val="90000"/>
                  </a:schemeClr>
                </a:solidFill>
              </a:rPr>
              <a:t> 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2DCABFF-0459-453A-94EC-FCC32D0490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77" t="56355" r="22688" b="25281"/>
          <a:stretch/>
        </p:blipFill>
        <p:spPr>
          <a:xfrm>
            <a:off x="4422200" y="5085659"/>
            <a:ext cx="5515176" cy="1705106"/>
          </a:xfrm>
          <a:prstGeom prst="rect">
            <a:avLst/>
          </a:prstGeom>
        </p:spPr>
      </p:pic>
      <p:pic>
        <p:nvPicPr>
          <p:cNvPr id="19" name="Espace réservé du contenu 7" descr="Une image contenant neige, extérieur, ciel, nature&#10;&#10;Description générée automatiquement">
            <a:extLst>
              <a:ext uri="{FF2B5EF4-FFF2-40B4-BE49-F238E27FC236}">
                <a16:creationId xmlns:a16="http://schemas.microsoft.com/office/drawing/2014/main" id="{EEDD2214-FB1C-41AB-8ABC-D4545089EB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527" y="5242215"/>
            <a:ext cx="1057301" cy="105730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6907984-5CC5-495C-BE47-086FDBE1AE6E}"/>
              </a:ext>
            </a:extLst>
          </p:cNvPr>
          <p:cNvSpPr/>
          <p:nvPr/>
        </p:nvSpPr>
        <p:spPr>
          <a:xfrm>
            <a:off x="7107652" y="2943704"/>
            <a:ext cx="674854" cy="2433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DB74790F-60FD-4372-AB89-08C6934D43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58" t="8130" r="6486" b="72806"/>
          <a:stretch/>
        </p:blipFill>
        <p:spPr>
          <a:xfrm>
            <a:off x="4422200" y="3385548"/>
            <a:ext cx="7290184" cy="1770035"/>
          </a:xfrm>
          <a:prstGeom prst="rect">
            <a:avLst/>
          </a:prstGeom>
        </p:spPr>
      </p:pic>
      <p:pic>
        <p:nvPicPr>
          <p:cNvPr id="18" name="Espace réservé du contenu 5">
            <a:extLst>
              <a:ext uri="{FF2B5EF4-FFF2-40B4-BE49-F238E27FC236}">
                <a16:creationId xmlns:a16="http://schemas.microsoft.com/office/drawing/2014/main" id="{65CE61D0-1152-44D6-AD34-CE1B92FDCC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564" y="3499384"/>
            <a:ext cx="1075264" cy="107526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03D4A66-4CB1-49A8-AC21-9B41CE03B9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70" t="45383" r="39157" b="50578"/>
          <a:stretch/>
        </p:blipFill>
        <p:spPr>
          <a:xfrm>
            <a:off x="8014457" y="4676569"/>
            <a:ext cx="1963271" cy="374839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21EB04EA-01E1-4381-AB7A-87756D1359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41" t="45521" r="60319" b="50362"/>
          <a:stretch/>
        </p:blipFill>
        <p:spPr>
          <a:xfrm>
            <a:off x="4521068" y="4642220"/>
            <a:ext cx="1540702" cy="382188"/>
          </a:xfrm>
          <a:prstGeom prst="rect">
            <a:avLst/>
          </a:prstGeom>
        </p:spPr>
      </p:pic>
      <p:pic>
        <p:nvPicPr>
          <p:cNvPr id="24" name="Image 23" descr="Une image contenant pièce de monnaie&#10;&#10;Description générée automatiquement">
            <a:extLst>
              <a:ext uri="{FF2B5EF4-FFF2-40B4-BE49-F238E27FC236}">
                <a16:creationId xmlns:a16="http://schemas.microsoft.com/office/drawing/2014/main" id="{9EDA45F4-D89D-45D6-9348-46B68CE1E9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059" y="3512831"/>
            <a:ext cx="1075265" cy="1075265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BEB86812-D801-49D7-B88D-DB6C175A4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41" t="45521" r="60319" b="50362"/>
          <a:stretch/>
        </p:blipFill>
        <p:spPr>
          <a:xfrm>
            <a:off x="4503684" y="2951374"/>
            <a:ext cx="1540702" cy="382188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E253EB10-5A25-4E33-BFDC-07F3EB97D9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41" t="45521" r="60319" b="50362"/>
          <a:stretch/>
        </p:blipFill>
        <p:spPr>
          <a:xfrm>
            <a:off x="8108035" y="2938246"/>
            <a:ext cx="1540702" cy="382188"/>
          </a:xfrm>
          <a:prstGeom prst="rect">
            <a:avLst/>
          </a:prstGeom>
        </p:spPr>
      </p:pic>
      <p:sp>
        <p:nvSpPr>
          <p:cNvPr id="28" name="Espace réservé du contenu 27">
            <a:extLst>
              <a:ext uri="{FF2B5EF4-FFF2-40B4-BE49-F238E27FC236}">
                <a16:creationId xmlns:a16="http://schemas.microsoft.com/office/drawing/2014/main" id="{7FD5BA5F-33FB-4660-B4DD-D883C6FB30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15047" y="2396142"/>
            <a:ext cx="1760685" cy="4461858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fr-FR" b="1" dirty="0"/>
              <a:t>Association </a:t>
            </a:r>
          </a:p>
          <a:p>
            <a:pPr algn="r"/>
            <a:endParaRPr lang="fr-FR" b="1" dirty="0"/>
          </a:p>
          <a:p>
            <a:pPr marL="0" indent="0" algn="r">
              <a:buNone/>
            </a:pPr>
            <a:endParaRPr lang="fr-FR" sz="4400" b="1" dirty="0"/>
          </a:p>
          <a:p>
            <a:pPr marL="0" indent="0" algn="r">
              <a:buNone/>
            </a:pPr>
            <a:r>
              <a:rPr lang="fr-FR" b="1" dirty="0" err="1"/>
              <a:t>Reward</a:t>
            </a:r>
            <a:endParaRPr lang="fr-FR" b="1" dirty="0"/>
          </a:p>
          <a:p>
            <a:pPr algn="r"/>
            <a:endParaRPr lang="fr-FR" b="1" dirty="0"/>
          </a:p>
          <a:p>
            <a:pPr algn="r"/>
            <a:endParaRPr lang="fr-FR" sz="4000" b="1" dirty="0"/>
          </a:p>
          <a:p>
            <a:pPr marL="0" indent="0" algn="r">
              <a:buNone/>
            </a:pPr>
            <a:r>
              <a:rPr lang="fr-FR" b="1" dirty="0" err="1"/>
              <a:t>Decision</a:t>
            </a:r>
            <a:r>
              <a:rPr lang="fr-FR" b="1" dirty="0"/>
              <a:t>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51E5EB-0B26-405B-8FDB-EDAF44C86871}"/>
              </a:ext>
            </a:extLst>
          </p:cNvPr>
          <p:cNvSpPr/>
          <p:nvPr/>
        </p:nvSpPr>
        <p:spPr>
          <a:xfrm>
            <a:off x="7107652" y="4653623"/>
            <a:ext cx="674854" cy="3102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itre 1">
            <a:extLst>
              <a:ext uri="{FF2B5EF4-FFF2-40B4-BE49-F238E27FC236}">
                <a16:creationId xmlns:a16="http://schemas.microsoft.com/office/drawing/2014/main" id="{38BCCCBD-ED28-4795-BD51-25794A39C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204913"/>
            <a:ext cx="8267700" cy="758707"/>
          </a:xfrm>
        </p:spPr>
        <p:txBody>
          <a:bodyPr>
            <a:normAutofit/>
          </a:bodyPr>
          <a:lstStyle/>
          <a:p>
            <a:r>
              <a:rPr lang="fr-FR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2.1 Design</a:t>
            </a:r>
          </a:p>
        </p:txBody>
      </p:sp>
      <p:sp>
        <p:nvSpPr>
          <p:cNvPr id="32" name="Espace réservé du contenu 2">
            <a:extLst>
              <a:ext uri="{FF2B5EF4-FFF2-40B4-BE49-F238E27FC236}">
                <a16:creationId xmlns:a16="http://schemas.microsoft.com/office/drawing/2014/main" id="{143C07E0-BC57-4042-95B7-88575080E5C3}"/>
              </a:ext>
            </a:extLst>
          </p:cNvPr>
          <p:cNvSpPr txBox="1">
            <a:spLocks/>
          </p:cNvSpPr>
          <p:nvPr/>
        </p:nvSpPr>
        <p:spPr>
          <a:xfrm>
            <a:off x="540883" y="2707284"/>
            <a:ext cx="2066781" cy="3189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Localizer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Distractor</a:t>
            </a:r>
            <a:r>
              <a:rPr lang="fr-FR" dirty="0"/>
              <a:t> </a:t>
            </a:r>
            <a:r>
              <a:rPr lang="fr-FR" sz="1800" dirty="0"/>
              <a:t>(</a:t>
            </a:r>
            <a:r>
              <a:rPr lang="fr-FR" sz="1800" dirty="0" err="1"/>
              <a:t>avoid</a:t>
            </a:r>
            <a:r>
              <a:rPr lang="fr-FR" sz="1800" dirty="0"/>
              <a:t> </a:t>
            </a:r>
            <a:r>
              <a:rPr lang="fr-FR" sz="1800" dirty="0" err="1"/>
              <a:t>recency</a:t>
            </a:r>
            <a:r>
              <a:rPr lang="fr-FR" sz="1800" dirty="0"/>
              <a:t> </a:t>
            </a:r>
            <a:r>
              <a:rPr lang="fr-FR" sz="1800" dirty="0" err="1"/>
              <a:t>effects</a:t>
            </a:r>
            <a:r>
              <a:rPr lang="fr-FR" sz="1800" dirty="0"/>
              <a:t>)</a:t>
            </a:r>
          </a:p>
          <a:p>
            <a:endParaRPr lang="fr-FR" dirty="0"/>
          </a:p>
          <a:p>
            <a:r>
              <a:rPr lang="fr-FR" dirty="0"/>
              <a:t>Memory</a:t>
            </a:r>
          </a:p>
          <a:p>
            <a:endParaRPr lang="fr-FR" dirty="0"/>
          </a:p>
          <a:p>
            <a:endParaRPr lang="fr-FR" dirty="0"/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14F94B0-9146-48DA-A9BA-F3CCB782FEC2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1574274" y="1382591"/>
            <a:ext cx="2847926" cy="13246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BCB0C5F9-2E57-4537-BFBC-E478B9E62478}"/>
              </a:ext>
            </a:extLst>
          </p:cNvPr>
          <p:cNvCxnSpPr>
            <a:cxnSpLocks/>
          </p:cNvCxnSpPr>
          <p:nvPr/>
        </p:nvCxnSpPr>
        <p:spPr>
          <a:xfrm>
            <a:off x="1654952" y="4486224"/>
            <a:ext cx="2491723" cy="5651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6B858130-94BE-4B48-A68F-5F6E5425BAE0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1574274" y="5897017"/>
            <a:ext cx="2394707" cy="7436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946576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AnalogousFromLightSeedLeftStep">
      <a:dk1>
        <a:srgbClr val="000000"/>
      </a:dk1>
      <a:lt1>
        <a:srgbClr val="FFFFFF"/>
      </a:lt1>
      <a:dk2>
        <a:srgbClr val="3E2441"/>
      </a:dk2>
      <a:lt2>
        <a:srgbClr val="E5E2E8"/>
      </a:lt2>
      <a:accent1>
        <a:srgbClr val="87A96B"/>
      </a:accent1>
      <a:accent2>
        <a:srgbClr val="9BA557"/>
      </a:accent2>
      <a:accent3>
        <a:srgbClr val="B69F68"/>
      </a:accent3>
      <a:accent4>
        <a:srgbClr val="CC886C"/>
      </a:accent4>
      <a:accent5>
        <a:srgbClr val="D68791"/>
      </a:accent5>
      <a:accent6>
        <a:srgbClr val="CC6CA0"/>
      </a:accent6>
      <a:hlink>
        <a:srgbClr val="8F69AE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4329</TotalTime>
  <Words>755</Words>
  <Application>Microsoft Office PowerPoint</Application>
  <PresentationFormat>Grand écran</PresentationFormat>
  <Paragraphs>112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8" baseType="lpstr">
      <vt:lpstr>AdvPSA183</vt:lpstr>
      <vt:lpstr>Arial</vt:lpstr>
      <vt:lpstr>Calibri</vt:lpstr>
      <vt:lpstr>Calibri Light</vt:lpstr>
      <vt:lpstr>Roboto</vt:lpstr>
      <vt:lpstr>Seaford Display</vt:lpstr>
      <vt:lpstr>System Font Regular</vt:lpstr>
      <vt:lpstr>Tenorite</vt:lpstr>
      <vt:lpstr>Verdana, Arial, Helvetica, sans-serif</vt:lpstr>
      <vt:lpstr>MadridVTI</vt:lpstr>
      <vt:lpstr>Hippocampal role in the interaction of semantic memory with learning and decision</vt:lpstr>
      <vt:lpstr> How does semantic memory affects learning? </vt:lpstr>
      <vt:lpstr>1.1 Associative Inference</vt:lpstr>
      <vt:lpstr>1.1 Associative Inference</vt:lpstr>
      <vt:lpstr>1.2 Paradigm</vt:lpstr>
      <vt:lpstr>1.2 Paradigm – Association Phase</vt:lpstr>
      <vt:lpstr>1.2 Paradigm – Reward &amp; Decision Phases</vt:lpstr>
      <vt:lpstr>Hypotheses</vt:lpstr>
      <vt:lpstr>2.1 Design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Reactivation of associated stimuli with learning</vt:lpstr>
      <vt:lpstr>Reactivation of associated stimuli with learning</vt:lpstr>
      <vt:lpstr>1.1 Associative Inference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Florian Leprévost</dc:creator>
  <cp:lastModifiedBy>Milto Gramini</cp:lastModifiedBy>
  <cp:revision>37</cp:revision>
  <dcterms:created xsi:type="dcterms:W3CDTF">2021-12-07T15:10:25Z</dcterms:created>
  <dcterms:modified xsi:type="dcterms:W3CDTF">2022-01-05T13:00:38Z</dcterms:modified>
</cp:coreProperties>
</file>