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54D51-1B40-4FA7-A707-85B0D28E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0D86D-A79F-498C-B491-7EC12A65F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F8716-017E-406C-AD96-D5A1381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2789-0EAF-4467-80F9-FCA7E910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84E98-4AB0-4E4E-BED0-A3E299B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8D1AC-E6B8-472F-A05E-9BE7B2F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F949E8-5CDD-460C-B902-056E7AE2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00802-467D-4140-A3CD-3E708209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AE25B-75BA-4DDE-8F2A-08160F4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22E78-39E8-4C8E-B721-F686658B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0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9D4E15-ABEE-49CC-A827-39B25FEE8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7A22A-36E7-4022-866C-964805F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003A5-0A24-4C13-A395-B8F1E265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9948A-2493-49D9-A079-D2C71A3B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EFB1E-3CD0-47BD-A930-64692C0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E65D3-459B-4C9E-9AB9-228CE156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4A507-09A8-4732-8B9F-3B57DAB2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8D425-1014-4EBF-8C19-EF3DAF5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DFD27-4A9F-4302-BDD6-FDB3F87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3BC74-31D1-437B-A3FC-1752D5DB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902AA-4D4E-42A9-9B91-E8C970DA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F457D3-2858-471A-97D0-BB79F752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2F7BD-3E26-4350-9E70-4623306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0476E-C3AE-4FDB-89C0-B8AC74A5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87CB54-AF4E-49A6-AE66-C7361D8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5F4DE-BDD5-4403-873E-1C645960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3E3EA-16D7-4BB7-A97F-5F4B2893E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75BA3-DAEA-4D30-B38E-D8FEA6FB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7056B-068E-44AC-A9D4-90E2C07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989DEC-D626-4203-BBBF-699420F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7B571-B690-4615-9C98-96540AF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29718-0059-4228-8584-92729419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88A62-AEED-4208-A7E1-48526D48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7AE602-819D-4390-B26C-E15C16AE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BE0E19-5057-452F-A8FB-0B245944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4BBB2B-7679-4F2F-B07B-53D5BF6C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07BE6-B27B-4B38-8CD6-DA91256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2D42E-2630-4712-BE38-B05F004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5C324C-6DE9-41A3-B024-A786188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CF12-03CB-4956-9273-6BFB1851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669711-862F-4B5A-A6E8-2605BB64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0E4271-720B-480D-B348-B8BB262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BE816-F332-4960-92E3-212962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69C340-9120-4A7D-B55D-CDE2BE05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6D93FF-1220-41B8-94AC-2EA7D7B6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5D01FB-D505-4064-8821-32D7F38F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34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493F4-590A-4569-B9D4-E25634F9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2E385-9034-4727-8388-EA04B76E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00A0F-C9C7-43AE-A336-D59F557C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500F1-E96F-4AC5-91CC-8CE00AB5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6E32ED-36AE-4C46-B15F-F695FAA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8DE5C-3E0B-431F-9ECD-64F36F75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0A782-5AFB-4F90-9C76-BEC723A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117EF7-0F88-4A26-8356-0A93474C3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60713-D537-4378-B402-F5F1AA12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ECF1E-9171-4883-A21C-0ACFC61A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E1D2E-A19F-4F13-A036-BAA08015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0999F9-C001-4B2D-A9FE-3F5CBDAE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CEEB3B-D656-45F3-B79F-765453BD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4F403-A919-4B2B-94D2-744DD3C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288C7-4AC3-4697-88BC-C226ED2FD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D6D9-2A7C-491E-92E0-6BCF88E01484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4A726-5078-458D-82E1-1F32C4F4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6CC45-169E-4487-9342-25F8DB8B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BFD4-563C-433B-83AB-53FFEFEE2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2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23AD2-1592-43DC-8175-6EDAE91B0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papers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F06E64-FAEB-46F5-8712-927F3054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9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Behavior</a:t>
            </a:r>
            <a:endParaRPr lang="fr-FR" dirty="0"/>
          </a:p>
          <a:p>
            <a:pPr lvl="1"/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= percent of S1+ </a:t>
            </a:r>
            <a:r>
              <a:rPr lang="fr-FR" dirty="0" err="1"/>
              <a:t>choice</a:t>
            </a:r>
            <a:r>
              <a:rPr lang="fr-FR" dirty="0"/>
              <a:t> vs S1-</a:t>
            </a:r>
          </a:p>
          <a:p>
            <a:pPr lvl="1"/>
            <a:r>
              <a:rPr lang="fr-FR" dirty="0"/>
              <a:t>Relative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=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of </a:t>
            </a:r>
            <a:r>
              <a:rPr lang="fr-FR" dirty="0" err="1"/>
              <a:t>specific</a:t>
            </a:r>
            <a:r>
              <a:rPr lang="fr-FR" dirty="0"/>
              <a:t> S1+ </a:t>
            </a:r>
            <a:r>
              <a:rPr lang="fr-FR" dirty="0" err="1"/>
              <a:t>divided</a:t>
            </a:r>
            <a:r>
              <a:rPr lang="fr-FR" dirty="0"/>
              <a:t> by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of </a:t>
            </a:r>
            <a:r>
              <a:rPr lang="fr-FR" dirty="0" err="1"/>
              <a:t>corresponding</a:t>
            </a:r>
            <a:r>
              <a:rPr lang="fr-FR" dirty="0"/>
              <a:t> S2+ (if association S2-reward not </a:t>
            </a:r>
            <a:r>
              <a:rPr lang="fr-FR" dirty="0" err="1"/>
              <a:t>learned</a:t>
            </a:r>
            <a:r>
              <a:rPr lang="fr-FR" dirty="0"/>
              <a:t>, no </a:t>
            </a:r>
            <a:r>
              <a:rPr lang="fr-FR" dirty="0" err="1"/>
              <a:t>transfer</a:t>
            </a:r>
            <a:r>
              <a:rPr lang="fr-FR" dirty="0"/>
              <a:t> of value possible)</a:t>
            </a:r>
          </a:p>
          <a:p>
            <a:r>
              <a:rPr lang="fr-FR" dirty="0"/>
              <a:t>Imaging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</a:t>
            </a:r>
            <a:r>
              <a:rPr lang="fr-FR" sz="800" dirty="0"/>
              <a:t>: </a:t>
            </a:r>
            <a:r>
              <a:rPr lang="en-US" sz="800" dirty="0"/>
              <a:t>Preprocessing and data analysis was performed using AFNI (38) and Statistical Parametric Mapping software (SPM8; </a:t>
            </a:r>
            <a:r>
              <a:rPr lang="en-US" sz="800" dirty="0" err="1"/>
              <a:t>Wellcome</a:t>
            </a:r>
            <a:r>
              <a:rPr lang="en-US" sz="800" dirty="0"/>
              <a:t> Department of Imaging Neuroscience, Institute of Neurology, London, UK). Functional images were co-registered manually using AFNI. In SPM, images were realigned to correct for subject motion and then spatially normalized by estimating a warping to template space from each subject’s anatomical image and applying the resulting transformation to the </a:t>
            </a:r>
            <a:r>
              <a:rPr lang="en-US" sz="800" dirty="0" err="1"/>
              <a:t>EPIs.</a:t>
            </a:r>
            <a:r>
              <a:rPr lang="en-US" sz="800" dirty="0"/>
              <a:t> Images were resampled to 2 mm cubic voxels, smoothed with an 8 mm FWHM Gaussian kernel, and filtered with a 128 s high-pass filter. SPM was used to estimate general linear models (GLMs) </a:t>
            </a:r>
            <a:r>
              <a:rPr lang="en-US" sz="800" dirty="0" err="1"/>
              <a:t>andpsychophysiological</a:t>
            </a:r>
            <a:r>
              <a:rPr lang="en-US" sz="800" dirty="0"/>
              <a:t> interaction (PPI) analyses. Reactivation and mediation functional connectivity analyses were completed using AFNI and custom routines in </a:t>
            </a:r>
            <a:r>
              <a:rPr lang="en-US" sz="800" dirty="0" err="1"/>
              <a:t>Matlab</a:t>
            </a:r>
            <a:endParaRPr lang="fr-FR" dirty="0"/>
          </a:p>
          <a:p>
            <a:pPr lvl="1"/>
            <a:r>
              <a:rPr lang="fr-FR" dirty="0"/>
              <a:t>GLM</a:t>
            </a:r>
          </a:p>
          <a:p>
            <a:pPr lvl="2"/>
            <a:r>
              <a:rPr lang="fr-FR" dirty="0" err="1"/>
              <a:t>Regressors</a:t>
            </a:r>
            <a:r>
              <a:rPr lang="fr-FR" dirty="0"/>
              <a:t> </a:t>
            </a:r>
            <a:r>
              <a:rPr lang="fr-FR" dirty="0" err="1"/>
              <a:t>convolved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canonical HRF of EACH </a:t>
            </a:r>
            <a:r>
              <a:rPr lang="fr-FR" dirty="0" err="1"/>
              <a:t>sucject</a:t>
            </a:r>
            <a:r>
              <a:rPr lang="fr-FR" dirty="0"/>
              <a:t> data</a:t>
            </a:r>
          </a:p>
          <a:p>
            <a:pPr lvl="2"/>
            <a:r>
              <a:rPr lang="fr-FR" dirty="0"/>
              <a:t>6 motions </a:t>
            </a:r>
            <a:r>
              <a:rPr lang="fr-FR" dirty="0" err="1"/>
              <a:t>parameters</a:t>
            </a:r>
            <a:r>
              <a:rPr lang="fr-FR" dirty="0"/>
              <a:t> of </a:t>
            </a:r>
            <a:r>
              <a:rPr lang="fr-FR" dirty="0" err="1"/>
              <a:t>realignment</a:t>
            </a:r>
            <a:r>
              <a:rPr lang="fr-FR" dirty="0"/>
              <a:t> in the GLM for </a:t>
            </a:r>
            <a:r>
              <a:rPr lang="fr-FR" dirty="0" err="1"/>
              <a:t>residual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 of </a:t>
            </a:r>
            <a:r>
              <a:rPr lang="fr-FR" dirty="0" err="1"/>
              <a:t>mvt</a:t>
            </a:r>
            <a:endParaRPr lang="fr-FR" dirty="0"/>
          </a:p>
          <a:p>
            <a:pPr lvl="2"/>
            <a:r>
              <a:rPr lang="fr-FR" dirty="0"/>
              <a:t>Group </a:t>
            </a:r>
            <a:r>
              <a:rPr lang="fr-FR" dirty="0" err="1"/>
              <a:t>level</a:t>
            </a:r>
            <a:r>
              <a:rPr lang="fr-FR" dirty="0"/>
              <a:t>/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2"/>
            <a:r>
              <a:rPr lang="en-US" dirty="0"/>
              <a:t>ROI anterior hippocampus, a 6 mm diameter spherical region of interest was drawn at the coordinates reported previously in a related temporal association learning paradigm (28, -10, -22) (6)</a:t>
            </a:r>
          </a:p>
          <a:p>
            <a:pPr lvl="1"/>
            <a:r>
              <a:rPr lang="en-US" dirty="0"/>
              <a:t>Decision bias related activation</a:t>
            </a:r>
          </a:p>
          <a:p>
            <a:pPr lvl="2"/>
            <a:r>
              <a:rPr lang="en-US" dirty="0"/>
              <a:t>Include only subjects with different bias for the 3 stimuli</a:t>
            </a:r>
          </a:p>
          <a:p>
            <a:pPr lvl="3"/>
            <a:r>
              <a:rPr lang="en-US" dirty="0"/>
              <a:t>Transformed into within subject rank measure</a:t>
            </a:r>
          </a:p>
          <a:p>
            <a:pPr lvl="3"/>
            <a:r>
              <a:rPr lang="en-US" dirty="0"/>
              <a:t>Rank used as regressor (6s duration) during the reward phase, the association phase and the decision phase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Reactivation of association and </a:t>
            </a:r>
            <a:r>
              <a:rPr lang="en-US"/>
              <a:t>decision bias</a:t>
            </a:r>
            <a:endParaRPr lang="en-US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732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303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Analysis of previous papers</vt:lpstr>
      <vt:lpstr>Wimmer &amp; Shohamy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previous papers</dc:title>
  <dc:creator>Milto Gramini</dc:creator>
  <cp:lastModifiedBy>Milto Gramini</cp:lastModifiedBy>
  <cp:revision>4</cp:revision>
  <dcterms:created xsi:type="dcterms:W3CDTF">2022-01-14T10:07:10Z</dcterms:created>
  <dcterms:modified xsi:type="dcterms:W3CDTF">2022-01-14T10:38:00Z</dcterms:modified>
</cp:coreProperties>
</file>