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656" y="1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244F7-6EDC-4098-A2FC-DE5C43C385B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A3CEE-1987-44FE-8D44-553682C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5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A3CEE-1987-44FE-8D44-553682C042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A3CEE-1987-44FE-8D44-553682C042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6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54D51-1B40-4FA7-A707-85B0D28E5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E0D86D-A79F-498C-B491-7EC12A65F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2F8716-017E-406C-AD96-D5A1381A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D02789-0EAF-4467-80F9-FCA7E910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484E98-4AB0-4E4E-BED0-A3E299BE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BFD4-563C-433B-83AB-53FFEFEE2F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44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8D1AC-E6B8-472F-A05E-9BE7B2FF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F949E8-5CDD-460C-B902-056E7AE23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B00802-467D-4140-A3CD-3E708209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5AE25B-75BA-4DDE-8F2A-08160F4F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22E78-39E8-4C8E-B721-F686658B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BFD4-563C-433B-83AB-53FFEFEE2F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01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9D4E15-ABEE-49CC-A827-39B25FEE8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D7A22A-36E7-4022-866C-964805F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9003A5-0A24-4C13-A395-B8F1E265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99948A-2493-49D9-A079-D2C71A3B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BEFB1E-3CD0-47BD-A930-64692C04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BFD4-563C-433B-83AB-53FFEFEE2F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77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E65D3-459B-4C9E-9AB9-228CE156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4A507-09A8-4732-8B9F-3B57DAB2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8D425-1014-4EBF-8C19-EF3DAF57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2DFD27-4A9F-4302-BDD6-FDB3F874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63BC74-31D1-437B-A3FC-1752D5DB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BFD4-563C-433B-83AB-53FFEFEE2F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29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902AA-4D4E-42A9-9B91-E8C970DA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F457D3-2858-471A-97D0-BB79F752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42F7BD-3E26-4350-9E70-4623306A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B0476E-C3AE-4FDB-89C0-B8AC74A5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87CB54-AF4E-49A6-AE66-C7361D8A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BFD4-563C-433B-83AB-53FFEFEE2F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48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5F4DE-BDD5-4403-873E-1C645960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3E3EA-16D7-4BB7-A97F-5F4B2893E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275BA3-DAEA-4D30-B38E-D8FEA6FB8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27056B-068E-44AC-A9D4-90E2C07E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989DEC-D626-4203-BBBF-699420F4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07B571-B690-4615-9C98-96540AFE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BFD4-563C-433B-83AB-53FFEFEE2F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34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29718-0059-4228-8584-92729419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888A62-AEED-4208-A7E1-48526D48B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7AE602-819D-4390-B26C-E15C16AE8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BE0E19-5057-452F-A8FB-0B2459443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4BBB2B-7679-4F2F-B07B-53D5BF6CB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E07BE6-B27B-4B38-8CD6-DA912567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42D42E-2630-4712-BE38-B05F0048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E5C324C-6DE9-41A3-B024-A7861889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BFD4-563C-433B-83AB-53FFEFEE2F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7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CF12-03CB-4956-9273-6BFB1851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669711-862F-4B5A-A6E8-2605BB64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0E4271-720B-480D-B348-B8BB262A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BBE816-F332-4960-92E3-21296250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BFD4-563C-433B-83AB-53FFEFEE2F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96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69C340-9120-4A7D-B55D-CDE2BE05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6D93FF-1220-41B8-94AC-2EA7D7B6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5D01FB-D505-4064-8821-32D7F38F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BFD4-563C-433B-83AB-53FFEFEE2F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34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493F4-590A-4569-B9D4-E25634F9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2E385-9034-4727-8388-EA04B76E6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E00A0F-C9C7-43AE-A336-D59F557C5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8500F1-E96F-4AC5-91CC-8CE00AB5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6E32ED-36AE-4C46-B15F-F695FAA8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78DE5C-3E0B-431F-9ECD-64F36F75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BFD4-563C-433B-83AB-53FFEFEE2F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3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0A782-5AFB-4F90-9C76-BEC723A4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117EF7-0F88-4A26-8356-0A93474C3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D60713-D537-4378-B402-F5F1AA12D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4ECF1E-9171-4883-A21C-0ACFC61A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3E1D2E-A19F-4F13-A036-BAA08015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0999F9-C001-4B2D-A9FE-3F5CBDAE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BFD4-563C-433B-83AB-53FFEFEE2F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9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CEEB3B-D656-45F3-B79F-765453BD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A4F403-A919-4B2B-94D2-744DD3CAC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D288C7-4AC3-4697-88BC-C226ED2FD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B4A726-5078-458D-82E1-1F32C4F42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36CC45-169E-4487-9342-25F8DB8B0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3BFD4-563C-433B-83AB-53FFEFEE2F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22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23AD2-1592-43DC-8175-6EDAE91B0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Analysis</a:t>
            </a:r>
            <a:r>
              <a:rPr lang="fr-FR" dirty="0"/>
              <a:t> of </a:t>
            </a:r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papers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F06E64-FAEB-46F5-8712-927F30548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>
                <a:highlight>
                  <a:srgbClr val="FFFF00"/>
                </a:highlight>
              </a:rPr>
              <a:t>Analysis</a:t>
            </a:r>
            <a:endParaRPr lang="fr-FR" dirty="0">
              <a:highlight>
                <a:srgbClr val="FFFF00"/>
              </a:highlight>
            </a:endParaRPr>
          </a:p>
          <a:p>
            <a:r>
              <a:rPr lang="fr-FR" dirty="0">
                <a:highlight>
                  <a:srgbClr val="00FF00"/>
                </a:highlight>
              </a:rPr>
              <a:t>Important point</a:t>
            </a:r>
          </a:p>
          <a:p>
            <a:r>
              <a:rPr lang="fr-FR" dirty="0">
                <a:highlight>
                  <a:srgbClr val="FF00FF"/>
                </a:highlight>
              </a:rPr>
              <a:t>Not sure </a:t>
            </a:r>
            <a:r>
              <a:rPr lang="fr-FR" dirty="0" err="1">
                <a:highlight>
                  <a:srgbClr val="FF00FF"/>
                </a:highlight>
              </a:rPr>
              <a:t>what</a:t>
            </a:r>
            <a:r>
              <a:rPr lang="fr-FR" dirty="0">
                <a:highlight>
                  <a:srgbClr val="FF00FF"/>
                </a:highlight>
              </a:rPr>
              <a:t> </a:t>
            </a:r>
            <a:r>
              <a:rPr lang="fr-FR" dirty="0" err="1">
                <a:highlight>
                  <a:srgbClr val="FF00FF"/>
                </a:highlight>
              </a:rPr>
              <a:t>it</a:t>
            </a:r>
            <a:r>
              <a:rPr lang="fr-FR" dirty="0">
                <a:highlight>
                  <a:srgbClr val="FF00FF"/>
                </a:highlight>
              </a:rPr>
              <a:t> </a:t>
            </a:r>
            <a:r>
              <a:rPr lang="fr-FR" dirty="0" err="1">
                <a:highlight>
                  <a:srgbClr val="FF00FF"/>
                </a:highlight>
              </a:rPr>
              <a:t>means</a:t>
            </a:r>
            <a:endParaRPr lang="fr-FR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1294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9AA48-8E76-4DA5-B453-F81CB8CB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6115"/>
            <a:ext cx="3287486" cy="375104"/>
          </a:xfrm>
        </p:spPr>
        <p:txBody>
          <a:bodyPr>
            <a:normAutofit/>
          </a:bodyPr>
          <a:lstStyle/>
          <a:p>
            <a:r>
              <a:rPr lang="fr-FR" sz="2000" dirty="0"/>
              <a:t>Wimmer &amp; </a:t>
            </a:r>
            <a:r>
              <a:rPr lang="fr-FR" sz="2000" dirty="0" err="1"/>
              <a:t>Shohamy</a:t>
            </a:r>
            <a:r>
              <a:rPr lang="fr-FR" sz="2000" dirty="0"/>
              <a:t> 2012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ECA23-ACD8-4911-8D85-CDC8B8BB4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756769" cy="5949885"/>
          </a:xfrm>
        </p:spPr>
        <p:txBody>
          <a:bodyPr numCol="2">
            <a:normAutofit fontScale="62500" lnSpcReduction="20000"/>
          </a:bodyPr>
          <a:lstStyle/>
          <a:p>
            <a:r>
              <a:rPr lang="en-US" dirty="0"/>
              <a:t>Behavior</a:t>
            </a:r>
          </a:p>
          <a:p>
            <a:pPr lvl="1"/>
            <a:r>
              <a:rPr lang="en-US" b="1" dirty="0"/>
              <a:t>Decision bias = percent of S1+ choice vs S1-</a:t>
            </a:r>
          </a:p>
          <a:p>
            <a:pPr lvl="1"/>
            <a:r>
              <a:rPr lang="en-US" dirty="0"/>
              <a:t>Relative decision bias = decision bias of specific S1+ divided by choice bias of corresponding S2+ (if association S2-reward not learned, no transfer of value possible)</a:t>
            </a:r>
          </a:p>
          <a:p>
            <a:r>
              <a:rPr lang="en-US" dirty="0"/>
              <a:t>Imaging</a:t>
            </a:r>
          </a:p>
          <a:p>
            <a:pPr lvl="1"/>
            <a:r>
              <a:rPr lang="en-US" dirty="0"/>
              <a:t>Preprocessing </a:t>
            </a:r>
            <a:r>
              <a:rPr lang="en-US" sz="800" dirty="0"/>
              <a:t>: Preprocessing and data analysis was performed using AFNI (38) and Statistical Parametric Mapping software (SPM8; </a:t>
            </a:r>
            <a:r>
              <a:rPr lang="en-US" sz="800" dirty="0" err="1"/>
              <a:t>Wellcome</a:t>
            </a:r>
            <a:r>
              <a:rPr lang="en-US" sz="800" dirty="0"/>
              <a:t> Department of Imaging Neuroscience, Institute of Neurology, London, UK). Functional images were co-registered manually using AFNI. In SPM, images were realigned to correct for subject motion and then spatially normalized by estimating a warping to template space from each subject’s anatomical image and applying the resulting transformation to the </a:t>
            </a:r>
            <a:r>
              <a:rPr lang="en-US" sz="800" dirty="0" err="1"/>
              <a:t>EPIs.</a:t>
            </a:r>
            <a:r>
              <a:rPr lang="en-US" sz="800" dirty="0"/>
              <a:t> Images were resampled to 2 mm cubic voxels, smoothed with an 8 mm FWHM Gaussian kernel, and filtered with a 128 s high-pass filter. SPM was used to estimate general linear models (GLMs) </a:t>
            </a:r>
            <a:r>
              <a:rPr lang="en-US" sz="800" dirty="0" err="1"/>
              <a:t>andpsychophysiological</a:t>
            </a:r>
            <a:r>
              <a:rPr lang="en-US" sz="800" dirty="0"/>
              <a:t> interaction (PPI) analyses. Reactivation and mediation functional connectivity analyses were completed using AFNI and custom routines in </a:t>
            </a:r>
            <a:r>
              <a:rPr lang="en-US" sz="800" dirty="0" err="1"/>
              <a:t>Matlab</a:t>
            </a:r>
            <a:endParaRPr lang="en-US" dirty="0"/>
          </a:p>
          <a:p>
            <a:pPr lvl="1"/>
            <a:r>
              <a:rPr lang="en-US" dirty="0"/>
              <a:t>GLM</a:t>
            </a:r>
          </a:p>
          <a:p>
            <a:pPr lvl="2"/>
            <a:r>
              <a:rPr lang="en-US" dirty="0"/>
              <a:t>Regressors convolved with canonical HRF of EACH </a:t>
            </a:r>
            <a:r>
              <a:rPr lang="en-US" dirty="0" err="1"/>
              <a:t>sucject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6 motions parameters of realignment in the GLM for residual effects of </a:t>
            </a:r>
            <a:r>
              <a:rPr lang="en-US" dirty="0" err="1"/>
              <a:t>mvt</a:t>
            </a:r>
            <a:endParaRPr lang="en-US" dirty="0"/>
          </a:p>
          <a:p>
            <a:pPr lvl="2"/>
            <a:r>
              <a:rPr lang="en-US" dirty="0"/>
              <a:t>Group level/random effect analysis</a:t>
            </a:r>
          </a:p>
          <a:p>
            <a:pPr lvl="2"/>
            <a:r>
              <a:rPr lang="en-US" dirty="0"/>
              <a:t>ROI anterior hippocampus, a 6 mm diameter spherical region of interest was drawn at the coordinates reported previously in a related temporal association learning paradigm (28, -10, -22) (6)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Decision bias related activation</a:t>
            </a:r>
          </a:p>
          <a:p>
            <a:pPr lvl="2"/>
            <a:r>
              <a:rPr lang="en-US" dirty="0"/>
              <a:t>Include only subjects with different bias for the 3 stimuli</a:t>
            </a:r>
          </a:p>
          <a:p>
            <a:pPr lvl="3"/>
            <a:r>
              <a:rPr lang="en-US" dirty="0"/>
              <a:t>Transformed into within subject </a:t>
            </a:r>
            <a:r>
              <a:rPr lang="en-US" dirty="0">
                <a:highlight>
                  <a:srgbClr val="00FF00"/>
                </a:highlight>
              </a:rPr>
              <a:t>rank</a:t>
            </a:r>
            <a:r>
              <a:rPr lang="en-US" dirty="0"/>
              <a:t> measure</a:t>
            </a:r>
          </a:p>
          <a:p>
            <a:pPr lvl="3"/>
            <a:r>
              <a:rPr lang="en-US" b="1" dirty="0"/>
              <a:t>Rank used as parametric regressor </a:t>
            </a:r>
            <a:r>
              <a:rPr lang="en-US" b="1" dirty="0">
                <a:highlight>
                  <a:srgbClr val="FF00FF"/>
                </a:highlight>
              </a:rPr>
              <a:t>(6s duration</a:t>
            </a:r>
            <a:r>
              <a:rPr lang="en-US" dirty="0">
                <a:highlight>
                  <a:srgbClr val="FF00FF"/>
                </a:highlight>
              </a:rPr>
              <a:t>) </a:t>
            </a:r>
            <a:r>
              <a:rPr lang="en-US" dirty="0"/>
              <a:t>during </a:t>
            </a:r>
            <a:r>
              <a:rPr lang="en-US" b="1" dirty="0"/>
              <a:t>the reward phase, the association phase and the decision phase</a:t>
            </a:r>
          </a:p>
          <a:p>
            <a:pPr lvl="3"/>
            <a:endParaRPr lang="en-US" dirty="0"/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Reactivation of association and decision bias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Reactivation analysis</a:t>
            </a:r>
          </a:p>
          <a:p>
            <a:pPr lvl="3"/>
            <a:r>
              <a:rPr lang="en-US" dirty="0"/>
              <a:t>Derive masks of S1 </a:t>
            </a:r>
            <a:r>
              <a:rPr lang="en-US" u="sng" dirty="0"/>
              <a:t>from association phase </a:t>
            </a:r>
          </a:p>
          <a:p>
            <a:pPr lvl="4"/>
            <a:r>
              <a:rPr lang="en-US" dirty="0"/>
              <a:t>by estimating GLM with separate regressors for face/scene/body 1.75s duration</a:t>
            </a:r>
          </a:p>
          <a:p>
            <a:pPr lvl="4"/>
            <a:r>
              <a:rPr lang="en-US" dirty="0"/>
              <a:t>Contrasts to constructed to S1 categories </a:t>
            </a:r>
            <a:r>
              <a:rPr lang="en-US" dirty="0" err="1"/>
              <a:t>eg</a:t>
            </a:r>
            <a:r>
              <a:rPr lang="en-US" dirty="0"/>
              <a:t> [face – (scene + body)]</a:t>
            </a:r>
          </a:p>
          <a:p>
            <a:pPr lvl="5"/>
            <a:r>
              <a:rPr lang="en-US" dirty="0"/>
              <a:t>Include only voxels in the top 1% </a:t>
            </a:r>
            <a:r>
              <a:rPr lang="en-US" dirty="0">
                <a:highlight>
                  <a:srgbClr val="FF00FF"/>
                </a:highlight>
              </a:rPr>
              <a:t>AND that fell within a group mask</a:t>
            </a:r>
          </a:p>
          <a:p>
            <a:pPr lvl="5"/>
            <a:endParaRPr lang="en-US" dirty="0"/>
          </a:p>
          <a:p>
            <a:pPr lvl="2"/>
            <a:r>
              <a:rPr lang="en-US" b="1" dirty="0">
                <a:highlight>
                  <a:srgbClr val="FFFF00"/>
                </a:highlight>
              </a:rPr>
              <a:t>Decision bias by reactivation of association during reward phase</a:t>
            </a:r>
          </a:p>
          <a:p>
            <a:pPr lvl="3"/>
            <a:r>
              <a:rPr lang="en-US" b="1" dirty="0"/>
              <a:t>GLM for 2 S for S2 depending on associated S1</a:t>
            </a:r>
          </a:p>
          <a:p>
            <a:pPr lvl="3"/>
            <a:r>
              <a:rPr lang="en-US" b="1" dirty="0"/>
              <a:t>Contrast same </a:t>
            </a:r>
            <a:r>
              <a:rPr lang="en-US" dirty="0"/>
              <a:t>[face – (scene + body)] , and beta values in corresponding mask (from reactivation analysis) averaged, by category, by participant (and normalized by average activity in mask during </a:t>
            </a:r>
            <a:r>
              <a:rPr lang="en-US" dirty="0" err="1"/>
              <a:t>Asso</a:t>
            </a:r>
            <a:r>
              <a:rPr lang="en-US" dirty="0"/>
              <a:t> phase)</a:t>
            </a:r>
          </a:p>
          <a:p>
            <a:pPr lvl="3"/>
            <a:r>
              <a:rPr lang="en-US" dirty="0"/>
              <a:t>Regrouped by high/low bias (often 2/3 pairs where both high or both low so averaged together, otherwise medium bias pair ignored)</a:t>
            </a:r>
          </a:p>
          <a:p>
            <a:pPr lvl="3"/>
            <a:r>
              <a:rPr lang="en-US" dirty="0"/>
              <a:t>Stat test = difference in activation  in high vs low decision bias?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Reward phase parametric learning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1) RL for reward</a:t>
            </a:r>
          </a:p>
          <a:p>
            <a:pPr lvl="3"/>
            <a:r>
              <a:rPr lang="en-US" dirty="0"/>
              <a:t>Regressors = event onset, S2 onset, reward onset</a:t>
            </a:r>
          </a:p>
          <a:p>
            <a:pPr lvl="3"/>
            <a:r>
              <a:rPr lang="en-US" dirty="0"/>
              <a:t>Model TDRL to have trial estimates of stimulus value and RPE (with LR .25 &amp; </a:t>
            </a:r>
            <a:r>
              <a:rPr lang="en-US" dirty="0" err="1"/>
              <a:t>val</a:t>
            </a:r>
            <a:r>
              <a:rPr lang="en-US" dirty="0"/>
              <a:t> initialized at zero)= used as regressors</a:t>
            </a:r>
          </a:p>
          <a:p>
            <a:pPr lvl="2"/>
            <a:r>
              <a:rPr lang="en-US" dirty="0"/>
              <a:t>2) Surprise </a:t>
            </a:r>
            <a:r>
              <a:rPr lang="en-US" dirty="0" err="1"/>
              <a:t>bc</a:t>
            </a:r>
            <a:r>
              <a:rPr lang="en-US" dirty="0"/>
              <a:t> no S1 during this phase</a:t>
            </a:r>
          </a:p>
          <a:p>
            <a:pPr lvl="3"/>
            <a:r>
              <a:rPr lang="en-US" dirty="0"/>
              <a:t>Fir an exponentially decreasing surprise during the phase, LR=.25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Functional connectivity</a:t>
            </a:r>
          </a:p>
          <a:p>
            <a:pPr lvl="2"/>
            <a:r>
              <a:rPr lang="de-DE" dirty="0">
                <a:highlight>
                  <a:srgbClr val="FFFF00"/>
                </a:highlight>
              </a:rPr>
              <a:t>PPI = Look </a:t>
            </a:r>
            <a:r>
              <a:rPr lang="de-DE" dirty="0" err="1">
                <a:highlight>
                  <a:srgbClr val="FFFF00"/>
                </a:highlight>
              </a:rPr>
              <a:t>for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region</a:t>
            </a:r>
            <a:r>
              <a:rPr lang="de-DE" dirty="0">
                <a:highlight>
                  <a:srgbClr val="FFFF00"/>
                </a:highlight>
              </a:rPr>
              <a:t> + </a:t>
            </a:r>
            <a:r>
              <a:rPr lang="de-DE" dirty="0" err="1">
                <a:highlight>
                  <a:srgbClr val="FFFF00"/>
                </a:highlight>
              </a:rPr>
              <a:t>connected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for</a:t>
            </a:r>
            <a:r>
              <a:rPr lang="de-DE" dirty="0">
                <a:highlight>
                  <a:srgbClr val="FFFF00"/>
                </a:highlight>
              </a:rPr>
              <a:t> high </a:t>
            </a:r>
            <a:r>
              <a:rPr lang="de-DE" dirty="0" err="1">
                <a:highlight>
                  <a:srgbClr val="FFFF00"/>
                </a:highlight>
              </a:rPr>
              <a:t>vs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low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bias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stimuli</a:t>
            </a:r>
            <a:endParaRPr lang="de-DE" dirty="0">
              <a:highlight>
                <a:srgbClr val="FFFF00"/>
              </a:highlight>
            </a:endParaRPr>
          </a:p>
          <a:p>
            <a:pPr lvl="3"/>
            <a:r>
              <a:rPr lang="de-DE" dirty="0"/>
              <a:t>Seed </a:t>
            </a:r>
            <a:r>
              <a:rPr lang="de-DE" dirty="0" err="1"/>
              <a:t>region</a:t>
            </a:r>
            <a:r>
              <a:rPr lang="de-DE" dirty="0"/>
              <a:t> in </a:t>
            </a:r>
            <a:r>
              <a:rPr lang="de-DE" dirty="0" err="1"/>
              <a:t>hippo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GLM </a:t>
            </a:r>
            <a:r>
              <a:rPr lang="de-DE" dirty="0" err="1"/>
              <a:t>contrast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high </a:t>
            </a:r>
            <a:r>
              <a:rPr lang="de-DE" dirty="0" err="1"/>
              <a:t>contrast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reward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pPr lvl="3"/>
            <a:r>
              <a:rPr lang="de-DE" dirty="0"/>
              <a:t>Time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hippo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extracted</a:t>
            </a:r>
            <a:r>
              <a:rPr lang="de-DE" dirty="0"/>
              <a:t>, </a:t>
            </a:r>
            <a:r>
              <a:rPr lang="de-DE" dirty="0" err="1"/>
              <a:t>deconvolved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?), </a:t>
            </a:r>
            <a:r>
              <a:rPr lang="de-DE" dirty="0" err="1"/>
              <a:t>multiplied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indicateor</a:t>
            </a:r>
            <a:r>
              <a:rPr lang="de-DE" dirty="0"/>
              <a:t> (</a:t>
            </a:r>
            <a:r>
              <a:rPr lang="de-DE" dirty="0" err="1">
                <a:highlight>
                  <a:srgbClr val="FF00FF"/>
                </a:highlight>
              </a:rPr>
              <a:t>of</a:t>
            </a:r>
            <a:r>
              <a:rPr lang="de-DE" dirty="0">
                <a:highlight>
                  <a:srgbClr val="FF00FF"/>
                </a:highlight>
              </a:rPr>
              <a:t> .5s </a:t>
            </a:r>
            <a:r>
              <a:rPr lang="de-DE" dirty="0" err="1">
                <a:highlight>
                  <a:srgbClr val="FF00FF"/>
                </a:highlight>
              </a:rPr>
              <a:t>periods</a:t>
            </a:r>
            <a:r>
              <a:rPr lang="de-DE" dirty="0"/>
              <a:t>)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convolved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HRF)</a:t>
            </a:r>
          </a:p>
          <a:p>
            <a:pPr lvl="3"/>
            <a:r>
              <a:rPr lang="de-DE" dirty="0" err="1"/>
              <a:t>Then</a:t>
            </a:r>
            <a:r>
              <a:rPr lang="de-DE" dirty="0"/>
              <a:t> GLM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hippo</a:t>
            </a:r>
            <a:r>
              <a:rPr lang="de-DE" dirty="0"/>
              <a:t> </a:t>
            </a:r>
            <a:r>
              <a:rPr lang="de-DE" dirty="0" err="1"/>
              <a:t>timecourse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regressor</a:t>
            </a:r>
            <a:r>
              <a:rPr lang="de-DE" dirty="0"/>
              <a:t>,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unmodulated</a:t>
            </a:r>
            <a:r>
              <a:rPr lang="de-DE" dirty="0"/>
              <a:t> </a:t>
            </a:r>
            <a:r>
              <a:rPr lang="de-DE" dirty="0" err="1"/>
              <a:t>hippocampus</a:t>
            </a:r>
            <a:r>
              <a:rPr lang="de-DE" dirty="0"/>
              <a:t> time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regressor</a:t>
            </a:r>
            <a:r>
              <a:rPr lang="de-DE" dirty="0"/>
              <a:t> – </a:t>
            </a:r>
            <a:r>
              <a:rPr lang="de-DE" dirty="0" err="1"/>
              <a:t>striatum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respond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RPE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regressed</a:t>
            </a:r>
            <a:endParaRPr lang="de-DE" dirty="0"/>
          </a:p>
          <a:p>
            <a:pPr lvl="3"/>
            <a:r>
              <a:rPr lang="de-DE" dirty="0"/>
              <a:t>Same on </a:t>
            </a:r>
            <a:r>
              <a:rPr lang="de-DE" dirty="0" err="1"/>
              <a:t>asso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pPr lvl="2"/>
            <a:r>
              <a:rPr lang="de-DE" dirty="0">
                <a:highlight>
                  <a:srgbClr val="FFFF00"/>
                </a:highlight>
              </a:rPr>
              <a:t>Mediation </a:t>
            </a:r>
            <a:r>
              <a:rPr lang="de-DE" dirty="0" err="1">
                <a:highlight>
                  <a:srgbClr val="FFFF00"/>
                </a:highlight>
              </a:rPr>
              <a:t>analysis</a:t>
            </a:r>
            <a:endParaRPr lang="de-DE" dirty="0">
              <a:highlight>
                <a:srgbClr val="FFFF00"/>
              </a:highlight>
            </a:endParaRPr>
          </a:p>
          <a:p>
            <a:pPr lvl="3"/>
            <a:r>
              <a:rPr lang="de-DE" dirty="0" err="1"/>
              <a:t>Activation</a:t>
            </a:r>
            <a:r>
              <a:rPr lang="de-DE" dirty="0"/>
              <a:t> in </a:t>
            </a:r>
            <a:r>
              <a:rPr lang="de-DE" dirty="0" err="1"/>
              <a:t>visual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modulates</a:t>
            </a:r>
            <a:r>
              <a:rPr lang="de-DE" dirty="0"/>
              <a:t> </a:t>
            </a:r>
            <a:r>
              <a:rPr lang="de-DE" dirty="0" err="1"/>
              <a:t>connectivity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hippo</a:t>
            </a:r>
            <a:r>
              <a:rPr lang="de-DE" dirty="0"/>
              <a:t> and </a:t>
            </a:r>
            <a:r>
              <a:rPr lang="de-DE" dirty="0" err="1"/>
              <a:t>striatum</a:t>
            </a:r>
            <a:endParaRPr lang="de-DE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3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9AA48-8E76-4DA5-B453-F81CB8CB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6115"/>
            <a:ext cx="3287486" cy="375104"/>
          </a:xfrm>
        </p:spPr>
        <p:txBody>
          <a:bodyPr>
            <a:normAutofit/>
          </a:bodyPr>
          <a:lstStyle/>
          <a:p>
            <a:r>
              <a:rPr lang="fr-FR" sz="2000" dirty="0"/>
              <a:t>Wang 2020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ECA23-ACD8-4911-8D85-CDC8B8BB4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756769" cy="5949885"/>
          </a:xfrm>
        </p:spPr>
        <p:txBody>
          <a:bodyPr numCol="2">
            <a:normAutofit/>
          </a:bodyPr>
          <a:lstStyle/>
          <a:p>
            <a:r>
              <a:rPr lang="de-DE" dirty="0" err="1"/>
              <a:t>Preprocessing</a:t>
            </a:r>
            <a:endParaRPr lang="de-DE" dirty="0"/>
          </a:p>
          <a:p>
            <a:pPr lvl="1"/>
            <a:r>
              <a:rPr lang="de-DE" dirty="0"/>
              <a:t>Spm12</a:t>
            </a:r>
          </a:p>
          <a:p>
            <a:pPr lvl="1"/>
            <a:r>
              <a:rPr lang="de-DE" dirty="0"/>
              <a:t>All GLMs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nuisance</a:t>
            </a:r>
            <a:r>
              <a:rPr lang="de-DE" dirty="0"/>
              <a:t> </a:t>
            </a:r>
            <a:r>
              <a:rPr lang="de-DE" dirty="0" err="1"/>
              <a:t>regressors</a:t>
            </a:r>
            <a:r>
              <a:rPr lang="de-DE" dirty="0"/>
              <a:t> =</a:t>
            </a:r>
            <a:r>
              <a:rPr lang="en-US" sz="500" dirty="0"/>
              <a:t>smoothed, normalized, and down-sampled sniff trace; the six realignment parameters (three translations, three rotations) calculated for each volume during motion correction; the derivate, square, and the square of the derivative of each of the realignment regressors; the absolute signal difference between even and odd slices and the variance across slices (to </a:t>
            </a:r>
            <a:r>
              <a:rPr lang="en-US" sz="500"/>
              <a:t>account for fMRI </a:t>
            </a:r>
            <a:r>
              <a:rPr lang="en-US" sz="500" dirty="0"/>
              <a:t>signal fluctuation caused by within-scan head motion); the squares, derivatives</a:t>
            </a:r>
            <a:r>
              <a:rPr lang="en-US" sz="500"/>
              <a:t>, and squared </a:t>
            </a:r>
            <a:r>
              <a:rPr lang="en-US" sz="500" dirty="0"/>
              <a:t>derivatives of these two within-volume measures; and additional regressors </a:t>
            </a:r>
            <a:r>
              <a:rPr lang="en-US" sz="500"/>
              <a:t>as needed to </a:t>
            </a:r>
            <a:r>
              <a:rPr lang="en-US" sz="500" dirty="0"/>
              <a:t>model out individual volumes with particularly strong head motion.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6808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Microsoft Office PowerPoint</Application>
  <PresentationFormat>Widescreen</PresentationFormat>
  <Paragraphs>52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Analysis of previous papers</vt:lpstr>
      <vt:lpstr>Wimmer &amp; Shohamy 2012</vt:lpstr>
      <vt:lpstr>Wang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previous papers</dc:title>
  <dc:creator>Milto Gramini</dc:creator>
  <cp:lastModifiedBy>Florian Leprévost</cp:lastModifiedBy>
  <cp:revision>16</cp:revision>
  <dcterms:created xsi:type="dcterms:W3CDTF">2022-01-14T10:07:10Z</dcterms:created>
  <dcterms:modified xsi:type="dcterms:W3CDTF">2022-01-14T17:02:36Z</dcterms:modified>
</cp:coreProperties>
</file>