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7" r:id="rId5"/>
    <p:sldId id="266" r:id="rId6"/>
    <p:sldId id="259" r:id="rId7"/>
    <p:sldId id="265" r:id="rId8"/>
    <p:sldId id="264" r:id="rId9"/>
    <p:sldId id="260" r:id="rId10"/>
    <p:sldId id="272" r:id="rId11"/>
    <p:sldId id="268" r:id="rId12"/>
    <p:sldId id="269" r:id="rId13"/>
    <p:sldId id="270" r:id="rId14"/>
    <p:sldId id="263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8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22867-A8A5-45F9-9AF9-DD0E64A714BF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AD847F2A-1C94-4AC2-B8DB-BD9A1283958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A</a:t>
          </a:r>
        </a:p>
      </dgm:t>
    </dgm:pt>
    <dgm:pt modelId="{9C4BFE40-DFD4-4725-BE32-7737A0765887}" type="parTrans" cxnId="{B183A055-DE9A-44EA-AC57-8460FAD1B791}">
      <dgm:prSet/>
      <dgm:spPr/>
      <dgm:t>
        <a:bodyPr/>
        <a:lstStyle/>
        <a:p>
          <a:endParaRPr lang="fr-FR"/>
        </a:p>
      </dgm:t>
    </dgm:pt>
    <dgm:pt modelId="{992172A6-79FE-44E8-9CC3-6C1AA2058EF3}" type="sibTrans" cxnId="{B183A055-DE9A-44EA-AC57-8460FAD1B79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fr-FR"/>
        </a:p>
      </dgm:t>
    </dgm:pt>
    <dgm:pt modelId="{98141B66-094F-42AE-9833-8BB0B8F13B78}">
      <dgm:prSet phldrT="[Texte]"/>
      <dgm:spPr/>
      <dgm:t>
        <a:bodyPr/>
        <a:lstStyle/>
        <a:p>
          <a:r>
            <a:rPr lang="fr-FR" dirty="0"/>
            <a:t>B</a:t>
          </a:r>
        </a:p>
      </dgm:t>
    </dgm:pt>
    <dgm:pt modelId="{87F2ADA0-25B0-4082-9C49-76785BA05E8B}" type="parTrans" cxnId="{869C8137-C77C-4DFF-B65F-E3AE4B19D202}">
      <dgm:prSet/>
      <dgm:spPr/>
      <dgm:t>
        <a:bodyPr/>
        <a:lstStyle/>
        <a:p>
          <a:endParaRPr lang="fr-FR"/>
        </a:p>
      </dgm:t>
    </dgm:pt>
    <dgm:pt modelId="{3401B83C-9AEB-4D39-85CE-D7B7577165E2}" type="sibTrans" cxnId="{869C8137-C77C-4DFF-B65F-E3AE4B19D202}">
      <dgm:prSet/>
      <dgm:spPr/>
      <dgm:t>
        <a:bodyPr/>
        <a:lstStyle/>
        <a:p>
          <a:endParaRPr lang="fr-FR"/>
        </a:p>
      </dgm:t>
    </dgm:pt>
    <dgm:pt modelId="{3262084E-03B4-47EE-B09C-FAEB0004BA5D}" type="pres">
      <dgm:prSet presAssocID="{96422867-A8A5-45F9-9AF9-DD0E64A714BF}" presName="Name0" presStyleCnt="0">
        <dgm:presLayoutVars>
          <dgm:dir/>
          <dgm:resizeHandles val="exact"/>
        </dgm:presLayoutVars>
      </dgm:prSet>
      <dgm:spPr/>
    </dgm:pt>
    <dgm:pt modelId="{69B34B6B-911F-490C-82E3-585AE9A62C17}" type="pres">
      <dgm:prSet presAssocID="{AD847F2A-1C94-4AC2-B8DB-BD9A1283958E}" presName="node" presStyleLbl="node1" presStyleIdx="0" presStyleCnt="2">
        <dgm:presLayoutVars>
          <dgm:bulletEnabled val="1"/>
        </dgm:presLayoutVars>
      </dgm:prSet>
      <dgm:spPr/>
    </dgm:pt>
    <dgm:pt modelId="{B8F7121C-07F3-4B6B-808B-FFB4AC5C814F}" type="pres">
      <dgm:prSet presAssocID="{992172A6-79FE-44E8-9CC3-6C1AA2058EF3}" presName="sibTrans" presStyleLbl="sibTrans2D1" presStyleIdx="0" presStyleCnt="1" custFlipHor="1" custScaleX="102606" custScaleY="54527"/>
      <dgm:spPr>
        <a:prstGeom prst="snip2DiagRect">
          <a:avLst/>
        </a:prstGeom>
      </dgm:spPr>
    </dgm:pt>
    <dgm:pt modelId="{F80E4E11-A161-4767-B997-B0BC70A9E9E8}" type="pres">
      <dgm:prSet presAssocID="{992172A6-79FE-44E8-9CC3-6C1AA2058EF3}" presName="connectorText" presStyleLbl="sibTrans2D1" presStyleIdx="0" presStyleCnt="1"/>
      <dgm:spPr/>
    </dgm:pt>
    <dgm:pt modelId="{3AF9780B-83FA-4E31-A30C-C788CBC4CDA5}" type="pres">
      <dgm:prSet presAssocID="{98141B66-094F-42AE-9833-8BB0B8F13B78}" presName="node" presStyleLbl="node1" presStyleIdx="1" presStyleCnt="2">
        <dgm:presLayoutVars>
          <dgm:bulletEnabled val="1"/>
        </dgm:presLayoutVars>
      </dgm:prSet>
      <dgm:spPr/>
    </dgm:pt>
  </dgm:ptLst>
  <dgm:cxnLst>
    <dgm:cxn modelId="{869C8137-C77C-4DFF-B65F-E3AE4B19D202}" srcId="{96422867-A8A5-45F9-9AF9-DD0E64A714BF}" destId="{98141B66-094F-42AE-9833-8BB0B8F13B78}" srcOrd="1" destOrd="0" parTransId="{87F2ADA0-25B0-4082-9C49-76785BA05E8B}" sibTransId="{3401B83C-9AEB-4D39-85CE-D7B7577165E2}"/>
    <dgm:cxn modelId="{958FA065-2DD8-4F8F-A9C7-4F61788150DB}" type="presOf" srcId="{98141B66-094F-42AE-9833-8BB0B8F13B78}" destId="{3AF9780B-83FA-4E31-A30C-C788CBC4CDA5}" srcOrd="0" destOrd="0" presId="urn:microsoft.com/office/officeart/2005/8/layout/process1"/>
    <dgm:cxn modelId="{57526F4B-4F31-4E24-A57A-6FEDA11977F1}" type="presOf" srcId="{992172A6-79FE-44E8-9CC3-6C1AA2058EF3}" destId="{F80E4E11-A161-4767-B997-B0BC70A9E9E8}" srcOrd="1" destOrd="0" presId="urn:microsoft.com/office/officeart/2005/8/layout/process1"/>
    <dgm:cxn modelId="{B183A055-DE9A-44EA-AC57-8460FAD1B791}" srcId="{96422867-A8A5-45F9-9AF9-DD0E64A714BF}" destId="{AD847F2A-1C94-4AC2-B8DB-BD9A1283958E}" srcOrd="0" destOrd="0" parTransId="{9C4BFE40-DFD4-4725-BE32-7737A0765887}" sibTransId="{992172A6-79FE-44E8-9CC3-6C1AA2058EF3}"/>
    <dgm:cxn modelId="{742D2390-5731-43C9-B584-C48F434D4D4F}" type="presOf" srcId="{96422867-A8A5-45F9-9AF9-DD0E64A714BF}" destId="{3262084E-03B4-47EE-B09C-FAEB0004BA5D}" srcOrd="0" destOrd="0" presId="urn:microsoft.com/office/officeart/2005/8/layout/process1"/>
    <dgm:cxn modelId="{6A617D92-AEA5-401A-8D62-9DF8318C1ED3}" type="presOf" srcId="{992172A6-79FE-44E8-9CC3-6C1AA2058EF3}" destId="{B8F7121C-07F3-4B6B-808B-FFB4AC5C814F}" srcOrd="0" destOrd="0" presId="urn:microsoft.com/office/officeart/2005/8/layout/process1"/>
    <dgm:cxn modelId="{399BBC94-B1ED-4606-8F40-7633BE878B80}" type="presOf" srcId="{AD847F2A-1C94-4AC2-B8DB-BD9A1283958E}" destId="{69B34B6B-911F-490C-82E3-585AE9A62C17}" srcOrd="0" destOrd="0" presId="urn:microsoft.com/office/officeart/2005/8/layout/process1"/>
    <dgm:cxn modelId="{F64A5DC5-9F30-4AA6-923C-8D3646E7BF63}" type="presParOf" srcId="{3262084E-03B4-47EE-B09C-FAEB0004BA5D}" destId="{69B34B6B-911F-490C-82E3-585AE9A62C17}" srcOrd="0" destOrd="0" presId="urn:microsoft.com/office/officeart/2005/8/layout/process1"/>
    <dgm:cxn modelId="{F53570A9-8444-49C9-854E-6CAB49C02DCE}" type="presParOf" srcId="{3262084E-03B4-47EE-B09C-FAEB0004BA5D}" destId="{B8F7121C-07F3-4B6B-808B-FFB4AC5C814F}" srcOrd="1" destOrd="0" presId="urn:microsoft.com/office/officeart/2005/8/layout/process1"/>
    <dgm:cxn modelId="{6C2D4193-286C-4C10-A0C3-C04EF0D21F46}" type="presParOf" srcId="{B8F7121C-07F3-4B6B-808B-FFB4AC5C814F}" destId="{F80E4E11-A161-4767-B997-B0BC70A9E9E8}" srcOrd="0" destOrd="0" presId="urn:microsoft.com/office/officeart/2005/8/layout/process1"/>
    <dgm:cxn modelId="{9668BF70-74A9-403F-9E8B-DFFD839CB33B}" type="presParOf" srcId="{3262084E-03B4-47EE-B09C-FAEB0004BA5D}" destId="{3AF9780B-83FA-4E31-A30C-C788CBC4CD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422867-A8A5-45F9-9AF9-DD0E64A714BF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AD847F2A-1C94-4AC2-B8DB-BD9A1283958E}">
      <dgm:prSet phldrT="[Texte]"/>
      <dgm:spPr>
        <a:solidFill>
          <a:schemeClr val="accent5"/>
        </a:solidFill>
      </dgm:spPr>
      <dgm:t>
        <a:bodyPr/>
        <a:lstStyle/>
        <a:p>
          <a:r>
            <a:rPr lang="fr-FR" dirty="0"/>
            <a:t>B</a:t>
          </a:r>
        </a:p>
      </dgm:t>
    </dgm:pt>
    <dgm:pt modelId="{9C4BFE40-DFD4-4725-BE32-7737A0765887}" type="parTrans" cxnId="{B183A055-DE9A-44EA-AC57-8460FAD1B791}">
      <dgm:prSet/>
      <dgm:spPr/>
      <dgm:t>
        <a:bodyPr/>
        <a:lstStyle/>
        <a:p>
          <a:endParaRPr lang="fr-FR"/>
        </a:p>
      </dgm:t>
    </dgm:pt>
    <dgm:pt modelId="{992172A6-79FE-44E8-9CC3-6C1AA2058EF3}" type="sibTrans" cxnId="{B183A055-DE9A-44EA-AC57-8460FAD1B79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fr-FR"/>
        </a:p>
      </dgm:t>
    </dgm:pt>
    <dgm:pt modelId="{98141B66-094F-42AE-9833-8BB0B8F13B78}">
      <dgm:prSet phldrT="[Texte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C</a:t>
          </a:r>
        </a:p>
      </dgm:t>
    </dgm:pt>
    <dgm:pt modelId="{87F2ADA0-25B0-4082-9C49-76785BA05E8B}" type="parTrans" cxnId="{869C8137-C77C-4DFF-B65F-E3AE4B19D202}">
      <dgm:prSet/>
      <dgm:spPr/>
      <dgm:t>
        <a:bodyPr/>
        <a:lstStyle/>
        <a:p>
          <a:endParaRPr lang="fr-FR"/>
        </a:p>
      </dgm:t>
    </dgm:pt>
    <dgm:pt modelId="{3401B83C-9AEB-4D39-85CE-D7B7577165E2}" type="sibTrans" cxnId="{869C8137-C77C-4DFF-B65F-E3AE4B19D202}">
      <dgm:prSet/>
      <dgm:spPr/>
      <dgm:t>
        <a:bodyPr/>
        <a:lstStyle/>
        <a:p>
          <a:endParaRPr lang="fr-FR"/>
        </a:p>
      </dgm:t>
    </dgm:pt>
    <dgm:pt modelId="{3262084E-03B4-47EE-B09C-FAEB0004BA5D}" type="pres">
      <dgm:prSet presAssocID="{96422867-A8A5-45F9-9AF9-DD0E64A714BF}" presName="Name0" presStyleCnt="0">
        <dgm:presLayoutVars>
          <dgm:dir/>
          <dgm:resizeHandles val="exact"/>
        </dgm:presLayoutVars>
      </dgm:prSet>
      <dgm:spPr/>
    </dgm:pt>
    <dgm:pt modelId="{69B34B6B-911F-490C-82E3-585AE9A62C17}" type="pres">
      <dgm:prSet presAssocID="{AD847F2A-1C94-4AC2-B8DB-BD9A1283958E}" presName="node" presStyleLbl="node1" presStyleIdx="0" presStyleCnt="2">
        <dgm:presLayoutVars>
          <dgm:bulletEnabled val="1"/>
        </dgm:presLayoutVars>
      </dgm:prSet>
      <dgm:spPr/>
    </dgm:pt>
    <dgm:pt modelId="{B8F7121C-07F3-4B6B-808B-FFB4AC5C814F}" type="pres">
      <dgm:prSet presAssocID="{992172A6-79FE-44E8-9CC3-6C1AA2058EF3}" presName="sibTrans" presStyleLbl="sibTrans2D1" presStyleIdx="0" presStyleCnt="1" custFlipHor="1" custScaleX="102606" custScaleY="54527"/>
      <dgm:spPr>
        <a:prstGeom prst="snip2DiagRect">
          <a:avLst/>
        </a:prstGeom>
      </dgm:spPr>
    </dgm:pt>
    <dgm:pt modelId="{F80E4E11-A161-4767-B997-B0BC70A9E9E8}" type="pres">
      <dgm:prSet presAssocID="{992172A6-79FE-44E8-9CC3-6C1AA2058EF3}" presName="connectorText" presStyleLbl="sibTrans2D1" presStyleIdx="0" presStyleCnt="1"/>
      <dgm:spPr/>
    </dgm:pt>
    <dgm:pt modelId="{3AF9780B-83FA-4E31-A30C-C788CBC4CDA5}" type="pres">
      <dgm:prSet presAssocID="{98141B66-094F-42AE-9833-8BB0B8F13B78}" presName="node" presStyleLbl="node1" presStyleIdx="1" presStyleCnt="2">
        <dgm:presLayoutVars>
          <dgm:bulletEnabled val="1"/>
        </dgm:presLayoutVars>
      </dgm:prSet>
      <dgm:spPr/>
    </dgm:pt>
  </dgm:ptLst>
  <dgm:cxnLst>
    <dgm:cxn modelId="{869C8137-C77C-4DFF-B65F-E3AE4B19D202}" srcId="{96422867-A8A5-45F9-9AF9-DD0E64A714BF}" destId="{98141B66-094F-42AE-9833-8BB0B8F13B78}" srcOrd="1" destOrd="0" parTransId="{87F2ADA0-25B0-4082-9C49-76785BA05E8B}" sibTransId="{3401B83C-9AEB-4D39-85CE-D7B7577165E2}"/>
    <dgm:cxn modelId="{958FA065-2DD8-4F8F-A9C7-4F61788150DB}" type="presOf" srcId="{98141B66-094F-42AE-9833-8BB0B8F13B78}" destId="{3AF9780B-83FA-4E31-A30C-C788CBC4CDA5}" srcOrd="0" destOrd="0" presId="urn:microsoft.com/office/officeart/2005/8/layout/process1"/>
    <dgm:cxn modelId="{57526F4B-4F31-4E24-A57A-6FEDA11977F1}" type="presOf" srcId="{992172A6-79FE-44E8-9CC3-6C1AA2058EF3}" destId="{F80E4E11-A161-4767-B997-B0BC70A9E9E8}" srcOrd="1" destOrd="0" presId="urn:microsoft.com/office/officeart/2005/8/layout/process1"/>
    <dgm:cxn modelId="{B183A055-DE9A-44EA-AC57-8460FAD1B791}" srcId="{96422867-A8A5-45F9-9AF9-DD0E64A714BF}" destId="{AD847F2A-1C94-4AC2-B8DB-BD9A1283958E}" srcOrd="0" destOrd="0" parTransId="{9C4BFE40-DFD4-4725-BE32-7737A0765887}" sibTransId="{992172A6-79FE-44E8-9CC3-6C1AA2058EF3}"/>
    <dgm:cxn modelId="{742D2390-5731-43C9-B584-C48F434D4D4F}" type="presOf" srcId="{96422867-A8A5-45F9-9AF9-DD0E64A714BF}" destId="{3262084E-03B4-47EE-B09C-FAEB0004BA5D}" srcOrd="0" destOrd="0" presId="urn:microsoft.com/office/officeart/2005/8/layout/process1"/>
    <dgm:cxn modelId="{6A617D92-AEA5-401A-8D62-9DF8318C1ED3}" type="presOf" srcId="{992172A6-79FE-44E8-9CC3-6C1AA2058EF3}" destId="{B8F7121C-07F3-4B6B-808B-FFB4AC5C814F}" srcOrd="0" destOrd="0" presId="urn:microsoft.com/office/officeart/2005/8/layout/process1"/>
    <dgm:cxn modelId="{399BBC94-B1ED-4606-8F40-7633BE878B80}" type="presOf" srcId="{AD847F2A-1C94-4AC2-B8DB-BD9A1283958E}" destId="{69B34B6B-911F-490C-82E3-585AE9A62C17}" srcOrd="0" destOrd="0" presId="urn:microsoft.com/office/officeart/2005/8/layout/process1"/>
    <dgm:cxn modelId="{F64A5DC5-9F30-4AA6-923C-8D3646E7BF63}" type="presParOf" srcId="{3262084E-03B4-47EE-B09C-FAEB0004BA5D}" destId="{69B34B6B-911F-490C-82E3-585AE9A62C17}" srcOrd="0" destOrd="0" presId="urn:microsoft.com/office/officeart/2005/8/layout/process1"/>
    <dgm:cxn modelId="{F53570A9-8444-49C9-854E-6CAB49C02DCE}" type="presParOf" srcId="{3262084E-03B4-47EE-B09C-FAEB0004BA5D}" destId="{B8F7121C-07F3-4B6B-808B-FFB4AC5C814F}" srcOrd="1" destOrd="0" presId="urn:microsoft.com/office/officeart/2005/8/layout/process1"/>
    <dgm:cxn modelId="{6C2D4193-286C-4C10-A0C3-C04EF0D21F46}" type="presParOf" srcId="{B8F7121C-07F3-4B6B-808B-FFB4AC5C814F}" destId="{F80E4E11-A161-4767-B997-B0BC70A9E9E8}" srcOrd="0" destOrd="0" presId="urn:microsoft.com/office/officeart/2005/8/layout/process1"/>
    <dgm:cxn modelId="{9668BF70-74A9-403F-9E8B-DFFD839CB33B}" type="presParOf" srcId="{3262084E-03B4-47EE-B09C-FAEB0004BA5D}" destId="{3AF9780B-83FA-4E31-A30C-C788CBC4CD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422867-A8A5-45F9-9AF9-DD0E64A714BF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AD847F2A-1C94-4AC2-B8DB-BD9A1283958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A</a:t>
          </a:r>
        </a:p>
      </dgm:t>
    </dgm:pt>
    <dgm:pt modelId="{9C4BFE40-DFD4-4725-BE32-7737A0765887}" type="parTrans" cxnId="{B183A055-DE9A-44EA-AC57-8460FAD1B791}">
      <dgm:prSet/>
      <dgm:spPr/>
      <dgm:t>
        <a:bodyPr/>
        <a:lstStyle/>
        <a:p>
          <a:endParaRPr lang="fr-FR"/>
        </a:p>
      </dgm:t>
    </dgm:pt>
    <dgm:pt modelId="{992172A6-79FE-44E8-9CC3-6C1AA2058EF3}" type="sibTrans" cxnId="{B183A055-DE9A-44EA-AC57-8460FAD1B79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fr-FR"/>
        </a:p>
      </dgm:t>
    </dgm:pt>
    <dgm:pt modelId="{98141B66-094F-42AE-9833-8BB0B8F13B78}">
      <dgm:prSet phldrT="[Texte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C</a:t>
          </a:r>
        </a:p>
      </dgm:t>
    </dgm:pt>
    <dgm:pt modelId="{87F2ADA0-25B0-4082-9C49-76785BA05E8B}" type="parTrans" cxnId="{869C8137-C77C-4DFF-B65F-E3AE4B19D202}">
      <dgm:prSet/>
      <dgm:spPr/>
      <dgm:t>
        <a:bodyPr/>
        <a:lstStyle/>
        <a:p>
          <a:endParaRPr lang="fr-FR"/>
        </a:p>
      </dgm:t>
    </dgm:pt>
    <dgm:pt modelId="{3401B83C-9AEB-4D39-85CE-D7B7577165E2}" type="sibTrans" cxnId="{869C8137-C77C-4DFF-B65F-E3AE4B19D202}">
      <dgm:prSet/>
      <dgm:spPr/>
      <dgm:t>
        <a:bodyPr/>
        <a:lstStyle/>
        <a:p>
          <a:endParaRPr lang="fr-FR"/>
        </a:p>
      </dgm:t>
    </dgm:pt>
    <dgm:pt modelId="{3262084E-03B4-47EE-B09C-FAEB0004BA5D}" type="pres">
      <dgm:prSet presAssocID="{96422867-A8A5-45F9-9AF9-DD0E64A714BF}" presName="Name0" presStyleCnt="0">
        <dgm:presLayoutVars>
          <dgm:dir/>
          <dgm:resizeHandles val="exact"/>
        </dgm:presLayoutVars>
      </dgm:prSet>
      <dgm:spPr/>
    </dgm:pt>
    <dgm:pt modelId="{69B34B6B-911F-490C-82E3-585AE9A62C17}" type="pres">
      <dgm:prSet presAssocID="{AD847F2A-1C94-4AC2-B8DB-BD9A1283958E}" presName="node" presStyleLbl="node1" presStyleIdx="0" presStyleCnt="2">
        <dgm:presLayoutVars>
          <dgm:bulletEnabled val="1"/>
        </dgm:presLayoutVars>
      </dgm:prSet>
      <dgm:spPr/>
    </dgm:pt>
    <dgm:pt modelId="{B8F7121C-07F3-4B6B-808B-FFB4AC5C814F}" type="pres">
      <dgm:prSet presAssocID="{992172A6-79FE-44E8-9CC3-6C1AA2058EF3}" presName="sibTrans" presStyleLbl="sibTrans2D1" presStyleIdx="0" presStyleCnt="1" custFlipHor="1" custScaleX="102606" custScaleY="54527"/>
      <dgm:spPr>
        <a:prstGeom prst="snip2DiagRect">
          <a:avLst/>
        </a:prstGeom>
      </dgm:spPr>
    </dgm:pt>
    <dgm:pt modelId="{F80E4E11-A161-4767-B997-B0BC70A9E9E8}" type="pres">
      <dgm:prSet presAssocID="{992172A6-79FE-44E8-9CC3-6C1AA2058EF3}" presName="connectorText" presStyleLbl="sibTrans2D1" presStyleIdx="0" presStyleCnt="1"/>
      <dgm:spPr/>
    </dgm:pt>
    <dgm:pt modelId="{3AF9780B-83FA-4E31-A30C-C788CBC4CDA5}" type="pres">
      <dgm:prSet presAssocID="{98141B66-094F-42AE-9833-8BB0B8F13B78}" presName="node" presStyleLbl="node1" presStyleIdx="1" presStyleCnt="2">
        <dgm:presLayoutVars>
          <dgm:bulletEnabled val="1"/>
        </dgm:presLayoutVars>
      </dgm:prSet>
      <dgm:spPr/>
    </dgm:pt>
  </dgm:ptLst>
  <dgm:cxnLst>
    <dgm:cxn modelId="{869C8137-C77C-4DFF-B65F-E3AE4B19D202}" srcId="{96422867-A8A5-45F9-9AF9-DD0E64A714BF}" destId="{98141B66-094F-42AE-9833-8BB0B8F13B78}" srcOrd="1" destOrd="0" parTransId="{87F2ADA0-25B0-4082-9C49-76785BA05E8B}" sibTransId="{3401B83C-9AEB-4D39-85CE-D7B7577165E2}"/>
    <dgm:cxn modelId="{958FA065-2DD8-4F8F-A9C7-4F61788150DB}" type="presOf" srcId="{98141B66-094F-42AE-9833-8BB0B8F13B78}" destId="{3AF9780B-83FA-4E31-A30C-C788CBC4CDA5}" srcOrd="0" destOrd="0" presId="urn:microsoft.com/office/officeart/2005/8/layout/process1"/>
    <dgm:cxn modelId="{57526F4B-4F31-4E24-A57A-6FEDA11977F1}" type="presOf" srcId="{992172A6-79FE-44E8-9CC3-6C1AA2058EF3}" destId="{F80E4E11-A161-4767-B997-B0BC70A9E9E8}" srcOrd="1" destOrd="0" presId="urn:microsoft.com/office/officeart/2005/8/layout/process1"/>
    <dgm:cxn modelId="{B183A055-DE9A-44EA-AC57-8460FAD1B791}" srcId="{96422867-A8A5-45F9-9AF9-DD0E64A714BF}" destId="{AD847F2A-1C94-4AC2-B8DB-BD9A1283958E}" srcOrd="0" destOrd="0" parTransId="{9C4BFE40-DFD4-4725-BE32-7737A0765887}" sibTransId="{992172A6-79FE-44E8-9CC3-6C1AA2058EF3}"/>
    <dgm:cxn modelId="{742D2390-5731-43C9-B584-C48F434D4D4F}" type="presOf" srcId="{96422867-A8A5-45F9-9AF9-DD0E64A714BF}" destId="{3262084E-03B4-47EE-B09C-FAEB0004BA5D}" srcOrd="0" destOrd="0" presId="urn:microsoft.com/office/officeart/2005/8/layout/process1"/>
    <dgm:cxn modelId="{6A617D92-AEA5-401A-8D62-9DF8318C1ED3}" type="presOf" srcId="{992172A6-79FE-44E8-9CC3-6C1AA2058EF3}" destId="{B8F7121C-07F3-4B6B-808B-FFB4AC5C814F}" srcOrd="0" destOrd="0" presId="urn:microsoft.com/office/officeart/2005/8/layout/process1"/>
    <dgm:cxn modelId="{399BBC94-B1ED-4606-8F40-7633BE878B80}" type="presOf" srcId="{AD847F2A-1C94-4AC2-B8DB-BD9A1283958E}" destId="{69B34B6B-911F-490C-82E3-585AE9A62C17}" srcOrd="0" destOrd="0" presId="urn:microsoft.com/office/officeart/2005/8/layout/process1"/>
    <dgm:cxn modelId="{F64A5DC5-9F30-4AA6-923C-8D3646E7BF63}" type="presParOf" srcId="{3262084E-03B4-47EE-B09C-FAEB0004BA5D}" destId="{69B34B6B-911F-490C-82E3-585AE9A62C17}" srcOrd="0" destOrd="0" presId="urn:microsoft.com/office/officeart/2005/8/layout/process1"/>
    <dgm:cxn modelId="{F53570A9-8444-49C9-854E-6CAB49C02DCE}" type="presParOf" srcId="{3262084E-03B4-47EE-B09C-FAEB0004BA5D}" destId="{B8F7121C-07F3-4B6B-808B-FFB4AC5C814F}" srcOrd="1" destOrd="0" presId="urn:microsoft.com/office/officeart/2005/8/layout/process1"/>
    <dgm:cxn modelId="{6C2D4193-286C-4C10-A0C3-C04EF0D21F46}" type="presParOf" srcId="{B8F7121C-07F3-4B6B-808B-FFB4AC5C814F}" destId="{F80E4E11-A161-4767-B997-B0BC70A9E9E8}" srcOrd="0" destOrd="0" presId="urn:microsoft.com/office/officeart/2005/8/layout/process1"/>
    <dgm:cxn modelId="{9668BF70-74A9-403F-9E8B-DFFD839CB33B}" type="presParOf" srcId="{3262084E-03B4-47EE-B09C-FAEB0004BA5D}" destId="{3AF9780B-83FA-4E31-A30C-C788CBC4CD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6B-911F-490C-82E3-585AE9A62C17}">
      <dsp:nvSpPr>
        <dsp:cNvPr id="0" name=""/>
        <dsp:cNvSpPr/>
      </dsp:nvSpPr>
      <dsp:spPr>
        <a:xfrm>
          <a:off x="747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A</a:t>
          </a:r>
        </a:p>
      </dsp:txBody>
      <dsp:txXfrm>
        <a:off x="28767" y="184685"/>
        <a:ext cx="1538409" cy="900629"/>
      </dsp:txXfrm>
    </dsp:sp>
    <dsp:sp modelId="{B8F7121C-07F3-4B6B-808B-FFB4AC5C814F}">
      <dsp:nvSpPr>
        <dsp:cNvPr id="0" name=""/>
        <dsp:cNvSpPr/>
      </dsp:nvSpPr>
      <dsp:spPr>
        <a:xfrm flipH="1">
          <a:off x="1750237" y="527193"/>
          <a:ext cx="346832" cy="215612"/>
        </a:xfrm>
        <a:prstGeom prst="snip2Diag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14921" y="570315"/>
        <a:ext cx="282148" cy="129368"/>
      </dsp:txXfrm>
    </dsp:sp>
    <dsp:sp modelId="{3AF9780B-83FA-4E31-A30C-C788CBC4CDA5}">
      <dsp:nvSpPr>
        <dsp:cNvPr id="0" name=""/>
        <dsp:cNvSpPr/>
      </dsp:nvSpPr>
      <dsp:spPr>
        <a:xfrm>
          <a:off x="2232976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4">
            <a:hueOff val="20094294"/>
            <a:satOff val="583"/>
            <a:lumOff val="7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B</a:t>
          </a:r>
        </a:p>
      </dsp:txBody>
      <dsp:txXfrm>
        <a:off x="2260996" y="184685"/>
        <a:ext cx="1538409" cy="900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6B-911F-490C-82E3-585AE9A62C17}">
      <dsp:nvSpPr>
        <dsp:cNvPr id="0" name=""/>
        <dsp:cNvSpPr/>
      </dsp:nvSpPr>
      <dsp:spPr>
        <a:xfrm>
          <a:off x="747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B</a:t>
          </a:r>
        </a:p>
      </dsp:txBody>
      <dsp:txXfrm>
        <a:off x="28767" y="184685"/>
        <a:ext cx="1538409" cy="900629"/>
      </dsp:txXfrm>
    </dsp:sp>
    <dsp:sp modelId="{B8F7121C-07F3-4B6B-808B-FFB4AC5C814F}">
      <dsp:nvSpPr>
        <dsp:cNvPr id="0" name=""/>
        <dsp:cNvSpPr/>
      </dsp:nvSpPr>
      <dsp:spPr>
        <a:xfrm flipH="1">
          <a:off x="1750237" y="527193"/>
          <a:ext cx="346832" cy="215612"/>
        </a:xfrm>
        <a:prstGeom prst="snip2Diag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14921" y="570315"/>
        <a:ext cx="282148" cy="129368"/>
      </dsp:txXfrm>
    </dsp:sp>
    <dsp:sp modelId="{3AF9780B-83FA-4E31-A30C-C788CBC4CDA5}">
      <dsp:nvSpPr>
        <dsp:cNvPr id="0" name=""/>
        <dsp:cNvSpPr/>
      </dsp:nvSpPr>
      <dsp:spPr>
        <a:xfrm>
          <a:off x="2232976" y="156665"/>
          <a:ext cx="1594449" cy="95666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C</a:t>
          </a:r>
        </a:p>
      </dsp:txBody>
      <dsp:txXfrm>
        <a:off x="2260996" y="184685"/>
        <a:ext cx="1538409" cy="9006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6B-911F-490C-82E3-585AE9A62C17}">
      <dsp:nvSpPr>
        <dsp:cNvPr id="0" name=""/>
        <dsp:cNvSpPr/>
      </dsp:nvSpPr>
      <dsp:spPr>
        <a:xfrm>
          <a:off x="747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A</a:t>
          </a:r>
        </a:p>
      </dsp:txBody>
      <dsp:txXfrm>
        <a:off x="28767" y="184685"/>
        <a:ext cx="1538409" cy="900629"/>
      </dsp:txXfrm>
    </dsp:sp>
    <dsp:sp modelId="{B8F7121C-07F3-4B6B-808B-FFB4AC5C814F}">
      <dsp:nvSpPr>
        <dsp:cNvPr id="0" name=""/>
        <dsp:cNvSpPr/>
      </dsp:nvSpPr>
      <dsp:spPr>
        <a:xfrm flipH="1">
          <a:off x="1750237" y="527193"/>
          <a:ext cx="346832" cy="215612"/>
        </a:xfrm>
        <a:prstGeom prst="snip2Diag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14921" y="570315"/>
        <a:ext cx="282148" cy="129368"/>
      </dsp:txXfrm>
    </dsp:sp>
    <dsp:sp modelId="{3AF9780B-83FA-4E31-A30C-C788CBC4CDA5}">
      <dsp:nvSpPr>
        <dsp:cNvPr id="0" name=""/>
        <dsp:cNvSpPr/>
      </dsp:nvSpPr>
      <dsp:spPr>
        <a:xfrm>
          <a:off x="2232976" y="156665"/>
          <a:ext cx="1594449" cy="95666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C</a:t>
          </a:r>
        </a:p>
      </dsp:txBody>
      <dsp:txXfrm>
        <a:off x="2260996" y="184685"/>
        <a:ext cx="1538409" cy="900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12/14/2021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8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2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3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9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7EF58-46A5-4E96-87B4-E61256E93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>
                <a:effectLst/>
                <a:latin typeface="Verdana, Arial, Helvetica, sans-serif"/>
              </a:rPr>
              <a:t>Hippocampal role in the interaction of semantic memory with learning and decision</a:t>
            </a:r>
            <a:endParaRPr lang="en-US" sz="3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1368-F287-4109-948F-FC2A4851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4"/>
            <a:ext cx="4655719" cy="1681649"/>
          </a:xfrm>
        </p:spPr>
        <p:txBody>
          <a:bodyPr>
            <a:normAutofit fontScale="70000" lnSpcReduction="20000"/>
          </a:bodyPr>
          <a:lstStyle/>
          <a:p>
            <a:r>
              <a:rPr lang="de-DE" sz="2400" dirty="0">
                <a:latin typeface="Calibri Light" panose="020F0302020204030204" pitchFamily="34" charset="0"/>
                <a:ea typeface="+mj-ea"/>
                <a:cs typeface="+mj-cs"/>
              </a:rPr>
              <a:t>Florian Leprévost</a:t>
            </a:r>
          </a:p>
          <a:p>
            <a:r>
              <a:rPr lang="de-DE" sz="2400" dirty="0">
                <a:latin typeface="Calibri Light" panose="020F0302020204030204" pitchFamily="34" charset="0"/>
                <a:ea typeface="+mj-ea"/>
                <a:cs typeface="+mj-cs"/>
              </a:rPr>
              <a:t>Prof. Dr. Bianca Wittmann</a:t>
            </a:r>
          </a:p>
          <a:p>
            <a:endParaRPr lang="de-DE" dirty="0">
              <a:latin typeface="Calibri Light" panose="020F0302020204030204" pitchFamily="34" charset="0"/>
              <a:ea typeface="+mj-ea"/>
              <a:cs typeface="+mj-cs"/>
            </a:endParaRPr>
          </a:p>
          <a:p>
            <a:r>
              <a:rPr lang="en-US" altLang="de-DE" sz="2400" dirty="0">
                <a:latin typeface="Calibri Light" panose="020F0302020204030204" pitchFamily="34" charset="0"/>
              </a:rPr>
              <a:t>Justus-Liebig-Universität </a:t>
            </a:r>
            <a:r>
              <a:rPr lang="en-US" altLang="de-DE" sz="2400" dirty="0" err="1">
                <a:latin typeface="Calibri Light" panose="020F0302020204030204" pitchFamily="34" charset="0"/>
              </a:rPr>
              <a:t>Gießen</a:t>
            </a:r>
            <a:r>
              <a:rPr lang="en-US" altLang="de-DE" sz="2400" dirty="0">
                <a:latin typeface="Calibri Light" panose="020F0302020204030204" pitchFamily="34" charset="0"/>
              </a:rPr>
              <a:t> – </a:t>
            </a:r>
          </a:p>
          <a:p>
            <a:r>
              <a:rPr lang="en-US" altLang="de-DE" sz="2400" dirty="0">
                <a:latin typeface="Calibri Light" panose="020F0302020204030204" pitchFamily="34" charset="0"/>
              </a:rPr>
              <a:t>BION meeting 27.03.2017</a:t>
            </a:r>
          </a:p>
          <a:p>
            <a:endParaRPr lang="de-DE" sz="2400" dirty="0">
              <a:latin typeface="Calibri Light" panose="020F0302020204030204" pitchFamily="34" charset="0"/>
              <a:ea typeface="+mj-ea"/>
              <a:cs typeface="+mj-cs"/>
            </a:endParaRPr>
          </a:p>
          <a:p>
            <a:endParaRPr lang="en-US" dirty="0"/>
          </a:p>
        </p:txBody>
      </p:sp>
      <p:pic>
        <p:nvPicPr>
          <p:cNvPr id="4" name="Picture 3" descr="3D neurons connecting">
            <a:extLst>
              <a:ext uri="{FF2B5EF4-FFF2-40B4-BE49-F238E27FC236}">
                <a16:creationId xmlns:a16="http://schemas.microsoft.com/office/drawing/2014/main" id="{38775A82-2D8E-4875-AA65-F89077E09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89" r="22341" b="-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7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C447B-55F2-426B-9AFD-6E43062E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471618-E0E9-4195-A7CF-8D73D0F7C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Wang et al. 2020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03D4A66-4CB1-49A8-AC21-9B41CE03B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19" t="26060" r="319" b="49572"/>
          <a:stretch/>
        </p:blipFill>
        <p:spPr>
          <a:xfrm>
            <a:off x="5511754" y="2624505"/>
            <a:ext cx="6155352" cy="12962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2DCABFF-0459-453A-94EC-FCC32D049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" t="50351" r="-319" b="25281"/>
          <a:stretch/>
        </p:blipFill>
        <p:spPr>
          <a:xfrm>
            <a:off x="5531407" y="3919221"/>
            <a:ext cx="6155352" cy="129625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2D70C0A-1F77-4E4B-BF68-86A5AAC4F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" t="75367" r="-319" b="265"/>
          <a:stretch/>
        </p:blipFill>
        <p:spPr>
          <a:xfrm>
            <a:off x="5531407" y="5262884"/>
            <a:ext cx="6155352" cy="1296258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45B11237-5111-4C18-9F3A-D934F7A15220}"/>
              </a:ext>
            </a:extLst>
          </p:cNvPr>
          <p:cNvGrpSpPr/>
          <p:nvPr/>
        </p:nvGrpSpPr>
        <p:grpSpPr>
          <a:xfrm>
            <a:off x="5511754" y="1238288"/>
            <a:ext cx="6155352" cy="4245751"/>
            <a:chOff x="3602572" y="976630"/>
            <a:chExt cx="6155352" cy="4245751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76286B6-9704-435D-918A-9C4B54BCF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2806"/>
            <a:stretch/>
          </p:blipFill>
          <p:spPr>
            <a:xfrm>
              <a:off x="3602572" y="976630"/>
              <a:ext cx="6155352" cy="14465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BA1ECA-C938-40BE-A21A-E6E23EE12C97}"/>
                </a:ext>
              </a:extLst>
            </p:cNvPr>
            <p:cNvSpPr/>
            <p:nvPr/>
          </p:nvSpPr>
          <p:spPr>
            <a:xfrm>
              <a:off x="5402260" y="1159375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9C7BA9-EF4E-407C-AA78-77A470A71845}"/>
                </a:ext>
              </a:extLst>
            </p:cNvPr>
            <p:cNvSpPr/>
            <p:nvPr/>
          </p:nvSpPr>
          <p:spPr>
            <a:xfrm>
              <a:off x="5137801" y="2463546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82BA66-F154-4D87-898E-0B57BF73B31E}"/>
                </a:ext>
              </a:extLst>
            </p:cNvPr>
            <p:cNvSpPr/>
            <p:nvPr/>
          </p:nvSpPr>
          <p:spPr>
            <a:xfrm>
              <a:off x="4967471" y="3692672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7F8941-04A6-4D24-984E-C182727EB4C1}"/>
                </a:ext>
              </a:extLst>
            </p:cNvPr>
            <p:cNvSpPr/>
            <p:nvPr/>
          </p:nvSpPr>
          <p:spPr>
            <a:xfrm>
              <a:off x="5439661" y="4994290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8694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BCC43-837A-449B-9003-DB61CEBF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C2F87E-4A5D-4917-ACEE-36FF2639BF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554D69-7B51-4870-AFF8-43863C4BC7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46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F2A71-D1A5-41AD-81E9-552E6494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8E557-5902-4334-BDEA-32FFAFF023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35753E-C623-428B-9D19-DE230DE897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3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36F0C-7B67-4379-BC33-334BEBFB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4A7E8D-4993-4B3D-90BB-D943BEB16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D8B103-402A-499A-BDED-BDC9CE52F7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1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BA92942-A1D1-447B-B42D-48BC338F9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77" t="5678" b="14445"/>
          <a:stretch/>
        </p:blipFill>
        <p:spPr>
          <a:xfrm>
            <a:off x="8516983" y="1927996"/>
            <a:ext cx="3109868" cy="484383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7906A2-D678-43D3-B258-4780D44C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10912148" cy="1446550"/>
          </a:xfrm>
        </p:spPr>
        <p:txBody>
          <a:bodyPr>
            <a:normAutofit/>
          </a:bodyPr>
          <a:lstStyle/>
          <a:p>
            <a:r>
              <a:rPr lang="fr-FR" sz="3600" dirty="0" err="1"/>
              <a:t>Reactivation</a:t>
            </a:r>
            <a:r>
              <a:rPr lang="fr-FR" sz="3600" dirty="0"/>
              <a:t> of </a:t>
            </a:r>
            <a:r>
              <a:rPr lang="fr-FR" sz="3600" dirty="0" err="1"/>
              <a:t>associated</a:t>
            </a:r>
            <a:r>
              <a:rPr lang="fr-FR" sz="3600" dirty="0"/>
              <a:t> stimuli </a:t>
            </a:r>
            <a:r>
              <a:rPr lang="fr-FR" sz="3600" dirty="0" err="1"/>
              <a:t>with</a:t>
            </a:r>
            <a:r>
              <a:rPr lang="fr-FR" sz="3600" dirty="0"/>
              <a:t> </a:t>
            </a:r>
            <a:r>
              <a:rPr lang="fr-FR" sz="3600" dirty="0" err="1"/>
              <a:t>learning</a:t>
            </a:r>
            <a:endParaRPr lang="fr-FR" sz="36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7F5FA14-6F37-46E5-A173-B2CE1A7E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5139003" cy="3189733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Greater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dvPSA183"/>
              </a:rPr>
              <a:t>learning-related hippocampal decreases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(first - last parameter estimate) across encoding repetitions were associated with greater AC performance at test.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AdvPSA183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Greater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dvPSA183"/>
              </a:rPr>
              <a:t>activation increases in VMPFC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(last-first parameter estimate) across encoding repetitions were associated with greater AC performance at test</a:t>
            </a:r>
            <a:br>
              <a:rPr lang="en-US" dirty="0"/>
            </a:br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1EBC3AA-3742-4C43-A032-EB725B1EF27C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Background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457A95A-06A6-422B-BBFB-15B689CE9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" t="5678" r="76964" b="14445"/>
          <a:stretch/>
        </p:blipFill>
        <p:spPr>
          <a:xfrm>
            <a:off x="6862354" y="1927996"/>
            <a:ext cx="1654629" cy="48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8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906A2-D678-43D3-B258-4780D44C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10912148" cy="1446550"/>
          </a:xfrm>
        </p:spPr>
        <p:txBody>
          <a:bodyPr>
            <a:normAutofit/>
          </a:bodyPr>
          <a:lstStyle/>
          <a:p>
            <a:r>
              <a:rPr lang="fr-FR" sz="3600" dirty="0" err="1"/>
              <a:t>Reactivation</a:t>
            </a:r>
            <a:r>
              <a:rPr lang="fr-FR" sz="3600" dirty="0"/>
              <a:t> of </a:t>
            </a:r>
            <a:r>
              <a:rPr lang="fr-FR" sz="3600" dirty="0" err="1"/>
              <a:t>associated</a:t>
            </a:r>
            <a:r>
              <a:rPr lang="fr-FR" sz="3600" dirty="0"/>
              <a:t> stimuli </a:t>
            </a:r>
            <a:r>
              <a:rPr lang="fr-FR" sz="3600" dirty="0" err="1"/>
              <a:t>with</a:t>
            </a:r>
            <a:r>
              <a:rPr lang="fr-FR" sz="3600" dirty="0"/>
              <a:t> </a:t>
            </a:r>
            <a:r>
              <a:rPr lang="fr-FR" sz="3600" dirty="0" err="1"/>
              <a:t>learning</a:t>
            </a:r>
            <a:endParaRPr lang="fr-FR" sz="3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FC422CD-07BA-4AE1-815A-C422F78C6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0" t="60261"/>
          <a:stretch/>
        </p:blipFill>
        <p:spPr>
          <a:xfrm>
            <a:off x="775062" y="4772297"/>
            <a:ext cx="4119569" cy="1264231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7F5FA14-6F37-46E5-A173-B2CE1A7E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r>
              <a:rPr lang="fr-FR" i="1" dirty="0" err="1"/>
              <a:t>Zeithamova</a:t>
            </a:r>
            <a:r>
              <a:rPr lang="fr-FR" i="1" dirty="0"/>
              <a:t> et al 2012</a:t>
            </a:r>
          </a:p>
          <a:p>
            <a:pPr lvl="1"/>
            <a:r>
              <a:rPr lang="fr-FR" dirty="0"/>
              <a:t>Associative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b="1" dirty="0"/>
              <a:t>OOS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1EBC3AA-3742-4C43-A032-EB725B1EF27C}"/>
              </a:ext>
            </a:extLst>
          </p:cNvPr>
          <p:cNvSpPr txBox="1">
            <a:spLocks/>
          </p:cNvSpPr>
          <p:nvPr/>
        </p:nvSpPr>
        <p:spPr>
          <a:xfrm>
            <a:off x="565148" y="460882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Background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9767F71-946D-426E-9BCD-F8331B414F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40"/>
          <a:stretch/>
        </p:blipFill>
        <p:spPr>
          <a:xfrm>
            <a:off x="8133387" y="3721971"/>
            <a:ext cx="2760628" cy="2874663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9ACB1298-FB3C-4C55-B106-66413A5ABF51}"/>
              </a:ext>
            </a:extLst>
          </p:cNvPr>
          <p:cNvSpPr txBox="1">
            <a:spLocks/>
          </p:cNvSpPr>
          <p:nvPr/>
        </p:nvSpPr>
        <p:spPr>
          <a:xfrm>
            <a:off x="6909305" y="2691637"/>
            <a:ext cx="4946643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areas</a:t>
            </a:r>
          </a:p>
          <a:p>
            <a:pPr lvl="1"/>
            <a:r>
              <a:rPr lang="fr-FR" dirty="0"/>
              <a:t>Train </a:t>
            </a:r>
            <a:r>
              <a:rPr lang="fr-FR" dirty="0" err="1"/>
              <a:t>category</a:t>
            </a:r>
            <a:r>
              <a:rPr lang="fr-FR" dirty="0"/>
              <a:t> classifier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6CCE57F-AEE5-413A-BC7C-D4BF46947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0" b="81600"/>
          <a:stretch/>
        </p:blipFill>
        <p:spPr>
          <a:xfrm>
            <a:off x="844732" y="4166752"/>
            <a:ext cx="4119569" cy="5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8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42D000B-A318-4B26-83CA-878DDF36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5240953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8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How does semantic memory affects learning?</a:t>
            </a:r>
            <a:br>
              <a:rPr lang="en-US" sz="3800" kern="1200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800" kern="1200" spc="-15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Graphic 8" descr="Cerveau">
            <a:extLst>
              <a:ext uri="{FF2B5EF4-FFF2-40B4-BE49-F238E27FC236}">
                <a16:creationId xmlns:a16="http://schemas.microsoft.com/office/drawing/2014/main" id="{00561B80-2527-4BFD-A7CE-896E4B345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090" y="1497220"/>
            <a:ext cx="4127230" cy="4127230"/>
          </a:xfrm>
          <a:prstGeom prst="rect">
            <a:avLst/>
          </a:prstGeom>
        </p:spPr>
      </p:pic>
      <p:sp>
        <p:nvSpPr>
          <p:cNvPr id="22" name="Cross 21">
            <a:extLst>
              <a:ext uri="{FF2B5EF4-FFF2-40B4-BE49-F238E27FC236}">
                <a16:creationId xmlns:a16="http://schemas.microsoft.com/office/drawing/2014/main" id="{2D31923D-AB54-2C41-B985-E3F1AB437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0144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1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0D365-8E3C-47E7-B591-81792EB5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27987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1.1 Associative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Inference</a:t>
            </a:r>
            <a:endParaRPr lang="fr-FR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6355573-05FF-4E18-932A-B8C967B66F7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9386613"/>
              </p:ext>
            </p:extLst>
          </p:nvPr>
        </p:nvGraphicFramePr>
        <p:xfrm>
          <a:off x="565150" y="2692400"/>
          <a:ext cx="3828174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Espace réservé du contenu 3">
            <a:extLst>
              <a:ext uri="{FF2B5EF4-FFF2-40B4-BE49-F238E27FC236}">
                <a16:creationId xmlns:a16="http://schemas.microsoft.com/office/drawing/2014/main" id="{43B1C0F4-6B14-488B-BA57-19551FA7D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15336"/>
              </p:ext>
            </p:extLst>
          </p:nvPr>
        </p:nvGraphicFramePr>
        <p:xfrm>
          <a:off x="565149" y="4003529"/>
          <a:ext cx="3828174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2" name="Espace réservé du contenu 3">
            <a:extLst>
              <a:ext uri="{FF2B5EF4-FFF2-40B4-BE49-F238E27FC236}">
                <a16:creationId xmlns:a16="http://schemas.microsoft.com/office/drawing/2014/main" id="{822173BF-012D-42F5-8881-0EAFA7564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558745"/>
              </p:ext>
            </p:extLst>
          </p:nvPr>
        </p:nvGraphicFramePr>
        <p:xfrm>
          <a:off x="7034266" y="3220508"/>
          <a:ext cx="3828174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95BA2BE-04D0-4806-B5A4-D0575F38B4B6}"/>
              </a:ext>
            </a:extLst>
          </p:cNvPr>
          <p:cNvSpPr/>
          <p:nvPr/>
        </p:nvSpPr>
        <p:spPr>
          <a:xfrm>
            <a:off x="5224590" y="3678268"/>
            <a:ext cx="978408" cy="48463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6F01ED53-CC15-4262-AAD1-F9717CC0B2DD}"/>
              </a:ext>
            </a:extLst>
          </p:cNvPr>
          <p:cNvSpPr txBox="1">
            <a:spLocks/>
          </p:cNvSpPr>
          <p:nvPr/>
        </p:nvSpPr>
        <p:spPr>
          <a:xfrm>
            <a:off x="565148" y="460882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5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575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0B3AD-65F7-49FC-A4C4-384F7BE4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1.1 Associative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Inference</a:t>
            </a:r>
            <a:endParaRPr lang="fr-FR" sz="36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1D125C-5B7C-4BC9-A340-3406D2D30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49" y="1927995"/>
            <a:ext cx="5136442" cy="4536525"/>
          </a:xfrm>
        </p:spPr>
        <p:txBody>
          <a:bodyPr>
            <a:noAutofit/>
          </a:bodyPr>
          <a:lstStyle/>
          <a:p>
            <a:r>
              <a:rPr lang="fr-FR" sz="1300" dirty="0" err="1"/>
              <a:t>Vmpfc</a:t>
            </a:r>
            <a:r>
              <a:rPr lang="fr-FR" sz="1300" dirty="0"/>
              <a:t>-hippo for abstraction/state</a:t>
            </a:r>
          </a:p>
          <a:p>
            <a:pPr lvl="1"/>
            <a:r>
              <a:rPr lang="fr-FR" sz="1300" dirty="0" err="1"/>
              <a:t>Vmpfc</a:t>
            </a:r>
            <a:r>
              <a:rPr lang="fr-FR" sz="1300" dirty="0"/>
              <a:t> </a:t>
            </a:r>
            <a:r>
              <a:rPr lang="fr-FR" sz="1300" dirty="0" err="1"/>
              <a:t>helps</a:t>
            </a:r>
            <a:r>
              <a:rPr lang="fr-FR" sz="1300" dirty="0"/>
              <a:t> (</a:t>
            </a:r>
            <a:r>
              <a:rPr lang="fr-FR" sz="1300" dirty="0" err="1"/>
              <a:t>bad</a:t>
            </a:r>
            <a:r>
              <a:rPr lang="fr-FR" sz="1300" dirty="0"/>
              <a:t> if </a:t>
            </a:r>
            <a:r>
              <a:rPr lang="fr-FR" sz="1300" dirty="0" err="1"/>
              <a:t>lesion</a:t>
            </a:r>
            <a:r>
              <a:rPr lang="fr-FR" sz="1300" dirty="0"/>
              <a:t> Spalding 2018), </a:t>
            </a:r>
            <a:r>
              <a:rPr lang="fr-FR" sz="1300" dirty="0" err="1"/>
              <a:t>sadacca</a:t>
            </a:r>
            <a:r>
              <a:rPr lang="fr-FR" sz="1300" dirty="0"/>
              <a:t> 2018</a:t>
            </a:r>
          </a:p>
          <a:p>
            <a:pPr lvl="1"/>
            <a:r>
              <a:rPr lang="fr-FR" sz="1300" dirty="0"/>
              <a:t>Dopamine </a:t>
            </a:r>
            <a:r>
              <a:rPr lang="fr-FR" sz="1300" dirty="0" err="1"/>
              <a:t>helps</a:t>
            </a:r>
            <a:r>
              <a:rPr lang="fr-FR" sz="1300" dirty="0"/>
              <a:t> (Lee 2021 , Clos 2019)</a:t>
            </a:r>
          </a:p>
          <a:p>
            <a:pPr lvl="1"/>
            <a:r>
              <a:rPr lang="fr-FR" sz="1300" dirty="0" err="1"/>
              <a:t>Role</a:t>
            </a:r>
            <a:r>
              <a:rPr lang="fr-FR" sz="1300" dirty="0"/>
              <a:t> for </a:t>
            </a:r>
            <a:r>
              <a:rPr lang="fr-FR" sz="1300" dirty="0" err="1"/>
              <a:t>midbrain</a:t>
            </a:r>
            <a:r>
              <a:rPr lang="fr-FR" sz="1300" dirty="0"/>
              <a:t> dopamine (</a:t>
            </a:r>
            <a:r>
              <a:rPr lang="fr-FR" sz="1300" dirty="0" err="1"/>
              <a:t>Shohamy</a:t>
            </a:r>
            <a:r>
              <a:rPr lang="fr-FR" sz="1300" dirty="0"/>
              <a:t> 2018,, 2016</a:t>
            </a:r>
          </a:p>
          <a:p>
            <a:pPr lvl="1"/>
            <a:r>
              <a:rPr lang="fr-FR" sz="1300" dirty="0" err="1"/>
              <a:t>Kahnt</a:t>
            </a:r>
            <a:r>
              <a:rPr lang="fr-FR" sz="1300" dirty="0"/>
              <a:t> 2012 FC </a:t>
            </a:r>
            <a:r>
              <a:rPr lang="fr-FR" sz="1300" dirty="0" err="1"/>
              <a:t>striqtum</a:t>
            </a:r>
            <a:r>
              <a:rPr lang="fr-FR" sz="1300" dirty="0"/>
              <a:t> hippo </a:t>
            </a:r>
            <a:r>
              <a:rPr lang="fr-FR" sz="1300" dirty="0" err="1"/>
              <a:t>imp</a:t>
            </a:r>
            <a:r>
              <a:rPr lang="fr-FR" sz="1300" dirty="0"/>
              <a:t> for généralisation</a:t>
            </a:r>
          </a:p>
          <a:p>
            <a:pPr lvl="1"/>
            <a:r>
              <a:rPr lang="fr-FR" sz="1300" dirty="0" err="1"/>
              <a:t>hPC-mpfc</a:t>
            </a:r>
            <a:r>
              <a:rPr lang="fr-FR" sz="1300" dirty="0"/>
              <a:t> </a:t>
            </a:r>
            <a:r>
              <a:rPr lang="fr-FR" sz="1300" dirty="0" err="1"/>
              <a:t>coupling</a:t>
            </a:r>
            <a:r>
              <a:rPr lang="fr-FR" sz="1300" dirty="0"/>
              <a:t> </a:t>
            </a:r>
            <a:r>
              <a:rPr lang="fr-FR" sz="1300" dirty="0" err="1"/>
              <a:t>during</a:t>
            </a:r>
            <a:r>
              <a:rPr lang="fr-FR" sz="1300" dirty="0"/>
              <a:t> BC </a:t>
            </a:r>
            <a:r>
              <a:rPr lang="fr-FR" sz="1300" dirty="0" err="1"/>
              <a:t>learning</a:t>
            </a:r>
            <a:r>
              <a:rPr lang="fr-FR" sz="1300" dirty="0"/>
              <a:t>, </a:t>
            </a:r>
            <a:r>
              <a:rPr lang="fr-FR" sz="1300" dirty="0" err="1"/>
              <a:t>Schlichting</a:t>
            </a:r>
            <a:r>
              <a:rPr lang="fr-FR" sz="1300" dirty="0"/>
              <a:t> 2016</a:t>
            </a:r>
          </a:p>
          <a:p>
            <a:r>
              <a:rPr lang="fr-FR" sz="1300" dirty="0"/>
              <a:t>Striatum – VTA for </a:t>
            </a:r>
            <a:r>
              <a:rPr lang="fr-FR" sz="1300" dirty="0" err="1"/>
              <a:t>reinforcement</a:t>
            </a:r>
            <a:r>
              <a:rPr lang="fr-FR" sz="1300" dirty="0"/>
              <a:t> </a:t>
            </a:r>
            <a:r>
              <a:rPr lang="fr-FR" sz="1300" dirty="0" err="1"/>
              <a:t>learning</a:t>
            </a:r>
            <a:endParaRPr lang="fr-FR" sz="1300" dirty="0"/>
          </a:p>
          <a:p>
            <a:r>
              <a:rPr lang="fr-FR" sz="1300" dirty="0" err="1"/>
              <a:t>Anterior</a:t>
            </a:r>
            <a:r>
              <a:rPr lang="fr-FR" sz="1300" dirty="0"/>
              <a:t> vs </a:t>
            </a:r>
            <a:r>
              <a:rPr lang="fr-FR" sz="1300" dirty="0" err="1"/>
              <a:t>posterior</a:t>
            </a:r>
            <a:r>
              <a:rPr lang="fr-FR" sz="1300" dirty="0"/>
              <a:t> </a:t>
            </a:r>
            <a:r>
              <a:rPr lang="fr-FR" sz="1300" dirty="0" err="1"/>
              <a:t>hippocampus</a:t>
            </a:r>
            <a:r>
              <a:rPr lang="fr-FR" sz="1300" dirty="0"/>
              <a:t>?</a:t>
            </a:r>
          </a:p>
          <a:p>
            <a:pPr lvl="1"/>
            <a:r>
              <a:rPr lang="fr-FR" sz="1300" dirty="0" err="1"/>
              <a:t>Anterior</a:t>
            </a:r>
            <a:r>
              <a:rPr lang="fr-FR" sz="1300" dirty="0"/>
              <a:t> H for asso, </a:t>
            </a:r>
            <a:r>
              <a:rPr lang="fr-FR" sz="1300" dirty="0" err="1"/>
              <a:t>giovanello</a:t>
            </a:r>
            <a:r>
              <a:rPr lang="fr-FR" sz="1300" dirty="0"/>
              <a:t> 2004</a:t>
            </a:r>
          </a:p>
          <a:p>
            <a:pPr lvl="1"/>
            <a:r>
              <a:rPr lang="fr-FR" sz="1300" dirty="0"/>
              <a:t>Ant H </a:t>
            </a:r>
            <a:r>
              <a:rPr lang="fr-FR" sz="1300" dirty="0" err="1"/>
              <a:t>configural</a:t>
            </a:r>
            <a:r>
              <a:rPr lang="fr-FR" sz="1300" dirty="0"/>
              <a:t> </a:t>
            </a:r>
            <a:r>
              <a:rPr lang="fr-FR" sz="1300" dirty="0" err="1"/>
              <a:t>strategy</a:t>
            </a:r>
            <a:r>
              <a:rPr lang="fr-FR" sz="1300" dirty="0"/>
              <a:t> Duncan 2018</a:t>
            </a:r>
          </a:p>
          <a:p>
            <a:pPr lvl="1"/>
            <a:r>
              <a:rPr lang="fr-FR" sz="1300" dirty="0"/>
              <a:t>Ant H généralisation, </a:t>
            </a:r>
            <a:r>
              <a:rPr lang="fr-FR" sz="1300" dirty="0" err="1"/>
              <a:t>Schlichting</a:t>
            </a:r>
            <a:r>
              <a:rPr lang="fr-FR" sz="1300" dirty="0"/>
              <a:t> 2015</a:t>
            </a:r>
          </a:p>
          <a:p>
            <a:pPr lvl="1"/>
            <a:r>
              <a:rPr lang="fr-FR" sz="1300" dirty="0"/>
              <a:t>Ant H VTA </a:t>
            </a:r>
            <a:r>
              <a:rPr lang="fr-FR" sz="1300" dirty="0" err="1"/>
              <a:t>coupling</a:t>
            </a:r>
            <a:r>
              <a:rPr lang="fr-FR" sz="1300" dirty="0"/>
              <a:t> for </a:t>
            </a:r>
            <a:r>
              <a:rPr lang="fr-FR" sz="1300" dirty="0" err="1"/>
              <a:t>novelty</a:t>
            </a:r>
            <a:r>
              <a:rPr lang="fr-FR" sz="1300" dirty="0"/>
              <a:t> Cowan 2021</a:t>
            </a:r>
          </a:p>
          <a:p>
            <a:pPr lvl="1"/>
            <a:r>
              <a:rPr lang="fr-FR" sz="1300" dirty="0"/>
              <a:t>Ant H rpz prototype vs </a:t>
            </a:r>
            <a:r>
              <a:rPr lang="fr-FR" sz="1300" dirty="0" err="1"/>
              <a:t>exemplar</a:t>
            </a:r>
            <a:r>
              <a:rPr lang="fr-FR" sz="1300" dirty="0"/>
              <a:t> Bowman 2018</a:t>
            </a:r>
          </a:p>
          <a:p>
            <a:pPr lvl="1"/>
            <a:r>
              <a:rPr lang="fr-FR" sz="1300" dirty="0"/>
              <a:t>Ant H + </a:t>
            </a:r>
            <a:r>
              <a:rPr lang="fr-FR" sz="1300" dirty="0" err="1"/>
              <a:t>episodiv</a:t>
            </a:r>
            <a:r>
              <a:rPr lang="fr-FR" sz="1300" dirty="0"/>
              <a:t> vs post </a:t>
            </a:r>
            <a:r>
              <a:rPr lang="fr-FR" sz="1300" dirty="0" err="1"/>
              <a:t>retrieval</a:t>
            </a:r>
            <a:r>
              <a:rPr lang="fr-FR" sz="1300" dirty="0"/>
              <a:t>? Wang 2021</a:t>
            </a:r>
          </a:p>
          <a:p>
            <a:pPr lvl="1"/>
            <a:r>
              <a:rPr lang="fr-FR" sz="1300" dirty="0"/>
              <a:t>Ant H = pattern </a:t>
            </a:r>
            <a:r>
              <a:rPr lang="fr-FR" sz="1300" dirty="0" err="1"/>
              <a:t>separation</a:t>
            </a:r>
            <a:r>
              <a:rPr lang="fr-FR" sz="1300" dirty="0"/>
              <a:t> of non </a:t>
            </a:r>
            <a:r>
              <a:rPr lang="fr-FR" sz="1300" dirty="0" err="1"/>
              <a:t>associated</a:t>
            </a:r>
            <a:r>
              <a:rPr lang="fr-FR" sz="1300" dirty="0"/>
              <a:t> memory (RSA) </a:t>
            </a:r>
            <a:r>
              <a:rPr lang="fr-FR" sz="1300" dirty="0" err="1"/>
              <a:t>Schlichting</a:t>
            </a:r>
            <a:r>
              <a:rPr lang="fr-FR" sz="1300" dirty="0"/>
              <a:t> 2015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304830-2528-4664-8AAC-B53D3342E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preexisting semantic associations seem to facilitate associative learning, but not for people with hippocampal lesions (Ryan et al., 2016)</a:t>
            </a:r>
          </a:p>
          <a:p>
            <a:endParaRPr lang="en-US" sz="3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sz="3800" dirty="0"/>
              <a:t>New = </a:t>
            </a:r>
            <a:r>
              <a:rPr lang="fr-FR" sz="3800" dirty="0" err="1"/>
              <a:t>semantic</a:t>
            </a:r>
            <a:r>
              <a:rPr lang="fr-FR" sz="3800" dirty="0"/>
              <a:t> </a:t>
            </a:r>
            <a:r>
              <a:rPr lang="fr-FR" sz="3800" dirty="0" err="1"/>
              <a:t>link</a:t>
            </a:r>
            <a:r>
              <a:rPr lang="fr-FR" sz="3800" dirty="0"/>
              <a:t> </a:t>
            </a:r>
            <a:r>
              <a:rPr lang="fr-FR" sz="3800" dirty="0" err="1"/>
              <a:t>between</a:t>
            </a:r>
            <a:r>
              <a:rPr lang="fr-FR" sz="3800" dirty="0"/>
              <a:t> A &amp; B</a:t>
            </a:r>
          </a:p>
          <a:p>
            <a:pPr lvl="1"/>
            <a:r>
              <a:rPr lang="fr-FR" sz="3800" dirty="0" err="1"/>
              <a:t>Already</a:t>
            </a:r>
            <a:r>
              <a:rPr lang="fr-FR" sz="3800" dirty="0"/>
              <a:t> </a:t>
            </a:r>
            <a:r>
              <a:rPr lang="fr-FR" sz="3800" dirty="0" err="1"/>
              <a:t>existing</a:t>
            </a:r>
            <a:r>
              <a:rPr lang="fr-FR" sz="3800" dirty="0"/>
              <a:t> </a:t>
            </a:r>
            <a:r>
              <a:rPr lang="fr-FR" sz="3800" dirty="0" err="1"/>
              <a:t>link</a:t>
            </a:r>
            <a:r>
              <a:rPr lang="fr-FR" sz="3800" dirty="0"/>
              <a:t> in </a:t>
            </a:r>
            <a:r>
              <a:rPr lang="fr-FR" sz="3800" dirty="0" err="1"/>
              <a:t>hippocampus</a:t>
            </a:r>
            <a:r>
              <a:rPr lang="fr-FR" sz="3800" dirty="0"/>
              <a:t>?</a:t>
            </a:r>
            <a:br>
              <a:rPr lang="en-US" dirty="0"/>
            </a:b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64F8508-4BA3-46F8-AAAB-2A657C07EC24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42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7622B-3282-4054-AD68-EF98229A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758903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1.2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Paradigm</a:t>
            </a:r>
            <a:endParaRPr lang="fr-FR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D3931D8-7531-4146-90DF-A7D4E9D05F10}"/>
              </a:ext>
            </a:extLst>
          </p:cNvPr>
          <p:cNvSpPr txBox="1">
            <a:spLocks/>
          </p:cNvSpPr>
          <p:nvPr/>
        </p:nvSpPr>
        <p:spPr>
          <a:xfrm>
            <a:off x="565149" y="2018999"/>
            <a:ext cx="3944098" cy="644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Wimmer &amp; </a:t>
            </a:r>
            <a:r>
              <a:rPr lang="fr-FR" dirty="0" err="1"/>
              <a:t>Shohamy</a:t>
            </a:r>
            <a:r>
              <a:rPr lang="fr-FR" dirty="0"/>
              <a:t> 2012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B8029E6-15A3-469C-8433-2D3CF177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51" y="2760179"/>
            <a:ext cx="7058825" cy="26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6662715F-03C5-487E-9135-92BED0645B98}"/>
              </a:ext>
            </a:extLst>
          </p:cNvPr>
          <p:cNvGrpSpPr/>
          <p:nvPr/>
        </p:nvGrpSpPr>
        <p:grpSpPr>
          <a:xfrm>
            <a:off x="6909306" y="1871082"/>
            <a:ext cx="4946643" cy="3904997"/>
            <a:chOff x="6909305" y="2691637"/>
            <a:chExt cx="4946643" cy="3904997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334968C-CE0A-4020-ADF8-EFD0E811DB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640"/>
            <a:stretch/>
          </p:blipFill>
          <p:spPr>
            <a:xfrm>
              <a:off x="8133387" y="3721971"/>
              <a:ext cx="2760628" cy="2874663"/>
            </a:xfrm>
            <a:prstGeom prst="rect">
              <a:avLst/>
            </a:prstGeom>
          </p:spPr>
        </p:pic>
        <p:sp>
          <p:nvSpPr>
            <p:cNvPr id="9" name="Espace réservé du contenu 2">
              <a:extLst>
                <a:ext uri="{FF2B5EF4-FFF2-40B4-BE49-F238E27FC236}">
                  <a16:creationId xmlns:a16="http://schemas.microsoft.com/office/drawing/2014/main" id="{3E6587E0-19BB-4F1D-81C0-B8235218EFDE}"/>
                </a:ext>
              </a:extLst>
            </p:cNvPr>
            <p:cNvSpPr txBox="1">
              <a:spLocks/>
            </p:cNvSpPr>
            <p:nvPr/>
          </p:nvSpPr>
          <p:spPr>
            <a:xfrm>
              <a:off x="6909305" y="2691637"/>
              <a:ext cx="4946643" cy="318973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System Font Regular"/>
                <a:buChar char="–"/>
                <a:defRPr sz="24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20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18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16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16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err="1"/>
                <a:t>Category</a:t>
              </a:r>
              <a:r>
                <a:rPr lang="fr-FR" dirty="0"/>
                <a:t> </a:t>
              </a:r>
              <a:r>
                <a:rPr lang="fr-FR" dirty="0" err="1"/>
                <a:t>specific</a:t>
              </a:r>
              <a:r>
                <a:rPr lang="fr-FR" dirty="0"/>
                <a:t> </a:t>
              </a:r>
              <a:r>
                <a:rPr lang="fr-FR" dirty="0" err="1"/>
                <a:t>visual</a:t>
              </a:r>
              <a:r>
                <a:rPr lang="fr-FR" dirty="0"/>
                <a:t> areas</a:t>
              </a:r>
            </a:p>
            <a:p>
              <a:pPr lvl="1"/>
              <a:r>
                <a:rPr lang="fr-FR" dirty="0"/>
                <a:t>Train </a:t>
              </a:r>
              <a:r>
                <a:rPr lang="fr-FR" dirty="0" err="1"/>
                <a:t>category</a:t>
              </a:r>
              <a:r>
                <a:rPr lang="fr-FR" dirty="0"/>
                <a:t> classifier</a:t>
              </a:r>
            </a:p>
          </p:txBody>
        </p:sp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725C18CE-38AD-4851-A32E-95A6835107C8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A22B084-62FE-45A8-B007-32103F831729}"/>
              </a:ext>
            </a:extLst>
          </p:cNvPr>
          <p:cNvSpPr txBox="1">
            <a:spLocks/>
          </p:cNvSpPr>
          <p:nvPr/>
        </p:nvSpPr>
        <p:spPr>
          <a:xfrm>
            <a:off x="879895" y="5802973"/>
            <a:ext cx="6708130" cy="82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50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36E59-A101-4412-A01F-40B8CD89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9920615" cy="1446550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1.2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Paradigm</a:t>
            </a:r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– Association Phase</a:t>
            </a:r>
            <a:endParaRPr lang="fr-FR" sz="3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242227-3C3E-4F92-B815-E2E5BC8B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23" y="3138705"/>
            <a:ext cx="3596640" cy="2843058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4FA8FED-33D8-48F7-912F-0B9EFE9C3EAA}"/>
              </a:ext>
            </a:extLst>
          </p:cNvPr>
          <p:cNvSpPr txBox="1">
            <a:spLocks/>
          </p:cNvSpPr>
          <p:nvPr/>
        </p:nvSpPr>
        <p:spPr>
          <a:xfrm>
            <a:off x="565147" y="2006748"/>
            <a:ext cx="4946644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/>
              <a:t>Hippocampus</a:t>
            </a:r>
            <a:r>
              <a:rPr lang="fr-FR" sz="2000" dirty="0"/>
              <a:t> activation </a:t>
            </a:r>
            <a:r>
              <a:rPr lang="fr-FR" sz="2000" dirty="0" err="1"/>
              <a:t>during</a:t>
            </a:r>
            <a:r>
              <a:rPr lang="fr-FR" sz="2000" dirty="0"/>
              <a:t> </a:t>
            </a:r>
            <a:r>
              <a:rPr lang="fr-FR" sz="2000" dirty="0" err="1"/>
              <a:t>learning</a:t>
            </a:r>
            <a:r>
              <a:rPr lang="fr-FR" sz="2000" dirty="0"/>
              <a:t> (A-B) </a:t>
            </a:r>
            <a:r>
              <a:rPr lang="fr-FR" sz="2000" dirty="0" err="1"/>
              <a:t>predicts</a:t>
            </a:r>
            <a:r>
              <a:rPr lang="fr-FR" sz="2000" dirty="0"/>
              <a:t> associative performance (in </a:t>
            </a:r>
            <a:r>
              <a:rPr lang="fr-FR" sz="2000" dirty="0" err="1"/>
              <a:t>decision</a:t>
            </a:r>
            <a:r>
              <a:rPr lang="fr-FR" sz="2000" dirty="0"/>
              <a:t> phase)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DE7140D-18B5-469E-848B-06B48A4B8F5F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E7BA493-8858-4796-9D9D-774954A7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802" y="2597516"/>
            <a:ext cx="4029075" cy="3467100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16870D5-50EE-43D3-8A0F-6AFFFC79FB63}"/>
              </a:ext>
            </a:extLst>
          </p:cNvPr>
          <p:cNvSpPr txBox="1">
            <a:spLocks/>
          </p:cNvSpPr>
          <p:nvPr/>
        </p:nvSpPr>
        <p:spPr>
          <a:xfrm>
            <a:off x="6417412" y="2006747"/>
            <a:ext cx="4946644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But </a:t>
            </a:r>
            <a:r>
              <a:rPr lang="fr-FR" sz="2000" dirty="0" err="1"/>
              <a:t>decreases</a:t>
            </a:r>
            <a:r>
              <a:rPr lang="fr-FR" sz="2000" dirty="0"/>
              <a:t> as </a:t>
            </a:r>
            <a:r>
              <a:rPr lang="fr-FR" sz="2000" dirty="0" err="1"/>
              <a:t>learning</a:t>
            </a:r>
            <a:r>
              <a:rPr lang="fr-FR" sz="2000" dirty="0"/>
              <a:t> </a:t>
            </a:r>
            <a:r>
              <a:rPr lang="fr-FR" sz="2000" dirty="0" err="1"/>
              <a:t>occurs</a:t>
            </a:r>
            <a:r>
              <a:rPr lang="fr-FR" sz="2000" dirty="0"/>
              <a:t>?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6F8FC363-B9F5-41A9-A799-7F6C189CCF8D}"/>
              </a:ext>
            </a:extLst>
          </p:cNvPr>
          <p:cNvSpPr txBox="1">
            <a:spLocks/>
          </p:cNvSpPr>
          <p:nvPr/>
        </p:nvSpPr>
        <p:spPr>
          <a:xfrm>
            <a:off x="3138544" y="6064616"/>
            <a:ext cx="4946644" cy="590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 err="1"/>
              <a:t>Less</a:t>
            </a:r>
            <a:r>
              <a:rPr lang="fr-FR" sz="2000" dirty="0"/>
              <a:t> </a:t>
            </a:r>
            <a:r>
              <a:rPr lang="fr-FR" sz="2000" dirty="0" err="1"/>
              <a:t>hippocampal</a:t>
            </a:r>
            <a:r>
              <a:rPr lang="fr-FR" sz="2000" dirty="0"/>
              <a:t> </a:t>
            </a:r>
            <a:r>
              <a:rPr lang="fr-FR" sz="2000" dirty="0" err="1"/>
              <a:t>involvement</a:t>
            </a:r>
            <a:r>
              <a:rPr lang="fr-FR" sz="2000" dirty="0"/>
              <a:t> </a:t>
            </a:r>
            <a:r>
              <a:rPr lang="fr-FR" sz="2000" dirty="0" err="1"/>
              <a:t>necessary</a:t>
            </a:r>
            <a:r>
              <a:rPr lang="fr-FR" sz="2000" dirty="0"/>
              <a:t> for </a:t>
            </a:r>
            <a:r>
              <a:rPr lang="fr-FR" sz="2000" dirty="0" err="1"/>
              <a:t>semantically</a:t>
            </a:r>
            <a:r>
              <a:rPr lang="fr-FR" sz="2000" dirty="0"/>
              <a:t> </a:t>
            </a:r>
            <a:r>
              <a:rPr lang="fr-FR" sz="2000" dirty="0" err="1"/>
              <a:t>linked</a:t>
            </a:r>
            <a:r>
              <a:rPr lang="fr-FR" sz="2000" dirty="0"/>
              <a:t> pairs</a:t>
            </a:r>
          </a:p>
        </p:txBody>
      </p:sp>
    </p:spTree>
    <p:extLst>
      <p:ext uri="{BB962C8B-B14F-4D97-AF65-F5344CB8AC3E}">
        <p14:creationId xmlns:p14="http://schemas.microsoft.com/office/powerpoint/2010/main" val="908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74EBC27-2DAD-4997-B7D1-DF3C496B4FA7}"/>
              </a:ext>
            </a:extLst>
          </p:cNvPr>
          <p:cNvSpPr txBox="1">
            <a:spLocks/>
          </p:cNvSpPr>
          <p:nvPr/>
        </p:nvSpPr>
        <p:spPr>
          <a:xfrm>
            <a:off x="702247" y="2707284"/>
            <a:ext cx="4837941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Reactivation</a:t>
            </a:r>
            <a:r>
              <a:rPr lang="fr-FR" dirty="0"/>
              <a:t> </a:t>
            </a:r>
            <a:r>
              <a:rPr lang="fr-FR" dirty="0" err="1"/>
              <a:t>predict</a:t>
            </a:r>
            <a:r>
              <a:rPr lang="fr-FR" dirty="0"/>
              <a:t> performance in </a:t>
            </a:r>
            <a:r>
              <a:rPr lang="fr-FR" dirty="0" err="1"/>
              <a:t>Decision</a:t>
            </a:r>
            <a:r>
              <a:rPr lang="fr-FR" dirty="0"/>
              <a:t> phase (Wimmer)</a:t>
            </a:r>
          </a:p>
          <a:p>
            <a:r>
              <a:rPr lang="fr-FR" dirty="0"/>
              <a:t>Striatum- hippo FC </a:t>
            </a:r>
            <a:r>
              <a:rPr lang="fr-FR" dirty="0" err="1"/>
              <a:t>correls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performance in </a:t>
            </a:r>
            <a:r>
              <a:rPr lang="fr-FR" dirty="0" err="1"/>
              <a:t>Decision</a:t>
            </a:r>
            <a:r>
              <a:rPr lang="fr-FR" dirty="0"/>
              <a:t> Phase (Wimmer)</a:t>
            </a:r>
          </a:p>
          <a:p>
            <a:endParaRPr lang="fr-FR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6905F0E3-F438-49D7-BFE3-C11C67E4682F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F8AD1416-B7FD-47E8-B256-C6E15112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1.2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Paradigm</a:t>
            </a:r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–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Reward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&amp;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Decision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Phases</a:t>
            </a:r>
            <a:endParaRPr lang="fr-FR" sz="3600" dirty="0"/>
          </a:p>
        </p:txBody>
      </p:sp>
      <p:sp>
        <p:nvSpPr>
          <p:cNvPr id="21" name="Espace réservé du contenu 20">
            <a:extLst>
              <a:ext uri="{FF2B5EF4-FFF2-40B4-BE49-F238E27FC236}">
                <a16:creationId xmlns:a16="http://schemas.microsoft.com/office/drawing/2014/main" id="{57ACD47B-21A2-4DFF-814F-A657F45C0C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Classifier </a:t>
            </a:r>
            <a:r>
              <a:rPr lang="fr-FR" dirty="0" err="1"/>
              <a:t>trained</a:t>
            </a:r>
            <a:r>
              <a:rPr lang="fr-FR" dirty="0"/>
              <a:t> to </a:t>
            </a:r>
            <a:r>
              <a:rPr lang="fr-FR" dirty="0" err="1"/>
              <a:t>differentiate</a:t>
            </a:r>
            <a:r>
              <a:rPr lang="fr-FR" dirty="0"/>
              <a:t> </a:t>
            </a:r>
            <a:r>
              <a:rPr lang="fr-FR" dirty="0" err="1"/>
              <a:t>rewarded</a:t>
            </a:r>
            <a:r>
              <a:rPr lang="fr-FR" dirty="0"/>
              <a:t> vs </a:t>
            </a:r>
            <a:r>
              <a:rPr lang="fr-FR" dirty="0" err="1"/>
              <a:t>unrewarded</a:t>
            </a:r>
            <a:r>
              <a:rPr lang="fr-FR" dirty="0"/>
              <a:t> stimuli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Reward</a:t>
            </a:r>
            <a:r>
              <a:rPr lang="fr-FR" dirty="0"/>
              <a:t> phase can </a:t>
            </a:r>
            <a:r>
              <a:rPr lang="fr-FR" dirty="0" err="1"/>
              <a:t>accurately</a:t>
            </a:r>
            <a:r>
              <a:rPr lang="fr-FR" dirty="0"/>
              <a:t> </a:t>
            </a:r>
            <a:r>
              <a:rPr lang="fr-FR" dirty="0" err="1"/>
              <a:t>classify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phase stimuli in OFC(Wang)</a:t>
            </a:r>
          </a:p>
          <a:p>
            <a:r>
              <a:rPr lang="fr-FR" dirty="0"/>
              <a:t>OFC-hippo FC </a:t>
            </a:r>
            <a:r>
              <a:rPr lang="fr-FR" dirty="0" err="1"/>
              <a:t>correls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reaction</a:t>
            </a:r>
            <a:r>
              <a:rPr lang="fr-FR" dirty="0"/>
              <a:t> times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phase (Wang)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780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76286B6-9704-435D-918A-9C4B54BCF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8" t="8130" r="6486" b="72806"/>
          <a:stretch/>
        </p:blipFill>
        <p:spPr>
          <a:xfrm>
            <a:off x="4422202" y="1653988"/>
            <a:ext cx="7290184" cy="17700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82BA66-F154-4D87-898E-0B57BF73B31E}"/>
              </a:ext>
            </a:extLst>
          </p:cNvPr>
          <p:cNvSpPr/>
          <p:nvPr/>
        </p:nvSpPr>
        <p:spPr>
          <a:xfrm>
            <a:off x="7180014" y="4557994"/>
            <a:ext cx="3172107" cy="278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F8941-04A6-4D24-984E-C182727EB4C1}"/>
              </a:ext>
            </a:extLst>
          </p:cNvPr>
          <p:cNvSpPr/>
          <p:nvPr/>
        </p:nvSpPr>
        <p:spPr>
          <a:xfrm>
            <a:off x="7757152" y="6148908"/>
            <a:ext cx="3172107" cy="278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Espace réservé du contenu 5">
            <a:extLst>
              <a:ext uri="{FF2B5EF4-FFF2-40B4-BE49-F238E27FC236}">
                <a16:creationId xmlns:a16="http://schemas.microsoft.com/office/drawing/2014/main" id="{32755F0F-1693-43B0-A1CE-44C700A2A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308" y="1734775"/>
            <a:ext cx="1153357" cy="1153357"/>
          </a:xfrm>
          <a:prstGeom prst="rect">
            <a:avLst/>
          </a:prstGeom>
        </p:spPr>
      </p:pic>
      <p:pic>
        <p:nvPicPr>
          <p:cNvPr id="16" name="Espace réservé du contenu 7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68F611C8-FDA9-4A43-A799-2DF9D7558A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54" y="1734022"/>
            <a:ext cx="1153357" cy="1153357"/>
          </a:xfr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2CCE35E2-D4E1-49EF-9FEA-8F1EC40B37FD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fr-FR" sz="4800" dirty="0" err="1">
                <a:solidFill>
                  <a:schemeClr val="bg2">
                    <a:lumMod val="90000"/>
                  </a:schemeClr>
                </a:solidFill>
              </a:rPr>
              <a:t>Experiment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2DCABFF-0459-453A-94EC-FCC32D049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7" t="56355" r="22688" b="25281"/>
          <a:stretch/>
        </p:blipFill>
        <p:spPr>
          <a:xfrm>
            <a:off x="4422200" y="5085659"/>
            <a:ext cx="5515176" cy="1705106"/>
          </a:xfrm>
          <a:prstGeom prst="rect">
            <a:avLst/>
          </a:prstGeom>
        </p:spPr>
      </p:pic>
      <p:pic>
        <p:nvPicPr>
          <p:cNvPr id="19" name="Espace réservé du contenu 7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EEDD2214-FB1C-41AB-8ABC-D4545089E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27" y="5242215"/>
            <a:ext cx="1057301" cy="10573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6907984-5CC5-495C-BE47-086FDBE1AE6E}"/>
              </a:ext>
            </a:extLst>
          </p:cNvPr>
          <p:cNvSpPr/>
          <p:nvPr/>
        </p:nvSpPr>
        <p:spPr>
          <a:xfrm>
            <a:off x="7107652" y="2943704"/>
            <a:ext cx="674854" cy="243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B74790F-60FD-4372-AB89-08C6934D4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8" t="8130" r="6486" b="72806"/>
          <a:stretch/>
        </p:blipFill>
        <p:spPr>
          <a:xfrm>
            <a:off x="4422200" y="3385548"/>
            <a:ext cx="7290184" cy="1770035"/>
          </a:xfrm>
          <a:prstGeom prst="rect">
            <a:avLst/>
          </a:prstGeom>
        </p:spPr>
      </p:pic>
      <p:pic>
        <p:nvPicPr>
          <p:cNvPr id="18" name="Espace réservé du contenu 5">
            <a:extLst>
              <a:ext uri="{FF2B5EF4-FFF2-40B4-BE49-F238E27FC236}">
                <a16:creationId xmlns:a16="http://schemas.microsoft.com/office/drawing/2014/main" id="{65CE61D0-1152-44D6-AD34-CE1B92FDC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64" y="3499384"/>
            <a:ext cx="1075264" cy="10752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03D4A66-4CB1-49A8-AC21-9B41CE03B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70" t="45383" r="39157" b="50578"/>
          <a:stretch/>
        </p:blipFill>
        <p:spPr>
          <a:xfrm>
            <a:off x="8014457" y="4676569"/>
            <a:ext cx="1963271" cy="37483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1EB04EA-01E1-4381-AB7A-87756D135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1" t="45521" r="60319" b="50362"/>
          <a:stretch/>
        </p:blipFill>
        <p:spPr>
          <a:xfrm>
            <a:off x="4521068" y="4642220"/>
            <a:ext cx="1540702" cy="382188"/>
          </a:xfrm>
          <a:prstGeom prst="rect">
            <a:avLst/>
          </a:prstGeom>
        </p:spPr>
      </p:pic>
      <p:pic>
        <p:nvPicPr>
          <p:cNvPr id="24" name="Image 23" descr="Une image contenant pièce de monnaie&#10;&#10;Description générée automatiquement">
            <a:extLst>
              <a:ext uri="{FF2B5EF4-FFF2-40B4-BE49-F238E27FC236}">
                <a16:creationId xmlns:a16="http://schemas.microsoft.com/office/drawing/2014/main" id="{9EDA45F4-D89D-45D6-9348-46B68CE1E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059" y="3512831"/>
            <a:ext cx="1075265" cy="107526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EB86812-D801-49D7-B88D-DB6C175A4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1" t="45521" r="60319" b="50362"/>
          <a:stretch/>
        </p:blipFill>
        <p:spPr>
          <a:xfrm>
            <a:off x="4503684" y="2951374"/>
            <a:ext cx="1540702" cy="38218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253EB10-5A25-4E33-BFDC-07F3EB97D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1" t="45521" r="60319" b="50362"/>
          <a:stretch/>
        </p:blipFill>
        <p:spPr>
          <a:xfrm>
            <a:off x="8108035" y="2938246"/>
            <a:ext cx="1540702" cy="382188"/>
          </a:xfrm>
          <a:prstGeom prst="rect">
            <a:avLst/>
          </a:prstGeom>
        </p:spPr>
      </p:pic>
      <p:sp>
        <p:nvSpPr>
          <p:cNvPr id="28" name="Espace réservé du contenu 27">
            <a:extLst>
              <a:ext uri="{FF2B5EF4-FFF2-40B4-BE49-F238E27FC236}">
                <a16:creationId xmlns:a16="http://schemas.microsoft.com/office/drawing/2014/main" id="{7FD5BA5F-33FB-4660-B4DD-D883C6FB3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5047" y="2396142"/>
            <a:ext cx="1760685" cy="446185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fr-FR" b="1" dirty="0"/>
              <a:t>Association </a:t>
            </a:r>
          </a:p>
          <a:p>
            <a:pPr algn="r"/>
            <a:endParaRPr lang="fr-FR" b="1" dirty="0"/>
          </a:p>
          <a:p>
            <a:pPr marL="0" indent="0" algn="r">
              <a:buNone/>
            </a:pPr>
            <a:endParaRPr lang="fr-FR" sz="4400" b="1" dirty="0"/>
          </a:p>
          <a:p>
            <a:pPr marL="0" indent="0" algn="r">
              <a:buNone/>
            </a:pPr>
            <a:r>
              <a:rPr lang="fr-FR" b="1" dirty="0" err="1"/>
              <a:t>Reward</a:t>
            </a:r>
            <a:endParaRPr lang="fr-FR" b="1" dirty="0"/>
          </a:p>
          <a:p>
            <a:pPr algn="r"/>
            <a:endParaRPr lang="fr-FR" b="1" dirty="0"/>
          </a:p>
          <a:p>
            <a:pPr algn="r"/>
            <a:endParaRPr lang="fr-FR" sz="4000" b="1" dirty="0"/>
          </a:p>
          <a:p>
            <a:pPr marL="0" indent="0" algn="r">
              <a:buNone/>
            </a:pPr>
            <a:r>
              <a:rPr lang="fr-FR" b="1" dirty="0" err="1"/>
              <a:t>Decision</a:t>
            </a:r>
            <a:r>
              <a:rPr lang="fr-FR" b="1" dirty="0"/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1E5EB-0B26-405B-8FDB-EDAF44C86871}"/>
              </a:ext>
            </a:extLst>
          </p:cNvPr>
          <p:cNvSpPr/>
          <p:nvPr/>
        </p:nvSpPr>
        <p:spPr>
          <a:xfrm>
            <a:off x="7107652" y="4653623"/>
            <a:ext cx="674854" cy="310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38BCCCBD-ED28-4795-BD51-25794A39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204913"/>
            <a:ext cx="8267700" cy="758707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2.1 Design</a:t>
            </a: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143C07E0-BC57-4042-95B7-88575080E5C3}"/>
              </a:ext>
            </a:extLst>
          </p:cNvPr>
          <p:cNvSpPr txBox="1">
            <a:spLocks/>
          </p:cNvSpPr>
          <p:nvPr/>
        </p:nvSpPr>
        <p:spPr>
          <a:xfrm>
            <a:off x="540883" y="2707284"/>
            <a:ext cx="2066781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Localizer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Distractor</a:t>
            </a:r>
            <a:r>
              <a:rPr lang="fr-FR" dirty="0"/>
              <a:t> </a:t>
            </a:r>
            <a:r>
              <a:rPr lang="fr-FR" sz="1800" dirty="0"/>
              <a:t>(</a:t>
            </a:r>
            <a:r>
              <a:rPr lang="fr-FR" sz="1800" dirty="0" err="1"/>
              <a:t>avoid</a:t>
            </a:r>
            <a:r>
              <a:rPr lang="fr-FR" sz="1800" dirty="0"/>
              <a:t> </a:t>
            </a:r>
            <a:r>
              <a:rPr lang="fr-FR" sz="1800" dirty="0" err="1"/>
              <a:t>recency</a:t>
            </a:r>
            <a:r>
              <a:rPr lang="fr-FR" sz="1800" dirty="0"/>
              <a:t> </a:t>
            </a:r>
            <a:r>
              <a:rPr lang="fr-FR" sz="1800" dirty="0" err="1"/>
              <a:t>effects</a:t>
            </a:r>
            <a:r>
              <a:rPr lang="fr-FR" sz="1800" dirty="0"/>
              <a:t>)</a:t>
            </a:r>
          </a:p>
          <a:p>
            <a:endParaRPr lang="fr-FR" dirty="0"/>
          </a:p>
          <a:p>
            <a:r>
              <a:rPr lang="fr-FR" dirty="0"/>
              <a:t>Memory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14F94B0-9146-48DA-A9BA-F3CCB782FEC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574274" y="1382591"/>
            <a:ext cx="2847926" cy="13246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CB0C5F9-2E57-4537-BFBC-E478B9E62478}"/>
              </a:ext>
            </a:extLst>
          </p:cNvPr>
          <p:cNvCxnSpPr>
            <a:cxnSpLocks/>
          </p:cNvCxnSpPr>
          <p:nvPr/>
        </p:nvCxnSpPr>
        <p:spPr>
          <a:xfrm>
            <a:off x="1654952" y="4486224"/>
            <a:ext cx="2491723" cy="5651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B858130-94BE-4B48-A68F-5F6E5425BAE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574274" y="5897017"/>
            <a:ext cx="2394707" cy="743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4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6EA10-0E20-4580-B7DA-3A50A5E4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9C1FC1F-56A6-406D-AF4C-D7441AC460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76" y="1555861"/>
            <a:ext cx="2190819" cy="2190819"/>
          </a:xfrm>
        </p:spPr>
      </p:pic>
      <p:pic>
        <p:nvPicPr>
          <p:cNvPr id="8" name="Espace réservé du contenu 7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6C6C1ABE-F3CB-44DE-8B17-868980DD6D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2" y="1600200"/>
            <a:ext cx="2190818" cy="2190818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113780C-136F-4EEB-A2D7-DF5FC4894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06" y="3367279"/>
            <a:ext cx="2190820" cy="2190820"/>
          </a:xfrm>
          <a:prstGeom prst="rect">
            <a:avLst/>
          </a:prstGeom>
        </p:spPr>
      </p:pic>
      <p:pic>
        <p:nvPicPr>
          <p:cNvPr id="12" name="Image 11" descr="Une image contenant pièce de monnaie&#10;&#10;Description générée automatiquement">
            <a:extLst>
              <a:ext uri="{FF2B5EF4-FFF2-40B4-BE49-F238E27FC236}">
                <a16:creationId xmlns:a16="http://schemas.microsoft.com/office/drawing/2014/main" id="{CF106763-0347-4E54-BE7F-5F5D78267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26" y="1086644"/>
            <a:ext cx="2190819" cy="2190819"/>
          </a:xfrm>
          <a:prstGeom prst="rect">
            <a:avLst/>
          </a:prstGeom>
        </p:spPr>
      </p:pic>
      <p:pic>
        <p:nvPicPr>
          <p:cNvPr id="14" name="Image 13" descr="Une image contenant habits, chaussures, noir&#10;&#10;Description générée automatiquement">
            <a:extLst>
              <a:ext uri="{FF2B5EF4-FFF2-40B4-BE49-F238E27FC236}">
                <a16:creationId xmlns:a16="http://schemas.microsoft.com/office/drawing/2014/main" id="{E480D3FC-E369-4EC3-80E6-3B22B2308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76" y="4073712"/>
            <a:ext cx="2190819" cy="2190819"/>
          </a:xfrm>
          <a:prstGeom prst="rect">
            <a:avLst/>
          </a:prstGeom>
        </p:spPr>
      </p:pic>
      <p:pic>
        <p:nvPicPr>
          <p:cNvPr id="16" name="Image 15" descr="Une image contenant intérieur, plancher, appareil&#10;&#10;Description générée automatiquement">
            <a:extLst>
              <a:ext uri="{FF2B5EF4-FFF2-40B4-BE49-F238E27FC236}">
                <a16:creationId xmlns:a16="http://schemas.microsoft.com/office/drawing/2014/main" id="{FBA33559-7D56-4803-8860-56A65D2DE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81" y="388083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17691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5E2E8"/>
      </a:lt2>
      <a:accent1>
        <a:srgbClr val="87A96B"/>
      </a:accent1>
      <a:accent2>
        <a:srgbClr val="9BA557"/>
      </a:accent2>
      <a:accent3>
        <a:srgbClr val="B69F68"/>
      </a:accent3>
      <a:accent4>
        <a:srgbClr val="CC886C"/>
      </a:accent4>
      <a:accent5>
        <a:srgbClr val="D68791"/>
      </a:accent5>
      <a:accent6>
        <a:srgbClr val="CC6CA0"/>
      </a:accent6>
      <a:hlink>
        <a:srgbClr val="8F69AE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428</Words>
  <Application>Microsoft Office PowerPoint</Application>
  <PresentationFormat>Grand écran</PresentationFormat>
  <Paragraphs>77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AdvPSA183</vt:lpstr>
      <vt:lpstr>Arial</vt:lpstr>
      <vt:lpstr>Calibri</vt:lpstr>
      <vt:lpstr>Calibri Light</vt:lpstr>
      <vt:lpstr>Seaford Display</vt:lpstr>
      <vt:lpstr>System Font Regular</vt:lpstr>
      <vt:lpstr>Tenorite</vt:lpstr>
      <vt:lpstr>Verdana, Arial, Helvetica, sans-serif</vt:lpstr>
      <vt:lpstr>MadridVTI</vt:lpstr>
      <vt:lpstr>Hippocampal role in the interaction of semantic memory with learning and decision</vt:lpstr>
      <vt:lpstr> How does semantic memory affects learning? </vt:lpstr>
      <vt:lpstr>1.1 Associative Inference</vt:lpstr>
      <vt:lpstr>1.1 Associative Inference</vt:lpstr>
      <vt:lpstr>1.2 Paradigm</vt:lpstr>
      <vt:lpstr>1.2 Paradigm – Association Phase</vt:lpstr>
      <vt:lpstr>1.2 Paradigm – Reward &amp; Decision Phases</vt:lpstr>
      <vt:lpstr>2.1 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Reactivation of associated stimuli with learning</vt:lpstr>
      <vt:lpstr>Reactivation of associated stimuli with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Leprévost</dc:creator>
  <cp:lastModifiedBy>Milto Gramini</cp:lastModifiedBy>
  <cp:revision>23</cp:revision>
  <dcterms:created xsi:type="dcterms:W3CDTF">2021-12-07T15:10:25Z</dcterms:created>
  <dcterms:modified xsi:type="dcterms:W3CDTF">2021-12-15T17:23:25Z</dcterms:modified>
</cp:coreProperties>
</file>