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5" r:id="rId8"/>
    <p:sldId id="274" r:id="rId9"/>
    <p:sldId id="264" r:id="rId10"/>
    <p:sldId id="275" r:id="rId11"/>
    <p:sldId id="260" r:id="rId12"/>
    <p:sldId id="272" r:id="rId13"/>
    <p:sldId id="268" r:id="rId14"/>
    <p:sldId id="269" r:id="rId15"/>
    <p:sldId id="270" r:id="rId16"/>
    <p:sldId id="263" r:id="rId17"/>
    <p:sldId id="26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/>
      <dgm:t>
        <a:bodyPr/>
        <a:lstStyle/>
        <a:p>
          <a:r>
            <a:rPr lang="fr-FR" dirty="0"/>
            <a:t>B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/>
            <a:t>B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4">
            <a:hueOff val="20094294"/>
            <a:satOff val="583"/>
            <a:lumOff val="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260996" y="184685"/>
        <a:ext cx="1538409" cy="900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1/5/2022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3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7EF58-46A5-4E96-87B4-E61256E9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>
                <a:effectLst/>
                <a:latin typeface="Verdana, Arial, Helvetica, sans-serif"/>
              </a:rPr>
              <a:t>Hippocampal role in the interaction of semantic memory with learning and decision</a:t>
            </a: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1368-F287-4109-948F-FC2A485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4"/>
            <a:ext cx="4655719" cy="1681649"/>
          </a:xfrm>
        </p:spPr>
        <p:txBody>
          <a:bodyPr>
            <a:normAutofit fontScale="70000" lnSpcReduction="20000"/>
          </a:bodyPr>
          <a:lstStyle/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Florian Leprévost</a:t>
            </a:r>
          </a:p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Prof. Dr. Bianca Wittmann</a:t>
            </a:r>
          </a:p>
          <a:p>
            <a:endParaRPr lang="de-DE" dirty="0">
              <a:latin typeface="Calibri Light" panose="020F0302020204030204" pitchFamily="34" charset="0"/>
              <a:ea typeface="+mj-ea"/>
              <a:cs typeface="+mj-cs"/>
            </a:endParaRPr>
          </a:p>
          <a:p>
            <a:r>
              <a:rPr lang="en-US" altLang="de-DE" sz="2400" dirty="0">
                <a:latin typeface="Calibri Light" panose="020F0302020204030204" pitchFamily="34" charset="0"/>
              </a:rPr>
              <a:t>Justus-Liebig-Universität </a:t>
            </a:r>
            <a:r>
              <a:rPr lang="en-US" altLang="de-DE" sz="2400" dirty="0" err="1">
                <a:latin typeface="Calibri Light" panose="020F0302020204030204" pitchFamily="34" charset="0"/>
              </a:rPr>
              <a:t>Gießen</a:t>
            </a:r>
            <a:r>
              <a:rPr lang="en-US" altLang="de-DE" sz="2400" dirty="0">
                <a:latin typeface="Calibri Light" panose="020F0302020204030204" pitchFamily="34" charset="0"/>
              </a:rPr>
              <a:t> – </a:t>
            </a:r>
          </a:p>
          <a:p>
            <a:r>
              <a:rPr lang="en-US" altLang="de-DE" sz="2400" dirty="0">
                <a:latin typeface="Calibri Light" panose="020F0302020204030204" pitchFamily="34" charset="0"/>
              </a:rPr>
              <a:t>BION </a:t>
            </a:r>
            <a:r>
              <a:rPr lang="en-US" altLang="de-DE" sz="2400">
                <a:latin typeface="Calibri Light" panose="020F0302020204030204" pitchFamily="34" charset="0"/>
              </a:rPr>
              <a:t>meeting 2022</a:t>
            </a:r>
            <a:endParaRPr lang="en-US" altLang="de-DE" sz="2400" dirty="0">
              <a:latin typeface="Calibri Light" panose="020F0302020204030204" pitchFamily="34" charset="0"/>
            </a:endParaRPr>
          </a:p>
          <a:p>
            <a:endParaRPr lang="de-DE" sz="2400" dirty="0">
              <a:latin typeface="Calibri Light" panose="020F0302020204030204" pitchFamily="34" charset="0"/>
              <a:ea typeface="+mj-ea"/>
              <a:cs typeface="+mj-cs"/>
            </a:endParaRPr>
          </a:p>
          <a:p>
            <a:endParaRPr lang="en-US" dirty="0"/>
          </a:p>
        </p:txBody>
      </p:sp>
      <p:pic>
        <p:nvPicPr>
          <p:cNvPr id="4" name="Picture 3" descr="3D neurons connecting">
            <a:extLst>
              <a:ext uri="{FF2B5EF4-FFF2-40B4-BE49-F238E27FC236}">
                <a16:creationId xmlns:a16="http://schemas.microsoft.com/office/drawing/2014/main" id="{38775A82-2D8E-4875-AA65-F89077E09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9" r="22341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327B4-72D4-4FE0-A265-0FCD3876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62975"/>
          </a:xfrm>
        </p:spPr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66FC4-8EFD-49B0-8256-47E40B37E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Association (</a:t>
            </a:r>
            <a:r>
              <a:rPr lang="fr-FR" dirty="0" err="1"/>
              <a:t>preconditioning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16 pairs,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repeated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873115-3DA2-4AB7-8378-E026D68A2D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72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6EA10-0E20-4580-B7DA-3A50A5E4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C1FC1F-56A6-406D-AF4C-D7441AC460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1555861"/>
            <a:ext cx="2190819" cy="2190819"/>
          </a:xfrm>
        </p:spPr>
      </p:pic>
      <p:pic>
        <p:nvPicPr>
          <p:cNvPr id="8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C6C1ABE-F3CB-44DE-8B17-868980DD6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2" y="1600200"/>
            <a:ext cx="2190818" cy="2190818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13780C-136F-4EEB-A2D7-DF5FC4894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06" y="3367279"/>
            <a:ext cx="2190820" cy="2190820"/>
          </a:xfrm>
          <a:prstGeom prst="rect">
            <a:avLst/>
          </a:prstGeom>
        </p:spPr>
      </p:pic>
      <p:pic>
        <p:nvPicPr>
          <p:cNvPr id="12" name="Image 11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CF106763-0347-4E54-BE7F-5F5D7826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26" y="1086644"/>
            <a:ext cx="2190819" cy="2190819"/>
          </a:xfrm>
          <a:prstGeom prst="rect">
            <a:avLst/>
          </a:prstGeom>
        </p:spPr>
      </p:pic>
      <p:pic>
        <p:nvPicPr>
          <p:cNvPr id="14" name="Image 13" descr="Une image contenant habits, chaussures, noir&#10;&#10;Description générée automatiquement">
            <a:extLst>
              <a:ext uri="{FF2B5EF4-FFF2-40B4-BE49-F238E27FC236}">
                <a16:creationId xmlns:a16="http://schemas.microsoft.com/office/drawing/2014/main" id="{E480D3FC-E369-4EC3-80E6-3B22B230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4073712"/>
            <a:ext cx="2190819" cy="2190819"/>
          </a:xfrm>
          <a:prstGeom prst="rect">
            <a:avLst/>
          </a:prstGeom>
        </p:spPr>
      </p:pic>
      <p:pic>
        <p:nvPicPr>
          <p:cNvPr id="16" name="Image 15" descr="Une image contenant intérieur, plancher, appareil&#10;&#10;Description générée automatiquement">
            <a:extLst>
              <a:ext uri="{FF2B5EF4-FFF2-40B4-BE49-F238E27FC236}">
                <a16:creationId xmlns:a16="http://schemas.microsoft.com/office/drawing/2014/main" id="{FBA33559-7D56-4803-8860-56A65D2DE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81" y="388083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1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C447B-55F2-426B-9AFD-6E43062E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71618-E0E9-4195-A7CF-8D73D0F7C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Wang et al. 2020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9" t="26060" r="319" b="49572"/>
          <a:stretch/>
        </p:blipFill>
        <p:spPr>
          <a:xfrm>
            <a:off x="5511754" y="2624505"/>
            <a:ext cx="6155352" cy="12962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50351" r="-319" b="25281"/>
          <a:stretch/>
        </p:blipFill>
        <p:spPr>
          <a:xfrm>
            <a:off x="5531407" y="3919221"/>
            <a:ext cx="6155352" cy="12962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D70C0A-1F77-4E4B-BF68-86A5AAC4F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75367" r="-319" b="265"/>
          <a:stretch/>
        </p:blipFill>
        <p:spPr>
          <a:xfrm>
            <a:off x="5531407" y="5262884"/>
            <a:ext cx="6155352" cy="1296258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5B11237-5111-4C18-9F3A-D934F7A15220}"/>
              </a:ext>
            </a:extLst>
          </p:cNvPr>
          <p:cNvGrpSpPr/>
          <p:nvPr/>
        </p:nvGrpSpPr>
        <p:grpSpPr>
          <a:xfrm>
            <a:off x="5511754" y="1238288"/>
            <a:ext cx="6155352" cy="4245751"/>
            <a:chOff x="3602572" y="976630"/>
            <a:chExt cx="6155352" cy="424575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6286B6-9704-435D-918A-9C4B54BCF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06"/>
            <a:stretch/>
          </p:blipFill>
          <p:spPr>
            <a:xfrm>
              <a:off x="3602572" y="976630"/>
              <a:ext cx="6155352" cy="14465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BA1ECA-C938-40BE-A21A-E6E23EE12C97}"/>
                </a:ext>
              </a:extLst>
            </p:cNvPr>
            <p:cNvSpPr/>
            <p:nvPr/>
          </p:nvSpPr>
          <p:spPr>
            <a:xfrm>
              <a:off x="5402260" y="1159375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C7BA9-EF4E-407C-AA78-77A470A71845}"/>
                </a:ext>
              </a:extLst>
            </p:cNvPr>
            <p:cNvSpPr/>
            <p:nvPr/>
          </p:nvSpPr>
          <p:spPr>
            <a:xfrm>
              <a:off x="5137801" y="2463546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82BA66-F154-4D87-898E-0B57BF73B31E}"/>
                </a:ext>
              </a:extLst>
            </p:cNvPr>
            <p:cNvSpPr/>
            <p:nvPr/>
          </p:nvSpPr>
          <p:spPr>
            <a:xfrm>
              <a:off x="4967471" y="3692672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F8941-04A6-4D24-984E-C182727EB4C1}"/>
                </a:ext>
              </a:extLst>
            </p:cNvPr>
            <p:cNvSpPr/>
            <p:nvPr/>
          </p:nvSpPr>
          <p:spPr>
            <a:xfrm>
              <a:off x="5439661" y="4994290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8694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BCC43-837A-449B-9003-DB61CEBF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2F87E-4A5D-4917-ACEE-36FF2639B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554D69-7B51-4870-AFF8-43863C4BC7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46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F2A71-D1A5-41AD-81E9-552E6494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8E557-5902-4334-BDEA-32FFAFF02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5753E-C623-428B-9D19-DE230DE897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36F0C-7B67-4379-BC33-334BEBFB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A7E8D-4993-4B3D-90BB-D943BEB1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D8B103-402A-499A-BDED-BDC9CE52F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BA92942-A1D1-447B-B42D-48BC338F9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7" t="5678" b="14445"/>
          <a:stretch/>
        </p:blipFill>
        <p:spPr>
          <a:xfrm>
            <a:off x="8516983" y="1927996"/>
            <a:ext cx="3109868" cy="48438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5139003" cy="3189733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learning-related hippocampal decreases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(first - last parameter estimate) across encoding repetitions were associated with greater AC performance at test.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activation increases in VMPFC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(last-first parameter estimate) across encoding repetitions were associated with greater AC performance at test</a:t>
            </a:r>
            <a:br>
              <a:rPr lang="en-US" dirty="0"/>
            </a:b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57A95A-06A6-422B-BBFB-15B689CE9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t="5678" r="76964" b="14445"/>
          <a:stretch/>
        </p:blipFill>
        <p:spPr>
          <a:xfrm>
            <a:off x="6862354" y="1927996"/>
            <a:ext cx="1654629" cy="4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8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C422CD-07BA-4AE1-815A-C422F78C6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t="60261"/>
          <a:stretch/>
        </p:blipFill>
        <p:spPr>
          <a:xfrm>
            <a:off x="775062" y="4772297"/>
            <a:ext cx="4119569" cy="1264231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r>
              <a:rPr lang="fr-FR" i="1" dirty="0" err="1"/>
              <a:t>Zeithamova</a:t>
            </a:r>
            <a:r>
              <a:rPr lang="fr-FR" i="1" dirty="0"/>
              <a:t> et al 2012</a:t>
            </a:r>
          </a:p>
          <a:p>
            <a:pPr lvl="1"/>
            <a:r>
              <a:rPr lang="fr-FR" dirty="0"/>
              <a:t>Associative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b="1" dirty="0"/>
              <a:t>OOS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9767F71-946D-426E-9BCD-F8331B414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0"/>
          <a:stretch/>
        </p:blipFill>
        <p:spPr>
          <a:xfrm>
            <a:off x="8133387" y="3721971"/>
            <a:ext cx="2760628" cy="2874663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ACB1298-FB3C-4C55-B106-66413A5ABF51}"/>
              </a:ext>
            </a:extLst>
          </p:cNvPr>
          <p:cNvSpPr txBox="1">
            <a:spLocks/>
          </p:cNvSpPr>
          <p:nvPr/>
        </p:nvSpPr>
        <p:spPr>
          <a:xfrm>
            <a:off x="6909305" y="2691637"/>
            <a:ext cx="4946643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areas</a:t>
            </a:r>
          </a:p>
          <a:p>
            <a:pPr lvl="1"/>
            <a:r>
              <a:rPr lang="fr-FR" dirty="0"/>
              <a:t>Train </a:t>
            </a:r>
            <a:r>
              <a:rPr lang="fr-FR" dirty="0" err="1"/>
              <a:t>category</a:t>
            </a:r>
            <a:r>
              <a:rPr lang="fr-FR" dirty="0"/>
              <a:t> classifier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6CCE57F-AEE5-413A-BC7C-D4BF4694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b="81600"/>
          <a:stretch/>
        </p:blipFill>
        <p:spPr>
          <a:xfrm>
            <a:off x="844732" y="4166752"/>
            <a:ext cx="4119569" cy="5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0B3AD-65F7-49FC-A4C4-384F7BE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D125C-5B7C-4BC9-A340-3406D2D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49" y="1927995"/>
            <a:ext cx="5136442" cy="4536525"/>
          </a:xfrm>
        </p:spPr>
        <p:txBody>
          <a:bodyPr>
            <a:noAutofit/>
          </a:bodyPr>
          <a:lstStyle/>
          <a:p>
            <a:r>
              <a:rPr lang="fr-FR" sz="1300" dirty="0"/>
              <a:t>(V)MPFC-</a:t>
            </a:r>
            <a:r>
              <a:rPr lang="fr-FR" sz="1300" dirty="0" err="1"/>
              <a:t>hippocampus</a:t>
            </a:r>
            <a:r>
              <a:rPr lang="fr-FR" sz="1300" dirty="0"/>
              <a:t> for associative </a:t>
            </a:r>
            <a:r>
              <a:rPr lang="fr-FR" sz="1300" dirty="0" err="1"/>
              <a:t>learning</a:t>
            </a:r>
            <a:endParaRPr lang="fr-FR" sz="1300" dirty="0"/>
          </a:p>
          <a:p>
            <a:pPr lvl="1"/>
            <a:r>
              <a:rPr lang="fr-FR" sz="1300" dirty="0" err="1"/>
              <a:t>Vmpfc</a:t>
            </a:r>
            <a:r>
              <a:rPr lang="fr-FR" sz="1300" dirty="0"/>
              <a:t> </a:t>
            </a:r>
            <a:r>
              <a:rPr lang="fr-FR" sz="1300" dirty="0" err="1"/>
              <a:t>helps</a:t>
            </a:r>
            <a:r>
              <a:rPr lang="fr-FR" sz="1300" dirty="0"/>
              <a:t> (</a:t>
            </a:r>
            <a:r>
              <a:rPr lang="fr-FR" sz="1300" dirty="0" err="1"/>
              <a:t>bad</a:t>
            </a:r>
            <a:r>
              <a:rPr lang="fr-FR" sz="1300" dirty="0"/>
              <a:t> if </a:t>
            </a:r>
            <a:r>
              <a:rPr lang="fr-FR" sz="1300" dirty="0" err="1"/>
              <a:t>lesion</a:t>
            </a:r>
            <a:r>
              <a:rPr lang="fr-FR" sz="1300" dirty="0"/>
              <a:t> Spalding 2018), </a:t>
            </a:r>
            <a:r>
              <a:rPr lang="fr-FR" sz="1300" dirty="0" err="1"/>
              <a:t>sadacca</a:t>
            </a:r>
            <a:r>
              <a:rPr lang="fr-FR" sz="1300" dirty="0"/>
              <a:t> 2018, Hart 2020</a:t>
            </a:r>
          </a:p>
          <a:p>
            <a:pPr lvl="1"/>
            <a:r>
              <a:rPr lang="fr-FR" sz="1300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Wikenheiser</a:t>
            </a:r>
            <a:r>
              <a:rPr lang="fr-FR" sz="13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2017 = hippo inactivation </a:t>
            </a:r>
            <a:r>
              <a:rPr lang="fr-FR" sz="1300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less</a:t>
            </a:r>
            <a:r>
              <a:rPr lang="fr-FR" sz="13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state rpz in OFC</a:t>
            </a:r>
            <a:endParaRPr lang="fr-FR" sz="1300" dirty="0"/>
          </a:p>
          <a:p>
            <a:pPr lvl="1"/>
            <a:r>
              <a:rPr lang="fr-FR" sz="1300" dirty="0"/>
              <a:t>Dopamine </a:t>
            </a:r>
            <a:r>
              <a:rPr lang="fr-FR" sz="1300" dirty="0" err="1"/>
              <a:t>helps</a:t>
            </a:r>
            <a:r>
              <a:rPr lang="fr-FR" sz="1300" dirty="0"/>
              <a:t> (Lee 2021 , Clos 2019)</a:t>
            </a:r>
          </a:p>
          <a:p>
            <a:pPr lvl="1"/>
            <a:r>
              <a:rPr lang="fr-FR" sz="1300" dirty="0" err="1"/>
              <a:t>Role</a:t>
            </a:r>
            <a:r>
              <a:rPr lang="fr-FR" sz="1300" dirty="0"/>
              <a:t> for </a:t>
            </a:r>
            <a:r>
              <a:rPr lang="fr-FR" sz="1300" dirty="0" err="1"/>
              <a:t>midbrain</a:t>
            </a:r>
            <a:r>
              <a:rPr lang="fr-FR" sz="1300" dirty="0"/>
              <a:t> dopamine (</a:t>
            </a:r>
            <a:r>
              <a:rPr lang="fr-FR" sz="1300" dirty="0" err="1"/>
              <a:t>Shohamy</a:t>
            </a:r>
            <a:r>
              <a:rPr lang="fr-FR" sz="1300" dirty="0"/>
              <a:t> 2018,, 2016)?</a:t>
            </a:r>
          </a:p>
          <a:p>
            <a:pPr lvl="1"/>
            <a:r>
              <a:rPr lang="fr-FR" sz="1300" dirty="0" err="1"/>
              <a:t>Kahnt</a:t>
            </a:r>
            <a:r>
              <a:rPr lang="fr-FR" sz="1300" dirty="0"/>
              <a:t> 2012 FC </a:t>
            </a:r>
            <a:r>
              <a:rPr lang="fr-FR" sz="1300" dirty="0" err="1"/>
              <a:t>striqtum</a:t>
            </a:r>
            <a:r>
              <a:rPr lang="fr-FR" sz="1300" dirty="0"/>
              <a:t> hippo </a:t>
            </a:r>
            <a:r>
              <a:rPr lang="fr-FR" sz="1300" dirty="0" err="1"/>
              <a:t>imp</a:t>
            </a:r>
            <a:r>
              <a:rPr lang="fr-FR" sz="1300" dirty="0"/>
              <a:t> for généralisation</a:t>
            </a:r>
          </a:p>
          <a:p>
            <a:pPr lvl="1"/>
            <a:r>
              <a:rPr lang="fr-FR" sz="1300" b="1" dirty="0" err="1"/>
              <a:t>hPC-mpfc</a:t>
            </a:r>
            <a:r>
              <a:rPr lang="fr-FR" sz="1300" b="1" dirty="0"/>
              <a:t> </a:t>
            </a:r>
            <a:r>
              <a:rPr lang="fr-FR" sz="1300" b="1" dirty="0" err="1"/>
              <a:t>coupling</a:t>
            </a:r>
            <a:r>
              <a:rPr lang="fr-FR" sz="1300" b="1" dirty="0"/>
              <a:t> </a:t>
            </a:r>
            <a:r>
              <a:rPr lang="fr-FR" sz="1300" b="1" dirty="0" err="1"/>
              <a:t>during</a:t>
            </a:r>
            <a:r>
              <a:rPr lang="fr-FR" sz="1300" b="1" dirty="0"/>
              <a:t> BC </a:t>
            </a:r>
            <a:r>
              <a:rPr lang="fr-FR" sz="1300" b="1" dirty="0" err="1"/>
              <a:t>learning</a:t>
            </a:r>
            <a:r>
              <a:rPr lang="fr-FR" sz="1300" dirty="0"/>
              <a:t>, </a:t>
            </a:r>
            <a:r>
              <a:rPr lang="fr-FR" sz="1300" dirty="0" err="1"/>
              <a:t>Schlichting</a:t>
            </a:r>
            <a:r>
              <a:rPr lang="fr-FR" sz="1300" dirty="0"/>
              <a:t> 2016</a:t>
            </a:r>
          </a:p>
          <a:p>
            <a:pPr lvl="1"/>
            <a:r>
              <a:rPr lang="fr-FR" sz="1300" dirty="0"/>
              <a:t>Jones 2012</a:t>
            </a:r>
          </a:p>
          <a:p>
            <a:r>
              <a:rPr lang="fr-FR" sz="1300" dirty="0"/>
              <a:t>Striatum – VTA for </a:t>
            </a:r>
            <a:r>
              <a:rPr lang="fr-FR" sz="1300" dirty="0" err="1"/>
              <a:t>reinforcement</a:t>
            </a:r>
            <a:r>
              <a:rPr lang="fr-FR" sz="1300" dirty="0"/>
              <a:t> </a:t>
            </a:r>
            <a:r>
              <a:rPr lang="fr-FR" sz="1300" dirty="0" err="1"/>
              <a:t>learning</a:t>
            </a:r>
            <a:endParaRPr lang="fr-FR" sz="1300" dirty="0"/>
          </a:p>
          <a:p>
            <a:r>
              <a:rPr lang="fr-FR" sz="1300" dirty="0" err="1"/>
              <a:t>Anterior</a:t>
            </a:r>
            <a:r>
              <a:rPr lang="fr-FR" sz="1300" dirty="0"/>
              <a:t> vs </a:t>
            </a:r>
            <a:r>
              <a:rPr lang="fr-FR" sz="1300" dirty="0" err="1"/>
              <a:t>posterior</a:t>
            </a:r>
            <a:r>
              <a:rPr lang="fr-FR" sz="1300" dirty="0"/>
              <a:t> </a:t>
            </a:r>
            <a:r>
              <a:rPr lang="fr-FR" sz="1300" dirty="0" err="1"/>
              <a:t>hippocampus</a:t>
            </a:r>
            <a:r>
              <a:rPr lang="fr-FR" sz="1300" dirty="0"/>
              <a:t>?</a:t>
            </a:r>
          </a:p>
          <a:p>
            <a:pPr lvl="1"/>
            <a:r>
              <a:rPr lang="fr-FR" sz="1300" dirty="0" err="1"/>
              <a:t>Anterior</a:t>
            </a:r>
            <a:r>
              <a:rPr lang="fr-FR" sz="1300" dirty="0"/>
              <a:t> H for asso, </a:t>
            </a:r>
            <a:r>
              <a:rPr lang="fr-FR" sz="1300" dirty="0" err="1"/>
              <a:t>giovanello</a:t>
            </a:r>
            <a:r>
              <a:rPr lang="fr-FR" sz="1300" dirty="0"/>
              <a:t> 2004</a:t>
            </a:r>
          </a:p>
          <a:p>
            <a:pPr lvl="1"/>
            <a:r>
              <a:rPr lang="fr-FR" sz="1300" dirty="0"/>
              <a:t>Ant H </a:t>
            </a:r>
            <a:r>
              <a:rPr lang="fr-FR" sz="1300" dirty="0" err="1"/>
              <a:t>configural</a:t>
            </a:r>
            <a:r>
              <a:rPr lang="fr-FR" sz="1300" dirty="0"/>
              <a:t> </a:t>
            </a:r>
            <a:r>
              <a:rPr lang="fr-FR" sz="1300" dirty="0" err="1"/>
              <a:t>strategy</a:t>
            </a:r>
            <a:r>
              <a:rPr lang="fr-FR" sz="1300" dirty="0"/>
              <a:t> Duncan 2018</a:t>
            </a:r>
          </a:p>
          <a:p>
            <a:pPr lvl="1"/>
            <a:r>
              <a:rPr lang="fr-FR" sz="1300" dirty="0"/>
              <a:t>Ant H généralisation,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  <a:p>
            <a:pPr lvl="1"/>
            <a:r>
              <a:rPr lang="fr-FR" sz="1300" dirty="0"/>
              <a:t>Ant H VTA </a:t>
            </a:r>
            <a:r>
              <a:rPr lang="fr-FR" sz="1300" dirty="0" err="1"/>
              <a:t>coupling</a:t>
            </a:r>
            <a:r>
              <a:rPr lang="fr-FR" sz="1300" dirty="0"/>
              <a:t> for </a:t>
            </a:r>
            <a:r>
              <a:rPr lang="fr-FR" sz="1300" dirty="0" err="1"/>
              <a:t>novelty</a:t>
            </a:r>
            <a:r>
              <a:rPr lang="fr-FR" sz="1300" dirty="0"/>
              <a:t> Cowan 2021</a:t>
            </a:r>
          </a:p>
          <a:p>
            <a:pPr lvl="1"/>
            <a:r>
              <a:rPr lang="fr-FR" sz="1300" dirty="0"/>
              <a:t>Ant H rpz prototype vs </a:t>
            </a:r>
            <a:r>
              <a:rPr lang="fr-FR" sz="1300" dirty="0" err="1"/>
              <a:t>exemplar</a:t>
            </a:r>
            <a:r>
              <a:rPr lang="fr-FR" sz="1300" dirty="0"/>
              <a:t> Bowman 2018</a:t>
            </a:r>
          </a:p>
          <a:p>
            <a:pPr lvl="1"/>
            <a:r>
              <a:rPr lang="fr-FR" sz="1300" dirty="0"/>
              <a:t>Ant H + </a:t>
            </a:r>
            <a:r>
              <a:rPr lang="fr-FR" sz="1300" dirty="0" err="1"/>
              <a:t>episodiv</a:t>
            </a:r>
            <a:r>
              <a:rPr lang="fr-FR" sz="1300" dirty="0"/>
              <a:t> vs post </a:t>
            </a:r>
            <a:r>
              <a:rPr lang="fr-FR" sz="1300" dirty="0" err="1"/>
              <a:t>retrieval</a:t>
            </a:r>
            <a:r>
              <a:rPr lang="fr-FR" sz="1300" dirty="0"/>
              <a:t>? Wang 2021</a:t>
            </a:r>
          </a:p>
          <a:p>
            <a:pPr lvl="1"/>
            <a:r>
              <a:rPr lang="fr-FR" sz="1300" dirty="0"/>
              <a:t>Ant H = pattern </a:t>
            </a:r>
            <a:r>
              <a:rPr lang="fr-FR" sz="1300" dirty="0" err="1"/>
              <a:t>separation</a:t>
            </a:r>
            <a:r>
              <a:rPr lang="fr-FR" sz="1300" dirty="0"/>
              <a:t> of non </a:t>
            </a:r>
            <a:r>
              <a:rPr lang="fr-FR" sz="1300" dirty="0" err="1"/>
              <a:t>associated</a:t>
            </a:r>
            <a:r>
              <a:rPr lang="fr-FR" sz="1300" dirty="0"/>
              <a:t> memory (RSA)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304830-2528-4664-8AAC-B53D3342E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preexisting semantic associations seem to facilitate associative learning, but not for people with hippocampal lesions (Ryan et al., 2016, </a:t>
            </a:r>
            <a:r>
              <a:rPr lang="en-US" sz="3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Pajkert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2017)</a:t>
            </a:r>
          </a:p>
          <a:p>
            <a:endParaRPr lang="en-US" sz="3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3800" dirty="0"/>
              <a:t>New = </a:t>
            </a:r>
            <a:r>
              <a:rPr lang="fr-FR" sz="3800" dirty="0" err="1"/>
              <a:t>semantic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</a:t>
            </a:r>
            <a:r>
              <a:rPr lang="fr-FR" sz="3800" dirty="0" err="1"/>
              <a:t>between</a:t>
            </a:r>
            <a:r>
              <a:rPr lang="fr-FR" sz="3800" dirty="0"/>
              <a:t> A &amp; B</a:t>
            </a:r>
          </a:p>
          <a:p>
            <a:pPr lvl="1"/>
            <a:r>
              <a:rPr lang="fr-FR" sz="3800" dirty="0" err="1"/>
              <a:t>Already</a:t>
            </a:r>
            <a:r>
              <a:rPr lang="fr-FR" sz="3800" dirty="0"/>
              <a:t> </a:t>
            </a:r>
            <a:r>
              <a:rPr lang="fr-FR" sz="3800" dirty="0" err="1"/>
              <a:t>existing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in </a:t>
            </a:r>
            <a:r>
              <a:rPr lang="fr-FR" sz="3800" dirty="0" err="1"/>
              <a:t>hippocampus</a:t>
            </a:r>
            <a:r>
              <a:rPr lang="fr-FR" sz="3800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4F8508-4BA3-46F8-AAAB-2A657C07EC24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67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42D000B-A318-4B26-83CA-878DDF36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24095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does semantic memory affects learning?</a:t>
            </a:r>
            <a:b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800" kern="1200" spc="-1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Cerveau">
            <a:extLst>
              <a:ext uri="{FF2B5EF4-FFF2-40B4-BE49-F238E27FC236}">
                <a16:creationId xmlns:a16="http://schemas.microsoft.com/office/drawing/2014/main" id="{00561B80-2527-4BFD-A7CE-896E4B345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0D365-8E3C-47E7-B591-81792EB5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2798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6355573-05FF-4E18-932A-B8C967B66F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9386613"/>
              </p:ext>
            </p:extLst>
          </p:nvPr>
        </p:nvGraphicFramePr>
        <p:xfrm>
          <a:off x="565150" y="2692400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Espace réservé du contenu 3">
            <a:extLst>
              <a:ext uri="{FF2B5EF4-FFF2-40B4-BE49-F238E27FC236}">
                <a16:creationId xmlns:a16="http://schemas.microsoft.com/office/drawing/2014/main" id="{43B1C0F4-6B14-488B-BA57-19551FA7D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15336"/>
              </p:ext>
            </p:extLst>
          </p:nvPr>
        </p:nvGraphicFramePr>
        <p:xfrm>
          <a:off x="565149" y="4003529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2" name="Espace réservé du contenu 3">
            <a:extLst>
              <a:ext uri="{FF2B5EF4-FFF2-40B4-BE49-F238E27FC236}">
                <a16:creationId xmlns:a16="http://schemas.microsoft.com/office/drawing/2014/main" id="{822173BF-012D-42F5-8881-0EAFA7564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558745"/>
              </p:ext>
            </p:extLst>
          </p:nvPr>
        </p:nvGraphicFramePr>
        <p:xfrm>
          <a:off x="7034266" y="3220508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95BA2BE-04D0-4806-B5A4-D0575F38B4B6}"/>
              </a:ext>
            </a:extLst>
          </p:cNvPr>
          <p:cNvSpPr/>
          <p:nvPr/>
        </p:nvSpPr>
        <p:spPr>
          <a:xfrm>
            <a:off x="5224590" y="3678268"/>
            <a:ext cx="97840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6F01ED53-CC15-4262-AAD1-F9717CC0B2DD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5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7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0B3AD-65F7-49FC-A4C4-384F7BE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D125C-5B7C-4BC9-A340-3406D2D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49" y="1927995"/>
            <a:ext cx="5136442" cy="4536525"/>
          </a:xfrm>
        </p:spPr>
        <p:txBody>
          <a:bodyPr>
            <a:noAutofit/>
          </a:bodyPr>
          <a:lstStyle/>
          <a:p>
            <a:r>
              <a:rPr lang="fr-FR" sz="1300" dirty="0"/>
              <a:t>(V)MPFC-</a:t>
            </a:r>
            <a:r>
              <a:rPr lang="fr-FR" sz="1300" dirty="0" err="1"/>
              <a:t>hippocampus</a:t>
            </a:r>
            <a:r>
              <a:rPr lang="fr-FR" sz="1300" dirty="0"/>
              <a:t> for associative </a:t>
            </a:r>
            <a:r>
              <a:rPr lang="fr-FR" sz="1300" dirty="0" err="1"/>
              <a:t>learning</a:t>
            </a:r>
            <a:endParaRPr lang="fr-FR" sz="1300" dirty="0"/>
          </a:p>
          <a:p>
            <a:pPr lvl="1"/>
            <a:r>
              <a:rPr lang="fr-FR" sz="1300" dirty="0" err="1"/>
              <a:t>Vmpfc</a:t>
            </a:r>
            <a:r>
              <a:rPr lang="fr-FR" sz="1300" dirty="0"/>
              <a:t> </a:t>
            </a:r>
            <a:r>
              <a:rPr lang="fr-FR" sz="1300" dirty="0" err="1"/>
              <a:t>helps</a:t>
            </a:r>
            <a:r>
              <a:rPr lang="fr-FR" sz="1300" dirty="0"/>
              <a:t> (</a:t>
            </a:r>
            <a:r>
              <a:rPr lang="fr-FR" sz="1300" dirty="0" err="1"/>
              <a:t>bad</a:t>
            </a:r>
            <a:r>
              <a:rPr lang="fr-FR" sz="1300" dirty="0"/>
              <a:t> if </a:t>
            </a:r>
            <a:r>
              <a:rPr lang="fr-FR" sz="1300" dirty="0" err="1"/>
              <a:t>lesion</a:t>
            </a:r>
            <a:r>
              <a:rPr lang="fr-FR" sz="1300" dirty="0"/>
              <a:t> Spalding 2018), </a:t>
            </a:r>
            <a:r>
              <a:rPr lang="fr-FR" sz="1300" dirty="0" err="1"/>
              <a:t>sadacca</a:t>
            </a:r>
            <a:r>
              <a:rPr lang="fr-FR" sz="1300" dirty="0"/>
              <a:t> 2018</a:t>
            </a:r>
          </a:p>
          <a:p>
            <a:pPr lvl="1"/>
            <a:r>
              <a:rPr lang="fr-FR" sz="1300" dirty="0"/>
              <a:t>Dopamine </a:t>
            </a:r>
            <a:r>
              <a:rPr lang="fr-FR" sz="1300" dirty="0" err="1"/>
              <a:t>helps</a:t>
            </a:r>
            <a:r>
              <a:rPr lang="fr-FR" sz="1300" dirty="0"/>
              <a:t> (Lee 2021 , Clos 2019)</a:t>
            </a:r>
          </a:p>
          <a:p>
            <a:pPr lvl="1"/>
            <a:r>
              <a:rPr lang="fr-FR" sz="1300" dirty="0" err="1"/>
              <a:t>Role</a:t>
            </a:r>
            <a:r>
              <a:rPr lang="fr-FR" sz="1300" dirty="0"/>
              <a:t> for </a:t>
            </a:r>
            <a:r>
              <a:rPr lang="fr-FR" sz="1300" dirty="0" err="1"/>
              <a:t>midbrain</a:t>
            </a:r>
            <a:r>
              <a:rPr lang="fr-FR" sz="1300" dirty="0"/>
              <a:t> dopamine (</a:t>
            </a:r>
            <a:r>
              <a:rPr lang="fr-FR" sz="1300" dirty="0" err="1"/>
              <a:t>Shohamy</a:t>
            </a:r>
            <a:r>
              <a:rPr lang="fr-FR" sz="1300" dirty="0"/>
              <a:t> 2018,, 2016)?</a:t>
            </a:r>
          </a:p>
          <a:p>
            <a:pPr lvl="1"/>
            <a:r>
              <a:rPr lang="fr-FR" sz="1300" dirty="0" err="1"/>
              <a:t>Kahnt</a:t>
            </a:r>
            <a:r>
              <a:rPr lang="fr-FR" sz="1300" dirty="0"/>
              <a:t> 2012 FC </a:t>
            </a:r>
            <a:r>
              <a:rPr lang="fr-FR" sz="1300" dirty="0" err="1"/>
              <a:t>striqtum</a:t>
            </a:r>
            <a:r>
              <a:rPr lang="fr-FR" sz="1300" dirty="0"/>
              <a:t> hippo </a:t>
            </a:r>
            <a:r>
              <a:rPr lang="fr-FR" sz="1300" dirty="0" err="1"/>
              <a:t>imp</a:t>
            </a:r>
            <a:r>
              <a:rPr lang="fr-FR" sz="1300" dirty="0"/>
              <a:t> for généralisation</a:t>
            </a:r>
          </a:p>
          <a:p>
            <a:pPr lvl="1"/>
            <a:r>
              <a:rPr lang="fr-FR" sz="1300" dirty="0" err="1"/>
              <a:t>hPC-mpfc</a:t>
            </a:r>
            <a:r>
              <a:rPr lang="fr-FR" sz="1300" dirty="0"/>
              <a:t> </a:t>
            </a:r>
            <a:r>
              <a:rPr lang="fr-FR" sz="1300" dirty="0" err="1"/>
              <a:t>coupling</a:t>
            </a:r>
            <a:r>
              <a:rPr lang="fr-FR" sz="1300" dirty="0"/>
              <a:t> </a:t>
            </a:r>
            <a:r>
              <a:rPr lang="fr-FR" sz="1300" dirty="0" err="1"/>
              <a:t>during</a:t>
            </a:r>
            <a:r>
              <a:rPr lang="fr-FR" sz="1300" dirty="0"/>
              <a:t> BC </a:t>
            </a:r>
            <a:r>
              <a:rPr lang="fr-FR" sz="1300" dirty="0" err="1"/>
              <a:t>learning</a:t>
            </a:r>
            <a:r>
              <a:rPr lang="fr-FR" sz="1300" dirty="0"/>
              <a:t>, </a:t>
            </a:r>
            <a:r>
              <a:rPr lang="fr-FR" sz="1300" dirty="0" err="1"/>
              <a:t>Schlichting</a:t>
            </a:r>
            <a:r>
              <a:rPr lang="fr-FR" sz="1300" dirty="0"/>
              <a:t> 2016</a:t>
            </a:r>
          </a:p>
          <a:p>
            <a:pPr lvl="1"/>
            <a:r>
              <a:rPr lang="fr-FR" sz="1300" dirty="0"/>
              <a:t>Jones 2012</a:t>
            </a:r>
          </a:p>
          <a:p>
            <a:r>
              <a:rPr lang="fr-FR" sz="1300" dirty="0"/>
              <a:t>Striatum – VTA for </a:t>
            </a:r>
            <a:r>
              <a:rPr lang="fr-FR" sz="1300" dirty="0" err="1"/>
              <a:t>reinforcement</a:t>
            </a:r>
            <a:r>
              <a:rPr lang="fr-FR" sz="1300" dirty="0"/>
              <a:t> </a:t>
            </a:r>
            <a:r>
              <a:rPr lang="fr-FR" sz="1300" dirty="0" err="1"/>
              <a:t>learning</a:t>
            </a:r>
            <a:endParaRPr lang="fr-FR" sz="1300" dirty="0"/>
          </a:p>
          <a:p>
            <a:r>
              <a:rPr lang="fr-FR" sz="1300" dirty="0" err="1"/>
              <a:t>Anterior</a:t>
            </a:r>
            <a:r>
              <a:rPr lang="fr-FR" sz="1300" dirty="0"/>
              <a:t> vs </a:t>
            </a:r>
            <a:r>
              <a:rPr lang="fr-FR" sz="1300" dirty="0" err="1"/>
              <a:t>posterior</a:t>
            </a:r>
            <a:r>
              <a:rPr lang="fr-FR" sz="1300" dirty="0"/>
              <a:t> </a:t>
            </a:r>
            <a:r>
              <a:rPr lang="fr-FR" sz="1300" dirty="0" err="1"/>
              <a:t>hippocampus</a:t>
            </a:r>
            <a:r>
              <a:rPr lang="fr-FR" sz="1300" dirty="0"/>
              <a:t>?</a:t>
            </a:r>
          </a:p>
          <a:p>
            <a:pPr lvl="1"/>
            <a:r>
              <a:rPr lang="fr-FR" sz="1300" dirty="0" err="1"/>
              <a:t>Anterior</a:t>
            </a:r>
            <a:r>
              <a:rPr lang="fr-FR" sz="1300" dirty="0"/>
              <a:t> H for asso, </a:t>
            </a:r>
            <a:r>
              <a:rPr lang="fr-FR" sz="1300" dirty="0" err="1"/>
              <a:t>giovanello</a:t>
            </a:r>
            <a:r>
              <a:rPr lang="fr-FR" sz="1300" dirty="0"/>
              <a:t> 2004</a:t>
            </a:r>
          </a:p>
          <a:p>
            <a:pPr lvl="1"/>
            <a:r>
              <a:rPr lang="fr-FR" sz="1300" dirty="0"/>
              <a:t>Ant H </a:t>
            </a:r>
            <a:r>
              <a:rPr lang="fr-FR" sz="1300" dirty="0" err="1"/>
              <a:t>configural</a:t>
            </a:r>
            <a:r>
              <a:rPr lang="fr-FR" sz="1300" dirty="0"/>
              <a:t> </a:t>
            </a:r>
            <a:r>
              <a:rPr lang="fr-FR" sz="1300" dirty="0" err="1"/>
              <a:t>strategy</a:t>
            </a:r>
            <a:r>
              <a:rPr lang="fr-FR" sz="1300" dirty="0"/>
              <a:t> Duncan 2018</a:t>
            </a:r>
          </a:p>
          <a:p>
            <a:pPr lvl="1"/>
            <a:r>
              <a:rPr lang="fr-FR" sz="1300" dirty="0"/>
              <a:t>Ant H généralisation,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  <a:p>
            <a:pPr lvl="1"/>
            <a:r>
              <a:rPr lang="fr-FR" sz="1300" dirty="0"/>
              <a:t>Ant H VTA </a:t>
            </a:r>
            <a:r>
              <a:rPr lang="fr-FR" sz="1300" dirty="0" err="1"/>
              <a:t>coupling</a:t>
            </a:r>
            <a:r>
              <a:rPr lang="fr-FR" sz="1300" dirty="0"/>
              <a:t> for </a:t>
            </a:r>
            <a:r>
              <a:rPr lang="fr-FR" sz="1300" dirty="0" err="1"/>
              <a:t>novelty</a:t>
            </a:r>
            <a:r>
              <a:rPr lang="fr-FR" sz="1300" dirty="0"/>
              <a:t> Cowan 2021</a:t>
            </a:r>
          </a:p>
          <a:p>
            <a:pPr lvl="1"/>
            <a:r>
              <a:rPr lang="fr-FR" sz="1300" dirty="0"/>
              <a:t>Ant H rpz prototype vs </a:t>
            </a:r>
            <a:r>
              <a:rPr lang="fr-FR" sz="1300" dirty="0" err="1"/>
              <a:t>exemplar</a:t>
            </a:r>
            <a:r>
              <a:rPr lang="fr-FR" sz="1300" dirty="0"/>
              <a:t> Bowman 2018</a:t>
            </a:r>
          </a:p>
          <a:p>
            <a:pPr lvl="1"/>
            <a:r>
              <a:rPr lang="fr-FR" sz="1300" dirty="0"/>
              <a:t>Ant H + </a:t>
            </a:r>
            <a:r>
              <a:rPr lang="fr-FR" sz="1300" dirty="0" err="1"/>
              <a:t>episodiv</a:t>
            </a:r>
            <a:r>
              <a:rPr lang="fr-FR" sz="1300" dirty="0"/>
              <a:t> vs post </a:t>
            </a:r>
            <a:r>
              <a:rPr lang="fr-FR" sz="1300" dirty="0" err="1"/>
              <a:t>retrieval</a:t>
            </a:r>
            <a:r>
              <a:rPr lang="fr-FR" sz="1300" dirty="0"/>
              <a:t>? Wang 2021</a:t>
            </a:r>
          </a:p>
          <a:p>
            <a:pPr lvl="1"/>
            <a:r>
              <a:rPr lang="fr-FR" sz="1300" dirty="0"/>
              <a:t>Ant H = pattern </a:t>
            </a:r>
            <a:r>
              <a:rPr lang="fr-FR" sz="1300" dirty="0" err="1"/>
              <a:t>separation</a:t>
            </a:r>
            <a:r>
              <a:rPr lang="fr-FR" sz="1300" dirty="0"/>
              <a:t> of non </a:t>
            </a:r>
            <a:r>
              <a:rPr lang="fr-FR" sz="1300" dirty="0" err="1"/>
              <a:t>associated</a:t>
            </a:r>
            <a:r>
              <a:rPr lang="fr-FR" sz="1300" dirty="0"/>
              <a:t> memory (RSA)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304830-2528-4664-8AAC-B53D3342E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preexisting semantic associations seem to facilitate associative learning, but not for people with hippocampal lesions (Ryan et al., 2016, </a:t>
            </a:r>
            <a:r>
              <a:rPr lang="en-US" sz="3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Pajkert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2017)</a:t>
            </a:r>
          </a:p>
          <a:p>
            <a:endParaRPr lang="en-US" sz="3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3800" dirty="0"/>
              <a:t>New = </a:t>
            </a:r>
            <a:r>
              <a:rPr lang="fr-FR" sz="3800" dirty="0" err="1"/>
              <a:t>semantic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</a:t>
            </a:r>
            <a:r>
              <a:rPr lang="fr-FR" sz="3800" dirty="0" err="1"/>
              <a:t>between</a:t>
            </a:r>
            <a:r>
              <a:rPr lang="fr-FR" sz="3800" dirty="0"/>
              <a:t> A &amp; B</a:t>
            </a:r>
          </a:p>
          <a:p>
            <a:pPr lvl="1"/>
            <a:r>
              <a:rPr lang="fr-FR" sz="3800" dirty="0" err="1"/>
              <a:t>Already</a:t>
            </a:r>
            <a:r>
              <a:rPr lang="fr-FR" sz="3800" dirty="0"/>
              <a:t> </a:t>
            </a:r>
            <a:r>
              <a:rPr lang="fr-FR" sz="3800" dirty="0" err="1"/>
              <a:t>existing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in </a:t>
            </a:r>
            <a:r>
              <a:rPr lang="fr-FR" sz="3800" dirty="0" err="1"/>
              <a:t>hippocampus</a:t>
            </a:r>
            <a:r>
              <a:rPr lang="fr-FR" sz="3800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4F8508-4BA3-46F8-AAAB-2A657C07EC24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42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7622B-3282-4054-AD68-EF98229A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5890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Paradigm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D3931D8-7531-4146-90DF-A7D4E9D05F10}"/>
              </a:ext>
            </a:extLst>
          </p:cNvPr>
          <p:cNvSpPr txBox="1">
            <a:spLocks/>
          </p:cNvSpPr>
          <p:nvPr/>
        </p:nvSpPr>
        <p:spPr>
          <a:xfrm>
            <a:off x="565149" y="2018999"/>
            <a:ext cx="3944098" cy="64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Wimmer &amp; </a:t>
            </a:r>
            <a:r>
              <a:rPr lang="fr-FR" dirty="0" err="1"/>
              <a:t>Shohamy</a:t>
            </a:r>
            <a:r>
              <a:rPr lang="fr-FR" dirty="0"/>
              <a:t> 2012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B8029E6-15A3-469C-8433-2D3CF177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1" y="2760179"/>
            <a:ext cx="7058825" cy="26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662715F-03C5-487E-9135-92BED0645B98}"/>
              </a:ext>
            </a:extLst>
          </p:cNvPr>
          <p:cNvGrpSpPr/>
          <p:nvPr/>
        </p:nvGrpSpPr>
        <p:grpSpPr>
          <a:xfrm>
            <a:off x="6909306" y="1871082"/>
            <a:ext cx="4946643" cy="3904997"/>
            <a:chOff x="6909305" y="2691637"/>
            <a:chExt cx="4946643" cy="390499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334968C-CE0A-4020-ADF8-EFD0E811D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640"/>
            <a:stretch/>
          </p:blipFill>
          <p:spPr>
            <a:xfrm>
              <a:off x="8133387" y="3721971"/>
              <a:ext cx="2760628" cy="2874663"/>
            </a:xfrm>
            <a:prstGeom prst="rect">
              <a:avLst/>
            </a:prstGeom>
          </p:spPr>
        </p:pic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3E6587E0-19BB-4F1D-81C0-B8235218EFDE}"/>
                </a:ext>
              </a:extLst>
            </p:cNvPr>
            <p:cNvSpPr txBox="1">
              <a:spLocks/>
            </p:cNvSpPr>
            <p:nvPr/>
          </p:nvSpPr>
          <p:spPr>
            <a:xfrm>
              <a:off x="6909305" y="2691637"/>
              <a:ext cx="4946643" cy="31897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System Font Regular"/>
                <a:buChar char="–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20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Category</a:t>
              </a:r>
              <a:r>
                <a:rPr lang="fr-FR" dirty="0"/>
                <a:t> </a:t>
              </a:r>
              <a:r>
                <a:rPr lang="fr-FR" dirty="0" err="1"/>
                <a:t>specific</a:t>
              </a:r>
              <a:r>
                <a:rPr lang="fr-FR" dirty="0"/>
                <a:t> </a:t>
              </a:r>
              <a:r>
                <a:rPr lang="fr-FR" dirty="0" err="1"/>
                <a:t>visual</a:t>
              </a:r>
              <a:r>
                <a:rPr lang="fr-FR" dirty="0"/>
                <a:t> areas</a:t>
              </a:r>
            </a:p>
            <a:p>
              <a:pPr lvl="1"/>
              <a:r>
                <a:rPr lang="fr-FR" dirty="0"/>
                <a:t>Train </a:t>
              </a:r>
              <a:r>
                <a:rPr lang="fr-FR" dirty="0" err="1"/>
                <a:t>category</a:t>
              </a:r>
              <a:r>
                <a:rPr lang="fr-FR" dirty="0"/>
                <a:t> classifier</a:t>
              </a:r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725C18CE-38AD-4851-A32E-95A6835107C8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A22B084-62FE-45A8-B007-32103F831729}"/>
              </a:ext>
            </a:extLst>
          </p:cNvPr>
          <p:cNvSpPr txBox="1">
            <a:spLocks/>
          </p:cNvSpPr>
          <p:nvPr/>
        </p:nvSpPr>
        <p:spPr>
          <a:xfrm>
            <a:off x="879895" y="5802973"/>
            <a:ext cx="6708130" cy="82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50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36E59-A101-4412-A01F-40B8CD89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9920615" cy="144655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Association Phase</a:t>
            </a:r>
            <a:endParaRPr lang="fr-FR" sz="3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242227-3C3E-4F92-B815-E2E5BC8B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23" y="3138705"/>
            <a:ext cx="3596640" cy="284305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4FA8FED-33D8-48F7-912F-0B9EFE9C3EAA}"/>
              </a:ext>
            </a:extLst>
          </p:cNvPr>
          <p:cNvSpPr txBox="1">
            <a:spLocks/>
          </p:cNvSpPr>
          <p:nvPr/>
        </p:nvSpPr>
        <p:spPr>
          <a:xfrm>
            <a:off x="565147" y="2006748"/>
            <a:ext cx="4946644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Hippocampus</a:t>
            </a:r>
            <a:r>
              <a:rPr lang="fr-FR" sz="2000" dirty="0"/>
              <a:t> activation </a:t>
            </a:r>
            <a:r>
              <a:rPr lang="fr-FR" sz="2000" dirty="0" err="1"/>
              <a:t>during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 (A-B) </a:t>
            </a:r>
            <a:r>
              <a:rPr lang="fr-FR" sz="2000" dirty="0" err="1"/>
              <a:t>predicts</a:t>
            </a:r>
            <a:r>
              <a:rPr lang="fr-FR" sz="2000" dirty="0"/>
              <a:t> associative performance (in </a:t>
            </a:r>
            <a:r>
              <a:rPr lang="fr-FR" sz="2000" dirty="0" err="1"/>
              <a:t>decision</a:t>
            </a:r>
            <a:r>
              <a:rPr lang="fr-FR" sz="2000" dirty="0"/>
              <a:t> phase)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DE7140D-18B5-469E-848B-06B48A4B8F5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7BA493-8858-4796-9D9D-774954A7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02" y="2597516"/>
            <a:ext cx="4029075" cy="346710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16870D5-50EE-43D3-8A0F-6AFFFC79FB63}"/>
              </a:ext>
            </a:extLst>
          </p:cNvPr>
          <p:cNvSpPr txBox="1">
            <a:spLocks/>
          </p:cNvSpPr>
          <p:nvPr/>
        </p:nvSpPr>
        <p:spPr>
          <a:xfrm>
            <a:off x="6417412" y="2006747"/>
            <a:ext cx="4946644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But </a:t>
            </a:r>
            <a:r>
              <a:rPr lang="fr-FR" sz="2000" dirty="0" err="1"/>
              <a:t>decreases</a:t>
            </a:r>
            <a:r>
              <a:rPr lang="fr-FR" sz="2000" dirty="0"/>
              <a:t> as </a:t>
            </a:r>
            <a:r>
              <a:rPr lang="fr-FR" sz="2000" dirty="0" err="1"/>
              <a:t>learning</a:t>
            </a:r>
            <a:r>
              <a:rPr lang="fr-FR" sz="2000" dirty="0"/>
              <a:t> </a:t>
            </a:r>
            <a:r>
              <a:rPr lang="fr-FR" sz="2000" dirty="0" err="1"/>
              <a:t>occurs</a:t>
            </a:r>
            <a:r>
              <a:rPr lang="fr-FR" sz="2000" dirty="0"/>
              <a:t>?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F8FC363-B9F5-41A9-A799-7F6C189CCF8D}"/>
              </a:ext>
            </a:extLst>
          </p:cNvPr>
          <p:cNvSpPr txBox="1">
            <a:spLocks/>
          </p:cNvSpPr>
          <p:nvPr/>
        </p:nvSpPr>
        <p:spPr>
          <a:xfrm>
            <a:off x="3138544" y="6064616"/>
            <a:ext cx="4946644" cy="590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 err="1">
                <a:solidFill>
                  <a:schemeClr val="accent6"/>
                </a:solidFill>
              </a:rPr>
              <a:t>Less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hippocampal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involvement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necessary</a:t>
            </a:r>
            <a:r>
              <a:rPr lang="fr-FR" sz="2000" b="1" dirty="0">
                <a:solidFill>
                  <a:schemeClr val="accent6"/>
                </a:solidFill>
              </a:rPr>
              <a:t> for </a:t>
            </a:r>
            <a:r>
              <a:rPr lang="fr-FR" sz="2000" b="1" dirty="0" err="1">
                <a:solidFill>
                  <a:schemeClr val="accent6"/>
                </a:solidFill>
              </a:rPr>
              <a:t>semantically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linked</a:t>
            </a:r>
            <a:r>
              <a:rPr lang="fr-FR" sz="2000" b="1" dirty="0">
                <a:solidFill>
                  <a:schemeClr val="accent6"/>
                </a:solidFill>
              </a:rPr>
              <a:t> pairs</a:t>
            </a:r>
          </a:p>
        </p:txBody>
      </p:sp>
    </p:spTree>
    <p:extLst>
      <p:ext uri="{BB962C8B-B14F-4D97-AF65-F5344CB8AC3E}">
        <p14:creationId xmlns:p14="http://schemas.microsoft.com/office/powerpoint/2010/main" val="90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74EBC27-2DAD-4997-B7D1-DF3C496B4FA7}"/>
              </a:ext>
            </a:extLst>
          </p:cNvPr>
          <p:cNvSpPr txBox="1">
            <a:spLocks/>
          </p:cNvSpPr>
          <p:nvPr/>
        </p:nvSpPr>
        <p:spPr>
          <a:xfrm>
            <a:off x="702247" y="2707284"/>
            <a:ext cx="483794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Reactivation</a:t>
            </a:r>
            <a:r>
              <a:rPr lang="fr-FR" dirty="0"/>
              <a:t> in </a:t>
            </a:r>
            <a:r>
              <a:rPr lang="fr-FR" dirty="0" err="1"/>
              <a:t>Reward</a:t>
            </a:r>
            <a:r>
              <a:rPr lang="fr-FR" dirty="0"/>
              <a:t> phase </a:t>
            </a:r>
            <a:r>
              <a:rPr lang="fr-FR" dirty="0" err="1"/>
              <a:t>predict</a:t>
            </a:r>
            <a:r>
              <a:rPr lang="fr-FR" dirty="0"/>
              <a:t> performance in </a:t>
            </a:r>
            <a:r>
              <a:rPr lang="fr-FR" dirty="0" err="1"/>
              <a:t>Decision</a:t>
            </a:r>
            <a:r>
              <a:rPr lang="fr-FR" dirty="0"/>
              <a:t> phase (Wimmer)</a:t>
            </a:r>
          </a:p>
          <a:p>
            <a:r>
              <a:rPr lang="fr-FR" dirty="0"/>
              <a:t>Striatum- (a)hippo FC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phase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performance in </a:t>
            </a:r>
            <a:r>
              <a:rPr lang="fr-FR" dirty="0" err="1"/>
              <a:t>Decision</a:t>
            </a:r>
            <a:r>
              <a:rPr lang="fr-FR" dirty="0"/>
              <a:t> Phase (Wimmer)</a:t>
            </a:r>
          </a:p>
          <a:p>
            <a:endParaRPr lang="fr-FR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905F0E3-F438-49D7-BFE3-C11C67E4682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8AD1416-B7FD-47E8-B256-C6E15112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Reward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&amp;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Decision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Phases</a:t>
            </a:r>
            <a:endParaRPr lang="fr-FR" sz="3600" dirty="0"/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57ACD47B-21A2-4DFF-814F-A657F45C0C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Classifier </a:t>
            </a:r>
            <a:r>
              <a:rPr lang="fr-FR" dirty="0" err="1"/>
              <a:t>trained</a:t>
            </a:r>
            <a:r>
              <a:rPr lang="fr-FR" dirty="0"/>
              <a:t> to </a:t>
            </a:r>
            <a:r>
              <a:rPr lang="fr-FR" dirty="0" err="1"/>
              <a:t>differentiate</a:t>
            </a:r>
            <a:r>
              <a:rPr lang="fr-FR" dirty="0"/>
              <a:t> </a:t>
            </a:r>
            <a:r>
              <a:rPr lang="fr-FR" dirty="0" err="1"/>
              <a:t>rewarded</a:t>
            </a:r>
            <a:r>
              <a:rPr lang="fr-FR" dirty="0"/>
              <a:t> vs </a:t>
            </a:r>
            <a:r>
              <a:rPr lang="fr-FR" dirty="0" err="1"/>
              <a:t>unrewarded</a:t>
            </a:r>
            <a:r>
              <a:rPr lang="fr-FR" dirty="0"/>
              <a:t> stimuli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phase can </a:t>
            </a:r>
            <a:r>
              <a:rPr lang="fr-FR" dirty="0" err="1"/>
              <a:t>accurately</a:t>
            </a:r>
            <a:r>
              <a:rPr lang="fr-FR" dirty="0"/>
              <a:t> </a:t>
            </a:r>
            <a:r>
              <a:rPr lang="fr-FR" dirty="0" err="1"/>
              <a:t>classify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phase stimuli in OFC(Wang)</a:t>
            </a:r>
          </a:p>
          <a:p>
            <a:r>
              <a:rPr lang="fr-FR" dirty="0"/>
              <a:t>OFC-(post)hippo FC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reaction</a:t>
            </a:r>
            <a:r>
              <a:rPr lang="fr-FR" dirty="0"/>
              <a:t> times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phase (Wang)</a:t>
            </a:r>
          </a:p>
          <a:p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D0A1703-9E9B-4C0D-A30E-496D256577D0}"/>
              </a:ext>
            </a:extLst>
          </p:cNvPr>
          <p:cNvSpPr txBox="1">
            <a:spLocks/>
          </p:cNvSpPr>
          <p:nvPr/>
        </p:nvSpPr>
        <p:spPr>
          <a:xfrm>
            <a:off x="702247" y="5473612"/>
            <a:ext cx="4946644" cy="156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solidFill>
                  <a:schemeClr val="accent6"/>
                </a:solidFill>
              </a:rPr>
              <a:t>for </a:t>
            </a:r>
            <a:r>
              <a:rPr lang="fr-FR" sz="2000" b="1" dirty="0" err="1">
                <a:solidFill>
                  <a:schemeClr val="accent6"/>
                </a:solidFill>
              </a:rPr>
              <a:t>semantically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linked</a:t>
            </a:r>
            <a:r>
              <a:rPr lang="fr-FR" sz="2000" b="1" dirty="0">
                <a:solidFill>
                  <a:schemeClr val="accent6"/>
                </a:solidFill>
              </a:rPr>
              <a:t> pairs</a:t>
            </a:r>
          </a:p>
          <a:p>
            <a:pPr>
              <a:buFontTx/>
              <a:buChar char="-"/>
            </a:pPr>
            <a:r>
              <a:rPr lang="fr-FR" sz="2000" b="1" dirty="0">
                <a:solidFill>
                  <a:schemeClr val="accent6"/>
                </a:solidFill>
              </a:rPr>
              <a:t>More </a:t>
            </a:r>
            <a:r>
              <a:rPr lang="fr-FR" sz="2000" b="1" dirty="0" err="1">
                <a:solidFill>
                  <a:schemeClr val="accent6"/>
                </a:solidFill>
              </a:rPr>
              <a:t>reactivation</a:t>
            </a:r>
            <a:r>
              <a:rPr lang="fr-FR" sz="2000" b="1" dirty="0">
                <a:solidFill>
                  <a:schemeClr val="accent6"/>
                </a:solidFill>
              </a:rPr>
              <a:t> in </a:t>
            </a:r>
            <a:r>
              <a:rPr lang="fr-FR" sz="2000" b="1" dirty="0" err="1">
                <a:solidFill>
                  <a:schemeClr val="accent6"/>
                </a:solidFill>
              </a:rPr>
              <a:t>Reward</a:t>
            </a:r>
            <a:r>
              <a:rPr lang="fr-FR" sz="2000" b="1" dirty="0">
                <a:solidFill>
                  <a:schemeClr val="accent6"/>
                </a:solidFill>
              </a:rPr>
              <a:t> and </a:t>
            </a:r>
            <a:r>
              <a:rPr lang="fr-FR" sz="2000" b="1" dirty="0" err="1">
                <a:solidFill>
                  <a:schemeClr val="accent6"/>
                </a:solidFill>
              </a:rPr>
              <a:t>Decision</a:t>
            </a:r>
            <a:r>
              <a:rPr lang="fr-FR" sz="2000" b="1" dirty="0">
                <a:solidFill>
                  <a:schemeClr val="accent6"/>
                </a:solidFill>
              </a:rPr>
              <a:t> phase</a:t>
            </a:r>
          </a:p>
          <a:p>
            <a:pPr>
              <a:buFontTx/>
              <a:buChar char="-"/>
            </a:pPr>
            <a:r>
              <a:rPr lang="fr-FR" sz="2000" b="1" dirty="0" err="1">
                <a:solidFill>
                  <a:schemeClr val="accent6"/>
                </a:solidFill>
              </a:rPr>
              <a:t>Less</a:t>
            </a:r>
            <a:r>
              <a:rPr lang="fr-FR" sz="2000" b="1" dirty="0">
                <a:solidFill>
                  <a:schemeClr val="accent6"/>
                </a:solidFill>
              </a:rPr>
              <a:t> hippo-striatum FC </a:t>
            </a:r>
            <a:r>
              <a:rPr lang="fr-FR" sz="2000" b="1" dirty="0" err="1">
                <a:solidFill>
                  <a:schemeClr val="accent6"/>
                </a:solidFill>
              </a:rPr>
              <a:t>during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reward</a:t>
            </a:r>
            <a:r>
              <a:rPr lang="fr-FR" sz="2000" b="1" dirty="0">
                <a:solidFill>
                  <a:schemeClr val="accent6"/>
                </a:solidFill>
              </a:rPr>
              <a:t> phase </a:t>
            </a:r>
            <a:r>
              <a:rPr lang="fr-FR" sz="2000" b="1" dirty="0" err="1">
                <a:solidFill>
                  <a:schemeClr val="accent6"/>
                </a:solidFill>
              </a:rPr>
              <a:t>correl</a:t>
            </a:r>
            <a:r>
              <a:rPr lang="fr-FR" sz="2000" b="1" dirty="0">
                <a:solidFill>
                  <a:schemeClr val="accent6"/>
                </a:solidFill>
              </a:rPr>
              <a:t> w perf</a:t>
            </a:r>
          </a:p>
          <a:p>
            <a:pPr>
              <a:buFontTx/>
              <a:buChar char="-"/>
            </a:pPr>
            <a:r>
              <a:rPr lang="fr-FR" sz="2000" b="1" dirty="0" err="1">
                <a:solidFill>
                  <a:schemeClr val="accent6"/>
                </a:solidFill>
              </a:rPr>
              <a:t>Better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decoding</a:t>
            </a:r>
            <a:r>
              <a:rPr lang="fr-FR" sz="2000" b="1" dirty="0">
                <a:solidFill>
                  <a:schemeClr val="accent6"/>
                </a:solidFill>
              </a:rPr>
              <a:t> of (</a:t>
            </a:r>
            <a:r>
              <a:rPr lang="fr-FR" sz="2000" b="1" dirty="0" err="1">
                <a:solidFill>
                  <a:schemeClr val="accent6"/>
                </a:solidFill>
              </a:rPr>
              <a:t>specific</a:t>
            </a:r>
            <a:r>
              <a:rPr lang="fr-FR" sz="2000" b="1" dirty="0">
                <a:solidFill>
                  <a:schemeClr val="accent6"/>
                </a:solidFill>
              </a:rPr>
              <a:t>) </a:t>
            </a:r>
            <a:r>
              <a:rPr lang="fr-FR" sz="2000" b="1" dirty="0" err="1">
                <a:solidFill>
                  <a:schemeClr val="accent6"/>
                </a:solidFill>
              </a:rPr>
              <a:t>object</a:t>
            </a:r>
            <a:r>
              <a:rPr lang="fr-FR" sz="2000" b="1" dirty="0">
                <a:solidFill>
                  <a:schemeClr val="accent6"/>
                </a:solidFill>
              </a:rPr>
              <a:t> in </a:t>
            </a:r>
            <a:r>
              <a:rPr lang="fr-FR" sz="2000" b="1" dirty="0" err="1">
                <a:solidFill>
                  <a:schemeClr val="accent6"/>
                </a:solidFill>
              </a:rPr>
              <a:t>scene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activity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during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</a:p>
          <a:p>
            <a:pPr>
              <a:buFontTx/>
              <a:buChar char="-"/>
            </a:pPr>
            <a:endParaRPr lang="fr-FR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0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BB8D1-1EC4-42C0-A6B5-05CB2766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Hypotheses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4B537-972C-49D0-A7A1-21B53131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Reactivation of the associated stim earlier </a:t>
            </a:r>
          </a:p>
          <a:p>
            <a:r>
              <a:rPr lang="en-US" dirty="0"/>
              <a:t>Reduced </a:t>
            </a:r>
            <a:r>
              <a:rPr lang="en-US" dirty="0" err="1"/>
              <a:t>functionnal</a:t>
            </a:r>
            <a:r>
              <a:rPr lang="en-US" dirty="0"/>
              <a:t> connectivity hippo-striatum and hippo-OFC (because hippo not necessary anymore to recover associated stimulus state) </a:t>
            </a:r>
          </a:p>
          <a:p>
            <a:r>
              <a:rPr lang="en-US" dirty="0"/>
              <a:t>Bold (a) hippo during </a:t>
            </a:r>
            <a:r>
              <a:rPr lang="en-US" dirty="0" err="1"/>
              <a:t>Conditionning</a:t>
            </a:r>
            <a:r>
              <a:rPr lang="en-US" dirty="0"/>
              <a:t> Phase doesn't predict performance, but another (semantic) region might </a:t>
            </a:r>
          </a:p>
          <a:p>
            <a:r>
              <a:rPr lang="en-US" dirty="0"/>
              <a:t>Representational similarity might predict performance in hippo/OFC? (state encoding – not in temporal cx otherwise </a:t>
            </a:r>
            <a:r>
              <a:rPr lang="en-US" dirty="0" err="1"/>
              <a:t>douple</a:t>
            </a:r>
            <a:r>
              <a:rPr lang="en-US" dirty="0"/>
              <a:t> dipping)</a:t>
            </a:r>
          </a:p>
          <a:p>
            <a:r>
              <a:rPr lang="en-US" dirty="0"/>
              <a:t>Decoding of state and stim - to think about more </a:t>
            </a:r>
          </a:p>
          <a:p>
            <a:r>
              <a:rPr lang="en-US" dirty="0"/>
              <a:t>Interaction with reward - to think about more - hippo-striatum connectivity, strengthen effect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98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76286B6-9704-435D-918A-9C4B54BC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2" y="1653988"/>
            <a:ext cx="7290184" cy="17700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82BA66-F154-4D87-898E-0B57BF73B31E}"/>
              </a:ext>
            </a:extLst>
          </p:cNvPr>
          <p:cNvSpPr/>
          <p:nvPr/>
        </p:nvSpPr>
        <p:spPr>
          <a:xfrm>
            <a:off x="7180014" y="4557994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F8941-04A6-4D24-984E-C182727EB4C1}"/>
              </a:ext>
            </a:extLst>
          </p:cNvPr>
          <p:cNvSpPr/>
          <p:nvPr/>
        </p:nvSpPr>
        <p:spPr>
          <a:xfrm>
            <a:off x="7757152" y="6148908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Espace réservé du contenu 5">
            <a:extLst>
              <a:ext uri="{FF2B5EF4-FFF2-40B4-BE49-F238E27FC236}">
                <a16:creationId xmlns:a16="http://schemas.microsoft.com/office/drawing/2014/main" id="{32755F0F-1693-43B0-A1CE-44C700A2A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08" y="1734775"/>
            <a:ext cx="1153357" cy="1153357"/>
          </a:xfrm>
          <a:prstGeom prst="rect">
            <a:avLst/>
          </a:prstGeom>
        </p:spPr>
      </p:pic>
      <p:pic>
        <p:nvPicPr>
          <p:cNvPr id="16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8F611C8-FDA9-4A43-A799-2DF9D7558A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54" y="1734022"/>
            <a:ext cx="1153357" cy="1153357"/>
          </a:xfr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CCE35E2-D4E1-49EF-9FEA-8F1EC40B37FD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fr-FR" sz="4800" dirty="0" err="1">
                <a:solidFill>
                  <a:schemeClr val="bg2">
                    <a:lumMod val="90000"/>
                  </a:schemeClr>
                </a:solidFill>
              </a:rPr>
              <a:t>Experiment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7" t="56355" r="22688" b="25281"/>
          <a:stretch/>
        </p:blipFill>
        <p:spPr>
          <a:xfrm>
            <a:off x="4422200" y="5085659"/>
            <a:ext cx="5515176" cy="1705106"/>
          </a:xfrm>
          <a:prstGeom prst="rect">
            <a:avLst/>
          </a:prstGeom>
        </p:spPr>
      </p:pic>
      <p:pic>
        <p:nvPicPr>
          <p:cNvPr id="19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EEDD2214-FB1C-41AB-8ABC-D4545089E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27" y="5242215"/>
            <a:ext cx="1057301" cy="10573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907984-5CC5-495C-BE47-086FDBE1AE6E}"/>
              </a:ext>
            </a:extLst>
          </p:cNvPr>
          <p:cNvSpPr/>
          <p:nvPr/>
        </p:nvSpPr>
        <p:spPr>
          <a:xfrm>
            <a:off x="7107652" y="2943704"/>
            <a:ext cx="674854" cy="243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B74790F-60FD-4372-AB89-08C6934D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0" y="3385548"/>
            <a:ext cx="7290184" cy="1770035"/>
          </a:xfrm>
          <a:prstGeom prst="rect">
            <a:avLst/>
          </a:prstGeom>
        </p:spPr>
      </p:pic>
      <p:pic>
        <p:nvPicPr>
          <p:cNvPr id="18" name="Espace réservé du contenu 5">
            <a:extLst>
              <a:ext uri="{FF2B5EF4-FFF2-40B4-BE49-F238E27FC236}">
                <a16:creationId xmlns:a16="http://schemas.microsoft.com/office/drawing/2014/main" id="{65CE61D0-1152-44D6-AD34-CE1B92FD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64" y="3499384"/>
            <a:ext cx="1075264" cy="10752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70" t="45383" r="39157" b="50578"/>
          <a:stretch/>
        </p:blipFill>
        <p:spPr>
          <a:xfrm>
            <a:off x="8014457" y="4676569"/>
            <a:ext cx="1963271" cy="37483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1EB04EA-01E1-4381-AB7A-87756D135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21068" y="4642220"/>
            <a:ext cx="1540702" cy="382188"/>
          </a:xfrm>
          <a:prstGeom prst="rect">
            <a:avLst/>
          </a:prstGeom>
        </p:spPr>
      </p:pic>
      <p:pic>
        <p:nvPicPr>
          <p:cNvPr id="24" name="Image 23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9EDA45F4-D89D-45D6-9348-46B68CE1E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059" y="3512831"/>
            <a:ext cx="1075265" cy="107526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EB86812-D801-49D7-B88D-DB6C175A4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03684" y="2951374"/>
            <a:ext cx="1540702" cy="38218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253EB10-5A25-4E33-BFDC-07F3EB97D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8108035" y="2938246"/>
            <a:ext cx="1540702" cy="382188"/>
          </a:xfrm>
          <a:prstGeom prst="rect">
            <a:avLst/>
          </a:prstGeom>
        </p:spPr>
      </p:pic>
      <p:sp>
        <p:nvSpPr>
          <p:cNvPr id="28" name="Espace réservé du contenu 27">
            <a:extLst>
              <a:ext uri="{FF2B5EF4-FFF2-40B4-BE49-F238E27FC236}">
                <a16:creationId xmlns:a16="http://schemas.microsoft.com/office/drawing/2014/main" id="{7FD5BA5F-33FB-4660-B4DD-D883C6FB3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5047" y="2396142"/>
            <a:ext cx="1760685" cy="446185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r-FR" b="1" dirty="0"/>
              <a:t>Association </a:t>
            </a:r>
          </a:p>
          <a:p>
            <a:pPr algn="r"/>
            <a:endParaRPr lang="fr-FR" b="1" dirty="0"/>
          </a:p>
          <a:p>
            <a:pPr marL="0" indent="0" algn="r">
              <a:buNone/>
            </a:pPr>
            <a:endParaRPr lang="fr-FR" sz="4400" b="1" dirty="0"/>
          </a:p>
          <a:p>
            <a:pPr marL="0" indent="0" algn="r">
              <a:buNone/>
            </a:pPr>
            <a:r>
              <a:rPr lang="fr-FR" b="1" dirty="0" err="1"/>
              <a:t>Reward</a:t>
            </a:r>
            <a:endParaRPr lang="fr-FR" b="1" dirty="0"/>
          </a:p>
          <a:p>
            <a:pPr algn="r"/>
            <a:endParaRPr lang="fr-FR" b="1" dirty="0"/>
          </a:p>
          <a:p>
            <a:pPr algn="r"/>
            <a:endParaRPr lang="fr-FR" sz="4000" b="1" dirty="0"/>
          </a:p>
          <a:p>
            <a:pPr marL="0" indent="0" algn="r">
              <a:buNone/>
            </a:pPr>
            <a:r>
              <a:rPr lang="fr-FR" b="1" dirty="0" err="1"/>
              <a:t>Decision</a:t>
            </a:r>
            <a:r>
              <a:rPr lang="fr-FR" b="1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1E5EB-0B26-405B-8FDB-EDAF44C86871}"/>
              </a:ext>
            </a:extLst>
          </p:cNvPr>
          <p:cNvSpPr/>
          <p:nvPr/>
        </p:nvSpPr>
        <p:spPr>
          <a:xfrm>
            <a:off x="7107652" y="4653623"/>
            <a:ext cx="674854" cy="310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38BCCCBD-ED28-4795-BD51-25794A3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204913"/>
            <a:ext cx="8267700" cy="75870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2.1 Design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143C07E0-BC57-4042-95B7-88575080E5C3}"/>
              </a:ext>
            </a:extLst>
          </p:cNvPr>
          <p:cNvSpPr txBox="1">
            <a:spLocks/>
          </p:cNvSpPr>
          <p:nvPr/>
        </p:nvSpPr>
        <p:spPr>
          <a:xfrm>
            <a:off x="540883" y="2707284"/>
            <a:ext cx="206678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Localizer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Distractor</a:t>
            </a:r>
            <a:r>
              <a:rPr lang="fr-FR" dirty="0"/>
              <a:t> </a:t>
            </a:r>
            <a:r>
              <a:rPr lang="fr-FR" sz="1800" dirty="0"/>
              <a:t>(</a:t>
            </a:r>
            <a:r>
              <a:rPr lang="fr-FR" sz="1800" dirty="0" err="1"/>
              <a:t>avoid</a:t>
            </a:r>
            <a:r>
              <a:rPr lang="fr-FR" sz="1800" dirty="0"/>
              <a:t> </a:t>
            </a:r>
            <a:r>
              <a:rPr lang="fr-FR" sz="1800" dirty="0" err="1"/>
              <a:t>recency</a:t>
            </a:r>
            <a:r>
              <a:rPr lang="fr-FR" sz="1800" dirty="0"/>
              <a:t> </a:t>
            </a:r>
            <a:r>
              <a:rPr lang="fr-FR" sz="1800" dirty="0" err="1"/>
              <a:t>effects</a:t>
            </a:r>
            <a:r>
              <a:rPr lang="fr-FR" sz="1800" dirty="0"/>
              <a:t>)</a:t>
            </a:r>
          </a:p>
          <a:p>
            <a:endParaRPr lang="fr-FR" dirty="0"/>
          </a:p>
          <a:p>
            <a:r>
              <a:rPr lang="fr-FR" dirty="0"/>
              <a:t>Memory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14F94B0-9146-48DA-A9BA-F3CCB782FEC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574274" y="1382591"/>
            <a:ext cx="2847926" cy="1324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CB0C5F9-2E57-4537-BFBC-E478B9E62478}"/>
              </a:ext>
            </a:extLst>
          </p:cNvPr>
          <p:cNvCxnSpPr>
            <a:cxnSpLocks/>
          </p:cNvCxnSpPr>
          <p:nvPr/>
        </p:nvCxnSpPr>
        <p:spPr>
          <a:xfrm>
            <a:off x="1654952" y="4486224"/>
            <a:ext cx="2491723" cy="565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858130-94BE-4B48-A68F-5F6E5425BAE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574274" y="5897017"/>
            <a:ext cx="2394707" cy="743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4657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5E2E8"/>
      </a:lt2>
      <a:accent1>
        <a:srgbClr val="87A96B"/>
      </a:accent1>
      <a:accent2>
        <a:srgbClr val="9BA557"/>
      </a:accent2>
      <a:accent3>
        <a:srgbClr val="B69F68"/>
      </a:accent3>
      <a:accent4>
        <a:srgbClr val="CC886C"/>
      </a:accent4>
      <a:accent5>
        <a:srgbClr val="D68791"/>
      </a:accent5>
      <a:accent6>
        <a:srgbClr val="CC6CA0"/>
      </a:accent6>
      <a:hlink>
        <a:srgbClr val="8F69AE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765</Words>
  <Application>Microsoft Office PowerPoint</Application>
  <PresentationFormat>Grand écran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AdvPSA183</vt:lpstr>
      <vt:lpstr>Arial</vt:lpstr>
      <vt:lpstr>Calibri</vt:lpstr>
      <vt:lpstr>Calibri Light</vt:lpstr>
      <vt:lpstr>Roboto</vt:lpstr>
      <vt:lpstr>Seaford Display</vt:lpstr>
      <vt:lpstr>System Font Regular</vt:lpstr>
      <vt:lpstr>Tenorite</vt:lpstr>
      <vt:lpstr>Verdana, Arial, Helvetica, sans-serif</vt:lpstr>
      <vt:lpstr>MadridVTI</vt:lpstr>
      <vt:lpstr>Hippocampal role in the interaction of semantic memory with learning and decision</vt:lpstr>
      <vt:lpstr> How does semantic memory affects learning? </vt:lpstr>
      <vt:lpstr>1.1 Associative Inference</vt:lpstr>
      <vt:lpstr>1.1 Associative Inference</vt:lpstr>
      <vt:lpstr>1.2 Paradigm</vt:lpstr>
      <vt:lpstr>1.2 Paradigm – Association Phase</vt:lpstr>
      <vt:lpstr>1.2 Paradigm – Reward &amp; Decision Phases</vt:lpstr>
      <vt:lpstr>Hypotheses</vt:lpstr>
      <vt:lpstr>2.1 Design</vt:lpstr>
      <vt:lpstr>Summary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Reactivation of associated stimuli with learning</vt:lpstr>
      <vt:lpstr>Reactivation of associated stimuli with learning</vt:lpstr>
      <vt:lpstr>1.1 Associative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Leprévost</dc:creator>
  <cp:lastModifiedBy>Milto Gramini</cp:lastModifiedBy>
  <cp:revision>39</cp:revision>
  <dcterms:created xsi:type="dcterms:W3CDTF">2021-12-07T15:10:25Z</dcterms:created>
  <dcterms:modified xsi:type="dcterms:W3CDTF">2022-01-05T16:57:15Z</dcterms:modified>
</cp:coreProperties>
</file>