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  <p:sldMasterId id="2147483667" r:id="rId3"/>
  </p:sldMasterIdLst>
  <p:notesMasterIdLst>
    <p:notesMasterId r:id="rId23"/>
  </p:notesMasterIdLst>
  <p:sldIdLst>
    <p:sldId id="256" r:id="rId4"/>
    <p:sldId id="262" r:id="rId5"/>
    <p:sldId id="274" r:id="rId6"/>
    <p:sldId id="276" r:id="rId7"/>
    <p:sldId id="277" r:id="rId8"/>
    <p:sldId id="264" r:id="rId9"/>
    <p:sldId id="265" r:id="rId10"/>
    <p:sldId id="269" r:id="rId11"/>
    <p:sldId id="270" r:id="rId12"/>
    <p:sldId id="271" r:id="rId13"/>
    <p:sldId id="272" r:id="rId14"/>
    <p:sldId id="273" r:id="rId15"/>
    <p:sldId id="263" r:id="rId16"/>
    <p:sldId id="257" r:id="rId17"/>
    <p:sldId id="258" r:id="rId18"/>
    <p:sldId id="259" r:id="rId19"/>
    <p:sldId id="260" r:id="rId20"/>
    <p:sldId id="261" r:id="rId21"/>
    <p:sldId id="275" r:id="rId2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DEE7EC"/>
    <a:srgbClr val="ABFFFF"/>
    <a:srgbClr val="A7DDE9"/>
    <a:srgbClr val="0086BB"/>
    <a:srgbClr val="0080B0"/>
    <a:srgbClr val="006090"/>
    <a:srgbClr val="004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89CBAF-D455-4B87-B588-5D95A36BF6A7}" v="33" dt="2019-01-27T17:53:58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4660"/>
  </p:normalViewPr>
  <p:slideViewPr>
    <p:cSldViewPr>
      <p:cViewPr varScale="1">
        <p:scale>
          <a:sx n="90" d="100"/>
          <a:sy n="90" d="100"/>
        </p:scale>
        <p:origin x="190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2CB6372F-1D99-432A-A4E0-CA5DCBA404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03B728-378B-48AC-96DF-9BA99158366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DEF6E24-2C0F-4065-89F1-49508791B6EC}" type="datetimeFigureOut">
              <a:rPr lang="de-DE"/>
              <a:pPr>
                <a:defRPr/>
              </a:pPr>
              <a:t>03.03.2019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3B49274A-843B-485A-A89C-23A4417AC0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11914C9E-43BF-4844-BECB-CD8FFD90A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F59D35-D043-43D0-9A09-CA7932D1DF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769DFC-823B-47A1-BF21-F5A392732B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49C3B06-DFF1-46AB-8F92-C1B34E49C02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lienbildplatzhalter 1">
            <a:extLst>
              <a:ext uri="{FF2B5EF4-FFF2-40B4-BE49-F238E27FC236}">
                <a16:creationId xmlns:a16="http://schemas.microsoft.com/office/drawing/2014/main" id="{48105118-E6FC-4F00-B7C4-A271E67B10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izenplatzhalter 2">
            <a:extLst>
              <a:ext uri="{FF2B5EF4-FFF2-40B4-BE49-F238E27FC236}">
                <a16:creationId xmlns:a16="http://schemas.microsoft.com/office/drawing/2014/main" id="{D41A241E-C75E-4BF6-9884-DF6D7739BA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/>
          </a:p>
        </p:txBody>
      </p:sp>
      <p:sp>
        <p:nvSpPr>
          <p:cNvPr id="17412" name="Foliennummernplatzhalter 3">
            <a:extLst>
              <a:ext uri="{FF2B5EF4-FFF2-40B4-BE49-F238E27FC236}">
                <a16:creationId xmlns:a16="http://schemas.microsoft.com/office/drawing/2014/main" id="{4A2AA861-C0CF-4302-8FB4-ABDDBF41C2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E92B0DC-6E06-41F8-9951-32D998B8A1BE}" type="slidenum">
              <a:rPr lang="de-DE" altLang="de-DE">
                <a:latin typeface="Calibri" panose="020F0502020204030204" pitchFamily="34" charset="0"/>
              </a:rPr>
              <a:pPr eaLnBrk="1" hangingPunct="1"/>
              <a:t>1</a:t>
            </a:fld>
            <a:endParaRPr lang="de-DE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2" y="2928934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36B10D17-2EEF-425F-B96E-BA90E98701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3063" y="6000750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28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323A5F-8801-4880-9A08-CB26100A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4F11F71C-DD97-41CF-B227-83DE1BCE3276}" type="datetimeFigureOut">
              <a:rPr lang="de-AT"/>
              <a:pPr>
                <a:defRPr/>
              </a:pPr>
              <a:t>03.03.2019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EDC98E-8BE4-46CB-9CAB-64782E19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AT" dirty="0" err="1"/>
              <a:t>Tutzer</a:t>
            </a:r>
            <a:r>
              <a:rPr lang="de-AT" dirty="0"/>
              <a:t>, </a:t>
            </a:r>
            <a:r>
              <a:rPr lang="de-AT" dirty="0" err="1"/>
              <a:t>Muttenthaler</a:t>
            </a:r>
            <a:r>
              <a:rPr lang="de-AT" dirty="0"/>
              <a:t>, </a:t>
            </a:r>
            <a:r>
              <a:rPr lang="de-AT" dirty="0" err="1"/>
              <a:t>Grafl</a:t>
            </a:r>
            <a:r>
              <a:rPr lang="de-AT" dirty="0"/>
              <a:t>, </a:t>
            </a:r>
            <a:r>
              <a:rPr lang="de-AT" dirty="0" err="1"/>
              <a:t>Dejmek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DCF352-DB06-4086-A04F-AC8291FD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0BAD22BB-44B2-4DD5-8B08-4832BADBB1FA}" type="slidenum">
              <a:rPr lang="de-AT" altLang="de-DE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67389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297079-9F48-49F4-8408-193563EE83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E280A84-A587-46A0-964F-3D87A9877FA8}" type="datetimeFigureOut">
              <a:rPr lang="de-DE"/>
              <a:pPr>
                <a:defRPr/>
              </a:pPr>
              <a:t>03.03.2019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92734F-AB8C-4EF9-9E27-A19B96CF8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81A1B7-1950-4A36-80DE-EB136E2B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728E6902-4FB0-4652-858B-BECF296ADC0F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1138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2" y="2928934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F88A608A-6AE5-47BF-AD69-998E1F04E4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3063" y="6000750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525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31043C-9D70-4041-B610-253F536A43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EC907FB3-4EF7-4113-BACE-9A8299602066}" type="datetimeFigureOut">
              <a:rPr lang="de-AT"/>
              <a:pPr>
                <a:defRPr/>
              </a:pPr>
              <a:t>03.03.2019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D4297A-398E-468E-9107-5C16A1A3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475D5D-4CFD-4571-A351-CFDEBD27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03AA4851-C534-47F3-9F8C-BE200DB80422}" type="slidenum">
              <a:rPr lang="de-AT" altLang="de-DE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07354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A4BF93-B2B0-46AD-A709-4528FDA3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9DBBA1-4DE4-4BB6-910D-4D6817E88906}" type="datetimeFigureOut">
              <a:rPr lang="de-DE"/>
              <a:pPr>
                <a:defRPr/>
              </a:pPr>
              <a:t>03.03.2019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895E75-F966-4CC5-860E-C2B30BE3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31A129-36B8-469C-811D-639DB845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ADDE5B73-BBCD-4B7F-9B84-3561D38BD0F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6584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ild 7" descr="TU_rendering.tif">
            <a:extLst>
              <a:ext uri="{FF2B5EF4-FFF2-40B4-BE49-F238E27FC236}">
                <a16:creationId xmlns:a16="http://schemas.microsoft.com/office/drawing/2014/main" id="{224AA4D3-24C9-4E5C-BD18-0B7DD75E0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uppieren 14">
            <a:extLst>
              <a:ext uri="{FF2B5EF4-FFF2-40B4-BE49-F238E27FC236}">
                <a16:creationId xmlns:a16="http://schemas.microsoft.com/office/drawing/2014/main" id="{6921D629-C40E-4780-A226-D6728668E3FC}"/>
              </a:ext>
            </a:extLst>
          </p:cNvPr>
          <p:cNvGrpSpPr>
            <a:grpSpLocks/>
          </p:cNvGrpSpPr>
          <p:nvPr/>
        </p:nvGrpSpPr>
        <p:grpSpPr bwMode="auto">
          <a:xfrm>
            <a:off x="0" y="2076450"/>
            <a:ext cx="8642350" cy="4781550"/>
            <a:chOff x="0" y="2076528"/>
            <a:chExt cx="8642400" cy="4781472"/>
          </a:xfrm>
        </p:grpSpPr>
        <p:sp>
          <p:nvSpPr>
            <p:cNvPr id="1029" name="Rectangle 12">
              <a:extLst>
                <a:ext uri="{FF2B5EF4-FFF2-40B4-BE49-F238E27FC236}">
                  <a16:creationId xmlns:a16="http://schemas.microsoft.com/office/drawing/2014/main" id="{CFCFFB40-DAFF-433B-8894-E4B7810D0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/>
            </a:p>
          </p:txBody>
        </p:sp>
        <p:sp>
          <p:nvSpPr>
            <p:cNvPr id="1030" name="Oval 10">
              <a:extLst>
                <a:ext uri="{FF2B5EF4-FFF2-40B4-BE49-F238E27FC236}">
                  <a16:creationId xmlns:a16="http://schemas.microsoft.com/office/drawing/2014/main" id="{65C6C5A5-99F8-4851-9F7F-6EEE4198A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/>
            </a:p>
          </p:txBody>
        </p:sp>
        <p:sp>
          <p:nvSpPr>
            <p:cNvPr id="1031" name="Rectangle 15">
              <a:extLst>
                <a:ext uri="{FF2B5EF4-FFF2-40B4-BE49-F238E27FC236}">
                  <a16:creationId xmlns:a16="http://schemas.microsoft.com/office/drawing/2014/main" id="{82909283-1B48-40DF-B16B-C85944CC1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/>
            </a:p>
          </p:txBody>
        </p:sp>
      </p:grpSp>
      <p:pic>
        <p:nvPicPr>
          <p:cNvPr id="1028" name="Grafik 4">
            <a:extLst>
              <a:ext uri="{FF2B5EF4-FFF2-40B4-BE49-F238E27FC236}">
                <a16:creationId xmlns:a16="http://schemas.microsoft.com/office/drawing/2014/main" id="{724690DA-7629-4090-BD0F-7B4491C42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708400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platzhalter 2">
            <a:extLst>
              <a:ext uri="{FF2B5EF4-FFF2-40B4-BE49-F238E27FC236}">
                <a16:creationId xmlns:a16="http://schemas.microsoft.com/office/drawing/2014/main" id="{401004DB-2CF1-4D0B-99FD-21B26092900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88A449-9DDE-4050-87EA-A9099C1C4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F15E8C-444C-47C7-BB09-B1B147536E4C}" type="datetimeFigureOut">
              <a:rPr lang="de-DE"/>
              <a:pPr>
                <a:defRPr/>
              </a:pPr>
              <a:t>03.03.2019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1278D8-C789-4658-AB80-5D122D8F1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E3E5E0-59B0-4EC8-BF00-21BFF7FCF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BCA802A7-8255-4168-A1C0-CF13A57D69BB}" type="slidenum">
              <a:rPr lang="de-DE" altLang="de-DE"/>
              <a:pPr/>
              <a:t>‹Nr.›</a:t>
            </a:fld>
            <a:endParaRPr lang="de-DE" altLang="de-DE"/>
          </a:p>
        </p:txBody>
      </p:sp>
      <p:grpSp>
        <p:nvGrpSpPr>
          <p:cNvPr id="2" name="Gruppieren 11">
            <a:extLst>
              <a:ext uri="{FF2B5EF4-FFF2-40B4-BE49-F238E27FC236}">
                <a16:creationId xmlns:a16="http://schemas.microsoft.com/office/drawing/2014/main" id="{E00AD67F-1BD9-47A2-95D8-DEDA3131004D}"/>
              </a:ext>
            </a:extLst>
          </p:cNvPr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C43140C0-9555-4EF7-996B-84B1A516E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10" name="Oval 14">
              <a:extLst>
                <a:ext uri="{FF2B5EF4-FFF2-40B4-BE49-F238E27FC236}">
                  <a16:creationId xmlns:a16="http://schemas.microsoft.com/office/drawing/2014/main" id="{BA3433E0-37A7-4B38-B93B-E841E0233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19ACDCB0-4D18-4548-8A96-E4EE084E9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2055" name="Grafik 12" descr="TU_Logo.gif">
            <a:extLst>
              <a:ext uri="{FF2B5EF4-FFF2-40B4-BE49-F238E27FC236}">
                <a16:creationId xmlns:a16="http://schemas.microsoft.com/office/drawing/2014/main" id="{F01B05E7-F043-4CE9-BF35-689D58B963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FD2C9CAF-C917-4A73-BE9D-132157B321E4}"/>
              </a:ext>
            </a:extLst>
          </p:cNvPr>
          <p:cNvSpPr txBox="1">
            <a:spLocks/>
          </p:cNvSpPr>
          <p:nvPr userDrawn="1"/>
        </p:nvSpPr>
        <p:spPr>
          <a:xfrm>
            <a:off x="857250" y="6356350"/>
            <a:ext cx="1630363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4F11F71C-DD97-41CF-B227-83DE1BCE3276}" type="datetimeFigureOut">
              <a:rPr lang="de-AT" smtClean="0"/>
              <a:pPr>
                <a:defRPr/>
              </a:pPr>
              <a:t>03.03.2019</a:t>
            </a:fld>
            <a:endParaRPr lang="de-AT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8C86693B-17B6-4CA6-AA4E-1A6195F083AB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1733550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6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/>
            <a:fld id="{0BAD22BB-44B2-4DD5-8B08-4832BADBB1FA}" type="slidenum">
              <a:rPr lang="de-AT" altLang="de-DE" sz="1200" smtClean="0"/>
              <a:pPr algn="r"/>
              <a:t>‹Nr.›</a:t>
            </a:fld>
            <a:endParaRPr lang="de-AT" altLang="de-DE" sz="1200" dirty="0"/>
          </a:p>
        </p:txBody>
      </p:sp>
      <p:sp>
        <p:nvSpPr>
          <p:cNvPr id="17" name="Fußzeilenplatzhalter 4">
            <a:extLst>
              <a:ext uri="{FF2B5EF4-FFF2-40B4-BE49-F238E27FC236}">
                <a16:creationId xmlns:a16="http://schemas.microsoft.com/office/drawing/2014/main" id="{A95F5513-3723-4D9F-81D4-A2071A926398}"/>
              </a:ext>
            </a:extLst>
          </p:cNvPr>
          <p:cNvSpPr txBox="1">
            <a:spLocks/>
          </p:cNvSpPr>
          <p:nvPr userDrawn="1"/>
        </p:nvSpPr>
        <p:spPr>
          <a:xfrm>
            <a:off x="2828528" y="63762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AT" dirty="0" err="1"/>
              <a:t>Tutzer</a:t>
            </a:r>
            <a:r>
              <a:rPr lang="de-AT" dirty="0"/>
              <a:t>, </a:t>
            </a:r>
            <a:r>
              <a:rPr lang="de-AT" dirty="0" err="1"/>
              <a:t>Muttenthaler</a:t>
            </a:r>
            <a:r>
              <a:rPr lang="de-AT" dirty="0"/>
              <a:t>, </a:t>
            </a:r>
            <a:r>
              <a:rPr lang="de-AT" dirty="0" err="1"/>
              <a:t>Grafl</a:t>
            </a:r>
            <a:r>
              <a:rPr lang="de-AT" dirty="0"/>
              <a:t>, </a:t>
            </a:r>
            <a:r>
              <a:rPr lang="de-AT" dirty="0" err="1"/>
              <a:t>Dejmek</a:t>
            </a:r>
            <a:endParaRPr lang="de-A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50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platzhalter 2">
            <a:extLst>
              <a:ext uri="{FF2B5EF4-FFF2-40B4-BE49-F238E27FC236}">
                <a16:creationId xmlns:a16="http://schemas.microsoft.com/office/drawing/2014/main" id="{DA730449-D733-47EF-8A81-3B1A6AC122F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E42E7A-0416-4351-812C-74622A62A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B1A8B07-9AC1-4981-A6F8-A8907D810844}" type="datetimeFigureOut">
              <a:rPr lang="de-DE"/>
              <a:pPr>
                <a:defRPr/>
              </a:pPr>
              <a:t>03.03.2019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0926B7-9722-4F33-9179-2B6D8C261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1FDA3B-98BF-4878-9FB7-64F09B85A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531E19A5-D8DD-4448-98C6-51C30FBA52FD}" type="slidenum">
              <a:rPr lang="de-DE" altLang="de-DE"/>
              <a:pPr/>
              <a:t>‹Nr.›</a:t>
            </a:fld>
            <a:endParaRPr lang="de-DE" altLang="de-DE"/>
          </a:p>
        </p:txBody>
      </p:sp>
      <p:grpSp>
        <p:nvGrpSpPr>
          <p:cNvPr id="2" name="Gruppieren 11">
            <a:extLst>
              <a:ext uri="{FF2B5EF4-FFF2-40B4-BE49-F238E27FC236}">
                <a16:creationId xmlns:a16="http://schemas.microsoft.com/office/drawing/2014/main" id="{E9D395E3-504C-4454-8F29-DD22BF484015}"/>
              </a:ext>
            </a:extLst>
          </p:cNvPr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rgbClr val="DEE7EC"/>
          </a:solidFill>
        </p:grpSpPr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87B95A55-64EB-4BCE-BA94-329D80E66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Oval 14">
              <a:extLst>
                <a:ext uri="{FF2B5EF4-FFF2-40B4-BE49-F238E27FC236}">
                  <a16:creationId xmlns:a16="http://schemas.microsoft.com/office/drawing/2014/main" id="{E62D43A1-2E4D-453D-B28C-2491E9249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FDFA419E-FE0B-4344-9E82-8A0E54B91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3079" name="Grafik 12" descr="TU_Logo.gif">
            <a:extLst>
              <a:ext uri="{FF2B5EF4-FFF2-40B4-BE49-F238E27FC236}">
                <a16:creationId xmlns:a16="http://schemas.microsoft.com/office/drawing/2014/main" id="{9EFA0944-4BF3-4A21-BBF5-72312E971E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>
            <a:extLst>
              <a:ext uri="{FF2B5EF4-FFF2-40B4-BE49-F238E27FC236}">
                <a16:creationId xmlns:a16="http://schemas.microsoft.com/office/drawing/2014/main" id="{AE2F0BD4-85AC-4E8F-92EC-68D99243FFB2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899593" y="2276872"/>
            <a:ext cx="7630566" cy="1255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de-DE" dirty="0"/>
              <a:t>Partial reconfiguration on IOT device</a:t>
            </a:r>
          </a:p>
        </p:txBody>
      </p:sp>
      <p:sp>
        <p:nvSpPr>
          <p:cNvPr id="9219" name="Untertitel 2">
            <a:extLst>
              <a:ext uri="{FF2B5EF4-FFF2-40B4-BE49-F238E27FC236}">
                <a16:creationId xmlns:a16="http://schemas.microsoft.com/office/drawing/2014/main" id="{6751A8C0-0F9E-4932-90C5-C37C7B3F1A4E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935882" y="3148385"/>
            <a:ext cx="7557988" cy="344896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de-DE" dirty="0"/>
              <a:t>Android on </a:t>
            </a:r>
            <a:r>
              <a:rPr lang="en-US" altLang="de-DE" dirty="0" err="1"/>
              <a:t>zynq</a:t>
            </a:r>
            <a:r>
              <a:rPr lang="en-US" altLang="de-DE" dirty="0"/>
              <a:t> featuring updateable FPGA-</a:t>
            </a:r>
            <a:r>
              <a:rPr lang="en-US" altLang="de-DE" dirty="0" err="1"/>
              <a:t>accellerated</a:t>
            </a:r>
            <a:r>
              <a:rPr lang="en-US" altLang="de-DE" dirty="0"/>
              <a:t> image</a:t>
            </a:r>
            <a:br>
              <a:rPr lang="en-US" altLang="de-DE" dirty="0"/>
            </a:br>
            <a:r>
              <a:rPr lang="en-US" altLang="de-DE" dirty="0"/>
              <a:t>processing and hashing</a:t>
            </a:r>
          </a:p>
          <a:p>
            <a:pPr algn="ctr"/>
            <a:endParaRPr lang="en-US" altLang="de-DE" dirty="0"/>
          </a:p>
          <a:p>
            <a:pPr algn="ctr"/>
            <a:r>
              <a:rPr lang="en-GB" dirty="0"/>
              <a:t>Ing. Andreas </a:t>
            </a:r>
            <a:r>
              <a:rPr lang="en-GB" dirty="0" err="1"/>
              <a:t>Dejmek</a:t>
            </a:r>
            <a:r>
              <a:rPr lang="en-GB" dirty="0"/>
              <a:t>, BSc</a:t>
            </a:r>
          </a:p>
          <a:p>
            <a:pPr algn="ctr"/>
            <a:r>
              <a:rPr lang="en-GB" dirty="0"/>
              <a:t>Christoph </a:t>
            </a:r>
            <a:r>
              <a:rPr lang="en-GB" dirty="0" err="1"/>
              <a:t>Grafl</a:t>
            </a:r>
            <a:endParaRPr lang="en-GB" dirty="0"/>
          </a:p>
          <a:p>
            <a:pPr algn="ctr"/>
            <a:r>
              <a:rPr lang="en-GB" dirty="0"/>
              <a:t>Florian </a:t>
            </a:r>
            <a:r>
              <a:rPr lang="en-GB" dirty="0" err="1"/>
              <a:t>Muttenthaler</a:t>
            </a:r>
            <a:r>
              <a:rPr lang="en-GB" dirty="0"/>
              <a:t>, BSc</a:t>
            </a:r>
          </a:p>
          <a:p>
            <a:pPr algn="ctr"/>
            <a:r>
              <a:rPr lang="en-GB" dirty="0" err="1"/>
              <a:t>Benedikt</a:t>
            </a:r>
            <a:r>
              <a:rPr lang="en-GB" dirty="0"/>
              <a:t> </a:t>
            </a:r>
            <a:r>
              <a:rPr lang="en-GB" dirty="0" err="1"/>
              <a:t>Tutzer</a:t>
            </a:r>
            <a:r>
              <a:rPr lang="en-GB" dirty="0"/>
              <a:t>, BSc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Institute of Computer Technology</a:t>
            </a:r>
          </a:p>
          <a:p>
            <a:pPr algn="ctr"/>
            <a:r>
              <a:rPr lang="en-GB" dirty="0"/>
              <a:t>TU Wien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D2FD4-BC8C-4054-AAEE-A23A6ED7C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1052737"/>
            <a:ext cx="5328592" cy="648072"/>
          </a:xfrm>
        </p:spPr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Data Streaming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43EA4F-522F-42EB-8E22-C7D0529D8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772816"/>
            <a:ext cx="6271896" cy="4608512"/>
          </a:xfrm>
        </p:spPr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Client </a:t>
            </a:r>
            <a:r>
              <a:rPr lang="de-AT" dirty="0" err="1">
                <a:solidFill>
                  <a:schemeClr val="tx1"/>
                </a:solidFill>
              </a:rPr>
              <a:t>polls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server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for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information</a:t>
            </a:r>
            <a:endParaRPr lang="de-AT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tx1"/>
                </a:solidFill>
              </a:rPr>
              <a:t>http:// … /</a:t>
            </a:r>
            <a:r>
              <a:rPr lang="de-AT" dirty="0" err="1">
                <a:solidFill>
                  <a:schemeClr val="tx1"/>
                </a:solidFill>
              </a:rPr>
              <a:t>api</a:t>
            </a:r>
            <a:r>
              <a:rPr lang="de-AT" dirty="0">
                <a:solidFill>
                  <a:schemeClr val="tx1"/>
                </a:solidFill>
              </a:rPr>
              <a:t>/</a:t>
            </a:r>
            <a:r>
              <a:rPr lang="de-AT" dirty="0" err="1">
                <a:solidFill>
                  <a:schemeClr val="tx1"/>
                </a:solidFill>
              </a:rPr>
              <a:t>soc_lab</a:t>
            </a:r>
            <a:endParaRPr lang="de-AT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tx1"/>
                </a:solidFill>
              </a:rPr>
              <a:t>Server </a:t>
            </a:r>
            <a:r>
              <a:rPr lang="de-AT" dirty="0" err="1">
                <a:solidFill>
                  <a:schemeClr val="tx1"/>
                </a:solidFill>
              </a:rPr>
              <a:t>returns</a:t>
            </a:r>
            <a:r>
              <a:rPr lang="de-AT" dirty="0">
                <a:solidFill>
                  <a:schemeClr val="tx1"/>
                </a:solidFill>
              </a:rPr>
              <a:t> relevant </a:t>
            </a:r>
            <a:r>
              <a:rPr lang="de-AT" dirty="0" err="1">
                <a:solidFill>
                  <a:schemeClr val="tx1"/>
                </a:solidFill>
              </a:rPr>
              <a:t>information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from</a:t>
            </a:r>
            <a:r>
              <a:rPr lang="de-AT" dirty="0">
                <a:solidFill>
                  <a:schemeClr val="tx1"/>
                </a:solidFill>
              </a:rPr>
              <a:t> Database(</a:t>
            </a:r>
            <a:r>
              <a:rPr lang="de-AT" dirty="0" err="1">
                <a:solidFill>
                  <a:schemeClr val="tx1"/>
                </a:solidFill>
              </a:rPr>
              <a:t>version,changelog,filepath</a:t>
            </a:r>
            <a:r>
              <a:rPr lang="de-AT" dirty="0">
                <a:solidFill>
                  <a:schemeClr val="tx1"/>
                </a:solidFill>
              </a:rPr>
              <a:t>…)</a:t>
            </a:r>
          </a:p>
          <a:p>
            <a:endParaRPr lang="de-AT" sz="1200" dirty="0">
              <a:solidFill>
                <a:schemeClr val="tx1"/>
              </a:solidFill>
            </a:endParaRPr>
          </a:p>
          <a:p>
            <a:r>
              <a:rPr lang="de-AT" dirty="0">
                <a:solidFill>
                  <a:schemeClr val="tx1"/>
                </a:solidFill>
              </a:rPr>
              <a:t>Client </a:t>
            </a:r>
            <a:r>
              <a:rPr lang="de-AT" dirty="0" err="1">
                <a:solidFill>
                  <a:schemeClr val="tx1"/>
                </a:solidFill>
              </a:rPr>
              <a:t>compares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his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version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with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server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version</a:t>
            </a:r>
            <a:endParaRPr lang="de-AT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tx1"/>
                </a:solidFill>
              </a:rPr>
              <a:t>Download </a:t>
            </a:r>
            <a:r>
              <a:rPr lang="de-AT" dirty="0" err="1">
                <a:solidFill>
                  <a:schemeClr val="tx1"/>
                </a:solidFill>
              </a:rPr>
              <a:t>bitstream</a:t>
            </a:r>
            <a:r>
              <a:rPr lang="de-AT" dirty="0">
                <a:solidFill>
                  <a:schemeClr val="tx1"/>
                </a:solidFill>
              </a:rPr>
              <a:t>, </a:t>
            </a:r>
            <a:r>
              <a:rPr lang="de-AT" dirty="0" err="1">
                <a:solidFill>
                  <a:schemeClr val="tx1"/>
                </a:solidFill>
              </a:rPr>
              <a:t>if</a:t>
            </a:r>
            <a:r>
              <a:rPr lang="de-AT" dirty="0">
                <a:solidFill>
                  <a:schemeClr val="tx1"/>
                </a:solidFill>
              </a:rPr>
              <a:t> not </a:t>
            </a:r>
            <a:r>
              <a:rPr lang="de-AT" dirty="0" err="1">
                <a:solidFill>
                  <a:schemeClr val="tx1"/>
                </a:solidFill>
              </a:rPr>
              <a:t>up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to</a:t>
            </a:r>
            <a:r>
              <a:rPr lang="de-AT" dirty="0">
                <a:solidFill>
                  <a:schemeClr val="tx1"/>
                </a:solidFill>
              </a:rPr>
              <a:t> 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tx1"/>
                </a:solidFill>
              </a:rPr>
              <a:t>http:// … /</a:t>
            </a:r>
            <a:r>
              <a:rPr lang="de-AT" dirty="0" err="1">
                <a:solidFill>
                  <a:schemeClr val="tx1"/>
                </a:solidFill>
              </a:rPr>
              <a:t>api</a:t>
            </a:r>
            <a:r>
              <a:rPr lang="de-AT" dirty="0">
                <a:solidFill>
                  <a:schemeClr val="tx1"/>
                </a:solidFill>
              </a:rPr>
              <a:t>/</a:t>
            </a:r>
            <a:r>
              <a:rPr lang="de-AT" dirty="0" err="1">
                <a:solidFill>
                  <a:schemeClr val="tx1"/>
                </a:solidFill>
              </a:rPr>
              <a:t>download</a:t>
            </a:r>
            <a:r>
              <a:rPr lang="de-AT" dirty="0">
                <a:solidFill>
                  <a:schemeClr val="tx1"/>
                </a:solidFill>
              </a:rPr>
              <a:t>/&lt;</a:t>
            </a:r>
            <a:r>
              <a:rPr lang="de-AT" dirty="0" err="1">
                <a:solidFill>
                  <a:schemeClr val="tx1"/>
                </a:solidFill>
              </a:rPr>
              <a:t>filepath</a:t>
            </a:r>
            <a:r>
              <a:rPr lang="de-AT" dirty="0">
                <a:solidFill>
                  <a:schemeClr val="tx1"/>
                </a:solidFill>
              </a:rPr>
              <a:t>&gt;</a:t>
            </a:r>
          </a:p>
          <a:p>
            <a:endParaRPr lang="de-AT" sz="1200" dirty="0">
              <a:solidFill>
                <a:schemeClr val="tx1"/>
              </a:solidFill>
            </a:endParaRPr>
          </a:p>
          <a:p>
            <a:r>
              <a:rPr lang="de-AT" dirty="0" err="1">
                <a:solidFill>
                  <a:schemeClr val="tx1"/>
                </a:solidFill>
              </a:rPr>
              <a:t>Verify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bitstream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integrity</a:t>
            </a:r>
            <a:endParaRPr lang="de-AT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tx1"/>
                </a:solidFill>
              </a:rPr>
              <a:t>Match </a:t>
            </a:r>
            <a:r>
              <a:rPr lang="de-AT" dirty="0" err="1">
                <a:solidFill>
                  <a:schemeClr val="tx1"/>
                </a:solidFill>
              </a:rPr>
              <a:t>checksum</a:t>
            </a:r>
            <a:endParaRPr lang="de-AT" dirty="0">
              <a:solidFill>
                <a:schemeClr val="tx1"/>
              </a:solidFill>
            </a:endParaRPr>
          </a:p>
          <a:p>
            <a:endParaRPr lang="de-AT" sz="800" dirty="0">
              <a:solidFill>
                <a:schemeClr val="tx1"/>
              </a:solidFill>
            </a:endParaRPr>
          </a:p>
          <a:p>
            <a:r>
              <a:rPr lang="de-AT" dirty="0" err="1">
                <a:solidFill>
                  <a:schemeClr val="tx1"/>
                </a:solidFill>
              </a:rPr>
              <a:t>Reconfigure</a:t>
            </a:r>
            <a:r>
              <a:rPr lang="de-AT" dirty="0">
                <a:solidFill>
                  <a:schemeClr val="tx1"/>
                </a:solidFill>
              </a:rPr>
              <a:t> FPGA </a:t>
            </a:r>
            <a:r>
              <a:rPr lang="de-AT" dirty="0" err="1">
                <a:solidFill>
                  <a:schemeClr val="tx1"/>
                </a:solidFill>
              </a:rPr>
              <a:t>fabric</a:t>
            </a:r>
            <a:endParaRPr lang="de-AT" dirty="0">
              <a:solidFill>
                <a:schemeClr val="tx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423E33F-22B4-4FCA-B5BB-F5DD0EF2A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968" y="1245908"/>
            <a:ext cx="909801" cy="90980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683353B-E85D-438B-8B74-66DAE9AA5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69" y="5226840"/>
            <a:ext cx="817637" cy="817637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F28FD80-1EA8-401D-9F0F-ED5C8C4CD0D3}"/>
              </a:ext>
            </a:extLst>
          </p:cNvPr>
          <p:cNvCxnSpPr>
            <a:cxnSpLocks/>
          </p:cNvCxnSpPr>
          <p:nvPr/>
        </p:nvCxnSpPr>
        <p:spPr>
          <a:xfrm flipH="1" flipV="1">
            <a:off x="7308304" y="2155709"/>
            <a:ext cx="648072" cy="2929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950A952-80FB-4AA7-9F4D-9521DB2F75A3}"/>
              </a:ext>
            </a:extLst>
          </p:cNvPr>
          <p:cNvCxnSpPr/>
          <p:nvPr/>
        </p:nvCxnSpPr>
        <p:spPr>
          <a:xfrm>
            <a:off x="6978310" y="2216290"/>
            <a:ext cx="624842" cy="280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218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D2FD4-BC8C-4054-AAEE-A23A6ED7C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1052737"/>
            <a:ext cx="5328592" cy="648072"/>
          </a:xfrm>
        </p:spPr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Data Streaming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43EA4F-522F-42EB-8E22-C7D0529D8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772816"/>
            <a:ext cx="6271896" cy="4608512"/>
          </a:xfrm>
        </p:spPr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Client Architecture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F0D0FC9-E56C-466E-A579-E966F64CF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348880"/>
            <a:ext cx="7788233" cy="372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45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D2FD4-BC8C-4054-AAEE-A23A6ED7C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1052737"/>
            <a:ext cx="5328592" cy="648072"/>
          </a:xfrm>
        </p:spPr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Data Streaming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43EA4F-522F-42EB-8E22-C7D0529D8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772816"/>
            <a:ext cx="6271896" cy="4608512"/>
          </a:xfrm>
        </p:spPr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Flow: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 err="1">
                <a:solidFill>
                  <a:schemeClr val="tx1"/>
                </a:solidFill>
              </a:rPr>
              <a:t>Activity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configures</a:t>
            </a:r>
            <a:r>
              <a:rPr lang="de-AT" dirty="0">
                <a:solidFill>
                  <a:schemeClr val="tx1"/>
                </a:solidFill>
              </a:rPr>
              <a:t> Network Manager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tx1"/>
                </a:solidFill>
              </a:rPr>
              <a:t>Network Manager </a:t>
            </a:r>
            <a:r>
              <a:rPr lang="de-AT" dirty="0" err="1">
                <a:solidFill>
                  <a:schemeClr val="tx1"/>
                </a:solidFill>
              </a:rPr>
              <a:t>polls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server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for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information</a:t>
            </a:r>
            <a:endParaRPr lang="de-AT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 err="1">
                <a:solidFill>
                  <a:schemeClr val="tx1"/>
                </a:solidFill>
              </a:rPr>
              <a:t>Received</a:t>
            </a:r>
            <a:r>
              <a:rPr lang="de-AT" dirty="0">
                <a:solidFill>
                  <a:schemeClr val="tx1"/>
                </a:solidFill>
              </a:rPr>
              <a:t> JSON File will </a:t>
            </a:r>
            <a:r>
              <a:rPr lang="de-AT" dirty="0" err="1">
                <a:solidFill>
                  <a:schemeClr val="tx1"/>
                </a:solidFill>
              </a:rPr>
              <a:t>be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forwared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to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Msg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Processor</a:t>
            </a:r>
            <a:endParaRPr lang="de-AT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 err="1">
                <a:solidFill>
                  <a:schemeClr val="tx1"/>
                </a:solidFill>
              </a:rPr>
              <a:t>Msg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Processor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retriev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information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from</a:t>
            </a:r>
            <a:r>
              <a:rPr lang="de-AT" dirty="0">
                <a:solidFill>
                  <a:schemeClr val="tx1"/>
                </a:solidFill>
              </a:rPr>
              <a:t> JSON </a:t>
            </a:r>
            <a:r>
              <a:rPr lang="de-AT" dirty="0" err="1">
                <a:solidFill>
                  <a:schemeClr val="tx1"/>
                </a:solidFill>
              </a:rPr>
              <a:t>file</a:t>
            </a:r>
            <a:r>
              <a:rPr lang="de-AT" dirty="0">
                <a:solidFill>
                  <a:schemeClr val="tx1"/>
                </a:solidFill>
              </a:rPr>
              <a:t>, </a:t>
            </a:r>
            <a:r>
              <a:rPr lang="de-AT" dirty="0" err="1">
                <a:solidFill>
                  <a:schemeClr val="tx1"/>
                </a:solidFill>
              </a:rPr>
              <a:t>compare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bitstream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version</a:t>
            </a:r>
            <a:r>
              <a:rPr lang="de-AT" dirty="0">
                <a:solidFill>
                  <a:schemeClr val="tx1"/>
                </a:solidFill>
              </a:rPr>
              <a:t>. </a:t>
            </a:r>
            <a:r>
              <a:rPr lang="de-AT" dirty="0" err="1">
                <a:solidFill>
                  <a:schemeClr val="tx1"/>
                </a:solidFill>
              </a:rPr>
              <a:t>Informs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Activity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if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new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bitstream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is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available</a:t>
            </a:r>
            <a:r>
              <a:rPr lang="de-AT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 err="1">
                <a:solidFill>
                  <a:schemeClr val="tx1"/>
                </a:solidFill>
              </a:rPr>
              <a:t>Activity</a:t>
            </a:r>
            <a:r>
              <a:rPr lang="de-AT" dirty="0">
                <a:solidFill>
                  <a:schemeClr val="tx1"/>
                </a:solidFill>
              </a:rPr>
              <a:t> will </a:t>
            </a:r>
            <a:r>
              <a:rPr lang="de-AT" dirty="0" err="1">
                <a:solidFill>
                  <a:schemeClr val="tx1"/>
                </a:solidFill>
              </a:rPr>
              <a:t>initiate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download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through</a:t>
            </a:r>
            <a:r>
              <a:rPr lang="de-AT" dirty="0">
                <a:solidFill>
                  <a:schemeClr val="tx1"/>
                </a:solidFill>
              </a:rPr>
              <a:t> Network Manager.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 err="1">
                <a:solidFill>
                  <a:schemeClr val="tx1"/>
                </a:solidFill>
              </a:rPr>
              <a:t>Msg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Processor</a:t>
            </a:r>
            <a:r>
              <a:rPr lang="de-AT" dirty="0">
                <a:solidFill>
                  <a:schemeClr val="tx1"/>
                </a:solidFill>
              </a:rPr>
              <a:t> check md5 </a:t>
            </a:r>
            <a:r>
              <a:rPr lang="de-AT" dirty="0" err="1">
                <a:solidFill>
                  <a:schemeClr val="tx1"/>
                </a:solidFill>
              </a:rPr>
              <a:t>from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downloaded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file</a:t>
            </a:r>
            <a:endParaRPr lang="de-AT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tx1"/>
                </a:solidFill>
              </a:rPr>
              <a:t>Save </a:t>
            </a:r>
            <a:r>
              <a:rPr lang="de-AT" dirty="0" err="1">
                <a:solidFill>
                  <a:schemeClr val="tx1"/>
                </a:solidFill>
              </a:rPr>
              <a:t>bitstream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to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disk</a:t>
            </a:r>
            <a:endParaRPr lang="de-AT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 err="1">
                <a:solidFill>
                  <a:schemeClr val="tx1"/>
                </a:solidFill>
              </a:rPr>
              <a:t>Fabric</a:t>
            </a:r>
            <a:r>
              <a:rPr lang="de-AT" dirty="0">
                <a:solidFill>
                  <a:schemeClr val="tx1"/>
                </a:solidFill>
              </a:rPr>
              <a:t> Manager </a:t>
            </a:r>
            <a:r>
              <a:rPr lang="de-AT" dirty="0" err="1">
                <a:solidFill>
                  <a:schemeClr val="tx1"/>
                </a:solidFill>
              </a:rPr>
              <a:t>forwards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bitstream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to</a:t>
            </a:r>
            <a:r>
              <a:rPr lang="de-AT" dirty="0">
                <a:solidFill>
                  <a:schemeClr val="tx1"/>
                </a:solidFill>
              </a:rPr>
              <a:t> ?OS?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587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D2FD4-BC8C-4054-AAEE-A23A6ED7C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1052737"/>
            <a:ext cx="5328592" cy="648072"/>
          </a:xfrm>
        </p:spPr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Data Streaming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43EA4F-522F-42EB-8E22-C7D0529D8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772816"/>
            <a:ext cx="4032449" cy="4608512"/>
          </a:xfrm>
        </p:spPr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Problems: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tx1"/>
                </a:solidFill>
              </a:rPr>
              <a:t>OS </a:t>
            </a:r>
            <a:r>
              <a:rPr lang="de-AT" dirty="0" err="1">
                <a:solidFill>
                  <a:schemeClr val="tx1"/>
                </a:solidFill>
              </a:rPr>
              <a:t>handles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address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allocation</a:t>
            </a:r>
            <a:endParaRPr lang="de-AT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 err="1">
                <a:solidFill>
                  <a:schemeClr val="tx1"/>
                </a:solidFill>
              </a:rPr>
              <a:t>Only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access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to</a:t>
            </a:r>
            <a:r>
              <a:rPr lang="de-AT" dirty="0">
                <a:solidFill>
                  <a:schemeClr val="tx1"/>
                </a:solidFill>
              </a:rPr>
              <a:t> virtual </a:t>
            </a:r>
            <a:r>
              <a:rPr lang="de-AT" dirty="0" err="1">
                <a:solidFill>
                  <a:schemeClr val="tx1"/>
                </a:solidFill>
              </a:rPr>
              <a:t>memory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space</a:t>
            </a:r>
            <a:endParaRPr lang="de-AT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dirty="0">
              <a:solidFill>
                <a:schemeClr val="tx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0F24A60-0072-48C8-A14A-71B9EF1EC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908720"/>
            <a:ext cx="3648935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95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7CA6850-460A-4550-9DE9-0552F470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Created simple PR project for </a:t>
            </a:r>
            <a:r>
              <a:rPr lang="en-US" sz="3200" dirty="0" err="1"/>
              <a:t>Zedboard</a:t>
            </a:r>
            <a:endParaRPr lang="en-GB" sz="32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7AC51D4-70FC-420B-B164-378C41466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Consists of one PR region with two modules</a:t>
            </a:r>
          </a:p>
          <a:p>
            <a:pPr lvl="1"/>
            <a:r>
              <a:rPr lang="en-GB" dirty="0"/>
              <a:t>LED shift left</a:t>
            </a:r>
          </a:p>
          <a:p>
            <a:pPr lvl="1"/>
            <a:r>
              <a:rPr lang="en-GB" dirty="0"/>
              <a:t>LED shift right</a:t>
            </a:r>
          </a:p>
          <a:p>
            <a:pPr lvl="1"/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Bitstreams generated but not tested yet</a:t>
            </a:r>
          </a:p>
        </p:txBody>
      </p:sp>
    </p:spTree>
    <p:extLst>
      <p:ext uri="{BB962C8B-B14F-4D97-AF65-F5344CB8AC3E}">
        <p14:creationId xmlns:p14="http://schemas.microsoft.com/office/powerpoint/2010/main" val="3365643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4289452-67B8-46E0-ABBA-737B3C13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Partial reconfiguration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FB81D3AB-0E15-43DB-AFF1-E6BA8CC1E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PR </a:t>
            </a:r>
            <a:r>
              <a:rPr lang="de-AT" dirty="0" err="1"/>
              <a:t>project</a:t>
            </a:r>
            <a:r>
              <a:rPr lang="de-AT" dirty="0"/>
              <a:t> </a:t>
            </a:r>
            <a:r>
              <a:rPr lang="de-AT" dirty="0" err="1"/>
              <a:t>flow</a:t>
            </a:r>
            <a:r>
              <a:rPr lang="de-AT" dirty="0"/>
              <a:t> (GUI </a:t>
            </a:r>
            <a:r>
              <a:rPr lang="de-AT" dirty="0" err="1"/>
              <a:t>based</a:t>
            </a:r>
            <a:r>
              <a:rPr lang="de-AT" dirty="0"/>
              <a:t>)</a:t>
            </a:r>
            <a:endParaRPr lang="en-GB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E73429C-1F67-48EA-9B6F-B47A11526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334" y="3126311"/>
            <a:ext cx="3647332" cy="311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14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5A483C1-18C5-44D4-8BE4-5547C749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 PR – two approaches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2B5FB12-24A5-47E9-B40F-6AEF3505D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Control over Android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dirty="0" err="1"/>
              <a:t>xdevcfg</a:t>
            </a:r>
            <a:r>
              <a:rPr lang="en-GB" dirty="0"/>
              <a:t> library</a:t>
            </a:r>
          </a:p>
          <a:p>
            <a:pPr lvl="1"/>
            <a:r>
              <a:rPr lang="en-GB" dirty="0"/>
              <a:t>Supported in our Android version?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Load Bitstream from memory to PL over PCAP</a:t>
            </a:r>
          </a:p>
        </p:txBody>
      </p:sp>
    </p:spTree>
    <p:extLst>
      <p:ext uri="{BB962C8B-B14F-4D97-AF65-F5344CB8AC3E}">
        <p14:creationId xmlns:p14="http://schemas.microsoft.com/office/powerpoint/2010/main" val="139362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8FD5279-30B9-4282-8085-B65704BA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 PR – two approaches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446BE12-4704-4F9C-86A5-86460F70C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Control over IP core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Partial Reconfiguration Controller v1.2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Android trigger the start of reconfiguration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IP load Bitstream from memory to PL over ICAP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6796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E36C0C93-18DA-42DE-AB13-D6E31D74B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FPGA fabric partitioning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3EF119A-8DCE-4C21-A93E-37D515A90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Static portion</a:t>
            </a:r>
          </a:p>
          <a:p>
            <a:pPr lvl="1"/>
            <a:r>
              <a:rPr lang="en-GB" dirty="0"/>
              <a:t>Control for image processing</a:t>
            </a:r>
          </a:p>
          <a:p>
            <a:pPr lvl="1"/>
            <a:r>
              <a:rPr lang="en-GB" dirty="0"/>
              <a:t>Blake2b hash entity</a:t>
            </a:r>
          </a:p>
          <a:p>
            <a:pPr lvl="1"/>
            <a:r>
              <a:rPr lang="en-GB" dirty="0"/>
              <a:t>(IP core PR controller ?)</a:t>
            </a:r>
          </a:p>
          <a:p>
            <a:pPr lvl="1"/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Dynamic portion</a:t>
            </a:r>
          </a:p>
          <a:p>
            <a:pPr lvl="1"/>
            <a:r>
              <a:rPr lang="en-GB" dirty="0"/>
              <a:t>Red filter</a:t>
            </a:r>
          </a:p>
          <a:p>
            <a:pPr lvl="1"/>
            <a:r>
              <a:rPr lang="en-GB" dirty="0"/>
              <a:t>Green filter</a:t>
            </a:r>
          </a:p>
          <a:p>
            <a:pPr lvl="1"/>
            <a:r>
              <a:rPr lang="en-GB" dirty="0"/>
              <a:t>Blue filter</a:t>
            </a:r>
          </a:p>
        </p:txBody>
      </p:sp>
    </p:spTree>
    <p:extLst>
      <p:ext uri="{BB962C8B-B14F-4D97-AF65-F5344CB8AC3E}">
        <p14:creationId xmlns:p14="http://schemas.microsoft.com/office/powerpoint/2010/main" val="2554471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85A24-19EC-4C3F-B3C8-6962C7C2AA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 for your attention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AA07579-F78E-4F20-A035-61C3C2C19A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04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04DC9-D30A-4965-A59F-7070A397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Project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63A221-F141-4B5E-AA5F-C8542F8A7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24" y="2276872"/>
            <a:ext cx="7429552" cy="38492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 err="1"/>
              <a:t>Zedboard</a:t>
            </a:r>
            <a:r>
              <a:rPr lang="en-GB" sz="2000" dirty="0"/>
              <a:t>: Xilinx Zynq </a:t>
            </a:r>
            <a:r>
              <a:rPr lang="en-GB" sz="2000" dirty="0" err="1"/>
              <a:t>developement</a:t>
            </a:r>
            <a:r>
              <a:rPr lang="en-GB" sz="2000" dirty="0"/>
              <a:t> board</a:t>
            </a:r>
          </a:p>
          <a:p>
            <a:pPr lvl="1"/>
            <a:r>
              <a:rPr lang="en-GB" dirty="0"/>
              <a:t> Android OS</a:t>
            </a:r>
          </a:p>
          <a:p>
            <a:pPr lvl="1"/>
            <a:r>
              <a:rPr lang="en-GB" dirty="0"/>
              <a:t> Output over HDMI</a:t>
            </a:r>
          </a:p>
          <a:p>
            <a:pPr lvl="1"/>
            <a:r>
              <a:rPr lang="en-GB" dirty="0"/>
              <a:t> Input from USB-Touchscreen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Image processing app with programmable-logic accelerated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Server to retrieve updates to accelerators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programmable-logic hashing to verify the received bitstream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Dynamic partial reconfiguration of the programmable-logic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035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E8F3E-FEF3-4C39-B5D3-4BF108D4E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on Zynq</a:t>
            </a:r>
            <a:br>
              <a:rPr lang="en-US" dirty="0"/>
            </a:b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425D73-F9FA-47FC-94C9-DCC448B1AE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7224" y="2675703"/>
            <a:ext cx="7542449" cy="341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Issues with Android:</a:t>
            </a:r>
          </a:p>
          <a:p>
            <a:pPr lvl="1"/>
            <a:r>
              <a:rPr lang="en-GB" sz="1600" dirty="0"/>
              <a:t>Hardware requirements for versions after android 2.3.7 not met</a:t>
            </a:r>
          </a:p>
          <a:p>
            <a:pPr lvl="1"/>
            <a:r>
              <a:rPr lang="en-GB" sz="1600" dirty="0"/>
              <a:t>Older versions require out-of-date toolchain versions that are hard to find</a:t>
            </a:r>
          </a:p>
          <a:p>
            <a:pPr lvl="1"/>
            <a:r>
              <a:rPr lang="en-GB" sz="1600" dirty="0"/>
              <a:t>Official repository shut down</a:t>
            </a:r>
          </a:p>
          <a:p>
            <a:pPr lvl="1"/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Solutions:</a:t>
            </a:r>
          </a:p>
          <a:p>
            <a:pPr lvl="1"/>
            <a:r>
              <a:rPr lang="en-GB" sz="1600" dirty="0"/>
              <a:t>Build on Ubuntu 12.04 (from 2012)</a:t>
            </a:r>
          </a:p>
          <a:p>
            <a:pPr lvl="1"/>
            <a:r>
              <a:rPr lang="en-GB" sz="1600" dirty="0"/>
              <a:t>Use the cross-compiling toolchain from Xilinx ISE 14.4 (from 2012)</a:t>
            </a:r>
          </a:p>
          <a:p>
            <a:pPr lvl="1"/>
            <a:r>
              <a:rPr lang="en-GB" sz="1600" dirty="0"/>
              <a:t>Use fork on </a:t>
            </a:r>
            <a:r>
              <a:rPr lang="en-GB" sz="1600" dirty="0" err="1"/>
              <a:t>github</a:t>
            </a:r>
            <a:r>
              <a:rPr lang="en-GB" sz="1600" dirty="0"/>
              <a:t> by use </a:t>
            </a:r>
            <a:r>
              <a:rPr lang="en-GB" sz="1600" dirty="0" err="1"/>
              <a:t>aimeemikaelac</a:t>
            </a:r>
            <a:endParaRPr lang="en-GB" sz="1600" dirty="0"/>
          </a:p>
          <a:p>
            <a:pPr lvl="1"/>
            <a:r>
              <a:rPr lang="en-GB" sz="1600" dirty="0"/>
              <a:t>ANDROID NOW BOOTING ON ZEDBOARD!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58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E8F3E-FEF3-4C39-B5D3-4BF108D4E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on Zynq</a:t>
            </a:r>
            <a:br>
              <a:rPr lang="en-US" dirty="0"/>
            </a:b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425D73-F9FA-47FC-94C9-DCC448B1AE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7224" y="2577214"/>
            <a:ext cx="7675216" cy="360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Issues with custom Logic on the </a:t>
            </a:r>
            <a:r>
              <a:rPr lang="en-GB" sz="2000" dirty="0" err="1"/>
              <a:t>Zedboard</a:t>
            </a:r>
            <a:endParaRPr lang="en-GB" sz="2000" dirty="0"/>
          </a:p>
          <a:p>
            <a:pPr lvl="1"/>
            <a:r>
              <a:rPr lang="en-GB" sz="1600" dirty="0"/>
              <a:t>Reference Design out of date. Builds neither with current tools nor with tools from 2012</a:t>
            </a:r>
          </a:p>
          <a:p>
            <a:pPr lvl="1"/>
            <a:r>
              <a:rPr lang="en-GB" sz="1600" dirty="0"/>
              <a:t>Cannot create custom Bitstream</a:t>
            </a:r>
          </a:p>
          <a:p>
            <a:pPr lvl="1"/>
            <a:r>
              <a:rPr lang="en-GB" sz="1600" dirty="0"/>
              <a:t>u-boot requires tools not available in Ubuntu 12.04</a:t>
            </a:r>
            <a:br>
              <a:rPr lang="en-GB" sz="1600" dirty="0"/>
            </a:b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Solutions:</a:t>
            </a:r>
          </a:p>
          <a:p>
            <a:pPr lvl="1"/>
            <a:r>
              <a:rPr lang="de-AT" sz="1600" dirty="0" err="1"/>
              <a:t>Zynq</a:t>
            </a:r>
            <a:r>
              <a:rPr lang="de-AT" sz="1600" dirty="0"/>
              <a:t> zcu102 </a:t>
            </a:r>
            <a:r>
              <a:rPr lang="de-AT" sz="1600" dirty="0" err="1"/>
              <a:t>development</a:t>
            </a:r>
            <a:r>
              <a:rPr lang="de-AT" sz="1600" dirty="0"/>
              <a:t> </a:t>
            </a:r>
            <a:r>
              <a:rPr lang="de-AT" sz="1600" dirty="0" err="1"/>
              <a:t>board</a:t>
            </a:r>
            <a:r>
              <a:rPr lang="de-AT" sz="1600" dirty="0"/>
              <a:t>?</a:t>
            </a:r>
            <a:endParaRPr lang="en-GB" sz="1600" dirty="0"/>
          </a:p>
          <a:p>
            <a:pPr lvl="1"/>
            <a:r>
              <a:rPr lang="en-GB" sz="1600" dirty="0"/>
              <a:t>Build using Xilinx ISE 14.4, but with some IP cores from Xilinx ISE 14.1</a:t>
            </a:r>
          </a:p>
          <a:p>
            <a:pPr lvl="1"/>
            <a:r>
              <a:rPr lang="en-GB" sz="1600" dirty="0"/>
              <a:t>Build some tools (make, device-tree-compiler) from source</a:t>
            </a:r>
          </a:p>
          <a:p>
            <a:pPr lvl="1"/>
            <a:r>
              <a:rPr lang="en-GB" sz="1600" dirty="0"/>
              <a:t>CUSTOM BITSTREAM GENERATED AND WORKING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848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E8F3E-FEF3-4C39-B5D3-4BF108D4E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on Zynq</a:t>
            </a:r>
            <a:br>
              <a:rPr lang="en-US" dirty="0"/>
            </a:b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425D73-F9FA-47FC-94C9-DCC448B1AE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7224" y="2589524"/>
            <a:ext cx="6289414" cy="358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Status:</a:t>
            </a:r>
          </a:p>
          <a:p>
            <a:pPr lvl="1"/>
            <a:r>
              <a:rPr lang="en-GB" dirty="0"/>
              <a:t>Android Booting</a:t>
            </a:r>
          </a:p>
          <a:p>
            <a:pPr lvl="2"/>
            <a:r>
              <a:rPr lang="en-GB" sz="1600" dirty="0"/>
              <a:t>Internet: working (With manual </a:t>
            </a:r>
            <a:r>
              <a:rPr lang="en-GB" sz="1600" dirty="0" err="1"/>
              <a:t>dhcp</a:t>
            </a:r>
            <a:r>
              <a:rPr lang="en-GB" sz="1600" dirty="0"/>
              <a:t> enabling)</a:t>
            </a:r>
          </a:p>
          <a:p>
            <a:pPr lvl="2"/>
            <a:r>
              <a:rPr lang="en-GB" sz="1600" dirty="0"/>
              <a:t>Touchscreen: not working</a:t>
            </a:r>
          </a:p>
          <a:p>
            <a:pPr lvl="1"/>
            <a:r>
              <a:rPr lang="en-GB" dirty="0"/>
              <a:t>Can read/write registers on FPGA from Android</a:t>
            </a:r>
            <a:br>
              <a:rPr lang="en-GB" sz="1600" dirty="0"/>
            </a:b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Next Steps:</a:t>
            </a:r>
          </a:p>
          <a:p>
            <a:pPr lvl="1"/>
            <a:r>
              <a:rPr lang="en-GB" sz="1600" dirty="0"/>
              <a:t>Implement Protocol to interface FPGA Logic</a:t>
            </a:r>
          </a:p>
          <a:p>
            <a:pPr lvl="1"/>
            <a:r>
              <a:rPr lang="en-GB" sz="1600" dirty="0"/>
              <a:t>Implement Linux kernel extension</a:t>
            </a:r>
          </a:p>
          <a:p>
            <a:pPr lvl="1"/>
            <a:r>
              <a:rPr lang="en-GB" sz="1600" dirty="0"/>
              <a:t>Include Blake2b hashing entity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546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DDBF2-066A-4929-9453-83AF670A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</a:t>
            </a:r>
            <a:r>
              <a:rPr lang="en-GB" dirty="0"/>
              <a:t>mage Filters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965086-7946-44FD-A1A9-B7CD1822D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C27D10-B873-41FB-A19A-1A310445B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47" y="2369454"/>
            <a:ext cx="7680853" cy="329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4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21CC3-E4B7-4116-A27A-A97AC9AC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</a:t>
            </a:r>
            <a:r>
              <a:rPr lang="en-GB" dirty="0"/>
              <a:t>mage Filters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1A85ED-225C-424B-9B1A-63D2EA28A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Xilinx Platform Studio for creating 3 different IPs with common AXI Interface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Implemented Linux Kernel Device Driver, which writes and reads raw ARGB Data from a .bin file and triggers the filter processes</a:t>
            </a:r>
          </a:p>
        </p:txBody>
      </p:sp>
    </p:spTree>
    <p:extLst>
      <p:ext uri="{BB962C8B-B14F-4D97-AF65-F5344CB8AC3E}">
        <p14:creationId xmlns:p14="http://schemas.microsoft.com/office/powerpoint/2010/main" val="174286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D2FD4-BC8C-4054-AAEE-A23A6ED7C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1052737"/>
            <a:ext cx="5328592" cy="648072"/>
          </a:xfrm>
        </p:spPr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Data Streaming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43EA4F-522F-42EB-8E22-C7D0529D8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772816"/>
            <a:ext cx="7056784" cy="4608512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Filters are stored on a server and made accessible to client devices</a:t>
            </a:r>
            <a:endParaRPr lang="de-AT" sz="1800" dirty="0">
              <a:solidFill>
                <a:schemeClr val="tx1"/>
              </a:solidFill>
            </a:endParaRPr>
          </a:p>
          <a:p>
            <a:endParaRPr lang="de-AT" sz="900" dirty="0">
              <a:solidFill>
                <a:schemeClr val="tx1"/>
              </a:solidFill>
            </a:endParaRPr>
          </a:p>
          <a:p>
            <a:r>
              <a:rPr lang="de-AT" dirty="0">
                <a:solidFill>
                  <a:schemeClr val="tx1"/>
                </a:solidFill>
              </a:rPr>
              <a:t>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tx1"/>
                </a:solidFill>
              </a:rPr>
              <a:t>Stores and </a:t>
            </a:r>
            <a:r>
              <a:rPr lang="de-AT" dirty="0" err="1">
                <a:solidFill>
                  <a:schemeClr val="tx1"/>
                </a:solidFill>
              </a:rPr>
              <a:t>distribute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bitstreams</a:t>
            </a:r>
            <a:endParaRPr lang="de-AT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tx1"/>
                </a:solidFill>
              </a:rPr>
              <a:t>Python 3, </a:t>
            </a:r>
            <a:r>
              <a:rPr lang="de-AT" dirty="0" err="1">
                <a:solidFill>
                  <a:schemeClr val="tx1"/>
                </a:solidFill>
              </a:rPr>
              <a:t>Flask</a:t>
            </a:r>
            <a:endParaRPr lang="de-AT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 err="1">
                <a:solidFill>
                  <a:schemeClr val="tx1"/>
                </a:solidFill>
              </a:rPr>
              <a:t>RESTful</a:t>
            </a:r>
            <a:r>
              <a:rPr lang="de-AT" dirty="0">
                <a:solidFill>
                  <a:schemeClr val="tx1"/>
                </a:solidFill>
              </a:rPr>
              <a:t>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tx1"/>
                </a:solidFill>
              </a:rPr>
              <a:t>Create-Read-Update-Delete(CRUD)</a:t>
            </a:r>
          </a:p>
          <a:p>
            <a:r>
              <a:rPr lang="de-AT" dirty="0">
                <a:solidFill>
                  <a:schemeClr val="tx1"/>
                </a:solidFill>
              </a:rPr>
              <a:t>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tx1"/>
                </a:solidFill>
              </a:rPr>
              <a:t>Native </a:t>
            </a:r>
            <a:r>
              <a:rPr lang="de-AT" dirty="0" err="1">
                <a:solidFill>
                  <a:schemeClr val="tx1"/>
                </a:solidFill>
              </a:rPr>
              <a:t>android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app</a:t>
            </a:r>
            <a:endParaRPr lang="de-AT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tx1"/>
                </a:solidFill>
              </a:rPr>
              <a:t>Poll </a:t>
            </a:r>
            <a:r>
              <a:rPr lang="de-AT" dirty="0" err="1">
                <a:solidFill>
                  <a:schemeClr val="tx1"/>
                </a:solidFill>
              </a:rPr>
              <a:t>server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periodically</a:t>
            </a:r>
            <a:endParaRPr lang="de-AT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tx1"/>
                </a:solidFill>
              </a:rPr>
              <a:t>Download </a:t>
            </a:r>
            <a:r>
              <a:rPr lang="de-AT" dirty="0" err="1">
                <a:solidFill>
                  <a:schemeClr val="tx1"/>
                </a:solidFill>
              </a:rPr>
              <a:t>bitstream</a:t>
            </a:r>
            <a:endParaRPr lang="de-AT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 err="1">
                <a:solidFill>
                  <a:schemeClr val="tx1"/>
                </a:solidFill>
              </a:rPr>
              <a:t>Reconfigure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fabric</a:t>
            </a:r>
            <a:endParaRPr lang="de-AT" dirty="0">
              <a:solidFill>
                <a:schemeClr val="tx1"/>
              </a:solidFill>
            </a:endParaRPr>
          </a:p>
          <a:p>
            <a:endParaRPr lang="de-AT" dirty="0">
              <a:solidFill>
                <a:schemeClr val="tx1"/>
              </a:solidFill>
            </a:endParaRPr>
          </a:p>
          <a:p>
            <a:endParaRPr lang="de-A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299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D2FD4-BC8C-4054-AAEE-A23A6ED7C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1052737"/>
            <a:ext cx="5328592" cy="648072"/>
          </a:xfrm>
        </p:spPr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Data Streaming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43EA4F-522F-42EB-8E22-C7D0529D8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772816"/>
            <a:ext cx="7776864" cy="4608512"/>
          </a:xfrm>
        </p:spPr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Server-Client </a:t>
            </a:r>
            <a:r>
              <a:rPr lang="de-AT" dirty="0" err="1">
                <a:solidFill>
                  <a:schemeClr val="tx1"/>
                </a:solidFill>
              </a:rPr>
              <a:t>communication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over</a:t>
            </a:r>
            <a:r>
              <a:rPr lang="de-AT" dirty="0">
                <a:solidFill>
                  <a:schemeClr val="tx1"/>
                </a:solidFill>
              </a:rPr>
              <a:t> HTTP</a:t>
            </a:r>
          </a:p>
          <a:p>
            <a:endParaRPr lang="de-AT" dirty="0">
              <a:solidFill>
                <a:schemeClr val="tx1"/>
              </a:solidFill>
            </a:endParaRPr>
          </a:p>
          <a:p>
            <a:r>
              <a:rPr lang="de-AT" dirty="0" err="1">
                <a:solidFill>
                  <a:schemeClr val="tx1"/>
                </a:solidFill>
              </a:rPr>
              <a:t>RESTful</a:t>
            </a:r>
            <a:r>
              <a:rPr lang="de-AT" dirty="0">
                <a:solidFill>
                  <a:schemeClr val="tx1"/>
                </a:solidFill>
              </a:rPr>
              <a:t> Server API: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tx1"/>
                </a:solidFill>
              </a:rPr>
              <a:t>HTTP GET /</a:t>
            </a:r>
            <a:r>
              <a:rPr lang="de-AT" dirty="0" err="1">
                <a:solidFill>
                  <a:schemeClr val="tx1"/>
                </a:solidFill>
              </a:rPr>
              <a:t>api</a:t>
            </a:r>
            <a:r>
              <a:rPr lang="de-AT" dirty="0">
                <a:solidFill>
                  <a:schemeClr val="tx1"/>
                </a:solidFill>
              </a:rPr>
              <a:t>/</a:t>
            </a:r>
            <a:r>
              <a:rPr lang="de-AT" dirty="0" err="1">
                <a:solidFill>
                  <a:schemeClr val="tx1"/>
                </a:solidFill>
              </a:rPr>
              <a:t>repos</a:t>
            </a:r>
            <a:r>
              <a:rPr lang="de-AT" dirty="0">
                <a:solidFill>
                  <a:schemeClr val="tx1"/>
                </a:solidFill>
              </a:rPr>
              <a:t>/</a:t>
            </a:r>
            <a:r>
              <a:rPr lang="de-AT" dirty="0" err="1">
                <a:solidFill>
                  <a:schemeClr val="accent1">
                    <a:lumMod val="75000"/>
                  </a:schemeClr>
                </a:solidFill>
              </a:rPr>
              <a:t>soc_lab</a:t>
            </a:r>
            <a:r>
              <a:rPr lang="de-AT" dirty="0">
                <a:solidFill>
                  <a:schemeClr val="accent1">
                    <a:lumMod val="75000"/>
                  </a:schemeClr>
                </a:solidFill>
              </a:rPr>
              <a:t>  </a:t>
            </a:r>
          </a:p>
          <a:p>
            <a:r>
              <a:rPr lang="de-AT" dirty="0">
                <a:solidFill>
                  <a:schemeClr val="tx1"/>
                </a:solidFill>
              </a:rPr>
              <a:t>	Return all </a:t>
            </a:r>
            <a:r>
              <a:rPr lang="de-AT" dirty="0" err="1">
                <a:solidFill>
                  <a:schemeClr val="tx1"/>
                </a:solidFill>
              </a:rPr>
              <a:t>information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about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repo</a:t>
            </a:r>
            <a:r>
              <a:rPr lang="de-AT" dirty="0">
                <a:solidFill>
                  <a:schemeClr val="tx1"/>
                </a:solidFill>
              </a:rPr>
              <a:t> ‚</a:t>
            </a:r>
            <a:r>
              <a:rPr lang="de-AT" dirty="0" err="1">
                <a:solidFill>
                  <a:schemeClr val="tx1"/>
                </a:solidFill>
              </a:rPr>
              <a:t>soc_lab</a:t>
            </a:r>
            <a:r>
              <a:rPr lang="de-AT" dirty="0">
                <a:solidFill>
                  <a:schemeClr val="tx1"/>
                </a:solidFill>
              </a:rPr>
              <a:t>‘</a:t>
            </a:r>
          </a:p>
          <a:p>
            <a:endParaRPr lang="de-AT" sz="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tx1"/>
                </a:solidFill>
              </a:rPr>
              <a:t>HTTP POST /</a:t>
            </a:r>
            <a:r>
              <a:rPr lang="de-AT" dirty="0" err="1">
                <a:solidFill>
                  <a:schemeClr val="tx1"/>
                </a:solidFill>
              </a:rPr>
              <a:t>api</a:t>
            </a:r>
            <a:r>
              <a:rPr lang="de-AT" dirty="0">
                <a:solidFill>
                  <a:schemeClr val="tx1"/>
                </a:solidFill>
              </a:rPr>
              <a:t>/</a:t>
            </a:r>
            <a:r>
              <a:rPr lang="de-AT" dirty="0" err="1">
                <a:solidFill>
                  <a:schemeClr val="tx1"/>
                </a:solidFill>
              </a:rPr>
              <a:t>repos</a:t>
            </a:r>
            <a:r>
              <a:rPr lang="de-AT" dirty="0">
                <a:solidFill>
                  <a:schemeClr val="tx1"/>
                </a:solidFill>
              </a:rPr>
              <a:t>/</a:t>
            </a:r>
            <a:r>
              <a:rPr lang="de-AT" dirty="0" err="1">
                <a:solidFill>
                  <a:schemeClr val="accent1">
                    <a:lumMod val="75000"/>
                  </a:schemeClr>
                </a:solidFill>
              </a:rPr>
              <a:t>another_soc_lab_repo</a:t>
            </a:r>
            <a:r>
              <a:rPr lang="de-AT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AT" dirty="0">
                <a:solidFill>
                  <a:schemeClr val="tx1"/>
                </a:solidFill>
              </a:rPr>
              <a:t>+ Data</a:t>
            </a:r>
          </a:p>
          <a:p>
            <a:r>
              <a:rPr lang="de-AT" dirty="0">
                <a:solidFill>
                  <a:schemeClr val="tx1"/>
                </a:solidFill>
              </a:rPr>
              <a:t>	Create a </a:t>
            </a:r>
            <a:r>
              <a:rPr lang="de-AT" dirty="0" err="1">
                <a:solidFill>
                  <a:schemeClr val="tx1"/>
                </a:solidFill>
              </a:rPr>
              <a:t>new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repo</a:t>
            </a:r>
            <a:r>
              <a:rPr lang="de-AT" dirty="0">
                <a:solidFill>
                  <a:schemeClr val="tx1"/>
                </a:solidFill>
              </a:rPr>
              <a:t>  ‚</a:t>
            </a:r>
            <a:r>
              <a:rPr lang="de-AT" dirty="0" err="1">
                <a:solidFill>
                  <a:schemeClr val="tx1"/>
                </a:solidFill>
              </a:rPr>
              <a:t>another_soc_lab_repo</a:t>
            </a:r>
            <a:r>
              <a:rPr lang="de-AT" dirty="0">
                <a:solidFill>
                  <a:schemeClr val="tx1"/>
                </a:solidFill>
              </a:rPr>
              <a:t>‘</a:t>
            </a:r>
          </a:p>
          <a:p>
            <a:endParaRPr lang="de-AT" sz="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tx1"/>
                </a:solidFill>
              </a:rPr>
              <a:t>HTTP PUT /</a:t>
            </a:r>
            <a:r>
              <a:rPr lang="de-AT" dirty="0" err="1">
                <a:solidFill>
                  <a:schemeClr val="tx1"/>
                </a:solidFill>
              </a:rPr>
              <a:t>api</a:t>
            </a:r>
            <a:r>
              <a:rPr lang="de-AT" dirty="0">
                <a:solidFill>
                  <a:schemeClr val="tx1"/>
                </a:solidFill>
              </a:rPr>
              <a:t>/</a:t>
            </a:r>
            <a:r>
              <a:rPr lang="de-AT" dirty="0" err="1">
                <a:solidFill>
                  <a:schemeClr val="tx1"/>
                </a:solidFill>
              </a:rPr>
              <a:t>repos</a:t>
            </a:r>
            <a:r>
              <a:rPr lang="de-AT" dirty="0">
                <a:solidFill>
                  <a:schemeClr val="tx1"/>
                </a:solidFill>
              </a:rPr>
              <a:t>/</a:t>
            </a:r>
            <a:r>
              <a:rPr lang="de-AT" dirty="0" err="1">
                <a:solidFill>
                  <a:schemeClr val="accent1">
                    <a:lumMod val="75000"/>
                  </a:schemeClr>
                </a:solidFill>
              </a:rPr>
              <a:t>soc_lab</a:t>
            </a:r>
            <a:r>
              <a:rPr lang="de-A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AT" dirty="0">
                <a:solidFill>
                  <a:schemeClr val="tx1"/>
                </a:solidFill>
              </a:rPr>
              <a:t>+ Data</a:t>
            </a:r>
          </a:p>
          <a:p>
            <a:r>
              <a:rPr lang="de-AT" dirty="0">
                <a:solidFill>
                  <a:schemeClr val="tx1"/>
                </a:solidFill>
              </a:rPr>
              <a:t>	Create </a:t>
            </a:r>
            <a:r>
              <a:rPr lang="de-AT" dirty="0" err="1">
                <a:solidFill>
                  <a:schemeClr val="tx1"/>
                </a:solidFill>
              </a:rPr>
              <a:t>or</a:t>
            </a:r>
            <a:r>
              <a:rPr lang="de-AT" dirty="0">
                <a:solidFill>
                  <a:schemeClr val="tx1"/>
                </a:solidFill>
              </a:rPr>
              <a:t> update a </a:t>
            </a:r>
            <a:r>
              <a:rPr lang="de-AT" dirty="0" err="1">
                <a:solidFill>
                  <a:schemeClr val="tx1"/>
                </a:solidFill>
              </a:rPr>
              <a:t>repo</a:t>
            </a:r>
            <a:r>
              <a:rPr lang="de-AT" dirty="0">
                <a:solidFill>
                  <a:schemeClr val="tx1"/>
                </a:solidFill>
              </a:rPr>
              <a:t> ‚</a:t>
            </a:r>
            <a:r>
              <a:rPr lang="de-AT" dirty="0" err="1">
                <a:solidFill>
                  <a:schemeClr val="tx1"/>
                </a:solidFill>
              </a:rPr>
              <a:t>soc_lab</a:t>
            </a:r>
            <a:r>
              <a:rPr lang="de-AT" dirty="0">
                <a:solidFill>
                  <a:schemeClr val="tx1"/>
                </a:solidFill>
              </a:rPr>
              <a:t>‘</a:t>
            </a:r>
          </a:p>
          <a:p>
            <a:endParaRPr lang="de-AT" sz="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tx1"/>
                </a:solidFill>
              </a:rPr>
              <a:t>HTTP DELETE /</a:t>
            </a:r>
            <a:r>
              <a:rPr lang="de-AT" dirty="0" err="1">
                <a:solidFill>
                  <a:schemeClr val="tx1"/>
                </a:solidFill>
              </a:rPr>
              <a:t>api</a:t>
            </a:r>
            <a:r>
              <a:rPr lang="de-AT" dirty="0">
                <a:solidFill>
                  <a:schemeClr val="tx1"/>
                </a:solidFill>
              </a:rPr>
              <a:t>/</a:t>
            </a:r>
            <a:r>
              <a:rPr lang="de-AT" dirty="0" err="1">
                <a:solidFill>
                  <a:schemeClr val="tx1"/>
                </a:solidFill>
              </a:rPr>
              <a:t>repos</a:t>
            </a:r>
            <a:r>
              <a:rPr lang="de-AT" dirty="0">
                <a:solidFill>
                  <a:schemeClr val="tx1"/>
                </a:solidFill>
              </a:rPr>
              <a:t>/</a:t>
            </a:r>
            <a:r>
              <a:rPr lang="de-AT" dirty="0" err="1">
                <a:solidFill>
                  <a:schemeClr val="accent1">
                    <a:lumMod val="75000"/>
                  </a:schemeClr>
                </a:solidFill>
              </a:rPr>
              <a:t>soc_lab</a:t>
            </a:r>
            <a:endParaRPr lang="de-AT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AT" dirty="0">
                <a:solidFill>
                  <a:schemeClr val="tx1"/>
                </a:solidFill>
              </a:rPr>
              <a:t>	Delete </a:t>
            </a:r>
            <a:r>
              <a:rPr lang="de-AT" dirty="0" err="1">
                <a:solidFill>
                  <a:schemeClr val="tx1"/>
                </a:solidFill>
              </a:rPr>
              <a:t>repo</a:t>
            </a:r>
            <a:r>
              <a:rPr lang="de-AT" dirty="0">
                <a:solidFill>
                  <a:schemeClr val="tx1"/>
                </a:solidFill>
              </a:rPr>
              <a:t> ‚</a:t>
            </a:r>
            <a:r>
              <a:rPr lang="de-AT" dirty="0" err="1">
                <a:solidFill>
                  <a:schemeClr val="tx1"/>
                </a:solidFill>
              </a:rPr>
              <a:t>soc_lab</a:t>
            </a:r>
            <a:r>
              <a:rPr lang="de-AT" dirty="0">
                <a:solidFill>
                  <a:schemeClr val="tx1"/>
                </a:solidFill>
              </a:rPr>
              <a:t>‘</a:t>
            </a:r>
          </a:p>
          <a:p>
            <a:endParaRPr lang="de-A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140758"/>
      </p:ext>
    </p:extLst>
  </p:cSld>
  <p:clrMapOvr>
    <a:masterClrMapping/>
  </p:clrMapOvr>
</p:sld>
</file>

<file path=ppt/theme/theme1.xml><?xml version="1.0" encoding="utf-8"?>
<a:theme xmlns:a="http://schemas.openxmlformats.org/drawingml/2006/main" name="TU_Powerpoint_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d-term_presentation_2_DPR.pot  -  Kompatibilitätsmodus" id="{31764892-CE4A-4AEF-BE75-6EEEAF7DF07C}" vid="{CE98FBD4-649C-4643-A15B-E44690F3E6BD}"/>
    </a:ext>
  </a:extLst>
</a:theme>
</file>

<file path=ppt/theme/theme2.xml><?xml version="1.0" encoding="utf-8"?>
<a:theme xmlns:a="http://schemas.openxmlformats.org/drawingml/2006/main" name="Inhalt_blau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d-term_presentation_2_DPR.pot  -  Kompatibilitätsmodus" id="{31764892-CE4A-4AEF-BE75-6EEEAF7DF07C}" vid="{D2D1C53F-227B-48B6-A093-980722E1CC0C}"/>
    </a:ext>
  </a:extLst>
</a:theme>
</file>

<file path=ppt/theme/theme3.xml><?xml version="1.0" encoding="utf-8"?>
<a:theme xmlns:a="http://schemas.openxmlformats.org/drawingml/2006/main" name="Inhalt_weiß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d-term_presentation_2_DPR.pot  -  Kompatibilitätsmodus" id="{31764892-CE4A-4AEF-BE75-6EEEAF7DF07C}" vid="{9ED66BBF-FAEC-4B5E-96C0-79E3478045AD}"/>
    </a:ext>
  </a:extLst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562</Words>
  <Application>Microsoft Office PowerPoint</Application>
  <PresentationFormat>Bildschirmpräsentation (4:3)</PresentationFormat>
  <Paragraphs>147</Paragraphs>
  <Slides>19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Arial</vt:lpstr>
      <vt:lpstr>Calibri</vt:lpstr>
      <vt:lpstr>Symbol</vt:lpstr>
      <vt:lpstr>Wingdings</vt:lpstr>
      <vt:lpstr>TU_Powerpoint_Vorlage</vt:lpstr>
      <vt:lpstr>Inhalt_blauer_Rahmen</vt:lpstr>
      <vt:lpstr>Inhalt_weißer_Rahmen</vt:lpstr>
      <vt:lpstr>Partial reconfiguration on IOT device</vt:lpstr>
      <vt:lpstr>Project</vt:lpstr>
      <vt:lpstr>Android on Zynq </vt:lpstr>
      <vt:lpstr>Android on Zynq </vt:lpstr>
      <vt:lpstr>Android on Zynq </vt:lpstr>
      <vt:lpstr>Image Filters</vt:lpstr>
      <vt:lpstr>Image Filters</vt:lpstr>
      <vt:lpstr>Data Streaming</vt:lpstr>
      <vt:lpstr>Data Streaming</vt:lpstr>
      <vt:lpstr>Data Streaming</vt:lpstr>
      <vt:lpstr>Data Streaming</vt:lpstr>
      <vt:lpstr>Data Streaming</vt:lpstr>
      <vt:lpstr>Data Streaming</vt:lpstr>
      <vt:lpstr>Created simple PR project for Zedboard</vt:lpstr>
      <vt:lpstr>Partial reconfiguration</vt:lpstr>
      <vt:lpstr>Control PR – two approaches</vt:lpstr>
      <vt:lpstr>Control PR – two approaches</vt:lpstr>
      <vt:lpstr>FPGA fabric partitioning</vt:lpstr>
      <vt:lpstr>Thank you for your attention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Schipani</dc:creator>
  <cp:lastModifiedBy>trerhi</cp:lastModifiedBy>
  <cp:revision>15</cp:revision>
  <dcterms:created xsi:type="dcterms:W3CDTF">2016-01-21T13:20:18Z</dcterms:created>
  <dcterms:modified xsi:type="dcterms:W3CDTF">2019-03-03T13:39:54Z</dcterms:modified>
</cp:coreProperties>
</file>