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0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 snapToGrid="0" snapToObjects="1">
      <p:cViewPr>
        <p:scale>
          <a:sx n="125" d="100"/>
          <a:sy n="125" d="100"/>
        </p:scale>
        <p:origin x="648" y="1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ECFBF-571E-F848-B548-BADA9C398F57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3DED2-C15A-144A-856D-E6777B026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0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Low Power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Timer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ED2-C15A-144A-856D-E6777B0262B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0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TMR_TICK_MS 10 </a:t>
            </a:r>
            <a:r>
              <a:rPr lang="de-DE" dirty="0" err="1" smtClean="0"/>
              <a:t>ms.</a:t>
            </a:r>
            <a:r>
              <a:rPr lang="de-DE" dirty="0" smtClean="0"/>
              <a:t> </a:t>
            </a:r>
            <a:r>
              <a:rPr lang="de-DE" dirty="0" err="1" smtClean="0"/>
              <a:t>Cntr</a:t>
            </a:r>
            <a:r>
              <a:rPr lang="de-DE" dirty="0" smtClean="0"/>
              <a:t> muss nicht</a:t>
            </a:r>
            <a:r>
              <a:rPr lang="de-DE" baseline="0" dirty="0" smtClean="0"/>
              <a:t> auf 0 zurückgesetzt werden wenn die Variable überläuft  fängt sie </a:t>
            </a:r>
            <a:r>
              <a:rPr lang="de-DE" baseline="0" dirty="0" err="1" smtClean="0"/>
              <a:t>widr</a:t>
            </a:r>
            <a:r>
              <a:rPr lang="de-DE" baseline="0" dirty="0" smtClean="0"/>
              <a:t> von 0 an. </a:t>
            </a:r>
            <a:r>
              <a:rPr lang="de-DE" baseline="0" dirty="0" err="1" smtClean="0"/>
              <a:t>unsigned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ED2-C15A-144A-856D-E6777B0262B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F900-FA8A-4FD9-899A-00662C9A3867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F91B-C3F3-48E8-98AF-4EF0ABB4DBF3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D04-8BD7-420C-810A-F9CA04B32EDF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1D5-D9F5-4920-9B9B-CA494DB62229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CE7-21CA-4D66-B60A-708CCC8D4527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C93B-E904-4CEB-BA58-94F6069596E8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3795-5D6D-4B75-B7DE-41D381ACB6CF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4FC-62AB-46A1-B6B8-B6BFA6F89996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AA0D-5DF0-4E76-9C6C-58EEA9DBE96D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3D68-34C2-4254-82D2-A0E2F73788C8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0C85-830B-42CA-9DA2-28B6FC280716}" type="datetime2">
              <a:rPr lang="en-US" smtClean="0"/>
              <a:t>Sunday, March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EA1CEBE-5F27-427B-9C93-A1CF0D33740B}" type="datetime2">
              <a:rPr lang="en-US" smtClean="0"/>
              <a:t>Sunday, March 20,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SW 4 </a:t>
            </a:r>
            <a:r>
              <a:rPr lang="de-DE" dirty="0" err="1" smtClean="0"/>
              <a:t>Monday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Oechslin Florian</a:t>
            </a:r>
          </a:p>
          <a:p>
            <a:r>
              <a:rPr lang="de-DE" dirty="0" smtClean="0"/>
              <a:t>Brücker Stefan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Pin </a:t>
            </a:r>
            <a:r>
              <a:rPr lang="de-CH" dirty="0" err="1" smtClean="0"/>
              <a:t>Synchronization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8" t="50206" r="53125" b="9445"/>
          <a:stretch/>
        </p:blipFill>
        <p:spPr bwMode="auto">
          <a:xfrm>
            <a:off x="468247" y="3359021"/>
            <a:ext cx="3504083" cy="313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50000" r="20617" b="12760"/>
          <a:stretch/>
        </p:blipFill>
        <p:spPr bwMode="auto">
          <a:xfrm>
            <a:off x="4479468" y="3244646"/>
            <a:ext cx="4347195" cy="322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09716" y="1524000"/>
            <a:ext cx="376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u="sng" dirty="0" err="1" smtClean="0"/>
              <a:t>BitIo</a:t>
            </a:r>
            <a:r>
              <a:rPr lang="de-CH" sz="2400" b="1" u="sng" dirty="0" smtClean="0"/>
              <a:t> </a:t>
            </a:r>
            <a:r>
              <a:rPr lang="de-CH" sz="2400" b="1" u="sng" dirty="0" err="1" smtClean="0"/>
              <a:t>Component</a:t>
            </a:r>
            <a:endParaRPr lang="de-CH" sz="2400" b="1" u="sng" dirty="0" smtClean="0"/>
          </a:p>
          <a:p>
            <a:r>
              <a:rPr lang="de-CH" sz="2000" b="1" dirty="0" smtClean="0"/>
              <a:t> -  </a:t>
            </a:r>
            <a:r>
              <a:rPr lang="de-CH" sz="2000" b="1" dirty="0" err="1" smtClean="0"/>
              <a:t>Polling</a:t>
            </a:r>
            <a:r>
              <a:rPr lang="de-CH" sz="2000" b="1" dirty="0" smtClean="0"/>
              <a:t> / </a:t>
            </a:r>
            <a:r>
              <a:rPr lang="de-CH" sz="2000" b="1" dirty="0" err="1" smtClean="0"/>
              <a:t>Gadfly</a:t>
            </a:r>
            <a:endParaRPr lang="de-CH" sz="2000" b="1" dirty="0" smtClean="0"/>
          </a:p>
          <a:p>
            <a:endParaRPr lang="de-CH" sz="2000" b="1" dirty="0"/>
          </a:p>
          <a:p>
            <a:r>
              <a:rPr lang="de-CH" sz="2000" b="1" dirty="0"/>
              <a:t> </a:t>
            </a:r>
            <a:r>
              <a:rPr lang="de-CH" sz="2000" b="1" dirty="0" smtClean="0"/>
              <a:t>- </a:t>
            </a:r>
            <a:r>
              <a:rPr lang="de-CH" sz="2000" b="1" dirty="0" err="1" smtClean="0"/>
              <a:t>using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as</a:t>
            </a:r>
            <a:r>
              <a:rPr lang="de-CH" sz="2000" b="1" dirty="0" smtClean="0"/>
              <a:t> an </a:t>
            </a:r>
            <a:r>
              <a:rPr lang="de-CH" sz="2000" b="1" dirty="0" err="1" smtClean="0"/>
              <a:t>ouput</a:t>
            </a:r>
            <a:r>
              <a:rPr lang="de-CH" sz="2000" b="1" dirty="0" err="1"/>
              <a:t>-</a:t>
            </a:r>
            <a:r>
              <a:rPr lang="de-CH" sz="2000" b="1" dirty="0" err="1" smtClean="0"/>
              <a:t>pin</a:t>
            </a:r>
            <a:endParaRPr lang="de-CH" sz="2000" b="1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0" y="15240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u="sng" dirty="0" err="1" smtClean="0"/>
              <a:t>ExtInt</a:t>
            </a:r>
            <a:r>
              <a:rPr lang="de-CH" sz="2400" b="1" u="sng" dirty="0" smtClean="0"/>
              <a:t> </a:t>
            </a:r>
            <a:r>
              <a:rPr lang="de-CH" sz="2400" b="1" u="sng" dirty="0" err="1" smtClean="0"/>
              <a:t>Component</a:t>
            </a:r>
            <a:endParaRPr lang="de-CH" sz="2400" b="1" u="sng" dirty="0" smtClean="0"/>
          </a:p>
          <a:p>
            <a:r>
              <a:rPr lang="de-CH" sz="2000" b="1" dirty="0" smtClean="0"/>
              <a:t>- Interrupt</a:t>
            </a:r>
          </a:p>
          <a:p>
            <a:pPr marL="342900" indent="-342900">
              <a:buFontTx/>
              <a:buChar char="-"/>
            </a:pPr>
            <a:endParaRPr lang="de-CH" sz="2000" b="1" dirty="0"/>
          </a:p>
          <a:p>
            <a:pPr marL="342900" indent="-342900">
              <a:buFontTx/>
              <a:buChar char="-"/>
            </a:pPr>
            <a:endParaRPr lang="de-CH" sz="2000" b="1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4310743" y="1769806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Synchronization</a:t>
            </a:r>
            <a:r>
              <a:rPr lang="de-CH" dirty="0" smtClean="0"/>
              <a:t> – </a:t>
            </a:r>
            <a:r>
              <a:rPr lang="de-CH" dirty="0" err="1" smtClean="0"/>
              <a:t>BitIO</a:t>
            </a:r>
            <a:endParaRPr lang="de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24267" r="18171" b="12739"/>
          <a:stretch/>
        </p:blipFill>
        <p:spPr bwMode="auto">
          <a:xfrm>
            <a:off x="881976" y="2061702"/>
            <a:ext cx="7380047" cy="422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80218" y="1524000"/>
            <a:ext cx="3982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/>
              <a:t>For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buttons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we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us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polling</a:t>
            </a:r>
            <a:r>
              <a:rPr lang="de-CH" sz="2000" b="1" dirty="0" smtClean="0"/>
              <a:t>…</a:t>
            </a:r>
          </a:p>
          <a:p>
            <a:endParaRPr lang="de-CH" sz="2000" b="1" dirty="0" smtClean="0"/>
          </a:p>
          <a:p>
            <a:endParaRPr lang="de-CH" sz="2000" b="1" dirty="0" smtClean="0"/>
          </a:p>
          <a:p>
            <a:endParaRPr lang="de-CH" sz="2000" b="1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Synchronisation - </a:t>
            </a:r>
            <a:r>
              <a:rPr lang="de-CH" dirty="0" err="1" smtClean="0"/>
              <a:t>ExtInt</a:t>
            </a:r>
            <a:endParaRPr lang="de-CH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24207" r="20798" b="11458"/>
          <a:stretch/>
        </p:blipFill>
        <p:spPr bwMode="auto">
          <a:xfrm>
            <a:off x="663677" y="1840563"/>
            <a:ext cx="7802704" cy="483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457200" y="1337187"/>
            <a:ext cx="8465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…. </a:t>
            </a:r>
            <a:r>
              <a:rPr lang="de-CH" sz="2000" b="1" dirty="0" err="1" smtClean="0"/>
              <a:t>And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interrupts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for</a:t>
            </a:r>
            <a:r>
              <a:rPr lang="de-CH" sz="2000" b="1" dirty="0" smtClean="0"/>
              <a:t> all </a:t>
            </a:r>
            <a:r>
              <a:rPr lang="de-CH" sz="2000" b="1" dirty="0" err="1" smtClean="0"/>
              <a:t>the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other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things</a:t>
            </a:r>
            <a:r>
              <a:rPr lang="de-CH" sz="2000" b="1" dirty="0" smtClean="0"/>
              <a:t>!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01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38275"/>
            <a:ext cx="8229600" cy="5038725"/>
          </a:xfrm>
        </p:spPr>
        <p:txBody>
          <a:bodyPr>
            <a:normAutofit/>
          </a:bodyPr>
          <a:lstStyle/>
          <a:p>
            <a:r>
              <a:rPr lang="en-GB" dirty="0" smtClean="0"/>
              <a:t>Is this a pull-up or pull-down </a:t>
            </a:r>
            <a:r>
              <a:rPr lang="en-GB" dirty="0" smtClean="0"/>
              <a:t>resistor</a:t>
            </a:r>
            <a:r>
              <a:rPr lang="en-GB" dirty="0" smtClean="0"/>
              <a:t>?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What is the disadvantage of simple polling without PE?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Which </a:t>
            </a:r>
            <a:r>
              <a:rPr lang="en-GB" dirty="0" smtClean="0"/>
              <a:t>PE we use </a:t>
            </a:r>
            <a:r>
              <a:rPr lang="en-GB" dirty="0" smtClean="0"/>
              <a:t>for interrupts-synchronization?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0"/>
          <a:stretch/>
        </p:blipFill>
        <p:spPr bwMode="auto">
          <a:xfrm>
            <a:off x="5857264" y="1289858"/>
            <a:ext cx="2124075" cy="232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</a:t>
            </a:r>
            <a:r>
              <a:rPr lang="de-DE" dirty="0" smtClean="0"/>
              <a:t> &amp; </a:t>
            </a:r>
            <a:r>
              <a:rPr lang="de-DE" dirty="0" err="1" smtClean="0"/>
              <a:t>Timer</a:t>
            </a:r>
            <a:endParaRPr lang="de-DE" dirty="0"/>
          </a:p>
        </p:txBody>
      </p:sp>
      <p:pic>
        <p:nvPicPr>
          <p:cNvPr id="4" name="Inhaltsplatzhalter 3" descr="Bildschirmfoto 2016-03-16 um 08.53.44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88" b="-29588"/>
          <a:stretch>
            <a:fillRect/>
          </a:stretch>
        </p:blipFill>
        <p:spPr>
          <a:xfrm>
            <a:off x="3901158" y="3471642"/>
            <a:ext cx="4785642" cy="2835936"/>
          </a:xfrm>
        </p:spPr>
      </p:pic>
      <p:pic>
        <p:nvPicPr>
          <p:cNvPr id="5" name="Bild 4" descr="Bildschirmfoto 2016-03-16 um 08.53.3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58" y="1717525"/>
            <a:ext cx="4785642" cy="194119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48342" y="1904394"/>
            <a:ext cx="35528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Realtime Systems </a:t>
            </a:r>
            <a:r>
              <a:rPr lang="de-DE" sz="2000" dirty="0" err="1"/>
              <a:t>C</a:t>
            </a:r>
            <a:r>
              <a:rPr lang="de-DE" sz="2000" dirty="0" err="1" smtClean="0"/>
              <a:t>ategories</a:t>
            </a:r>
            <a:endParaRPr lang="de-DE" sz="2000" dirty="0" smtClean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Absolute</a:t>
            </a:r>
          </a:p>
          <a:p>
            <a:pPr marL="285750" indent="-285750">
              <a:buFontTx/>
              <a:buChar char="-"/>
            </a:pPr>
            <a:r>
              <a:rPr lang="de-DE" sz="2000" dirty="0" smtClean="0"/>
              <a:t>Relative</a:t>
            </a:r>
          </a:p>
          <a:p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ources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19271"/>
              </p:ext>
            </p:extLst>
          </p:nvPr>
        </p:nvGraphicFramePr>
        <p:xfrm>
          <a:off x="457200" y="414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FRDM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Core </a:t>
                      </a:r>
                      <a:r>
                        <a:rPr lang="de-DE" dirty="0" err="1" smtClean="0"/>
                        <a:t>Clock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48MHz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120MHz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Bus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Clock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24MHz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External</a:t>
                      </a:r>
                      <a:r>
                        <a:rPr lang="de-DE" dirty="0" smtClean="0"/>
                        <a:t> Crystal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8MHz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8MHz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86189" y="1898951"/>
            <a:ext cx="3713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000" dirty="0" err="1" smtClean="0"/>
              <a:t>External</a:t>
            </a:r>
            <a:r>
              <a:rPr lang="de-DE" sz="2000" dirty="0" smtClean="0"/>
              <a:t> Crystal </a:t>
            </a:r>
          </a:p>
          <a:p>
            <a:pPr marL="285750" indent="-285750">
              <a:buFontTx/>
              <a:buChar char="-"/>
            </a:pPr>
            <a:endParaRPr lang="de-DE" sz="2000" dirty="0" smtClean="0"/>
          </a:p>
          <a:p>
            <a:pPr marL="285750" indent="-285750">
              <a:buFontTx/>
              <a:buChar char="-"/>
            </a:pPr>
            <a:r>
              <a:rPr lang="de-DE" sz="2000" dirty="0" err="1" smtClean="0"/>
              <a:t>External</a:t>
            </a:r>
            <a:r>
              <a:rPr lang="de-DE" sz="2000" dirty="0" smtClean="0"/>
              <a:t> </a:t>
            </a:r>
            <a:r>
              <a:rPr lang="de-DE" sz="2000" dirty="0" err="1" smtClean="0"/>
              <a:t>Oscillator</a:t>
            </a:r>
            <a:endParaRPr lang="de-DE" sz="2000" dirty="0" smtClean="0"/>
          </a:p>
          <a:p>
            <a:pPr marL="285750" indent="-285750">
              <a:buFontTx/>
              <a:buChar char="-"/>
            </a:pPr>
            <a:endParaRPr lang="de-DE" sz="2000" dirty="0" smtClean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Internal </a:t>
            </a:r>
            <a:r>
              <a:rPr lang="de-DE" sz="2000" dirty="0" err="1" smtClean="0"/>
              <a:t>Clock</a:t>
            </a:r>
            <a:endParaRPr lang="de-DE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endParaRPr lang="de-DE" dirty="0"/>
          </a:p>
        </p:txBody>
      </p:sp>
      <p:pic>
        <p:nvPicPr>
          <p:cNvPr id="4" name="Inhaltsplatzhalter 3" descr="Bildschirmfoto 2016-03-16 um 09.15.2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3" r="-4183"/>
          <a:stretch>
            <a:fillRect/>
          </a:stretch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 descr="Bildschirmfoto 2016-03-16 um 09.19.07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62" b="-13662"/>
          <a:stretch>
            <a:fillRect/>
          </a:stretch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65048"/>
            <a:ext cx="8229600" cy="431195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realtime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ategories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three</a:t>
            </a:r>
            <a:r>
              <a:rPr lang="de-DE" dirty="0" smtClean="0"/>
              <a:t> different </a:t>
            </a:r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? </a:t>
            </a:r>
          </a:p>
          <a:p>
            <a:endParaRPr lang="de-DE" dirty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cntr</a:t>
            </a:r>
            <a:r>
              <a:rPr lang="de-DE" dirty="0" smtClean="0"/>
              <a:t>“ variable after </a:t>
            </a:r>
            <a:r>
              <a:rPr lang="de-DE" dirty="0" err="1" smtClean="0"/>
              <a:t>the</a:t>
            </a:r>
            <a:r>
              <a:rPr lang="de-DE" dirty="0" smtClean="0"/>
              <a:t> blink </a:t>
            </a:r>
            <a:r>
              <a:rPr lang="de-DE" dirty="0" err="1" smtClean="0"/>
              <a:t>period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Push Buttons</a:t>
            </a:r>
            <a:r>
              <a:rPr lang="de-CH" sz="4800" b="1" dirty="0" smtClean="0"/>
              <a:t>	</a:t>
            </a:r>
            <a:endParaRPr lang="de-CH" sz="4800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1" r="17025"/>
          <a:stretch/>
        </p:blipFill>
        <p:spPr>
          <a:xfrm>
            <a:off x="914400" y="2254770"/>
            <a:ext cx="6076335" cy="3441179"/>
          </a:xfrm>
        </p:spPr>
      </p:pic>
      <p:cxnSp>
        <p:nvCxnSpPr>
          <p:cNvPr id="6" name="Gerade Verbindung 5"/>
          <p:cNvCxnSpPr/>
          <p:nvPr/>
        </p:nvCxnSpPr>
        <p:spPr>
          <a:xfrm flipH="1" flipV="1">
            <a:off x="4429025" y="1883856"/>
            <a:ext cx="4691" cy="859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5594554" y="1524000"/>
            <a:ext cx="973394" cy="83401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1342104" y="4306529"/>
            <a:ext cx="29496" cy="175505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2359743" y="5368413"/>
            <a:ext cx="29496" cy="53094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40" idx="0"/>
          </p:cNvCxnSpPr>
          <p:nvPr/>
        </p:nvCxnSpPr>
        <p:spPr>
          <a:xfrm flipH="1" flipV="1">
            <a:off x="3725269" y="4862050"/>
            <a:ext cx="29490" cy="9687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4572000" y="4894731"/>
            <a:ext cx="29496" cy="100462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5088194" y="4355549"/>
            <a:ext cx="29496" cy="15143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958349" y="5102943"/>
            <a:ext cx="29496" cy="72781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6474542" y="3996813"/>
            <a:ext cx="786581" cy="1327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815780" y="2888951"/>
            <a:ext cx="1317523" cy="3743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661359" y="1267737"/>
            <a:ext cx="205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Test </a:t>
            </a:r>
            <a:r>
              <a:rPr lang="de-CH" sz="2400" b="1" dirty="0" err="1" smtClean="0"/>
              <a:t>point</a:t>
            </a:r>
            <a:endParaRPr lang="de-CH" sz="2400" b="1" dirty="0" smtClean="0"/>
          </a:p>
          <a:p>
            <a:r>
              <a:rPr lang="de-CH" sz="2400" b="1" dirty="0" err="1" smtClean="0"/>
              <a:t>Map</a:t>
            </a:r>
            <a:endParaRPr lang="de-CH" sz="24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7133303" y="2658118"/>
            <a:ext cx="75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A</a:t>
            </a:r>
            <a:endParaRPr lang="de-CH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7285703" y="3765980"/>
            <a:ext cx="75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815780" y="5830753"/>
            <a:ext cx="75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C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967746" y="5830754"/>
            <a:ext cx="75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4370216" y="5845502"/>
            <a:ext cx="68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E</a:t>
            </a:r>
            <a:endParaRPr lang="de-CH" sz="2400" b="1" dirty="0"/>
          </a:p>
        </p:txBody>
      </p:sp>
      <p:sp>
        <p:nvSpPr>
          <p:cNvPr id="40" name="Textfeld 39"/>
          <p:cNvSpPr txBox="1"/>
          <p:nvPr/>
        </p:nvSpPr>
        <p:spPr>
          <a:xfrm>
            <a:off x="3542469" y="5830752"/>
            <a:ext cx="42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F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833333" y="5845501"/>
            <a:ext cx="146576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3.3V !</a:t>
            </a:r>
            <a:endParaRPr lang="de-CH" sz="24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916538" y="6089349"/>
            <a:ext cx="91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Key</a:t>
            </a:r>
            <a:endParaRPr lang="de-CH" sz="2400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5792350" y="1171575"/>
            <a:ext cx="209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Test </a:t>
            </a:r>
            <a:r>
              <a:rPr lang="de-CH" sz="2400" b="1" dirty="0" err="1" smtClean="0"/>
              <a:t>points</a:t>
            </a:r>
            <a:endParaRPr lang="de-CH" sz="2400" b="1" dirty="0"/>
          </a:p>
        </p:txBody>
      </p:sp>
      <p:sp>
        <p:nvSpPr>
          <p:cNvPr id="46" name="Foliennummernplatzhalt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Pull-</a:t>
            </a:r>
            <a:r>
              <a:rPr lang="de-CH" dirty="0" err="1" smtClean="0"/>
              <a:t>up</a:t>
            </a:r>
            <a:r>
              <a:rPr lang="de-CH" dirty="0" smtClean="0"/>
              <a:t> / Pull-down, </a:t>
            </a:r>
            <a:r>
              <a:rPr lang="de-CH" dirty="0" err="1" smtClean="0"/>
              <a:t>Debounce</a:t>
            </a:r>
            <a:endParaRPr lang="de-CH" dirty="0"/>
          </a:p>
        </p:txBody>
      </p:sp>
      <p:cxnSp>
        <p:nvCxnSpPr>
          <p:cNvPr id="7" name="Gerade Verbindung 6"/>
          <p:cNvCxnSpPr/>
          <p:nvPr/>
        </p:nvCxnSpPr>
        <p:spPr>
          <a:xfrm flipV="1">
            <a:off x="4572000" y="1769806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r="44423" b="-813"/>
          <a:stretch/>
        </p:blipFill>
        <p:spPr bwMode="auto">
          <a:xfrm>
            <a:off x="339725" y="3429000"/>
            <a:ext cx="4060826" cy="312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4" b="-813"/>
          <a:stretch/>
        </p:blipFill>
        <p:spPr bwMode="auto">
          <a:xfrm>
            <a:off x="4819650" y="3429000"/>
            <a:ext cx="3790950" cy="312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9" t="65278" r="39538" b="15079"/>
          <a:stretch/>
        </p:blipFill>
        <p:spPr bwMode="auto">
          <a:xfrm>
            <a:off x="638630" y="2264228"/>
            <a:ext cx="3193142" cy="99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4797642" y="1683342"/>
            <a:ext cx="216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Pull-</a:t>
            </a:r>
            <a:r>
              <a:rPr lang="de-CH" sz="2000" b="1" dirty="0" err="1" smtClean="0"/>
              <a:t>up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resistor</a:t>
            </a:r>
            <a:r>
              <a:rPr lang="de-CH" sz="2000" b="1" dirty="0" smtClean="0"/>
              <a:t> </a:t>
            </a:r>
            <a:endParaRPr lang="de-CH" sz="2000" b="1" dirty="0"/>
          </a:p>
        </p:txBody>
      </p:sp>
      <p:pic>
        <p:nvPicPr>
          <p:cNvPr id="1029" name="Picture 5" descr="https://upload.wikimedia.org/wikipedia/commons/5/5a/Pullup_Resistor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16" y="1369240"/>
            <a:ext cx="1337808" cy="189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7662408" y="2315347"/>
            <a:ext cx="385762" cy="288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 Verbindung 13"/>
          <p:cNvCxnSpPr/>
          <p:nvPr/>
        </p:nvCxnSpPr>
        <p:spPr>
          <a:xfrm>
            <a:off x="7648120" y="2472283"/>
            <a:ext cx="4143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95447" y="1683342"/>
            <a:ext cx="2784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Pull-down </a:t>
            </a:r>
            <a:r>
              <a:rPr lang="de-CH" sz="2000" b="1" dirty="0" err="1" smtClean="0"/>
              <a:t>resistor</a:t>
            </a:r>
            <a:endParaRPr lang="de-CH" sz="2000" b="1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7743370" y="2603820"/>
            <a:ext cx="609600" cy="26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32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Synchronization</a:t>
            </a:r>
            <a:r>
              <a:rPr lang="de-CH" dirty="0"/>
              <a:t> </a:t>
            </a:r>
            <a:r>
              <a:rPr lang="de-CH" dirty="0" smtClean="0"/>
              <a:t>– simple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27767" r="32176" b="15210"/>
          <a:stretch/>
        </p:blipFill>
        <p:spPr bwMode="auto">
          <a:xfrm>
            <a:off x="2596007" y="1524000"/>
            <a:ext cx="6385762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94968" y="1725561"/>
            <a:ext cx="2389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</a:rPr>
              <a:t>+</a:t>
            </a:r>
            <a:r>
              <a:rPr lang="de-CH" b="1" dirty="0"/>
              <a:t> simple</a:t>
            </a:r>
          </a:p>
          <a:p>
            <a:r>
              <a:rPr lang="de-CH" b="1" dirty="0"/>
              <a:t>  </a:t>
            </a:r>
            <a:r>
              <a:rPr lang="de-CH" b="1" dirty="0" smtClean="0"/>
              <a:t> </a:t>
            </a:r>
            <a:r>
              <a:rPr lang="de-CH" b="1" dirty="0" err="1" smtClean="0"/>
              <a:t>implemenation</a:t>
            </a:r>
            <a:endParaRPr lang="de-CH" b="1" dirty="0" smtClean="0"/>
          </a:p>
          <a:p>
            <a:endParaRPr lang="de-CH" b="1" dirty="0" smtClean="0"/>
          </a:p>
          <a:p>
            <a:r>
              <a:rPr lang="de-CH" b="1" dirty="0" smtClean="0">
                <a:solidFill>
                  <a:srgbClr val="FF0000"/>
                </a:solidFill>
              </a:rPr>
              <a:t>+</a:t>
            </a:r>
            <a:r>
              <a:rPr lang="de-CH" b="1" dirty="0" smtClean="0"/>
              <a:t> </a:t>
            </a:r>
            <a:r>
              <a:rPr lang="de-CH" b="1" dirty="0" err="1" smtClean="0"/>
              <a:t>detection</a:t>
            </a:r>
            <a:r>
              <a:rPr lang="de-CH" b="1" dirty="0" smtClean="0"/>
              <a:t> </a:t>
            </a:r>
            <a:r>
              <a:rPr lang="de-CH" b="1" dirty="0" err="1" smtClean="0"/>
              <a:t>of</a:t>
            </a:r>
            <a:r>
              <a:rPr lang="de-CH" b="1" dirty="0" smtClean="0"/>
              <a:t> </a:t>
            </a:r>
            <a:r>
              <a:rPr lang="de-CH" b="1" dirty="0" err="1" smtClean="0"/>
              <a:t>long</a:t>
            </a:r>
            <a:endParaRPr lang="de-CH" b="1" dirty="0" smtClean="0"/>
          </a:p>
          <a:p>
            <a:r>
              <a:rPr lang="de-CH" b="1" dirty="0"/>
              <a:t> </a:t>
            </a:r>
            <a:r>
              <a:rPr lang="de-CH" b="1" dirty="0" smtClean="0"/>
              <a:t>  push </a:t>
            </a:r>
            <a:r>
              <a:rPr lang="de-CH" b="1" dirty="0" err="1" smtClean="0"/>
              <a:t>actions</a:t>
            </a:r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r>
              <a:rPr lang="de-CH" b="1" dirty="0">
                <a:solidFill>
                  <a:srgbClr val="FF0000"/>
                </a:solidFill>
              </a:rPr>
              <a:t>-</a:t>
            </a:r>
            <a:r>
              <a:rPr lang="de-CH" b="1" dirty="0"/>
              <a:t> </a:t>
            </a:r>
            <a:r>
              <a:rPr lang="de-CH" b="1" dirty="0" err="1"/>
              <a:t>Blocking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endParaRPr lang="de-CH" b="1" dirty="0"/>
          </a:p>
          <a:p>
            <a:r>
              <a:rPr lang="de-CH" b="1" dirty="0"/>
              <a:t> 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other</a:t>
            </a:r>
            <a:r>
              <a:rPr lang="de-CH" b="1" dirty="0"/>
              <a:t> </a:t>
            </a:r>
            <a:r>
              <a:rPr lang="de-CH" b="1" dirty="0" err="1"/>
              <a:t>buttons</a:t>
            </a:r>
            <a:endParaRPr lang="de-CH" b="1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30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223</Words>
  <Application>Microsoft Office PowerPoint</Application>
  <PresentationFormat>Bildschirmpräsentation (4:3)</PresentationFormat>
  <Paragraphs>113</Paragraphs>
  <Slides>13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Klarheit</vt:lpstr>
      <vt:lpstr>Recap  SW 4 Monday</vt:lpstr>
      <vt:lpstr>Clock &amp; Timer</vt:lpstr>
      <vt:lpstr>Clock Sources</vt:lpstr>
      <vt:lpstr>Timer</vt:lpstr>
      <vt:lpstr>Timer Example</vt:lpstr>
      <vt:lpstr>Questions</vt:lpstr>
      <vt:lpstr>Push Buttons </vt:lpstr>
      <vt:lpstr>Pull-up / Pull-down, Debounce</vt:lpstr>
      <vt:lpstr>Synchronization – simple</vt:lpstr>
      <vt:lpstr>Key Pin Synchronization</vt:lpstr>
      <vt:lpstr>Synchronization – BitIO</vt:lpstr>
      <vt:lpstr>Synchronisation - ExtInt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 SW 4 Monday</dc:title>
  <dc:creator>Florian  Oechslin</dc:creator>
  <cp:lastModifiedBy>Stefan</cp:lastModifiedBy>
  <cp:revision>28</cp:revision>
  <dcterms:created xsi:type="dcterms:W3CDTF">2016-03-16T07:46:02Z</dcterms:created>
  <dcterms:modified xsi:type="dcterms:W3CDTF">2016-03-20T20:41:58Z</dcterms:modified>
</cp:coreProperties>
</file>