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EBF5"/>
    <a:srgbClr val="118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8" y="408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89B62-83F8-43BB-ADC2-014035497BBA}" type="datetimeFigureOut">
              <a:rPr lang="de-DE" smtClean="0"/>
              <a:t>28.12.2018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BE7ED-E1F5-4404-AB56-1BD0574D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81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FA4BF-51CD-4D68-86F8-92E988EB2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989891-AD50-477A-B1B2-6B97015B9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C0D4F-5129-43B1-BE6B-70B4F959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F763-1CB6-47E1-9D03-EB1793A705F7}" type="datetime1">
              <a:rPr lang="de-DE" smtClean="0"/>
              <a:t>28.12.2018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495726-1111-47D5-A4DC-E33FC3FB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9FE45-A21C-4375-A316-ADB23BF8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68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7996A-9C9E-4E30-8D89-53783443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080B26-E2BA-483C-8881-FAFA8B4B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4B6DBC-5A89-43A4-BBA8-8D9A8FB9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718E-4235-494E-98DE-CC4C32EB5327}" type="datetime1">
              <a:rPr lang="de-DE" smtClean="0"/>
              <a:t>28.12.2018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50233-55A2-44E0-86F4-24AD42A6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D8EFC-377B-48C1-9819-A3DB4141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2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FCCAEB-0047-417A-B264-BCF39C8FD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4E6FA9-C12C-4BD4-A560-583C05C0E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C11E25-C314-48B2-8B38-C993E166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B9FC-8ACB-4E7E-84DA-DFFB1B518F46}" type="datetime1">
              <a:rPr lang="de-DE" smtClean="0"/>
              <a:t>28.12.2018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6257B3-AEFE-4216-ACA0-68E7D6DD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BE90C9-5CA4-4C2F-B8EA-618CEEDA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2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76C93-DD5F-470F-9566-DBC0CADF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D8AFC-DFB0-41F1-8274-8B7186AC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83E8C-ED7A-4D00-B65F-36B24A2E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97AA-DDE3-46AD-B841-AA66A0F4C933}" type="datetime1">
              <a:rPr lang="de-DE" smtClean="0"/>
              <a:t>28.12.2018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B46844-EF38-4302-ADFD-0928EC5D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1447E-1AA6-4AB2-86CE-E099EA2D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95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CAE5A-C700-46BA-9919-9CF9D971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CDC64F-A2BC-464B-8CA4-F4DCAF7D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FBC866-A808-4AFF-8521-6FD9DC4D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AA3-2B9D-4783-8393-690650D97891}" type="datetime1">
              <a:rPr lang="de-DE" smtClean="0"/>
              <a:t>28.12.2018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1F820-1D7B-4FCD-ADD2-5173B6AA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186104-8C22-482A-BE10-5A4592D2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69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50982-9AE7-49EF-BE48-D2B78605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0CE9C-FA40-43A2-8FE3-0E57CF7C3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026731-0137-4489-806C-0BDC45229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C6A30B-FF35-4338-9C98-B8E84877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DFE6-C2A2-4384-9139-4C626180362C}" type="datetime1">
              <a:rPr lang="de-DE" smtClean="0"/>
              <a:t>28.12.2018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204E2E-1F69-4C42-B5F5-200A8B8B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E29260-F43E-4763-857C-A712E818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48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0E760-AB83-48BB-9C6F-6A5D11B5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B2CF78-FA47-47E1-B0B9-0DCAC0BD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BB0661-D715-4A64-BEEC-F0EB9B97A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3788C-64E6-4522-9EF7-04FE4FDC7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6FCD7C-F68A-4494-A43A-FFD714A92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B71D39-8594-420C-997A-0F8390C9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C1AC-7EB2-4B6D-843F-DDBB4144EADE}" type="datetime1">
              <a:rPr lang="de-DE" smtClean="0"/>
              <a:t>28.12.2018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A8BF5A-BC1E-4CAC-AF4A-2D9526C8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7F27A8-1630-41FC-8821-85DC450D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28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B0CD1-076A-404D-B263-A5C3C6BC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A1BCEC-B61A-40A4-9236-B8244ADA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B241-5345-462C-BF50-4ED8BA433076}" type="datetime1">
              <a:rPr lang="de-DE" smtClean="0"/>
              <a:t>28.12.2018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A1D-7F82-4FB0-A124-4460C98F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88D75-2AEF-4144-991A-E77C2A58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3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4CF469-CCBE-4962-BEEF-7935262A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83F4-7E08-44B9-994B-AFD22F161AE5}" type="datetime1">
              <a:rPr lang="de-DE" smtClean="0"/>
              <a:t>28.12.2018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615B97-F8EC-4190-AC3C-C6A04D3E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942A69-D453-45AA-BA1F-7A8CB8B8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67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91C89-569A-4805-B456-1FAD375A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85FFE-5A61-4674-8FCE-BAF8FD19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C7089E-075B-45E8-A097-C8D37D43E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47F216-410A-463E-AAE6-6954BDC8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2086-B0FB-449E-A779-F2A2660B99FB}" type="datetime1">
              <a:rPr lang="de-DE" smtClean="0"/>
              <a:t>28.12.2018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C991F7-F898-4DAC-BD8D-03751D40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1AA374-FD3D-43B6-BF9A-3A8C2B6E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54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70F2E-27F6-45BF-97EB-002FCC9E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5659B5-E6BE-42DB-9ADC-28C95A204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31AD8F-5F0A-4F05-8E06-196ADEE8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81CF5A-4A0B-4154-9273-7F129446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65DB-1B2C-4A87-9C46-984B6EAF65E8}" type="datetime1">
              <a:rPr lang="de-DE" smtClean="0"/>
              <a:t>28.12.2018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3485EC-9F87-474C-95BF-F6C3C4A1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4AE069-A4A2-4185-8290-A2091A7D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08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41705E-29C7-4B78-B382-180B75DB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61896D-7957-4EA1-A30C-3E14F055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4BFC1-C190-49D0-BE76-D7971C2C9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BEA8-CE5A-44B4-9872-2E7B67A7627E}" type="datetime1">
              <a:rPr lang="de-DE" smtClean="0"/>
              <a:t>28.12.2018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ABC33C-74E3-428B-8732-D35F5E4A4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8D3680-67D2-4F07-9D05-9E2C696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A0DA-F98D-4502-8DDA-29ED6ABAB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65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sv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D6BFB2-4978-4949-9102-BE4245825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3405" y="2389267"/>
            <a:ext cx="5939947" cy="2735215"/>
          </a:xfrm>
        </p:spPr>
        <p:txBody>
          <a:bodyPr anchor="b">
            <a:normAutofit fontScale="90000"/>
          </a:bodyPr>
          <a:lstStyle/>
          <a:p>
            <a:pPr algn="l"/>
            <a:r>
              <a:rPr lang="de-DE" dirty="0">
                <a:solidFill>
                  <a:schemeClr val="bg1"/>
                </a:solidFill>
                <a:latin typeface="Century Gothic" panose="020B0502020202020204" pitchFamily="34" charset="0"/>
              </a:rPr>
              <a:t>Applied Data Science </a:t>
            </a:r>
            <a:r>
              <a:rPr lang="de-DE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Capstone</a:t>
            </a:r>
            <a:r>
              <a:rPr lang="de-DE" dirty="0">
                <a:solidFill>
                  <a:schemeClr val="bg1"/>
                </a:solidFill>
                <a:latin typeface="Century Gothic" panose="020B0502020202020204" pitchFamily="34" charset="0"/>
              </a:rPr>
              <a:t> Project </a:t>
            </a:r>
            <a:br>
              <a:rPr lang="de-DE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de-DE" sz="4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- Coursera</a:t>
            </a:r>
            <a:endParaRPr lang="de-DE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1CD054-B45E-4495-9F82-8B90371D2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3405" y="5404747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de-DE" sz="2000" dirty="0" err="1">
                <a:solidFill>
                  <a:schemeClr val="bg1"/>
                </a:solidFill>
                <a:latin typeface="LM Roman 12" panose="00000500000000000000" pitchFamily="50" charset="0"/>
              </a:rPr>
              <a:t>Finding</a:t>
            </a:r>
            <a:r>
              <a:rPr lang="de-DE" sz="2000" dirty="0">
                <a:solidFill>
                  <a:schemeClr val="bg1"/>
                </a:solidFill>
                <a:latin typeface="LM Roman 12" panose="00000500000000000000" pitchFamily="50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M Roman 12" panose="00000500000000000000" pitchFamily="50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M Roman 12" panose="00000500000000000000" pitchFamily="50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M Roman 12" panose="00000500000000000000" pitchFamily="50" charset="0"/>
              </a:rPr>
              <a:t>perfect</a:t>
            </a:r>
            <a:r>
              <a:rPr lang="de-DE" sz="2000" dirty="0">
                <a:solidFill>
                  <a:schemeClr val="bg1"/>
                </a:solidFill>
                <a:latin typeface="LM Roman 12" panose="00000500000000000000" pitchFamily="50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M Roman 12" panose="00000500000000000000" pitchFamily="50" charset="0"/>
              </a:rPr>
              <a:t>neighborhood</a:t>
            </a:r>
            <a:r>
              <a:rPr lang="de-DE" sz="2000" dirty="0">
                <a:solidFill>
                  <a:schemeClr val="bg1"/>
                </a:solidFill>
                <a:latin typeface="LM Roman 12" panose="00000500000000000000" pitchFamily="50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M Roman 12" panose="00000500000000000000" pitchFamily="50" charset="0"/>
              </a:rPr>
              <a:t>for</a:t>
            </a:r>
            <a:r>
              <a:rPr lang="de-DE" sz="2000" dirty="0">
                <a:solidFill>
                  <a:schemeClr val="bg1"/>
                </a:solidFill>
                <a:latin typeface="LM Roman 12" panose="00000500000000000000" pitchFamily="50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M Roman 12" panose="00000500000000000000" pitchFamily="50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M Roman 12" panose="00000500000000000000" pitchFamily="50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M Roman 12" panose="00000500000000000000" pitchFamily="50" charset="0"/>
              </a:rPr>
              <a:t>family</a:t>
            </a:r>
            <a:r>
              <a:rPr lang="de-DE" sz="2000" dirty="0">
                <a:solidFill>
                  <a:schemeClr val="bg1"/>
                </a:solidFill>
                <a:latin typeface="LM Roman 12" panose="00000500000000000000" pitchFamily="50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M Roman 12" panose="00000500000000000000" pitchFamily="50" charset="0"/>
              </a:rPr>
              <a:t>trip</a:t>
            </a:r>
            <a:r>
              <a:rPr lang="de-DE" sz="2000" dirty="0">
                <a:solidFill>
                  <a:schemeClr val="bg1"/>
                </a:solidFill>
                <a:latin typeface="LM Roman 12" panose="00000500000000000000" pitchFamily="50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M Roman 12" panose="00000500000000000000" pitchFamily="50" charset="0"/>
              </a:rPr>
              <a:t>to</a:t>
            </a:r>
            <a:r>
              <a:rPr lang="de-DE" sz="2000" dirty="0">
                <a:solidFill>
                  <a:schemeClr val="bg1"/>
                </a:solidFill>
                <a:latin typeface="LM Roman 12" panose="00000500000000000000" pitchFamily="50" charset="0"/>
              </a:rPr>
              <a:t> Canada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canada">
            <a:extLst>
              <a:ext uri="{FF2B5EF4-FFF2-40B4-BE49-F238E27FC236}">
                <a16:creationId xmlns:a16="http://schemas.microsoft.com/office/drawing/2014/main" id="{E9EFD9A9-6502-42E3-89A5-71D5164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1732954"/>
            <a:ext cx="4047843" cy="20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81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48603-9F7E-48DB-8C2E-EDC27C9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entury Gothic" panose="020B0502020202020204" pitchFamily="34" charset="0"/>
              </a:rPr>
              <a:t>Conclusion</a:t>
            </a:r>
            <a:endParaRPr lang="de-DE" dirty="0">
              <a:latin typeface="Century Gothic" panose="020B0502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82F832-6758-4A18-BAD9-7A0F2D268E0B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canada">
            <a:extLst>
              <a:ext uri="{FF2B5EF4-FFF2-40B4-BE49-F238E27FC236}">
                <a16:creationId xmlns:a16="http://schemas.microsoft.com/office/drawing/2014/main" id="{59A6E9E7-CFEE-4E46-9FA9-2681B4B3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52" y="242597"/>
            <a:ext cx="1026863" cy="5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2E49677-9992-4ED1-BB51-E23CA0DA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10</a:t>
            </a:fld>
            <a:endParaRPr lang="de-DE"/>
          </a:p>
        </p:txBody>
      </p:sp>
      <p:pic>
        <p:nvPicPr>
          <p:cNvPr id="12" name="Inhaltsplatzhalter 5" descr="Familie mit zwei Kindern">
            <a:extLst>
              <a:ext uri="{FF2B5EF4-FFF2-40B4-BE49-F238E27FC236}">
                <a16:creationId xmlns:a16="http://schemas.microsoft.com/office/drawing/2014/main" id="{60900777-96EC-4702-B176-0AFE53E03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9064" y="4648200"/>
            <a:ext cx="597898" cy="59789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CEFD42D-FCD1-4917-BCA2-1EB7E80BA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114" y="4705716"/>
            <a:ext cx="664028" cy="443348"/>
          </a:xfrm>
          <a:prstGeom prst="rect">
            <a:avLst/>
          </a:prstGeom>
        </p:spPr>
      </p:pic>
      <p:pic>
        <p:nvPicPr>
          <p:cNvPr id="14" name="Picture 2" descr="Image result for wikipedia image">
            <a:extLst>
              <a:ext uri="{FF2B5EF4-FFF2-40B4-BE49-F238E27FC236}">
                <a16:creationId xmlns:a16="http://schemas.microsoft.com/office/drawing/2014/main" id="{D21E9AAC-B9D1-4A9D-AE89-0AE36D06D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978" y="4705722"/>
            <a:ext cx="486848" cy="44334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42AE341-D8B4-47BD-86CA-3A247C007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4993" y="4745952"/>
            <a:ext cx="601734" cy="363599"/>
          </a:xfrm>
          <a:prstGeom prst="rect">
            <a:avLst/>
          </a:prstGeom>
          <a:ln>
            <a:noFill/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94B83EA-A4BE-499F-81EE-A7F00F9E4168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894" y="4670425"/>
            <a:ext cx="501650" cy="50165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95DC33A-54BB-4C65-9E11-FA80C519F676}"/>
              </a:ext>
            </a:extLst>
          </p:cNvPr>
          <p:cNvSpPr/>
          <p:nvPr/>
        </p:nvSpPr>
        <p:spPr>
          <a:xfrm>
            <a:off x="6570544" y="4895850"/>
            <a:ext cx="501650" cy="1587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2E9B1F-80F1-46D2-9C2E-56ECE93865CD}"/>
              </a:ext>
            </a:extLst>
          </p:cNvPr>
          <p:cNvSpPr/>
          <p:nvPr/>
        </p:nvSpPr>
        <p:spPr>
          <a:xfrm>
            <a:off x="6715125" y="4826000"/>
            <a:ext cx="200026" cy="698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B113121-874B-48DE-A0F6-7DDF9F44540B}"/>
              </a:ext>
            </a:extLst>
          </p:cNvPr>
          <p:cNvSpPr txBox="1"/>
          <p:nvPr/>
        </p:nvSpPr>
        <p:spPr>
          <a:xfrm>
            <a:off x="6715125" y="4823768"/>
            <a:ext cx="200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</a:p>
        </p:txBody>
      </p:sp>
      <p:sp>
        <p:nvSpPr>
          <p:cNvPr id="18" name="Teilkreis 17">
            <a:extLst>
              <a:ext uri="{FF2B5EF4-FFF2-40B4-BE49-F238E27FC236}">
                <a16:creationId xmlns:a16="http://schemas.microsoft.com/office/drawing/2014/main" id="{C3EAA1C5-EE69-4C81-B60D-3848FD02B1B4}"/>
              </a:ext>
            </a:extLst>
          </p:cNvPr>
          <p:cNvSpPr/>
          <p:nvPr/>
        </p:nvSpPr>
        <p:spPr>
          <a:xfrm>
            <a:off x="7216775" y="4815803"/>
            <a:ext cx="307975" cy="238797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00A10F01-29F7-4841-9D01-818930D39EEB}"/>
              </a:ext>
            </a:extLst>
          </p:cNvPr>
          <p:cNvSpPr/>
          <p:nvPr/>
        </p:nvSpPr>
        <p:spPr>
          <a:xfrm rot="13352918">
            <a:off x="7331421" y="4801701"/>
            <a:ext cx="214451" cy="127299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CB08D66-68ED-4CBD-B05D-C927E9E79A39}"/>
              </a:ext>
            </a:extLst>
          </p:cNvPr>
          <p:cNvSpPr/>
          <p:nvPr/>
        </p:nvSpPr>
        <p:spPr>
          <a:xfrm>
            <a:off x="7766050" y="4778049"/>
            <a:ext cx="404931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8233AB2-B31F-403F-AF44-CE9AD05A0489}"/>
              </a:ext>
            </a:extLst>
          </p:cNvPr>
          <p:cNvSpPr/>
          <p:nvPr/>
        </p:nvSpPr>
        <p:spPr>
          <a:xfrm>
            <a:off x="7766050" y="4849177"/>
            <a:ext cx="244069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6E2A35B-07B4-47AE-9102-AC51A90AC2D0}"/>
              </a:ext>
            </a:extLst>
          </p:cNvPr>
          <p:cNvSpPr/>
          <p:nvPr/>
        </p:nvSpPr>
        <p:spPr>
          <a:xfrm>
            <a:off x="7766050" y="4920305"/>
            <a:ext cx="307975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E0B44D5-A1F6-4B96-9C80-7ABE94283A75}"/>
              </a:ext>
            </a:extLst>
          </p:cNvPr>
          <p:cNvSpPr/>
          <p:nvPr/>
        </p:nvSpPr>
        <p:spPr>
          <a:xfrm>
            <a:off x="7766050" y="4988248"/>
            <a:ext cx="19685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A96B3A7-E6C1-4023-8F1E-43A1E6178FBA}"/>
              </a:ext>
            </a:extLst>
          </p:cNvPr>
          <p:cNvCxnSpPr/>
          <p:nvPr/>
        </p:nvCxnSpPr>
        <p:spPr>
          <a:xfrm>
            <a:off x="7734300" y="4745952"/>
            <a:ext cx="0" cy="33087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69DC6CB-4115-43DE-95AC-0756735D9CBD}"/>
              </a:ext>
            </a:extLst>
          </p:cNvPr>
          <p:cNvCxnSpPr>
            <a:cxnSpLocks/>
          </p:cNvCxnSpPr>
          <p:nvPr/>
        </p:nvCxnSpPr>
        <p:spPr>
          <a:xfrm flipV="1">
            <a:off x="7731919" y="5076825"/>
            <a:ext cx="469106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0FFA1D66-2F71-4D5B-9491-6BD28E02B2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962" y="1742123"/>
            <a:ext cx="105060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3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6" name="Inhaltsplatzhalter 5" descr="Familie mit zwei Kindern">
            <a:extLst>
              <a:ext uri="{FF2B5EF4-FFF2-40B4-BE49-F238E27FC236}">
                <a16:creationId xmlns:a16="http://schemas.microsoft.com/office/drawing/2014/main" id="{AE810E6E-7296-4F41-9385-0C6F62EFB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1637" y="4777293"/>
            <a:ext cx="2198914" cy="2198914"/>
          </a:xfr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935BE34-B935-4C8F-A583-6CBB8B4D5314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8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u="sng" dirty="0" err="1">
                <a:latin typeface="Century Gothic" panose="020B0502020202020204" pitchFamily="34" charset="0"/>
              </a:rPr>
              <a:t>Proposal</a:t>
            </a:r>
            <a:r>
              <a:rPr lang="de-DE" u="sng" dirty="0">
                <a:latin typeface="Century Gothic" panose="020B0502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Century Gothic" panose="020B0502020202020204" pitchFamily="34" charset="0"/>
              </a:rPr>
              <a:t>Let‘s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go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to</a:t>
            </a:r>
            <a:r>
              <a:rPr lang="de-DE" dirty="0">
                <a:latin typeface="Century Gothic" panose="020B0502020202020204" pitchFamily="34" charset="0"/>
              </a:rPr>
              <a:t> Canada </a:t>
            </a:r>
            <a:r>
              <a:rPr lang="de-DE" dirty="0" err="1">
                <a:latin typeface="Century Gothic" panose="020B0502020202020204" pitchFamily="34" charset="0"/>
              </a:rPr>
              <a:t>for</a:t>
            </a:r>
            <a:r>
              <a:rPr lang="de-DE" dirty="0">
                <a:latin typeface="Century Gothic" panose="020B0502020202020204" pitchFamily="34" charset="0"/>
              </a:rPr>
              <a:t> a </a:t>
            </a:r>
            <a:r>
              <a:rPr lang="de-DE" dirty="0" err="1">
                <a:latin typeface="Century Gothic" panose="020B0502020202020204" pitchFamily="34" charset="0"/>
              </a:rPr>
              <a:t>few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days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to</a:t>
            </a:r>
            <a:r>
              <a:rPr lang="de-DE" dirty="0">
                <a:latin typeface="Century Gothic" panose="020B0502020202020204" pitchFamily="34" charset="0"/>
              </a:rPr>
              <a:t> relax!</a:t>
            </a:r>
          </a:p>
          <a:p>
            <a:pPr marL="0" indent="0">
              <a:buNone/>
            </a:pPr>
            <a:endParaRPr lang="de-DE" sz="1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de-DE" u="sng" dirty="0">
                <a:latin typeface="Century Gothic" panose="020B0502020202020204" pitchFamily="34" charset="0"/>
              </a:rPr>
              <a:t>Problem: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Century Gothic" panose="020B0502020202020204" pitchFamily="34" charset="0"/>
              </a:rPr>
              <a:t>Where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exactly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should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we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go</a:t>
            </a:r>
            <a:r>
              <a:rPr lang="de-DE" dirty="0">
                <a:latin typeface="Century Gothic" panose="020B0502020202020204" pitchFamily="34" charset="0"/>
              </a:rPr>
              <a:t> so </a:t>
            </a:r>
            <a:r>
              <a:rPr lang="de-DE" dirty="0" err="1">
                <a:latin typeface="Century Gothic" panose="020B0502020202020204" pitchFamily="34" charset="0"/>
              </a:rPr>
              <a:t>everyone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is</a:t>
            </a:r>
            <a:r>
              <a:rPr lang="de-DE" dirty="0">
                <a:latin typeface="Century Gothic" panose="020B0502020202020204" pitchFamily="34" charset="0"/>
              </a:rPr>
              <a:t> happy?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de-DE" u="sng" dirty="0">
                <a:latin typeface="Century Gothic" panose="020B0502020202020204" pitchFamily="34" charset="0"/>
              </a:rPr>
              <a:t>Solution: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entury Gothic" panose="020B0502020202020204" pitchFamily="34" charset="0"/>
              </a:rPr>
              <a:t>Location </a:t>
            </a:r>
            <a:r>
              <a:rPr lang="de-DE" dirty="0" err="1">
                <a:latin typeface="Century Gothic" panose="020B0502020202020204" pitchFamily="34" charset="0"/>
              </a:rPr>
              <a:t>ranking</a:t>
            </a:r>
            <a:r>
              <a:rPr lang="de-DE" dirty="0">
                <a:latin typeface="Century Gothic" panose="020B0502020202020204" pitchFamily="34" charset="0"/>
              </a:rPr>
              <a:t>!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97ED858-2F3E-47E7-A303-2B05DBBA91BE}"/>
              </a:ext>
            </a:extLst>
          </p:cNvPr>
          <p:cNvSpPr/>
          <p:nvPr/>
        </p:nvSpPr>
        <p:spPr>
          <a:xfrm>
            <a:off x="6792680" y="4935898"/>
            <a:ext cx="251926" cy="2705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4B39709-A616-4E67-B87D-B7953A9D6699}"/>
              </a:ext>
            </a:extLst>
          </p:cNvPr>
          <p:cNvSpPr/>
          <p:nvPr/>
        </p:nvSpPr>
        <p:spPr>
          <a:xfrm>
            <a:off x="6214182" y="5626381"/>
            <a:ext cx="251926" cy="2705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736AB06-023D-4DEA-8856-5520F5ADFE5F}"/>
              </a:ext>
            </a:extLst>
          </p:cNvPr>
          <p:cNvSpPr/>
          <p:nvPr/>
        </p:nvSpPr>
        <p:spPr>
          <a:xfrm>
            <a:off x="7834600" y="4977885"/>
            <a:ext cx="251926" cy="2705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22E7D47-EE8F-4469-9228-C6426AE1A1AE}"/>
              </a:ext>
            </a:extLst>
          </p:cNvPr>
          <p:cNvSpPr/>
          <p:nvPr/>
        </p:nvSpPr>
        <p:spPr>
          <a:xfrm>
            <a:off x="8413098" y="5606163"/>
            <a:ext cx="251926" cy="2705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FA9F5DF-9E53-43F0-9615-0A22C5433D09}"/>
              </a:ext>
            </a:extLst>
          </p:cNvPr>
          <p:cNvSpPr/>
          <p:nvPr/>
        </p:nvSpPr>
        <p:spPr>
          <a:xfrm>
            <a:off x="5970028" y="4051045"/>
            <a:ext cx="957944" cy="982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2B71982-1499-4FAA-A740-A827EE1F6BAD}"/>
              </a:ext>
            </a:extLst>
          </p:cNvPr>
          <p:cNvSpPr/>
          <p:nvPr/>
        </p:nvSpPr>
        <p:spPr>
          <a:xfrm>
            <a:off x="5231353" y="4977885"/>
            <a:ext cx="957944" cy="982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B334574-290F-46BF-9E60-1A40E461A54F}"/>
              </a:ext>
            </a:extLst>
          </p:cNvPr>
          <p:cNvSpPr/>
          <p:nvPr/>
        </p:nvSpPr>
        <p:spPr>
          <a:xfrm>
            <a:off x="7890585" y="4064459"/>
            <a:ext cx="957944" cy="982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858D11A-2051-4777-8D7B-9076D6416D7B}"/>
              </a:ext>
            </a:extLst>
          </p:cNvPr>
          <p:cNvSpPr/>
          <p:nvPr/>
        </p:nvSpPr>
        <p:spPr>
          <a:xfrm>
            <a:off x="8689907" y="4940321"/>
            <a:ext cx="957944" cy="982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 descr="Theater">
            <a:extLst>
              <a:ext uri="{FF2B5EF4-FFF2-40B4-BE49-F238E27FC236}">
                <a16:creationId xmlns:a16="http://schemas.microsoft.com/office/drawing/2014/main" id="{0868B94C-8B5E-413C-8091-2969A3402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2247" y="5071191"/>
            <a:ext cx="665589" cy="665589"/>
          </a:xfrm>
          <a:prstGeom prst="rect">
            <a:avLst/>
          </a:prstGeom>
        </p:spPr>
      </p:pic>
      <p:pic>
        <p:nvPicPr>
          <p:cNvPr id="19" name="Grafik 18" descr="Tanzen">
            <a:extLst>
              <a:ext uri="{FF2B5EF4-FFF2-40B4-BE49-F238E27FC236}">
                <a16:creationId xmlns:a16="http://schemas.microsoft.com/office/drawing/2014/main" id="{1CDA5EB8-6482-464F-8794-03E8DDEC7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3847" y="4168884"/>
            <a:ext cx="810306" cy="810306"/>
          </a:xfrm>
          <a:prstGeom prst="rect">
            <a:avLst/>
          </a:prstGeom>
        </p:spPr>
      </p:pic>
      <p:pic>
        <p:nvPicPr>
          <p:cNvPr id="21" name="Grafik 20" descr="Wandern">
            <a:extLst>
              <a:ext uri="{FF2B5EF4-FFF2-40B4-BE49-F238E27FC236}">
                <a16:creationId xmlns:a16="http://schemas.microsoft.com/office/drawing/2014/main" id="{54D65907-F394-43E3-AC82-DC551FE451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3325" y="4154856"/>
            <a:ext cx="772463" cy="772463"/>
          </a:xfrm>
          <a:prstGeom prst="rect">
            <a:avLst/>
          </a:prstGeom>
        </p:spPr>
      </p:pic>
      <p:pic>
        <p:nvPicPr>
          <p:cNvPr id="23" name="Grafik 22" descr="Eishockey">
            <a:extLst>
              <a:ext uri="{FF2B5EF4-FFF2-40B4-BE49-F238E27FC236}">
                <a16:creationId xmlns:a16="http://schemas.microsoft.com/office/drawing/2014/main" id="{46478FDB-169B-45C3-B6C0-25CDC87803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43194" y="5113178"/>
            <a:ext cx="682689" cy="682689"/>
          </a:xfrm>
          <a:prstGeom prst="rect">
            <a:avLst/>
          </a:prstGeom>
        </p:spPr>
      </p:pic>
      <p:pic>
        <p:nvPicPr>
          <p:cNvPr id="24" name="Picture 2" descr="Image result for canada">
            <a:extLst>
              <a:ext uri="{FF2B5EF4-FFF2-40B4-BE49-F238E27FC236}">
                <a16:creationId xmlns:a16="http://schemas.microsoft.com/office/drawing/2014/main" id="{2F9B42B2-F334-4186-94B4-F191B713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52" y="242597"/>
            <a:ext cx="1026863" cy="5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48603-9F7E-48DB-8C2E-EDC27C9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entury Gothic" panose="020B0502020202020204" pitchFamily="34" charset="0"/>
              </a:rPr>
              <a:t>Steps</a:t>
            </a:r>
            <a:endParaRPr lang="de-DE" dirty="0">
              <a:latin typeface="Century Gothic" panose="020B0502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1FECAA-2186-48F5-B014-B612CA56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Century Gothic" panose="020B0502020202020204" pitchFamily="34" charset="0"/>
              </a:rPr>
              <a:t>Retrieving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data</a:t>
            </a:r>
            <a:r>
              <a:rPr lang="de-DE" dirty="0">
                <a:latin typeface="Century Gothic" panose="020B0502020202020204" pitchFamily="34" charset="0"/>
              </a:rPr>
              <a:t> on </a:t>
            </a:r>
            <a:r>
              <a:rPr lang="de-DE" dirty="0" err="1">
                <a:latin typeface="Century Gothic" panose="020B0502020202020204" pitchFamily="34" charset="0"/>
              </a:rPr>
              <a:t>canadian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neighborhoods</a:t>
            </a:r>
            <a:endParaRPr lang="de-DE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Century Gothic" panose="020B0502020202020204" pitchFamily="34" charset="0"/>
              </a:rPr>
              <a:t>Cleaning</a:t>
            </a:r>
            <a:r>
              <a:rPr lang="de-DE" dirty="0">
                <a:latin typeface="Century Gothic" panose="020B0502020202020204" pitchFamily="34" charset="0"/>
              </a:rPr>
              <a:t> and </a:t>
            </a:r>
            <a:r>
              <a:rPr lang="de-DE" dirty="0" err="1">
                <a:latin typeface="Century Gothic" panose="020B0502020202020204" pitchFamily="34" charset="0"/>
              </a:rPr>
              <a:t>preparing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the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data</a:t>
            </a:r>
            <a:endParaRPr lang="de-DE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Century Gothic" panose="020B0502020202020204" pitchFamily="34" charset="0"/>
              </a:rPr>
              <a:t>Visualizing</a:t>
            </a:r>
            <a:r>
              <a:rPr lang="de-DE" dirty="0">
                <a:latin typeface="Century Gothic" panose="020B0502020202020204" pitchFamily="34" charset="0"/>
              </a:rPr>
              <a:t> on a </a:t>
            </a:r>
            <a:r>
              <a:rPr lang="de-DE" dirty="0" err="1">
                <a:latin typeface="Century Gothic" panose="020B0502020202020204" pitchFamily="34" charset="0"/>
              </a:rPr>
              <a:t>Map</a:t>
            </a:r>
            <a:endParaRPr lang="de-DE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Century Gothic" panose="020B0502020202020204" pitchFamily="34" charset="0"/>
              </a:rPr>
              <a:t>Utilizing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Foursquare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venues</a:t>
            </a:r>
            <a:endParaRPr lang="de-DE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entury Gothic" panose="020B0502020202020204" pitchFamily="34" charset="0"/>
              </a:rPr>
              <a:t>Ranking </a:t>
            </a:r>
            <a:r>
              <a:rPr lang="de-DE" dirty="0" err="1">
                <a:latin typeface="Century Gothic" panose="020B0502020202020204" pitchFamily="34" charset="0"/>
              </a:rPr>
              <a:t>the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neighborhoods</a:t>
            </a:r>
            <a:endParaRPr lang="de-DE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Century Gothic" panose="020B0502020202020204" pitchFamily="34" charset="0"/>
              </a:rPr>
              <a:t>Finding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the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neighborhood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that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is</a:t>
            </a:r>
            <a:r>
              <a:rPr lang="de-DE" dirty="0">
                <a:latin typeface="Century Gothic" panose="020B0502020202020204" pitchFamily="34" charset="0"/>
              </a:rPr>
              <a:t> just </a:t>
            </a:r>
            <a:r>
              <a:rPr lang="de-DE" dirty="0" err="1">
                <a:latin typeface="Century Gothic" panose="020B0502020202020204" pitchFamily="34" charset="0"/>
              </a:rPr>
              <a:t>right</a:t>
            </a:r>
            <a:endParaRPr lang="de-DE" dirty="0">
              <a:latin typeface="Century Gothic" panose="020B0502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82F832-6758-4A18-BAD9-7A0F2D268E0B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canada">
            <a:extLst>
              <a:ext uri="{FF2B5EF4-FFF2-40B4-BE49-F238E27FC236}">
                <a16:creationId xmlns:a16="http://schemas.microsoft.com/office/drawing/2014/main" id="{86314EB4-B8B2-4C9E-88BE-D511A258E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52" y="242597"/>
            <a:ext cx="1026863" cy="5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9532EC-42E8-4520-90E9-DAEC6292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39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48603-9F7E-48DB-8C2E-EDC27C9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Data </a:t>
            </a:r>
            <a:r>
              <a:rPr lang="de-DE" dirty="0" err="1">
                <a:latin typeface="Century Gothic" panose="020B0502020202020204" pitchFamily="34" charset="0"/>
              </a:rPr>
              <a:t>collection</a:t>
            </a:r>
            <a:endParaRPr lang="de-DE" dirty="0">
              <a:latin typeface="Century Gothic" panose="020B0502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1FECAA-2186-48F5-B014-B612CA56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entury Gothic" panose="020B0502020202020204" pitchFamily="34" charset="0"/>
              </a:rPr>
              <a:t>Wikipedia – </a:t>
            </a:r>
            <a:r>
              <a:rPr lang="de-DE" dirty="0" err="1">
                <a:latin typeface="Century Gothic" panose="020B0502020202020204" pitchFamily="34" charset="0"/>
              </a:rPr>
              <a:t>scraping</a:t>
            </a:r>
            <a:r>
              <a:rPr lang="de-DE" dirty="0">
                <a:latin typeface="Century Gothic" panose="020B0502020202020204" pitchFamily="34" charset="0"/>
              </a:rPr>
              <a:t> postal </a:t>
            </a:r>
            <a:r>
              <a:rPr lang="de-DE" dirty="0" err="1">
                <a:latin typeface="Century Gothic" panose="020B0502020202020204" pitchFamily="34" charset="0"/>
              </a:rPr>
              <a:t>codes</a:t>
            </a:r>
            <a:r>
              <a:rPr lang="de-DE" dirty="0">
                <a:latin typeface="Century Gothic" panose="020B0502020202020204" pitchFamily="34" charset="0"/>
              </a:rPr>
              <a:t> and </a:t>
            </a:r>
            <a:r>
              <a:rPr lang="de-DE" dirty="0" err="1">
                <a:latin typeface="Century Gothic" panose="020B0502020202020204" pitchFamily="34" charset="0"/>
              </a:rPr>
              <a:t>neighborhood</a:t>
            </a:r>
            <a:r>
              <a:rPr lang="de-DE" dirty="0">
                <a:latin typeface="Century Gothic" panose="020B0502020202020204" pitchFamily="34" charset="0"/>
              </a:rPr>
              <a:t> names</a:t>
            </a:r>
            <a:r>
              <a:rPr lang="de-DE" sz="2000" baseline="30000" dirty="0">
                <a:latin typeface="Century Gothic" panose="020B0502020202020204" pitchFamily="34" charset="0"/>
              </a:rPr>
              <a:t>1)</a:t>
            </a:r>
            <a:endParaRPr lang="de-DE" baseline="30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Century Gothic" panose="020B0502020202020204" pitchFamily="34" charset="0"/>
              </a:rPr>
              <a:t>Geonames</a:t>
            </a:r>
            <a:r>
              <a:rPr lang="de-DE" dirty="0">
                <a:latin typeface="Century Gothic" panose="020B0502020202020204" pitchFamily="34" charset="0"/>
              </a:rPr>
              <a:t> – </a:t>
            </a:r>
            <a:r>
              <a:rPr lang="de-DE" dirty="0" err="1">
                <a:latin typeface="Century Gothic" panose="020B0502020202020204" pitchFamily="34" charset="0"/>
              </a:rPr>
              <a:t>latitude</a:t>
            </a:r>
            <a:r>
              <a:rPr lang="de-DE" dirty="0">
                <a:latin typeface="Century Gothic" panose="020B0502020202020204" pitchFamily="34" charset="0"/>
              </a:rPr>
              <a:t> and </a:t>
            </a:r>
            <a:r>
              <a:rPr lang="de-DE" dirty="0" err="1">
                <a:latin typeface="Century Gothic" panose="020B0502020202020204" pitchFamily="34" charset="0"/>
              </a:rPr>
              <a:t>longitude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by</a:t>
            </a:r>
            <a:r>
              <a:rPr lang="de-DE" dirty="0">
                <a:latin typeface="Century Gothic" panose="020B0502020202020204" pitchFamily="34" charset="0"/>
              </a:rPr>
              <a:t> postal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Century Gothic" panose="020B0502020202020204" pitchFamily="34" charset="0"/>
              </a:rPr>
              <a:t>Foursquare</a:t>
            </a:r>
            <a:r>
              <a:rPr lang="de-DE" dirty="0">
                <a:latin typeface="Century Gothic" panose="020B0502020202020204" pitchFamily="34" charset="0"/>
              </a:rPr>
              <a:t> – </a:t>
            </a:r>
            <a:r>
              <a:rPr lang="de-DE" dirty="0" err="1">
                <a:latin typeface="Century Gothic" panose="020B0502020202020204" pitchFamily="34" charset="0"/>
              </a:rPr>
              <a:t>venues</a:t>
            </a:r>
            <a:r>
              <a:rPr lang="de-DE" dirty="0">
                <a:latin typeface="Century Gothic" panose="020B0502020202020204" pitchFamily="34" charset="0"/>
              </a:rPr>
              <a:t> and </a:t>
            </a:r>
            <a:r>
              <a:rPr lang="de-DE" dirty="0" err="1">
                <a:latin typeface="Century Gothic" panose="020B0502020202020204" pitchFamily="34" charset="0"/>
              </a:rPr>
              <a:t>their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location</a:t>
            </a:r>
            <a:endParaRPr lang="de-DE" dirty="0">
              <a:latin typeface="Century Gothic" panose="020B0502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82F832-6758-4A18-BAD9-7A0F2D268E0B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143EA1F-8B61-4286-9D9A-88AFE971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38" y="3684541"/>
            <a:ext cx="4601256" cy="213522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4B2F505-E2CD-4030-84F9-441948D1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91" y="3741220"/>
            <a:ext cx="2671366" cy="13276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1A41424-DCF5-4AA8-B22F-DD9B3D45E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122" y="5146654"/>
            <a:ext cx="4206940" cy="1346221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1D8D350-2C26-40F8-AF71-7E2795EF9EBB}"/>
              </a:ext>
            </a:extLst>
          </p:cNvPr>
          <p:cNvSpPr txBox="1">
            <a:spLocks/>
          </p:cNvSpPr>
          <p:nvPr/>
        </p:nvSpPr>
        <p:spPr>
          <a:xfrm>
            <a:off x="838200" y="6538912"/>
            <a:ext cx="10515600" cy="29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1) Focusing on Toronto, Montreal, Vancouver, Edmonton and Calgary</a:t>
            </a:r>
          </a:p>
        </p:txBody>
      </p:sp>
      <p:pic>
        <p:nvPicPr>
          <p:cNvPr id="9" name="Picture 2" descr="Image result for canada">
            <a:extLst>
              <a:ext uri="{FF2B5EF4-FFF2-40B4-BE49-F238E27FC236}">
                <a16:creationId xmlns:a16="http://schemas.microsoft.com/office/drawing/2014/main" id="{59A6E9E7-CFEE-4E46-9FA9-2681B4B3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52" y="242597"/>
            <a:ext cx="1026863" cy="5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2E49677-9992-4ED1-BB51-E23CA0DA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4</a:t>
            </a:fld>
            <a:endParaRPr lang="de-DE"/>
          </a:p>
        </p:txBody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B3356DE8-1A1E-4D2B-92E4-719030923750}"/>
              </a:ext>
            </a:extLst>
          </p:cNvPr>
          <p:cNvSpPr/>
          <p:nvPr/>
        </p:nvSpPr>
        <p:spPr>
          <a:xfrm rot="2333564">
            <a:off x="8653525" y="4243791"/>
            <a:ext cx="881151" cy="1297548"/>
          </a:xfrm>
          <a:prstGeom prst="circularArrow">
            <a:avLst>
              <a:gd name="adj1" fmla="val 21970"/>
              <a:gd name="adj2" fmla="val 1504226"/>
              <a:gd name="adj3" fmla="val 18145379"/>
              <a:gd name="adj4" fmla="val 13087664"/>
              <a:gd name="adj5" fmla="val 1854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gebogen 15">
            <a:extLst>
              <a:ext uri="{FF2B5EF4-FFF2-40B4-BE49-F238E27FC236}">
                <a16:creationId xmlns:a16="http://schemas.microsoft.com/office/drawing/2014/main" id="{1A0E33CC-0FBA-4DFD-A108-009B1DC10752}"/>
              </a:ext>
            </a:extLst>
          </p:cNvPr>
          <p:cNvSpPr/>
          <p:nvPr/>
        </p:nvSpPr>
        <p:spPr>
          <a:xfrm rot="19706798" flipV="1">
            <a:off x="5517458" y="4482652"/>
            <a:ext cx="881151" cy="1297548"/>
          </a:xfrm>
          <a:prstGeom prst="circularArrow">
            <a:avLst>
              <a:gd name="adj1" fmla="val 21970"/>
              <a:gd name="adj2" fmla="val 1504226"/>
              <a:gd name="adj3" fmla="val 18145379"/>
              <a:gd name="adj4" fmla="val 13087664"/>
              <a:gd name="adj5" fmla="val 1854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5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48603-9F7E-48DB-8C2E-EDC27C9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entury Gothic" panose="020B0502020202020204" pitchFamily="34" charset="0"/>
              </a:rPr>
              <a:t>Neighborhoods</a:t>
            </a:r>
            <a:r>
              <a:rPr lang="de-DE" dirty="0">
                <a:latin typeface="Century Gothic" panose="020B0502020202020204" pitchFamily="34" charset="0"/>
              </a:rPr>
              <a:t> on a </a:t>
            </a:r>
            <a:r>
              <a:rPr lang="de-DE" dirty="0" err="1">
                <a:latin typeface="Century Gothic" panose="020B0502020202020204" pitchFamily="34" charset="0"/>
              </a:rPr>
              <a:t>map</a:t>
            </a:r>
            <a:endParaRPr lang="de-DE" dirty="0">
              <a:latin typeface="Century Gothic" panose="020B0502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82F832-6758-4A18-BAD9-7A0F2D268E0B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452B327-A089-45D8-9912-2C368B410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900" y="4062005"/>
            <a:ext cx="2540945" cy="222011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CB4807-1DF6-4A98-A73A-5CE0CD61B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95" y="1690688"/>
            <a:ext cx="3193358" cy="19295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5F8B88-D4E5-4802-8FAD-CA2D3F9D2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083" y="4027449"/>
            <a:ext cx="2268975" cy="236103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7792E36-64FF-4CA8-9C67-7498B9ED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590" y="1437868"/>
            <a:ext cx="2300287" cy="26241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3B2AB0F-EA81-44C6-8622-304DA8C44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656" y="4020130"/>
            <a:ext cx="3121704" cy="229950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8CDB490-8C83-46F3-88FE-C0015F899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867" y="1483538"/>
            <a:ext cx="2921933" cy="229950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FBAAF1D-E9F0-411E-99E4-8843F48EF9C9}"/>
              </a:ext>
            </a:extLst>
          </p:cNvPr>
          <p:cNvSpPr txBox="1"/>
          <p:nvPr/>
        </p:nvSpPr>
        <p:spPr>
          <a:xfrm>
            <a:off x="950751" y="3551631"/>
            <a:ext cx="12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Canada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50C0778-AADD-4FB4-8720-F5D41F15B5C9}"/>
              </a:ext>
            </a:extLst>
          </p:cNvPr>
          <p:cNvSpPr txBox="1"/>
          <p:nvPr/>
        </p:nvSpPr>
        <p:spPr>
          <a:xfrm>
            <a:off x="1108900" y="6253585"/>
            <a:ext cx="12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Vancouver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0E331A-298C-4225-9172-6F4E2F2C6FC8}"/>
              </a:ext>
            </a:extLst>
          </p:cNvPr>
          <p:cNvSpPr txBox="1"/>
          <p:nvPr/>
        </p:nvSpPr>
        <p:spPr>
          <a:xfrm>
            <a:off x="4101278" y="6363862"/>
            <a:ext cx="12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Calgary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19509B2-3912-469A-A439-636E7034BE26}"/>
              </a:ext>
            </a:extLst>
          </p:cNvPr>
          <p:cNvSpPr txBox="1"/>
          <p:nvPr/>
        </p:nvSpPr>
        <p:spPr>
          <a:xfrm>
            <a:off x="6565894" y="4013360"/>
            <a:ext cx="12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Edmonton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D19232C-DC08-4AE7-AAAF-DED7C73A08F6}"/>
              </a:ext>
            </a:extLst>
          </p:cNvPr>
          <p:cNvSpPr txBox="1"/>
          <p:nvPr/>
        </p:nvSpPr>
        <p:spPr>
          <a:xfrm>
            <a:off x="10047766" y="6302443"/>
            <a:ext cx="12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Toronto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4BD4A7-82CC-48B7-A11B-7BB30C5FD99B}"/>
              </a:ext>
            </a:extLst>
          </p:cNvPr>
          <p:cNvSpPr txBox="1"/>
          <p:nvPr/>
        </p:nvSpPr>
        <p:spPr>
          <a:xfrm>
            <a:off x="10606392" y="3763089"/>
            <a:ext cx="12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Montreal</a:t>
            </a:r>
          </a:p>
        </p:txBody>
      </p:sp>
      <p:pic>
        <p:nvPicPr>
          <p:cNvPr id="19" name="Picture 2" descr="Image result for canada">
            <a:extLst>
              <a:ext uri="{FF2B5EF4-FFF2-40B4-BE49-F238E27FC236}">
                <a16:creationId xmlns:a16="http://schemas.microsoft.com/office/drawing/2014/main" id="{6FA8A892-8814-4913-B758-8DAB7C9B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52" y="242597"/>
            <a:ext cx="1026863" cy="5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900C019A-EFFA-4046-8D6B-267BF48B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7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48603-9F7E-48DB-8C2E-EDC27C9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entury Gothic" panose="020B0502020202020204" pitchFamily="34" charset="0"/>
              </a:rPr>
              <a:t>Foursquare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venues</a:t>
            </a:r>
            <a:endParaRPr lang="de-DE" dirty="0">
              <a:latin typeface="Century Gothic" panose="020B0502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1FECAA-2186-48F5-B014-B612CA56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entury Gothic" panose="020B0502020202020204" pitchFamily="34" charset="0"/>
              </a:rPr>
              <a:t>Top 100 </a:t>
            </a:r>
            <a:r>
              <a:rPr lang="de-DE" dirty="0" err="1">
                <a:latin typeface="Century Gothic" panose="020B0502020202020204" pitchFamily="34" charset="0"/>
              </a:rPr>
              <a:t>venues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within</a:t>
            </a:r>
            <a:r>
              <a:rPr lang="de-DE" dirty="0">
                <a:latin typeface="Century Gothic" panose="020B0502020202020204" pitchFamily="34" charset="0"/>
              </a:rPr>
              <a:t> a 750m </a:t>
            </a:r>
            <a:r>
              <a:rPr lang="de-DE" dirty="0" err="1">
                <a:latin typeface="Century Gothic" panose="020B0502020202020204" pitchFamily="34" charset="0"/>
              </a:rPr>
              <a:t>radius</a:t>
            </a:r>
            <a:endParaRPr lang="de-DE" baseline="30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>
                <a:latin typeface="Century Gothic" panose="020B0502020202020204" pitchFamily="34" charset="0"/>
              </a:rPr>
              <a:t>One</a:t>
            </a:r>
            <a:r>
              <a:rPr lang="de-DE" dirty="0">
                <a:latin typeface="Century Gothic" panose="020B0502020202020204" pitchFamily="34" charset="0"/>
              </a:rPr>
              <a:t>-hot-</a:t>
            </a:r>
            <a:r>
              <a:rPr lang="de-DE" dirty="0" err="1">
                <a:latin typeface="Century Gothic" panose="020B0502020202020204" pitchFamily="34" charset="0"/>
              </a:rPr>
              <a:t>encoding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to</a:t>
            </a:r>
            <a:r>
              <a:rPr lang="de-DE" dirty="0">
                <a:latin typeface="Century Gothic" panose="020B0502020202020204" pitchFamily="34" charset="0"/>
              </a:rPr>
              <a:t> find </a:t>
            </a:r>
            <a:r>
              <a:rPr lang="de-DE" dirty="0" err="1">
                <a:latin typeface="Century Gothic" panose="020B0502020202020204" pitchFamily="34" charset="0"/>
              </a:rPr>
              <a:t>venue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categories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by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neighborhood</a:t>
            </a:r>
            <a:endParaRPr lang="de-DE" dirty="0">
              <a:latin typeface="Century Gothic" panose="020B0502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82F832-6758-4A18-BAD9-7A0F2D268E0B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canada">
            <a:extLst>
              <a:ext uri="{FF2B5EF4-FFF2-40B4-BE49-F238E27FC236}">
                <a16:creationId xmlns:a16="http://schemas.microsoft.com/office/drawing/2014/main" id="{59A6E9E7-CFEE-4E46-9FA9-2681B4B3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52" y="242597"/>
            <a:ext cx="1026863" cy="5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2E49677-9992-4ED1-BB51-E23CA0DA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6</a:t>
            </a:fld>
            <a:endParaRPr lang="de-DE"/>
          </a:p>
        </p:txBody>
      </p:sp>
      <p:pic>
        <p:nvPicPr>
          <p:cNvPr id="2050" name="Picture 2" descr="Image result for foursquare image">
            <a:extLst>
              <a:ext uri="{FF2B5EF4-FFF2-40B4-BE49-F238E27FC236}">
                <a16:creationId xmlns:a16="http://schemas.microsoft.com/office/drawing/2014/main" id="{E704D0FE-EFBB-45D5-B4A8-E4F379345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65" y="4756954"/>
            <a:ext cx="1715472" cy="102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A02844F-6362-4948-8D77-2EFF427A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584" y="3353664"/>
            <a:ext cx="8446051" cy="140329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E49E0C7-62E4-4E81-BF04-C2DA9D762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406" y="4185003"/>
            <a:ext cx="43148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6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48603-9F7E-48DB-8C2E-EDC27C9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Ranking </a:t>
            </a:r>
            <a:r>
              <a:rPr lang="de-DE" dirty="0" err="1">
                <a:latin typeface="Century Gothic" panose="020B0502020202020204" pitchFamily="34" charset="0"/>
              </a:rPr>
              <a:t>the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neighborhoods</a:t>
            </a:r>
            <a:endParaRPr lang="de-DE" dirty="0">
              <a:latin typeface="Century Gothic" panose="020B0502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1FECAA-2186-48F5-B014-B612CA56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8980"/>
            <a:ext cx="10515600" cy="26779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</a:rPr>
              <a:t>’Stereotypical</a:t>
            </a:r>
            <a:r>
              <a:rPr lang="de-DE" dirty="0">
                <a:latin typeface="Century Gothic" panose="020B0502020202020204" pitchFamily="34" charset="0"/>
              </a:rPr>
              <a:t>‘ </a:t>
            </a:r>
            <a:r>
              <a:rPr lang="de-DE" dirty="0" err="1">
                <a:latin typeface="Century Gothic" panose="020B0502020202020204" pitchFamily="34" charset="0"/>
              </a:rPr>
              <a:t>preferences</a:t>
            </a:r>
            <a:endParaRPr lang="de-DE" baseline="30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entury Gothic" panose="020B0502020202020204" pitchFamily="34" charset="0"/>
              </a:rPr>
              <a:t>Score neighborhoods</a:t>
            </a:r>
            <a:r>
              <a:rPr lang="de-DE" sz="2000" baseline="30000" dirty="0">
                <a:latin typeface="Century Gothic" panose="020B0502020202020204" pitchFamily="34" charset="0"/>
              </a:rPr>
              <a:t>2)</a:t>
            </a:r>
            <a:endParaRPr lang="de-DE" baseline="30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entury Gothic" panose="020B0502020202020204" pitchFamily="34" charset="0"/>
              </a:rPr>
              <a:t>Find </a:t>
            </a:r>
            <a:r>
              <a:rPr lang="de-DE" dirty="0" err="1">
                <a:latin typeface="Century Gothic" panose="020B0502020202020204" pitchFamily="34" charset="0"/>
              </a:rPr>
              <a:t>highest</a:t>
            </a:r>
            <a:r>
              <a:rPr lang="de-DE" dirty="0">
                <a:latin typeface="Century Gothic" panose="020B0502020202020204" pitchFamily="34" charset="0"/>
              </a:rPr>
              <a:t> score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82F832-6758-4A18-BAD9-7A0F2D268E0B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canada">
            <a:extLst>
              <a:ext uri="{FF2B5EF4-FFF2-40B4-BE49-F238E27FC236}">
                <a16:creationId xmlns:a16="http://schemas.microsoft.com/office/drawing/2014/main" id="{59A6E9E7-CFEE-4E46-9FA9-2681B4B3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52" y="242597"/>
            <a:ext cx="1026863" cy="5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2E49677-9992-4ED1-BB51-E23CA0DA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7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E000532-3431-4B89-8808-0B79F60E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6238"/>
            <a:ext cx="5505450" cy="1600200"/>
          </a:xfrm>
          <a:prstGeom prst="rect">
            <a:avLst/>
          </a:prstGeom>
        </p:spPr>
      </p:pic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B6FBAFC-2374-4BCE-9E5F-FE35E422FEBF}"/>
              </a:ext>
            </a:extLst>
          </p:cNvPr>
          <p:cNvSpPr txBox="1">
            <a:spLocks/>
          </p:cNvSpPr>
          <p:nvPr/>
        </p:nvSpPr>
        <p:spPr>
          <a:xfrm>
            <a:off x="838200" y="6389771"/>
            <a:ext cx="10515600" cy="29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2)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includes</a:t>
            </a:r>
            <a:r>
              <a:rPr lang="de-DE" sz="1000" dirty="0"/>
              <a:t> </a:t>
            </a:r>
            <a:r>
              <a:rPr lang="de-DE" sz="1000" dirty="0" err="1"/>
              <a:t>neighborhoods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a </a:t>
            </a:r>
            <a:r>
              <a:rPr lang="de-DE" sz="1000" dirty="0" err="1"/>
              <a:t>venue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category</a:t>
            </a:r>
            <a:r>
              <a:rPr lang="de-DE" sz="1000" dirty="0"/>
              <a:t> </a:t>
            </a:r>
            <a:r>
              <a:rPr lang="de-DE" sz="1000" dirty="0" err="1"/>
              <a:t>hotel</a:t>
            </a:r>
            <a:r>
              <a:rPr lang="de-DE" sz="1000" dirty="0"/>
              <a:t> / </a:t>
            </a:r>
            <a:r>
              <a:rPr lang="de-DE" sz="1000" dirty="0" err="1"/>
              <a:t>hostel</a:t>
            </a:r>
            <a:r>
              <a:rPr lang="de-DE" sz="1000" dirty="0"/>
              <a:t> / </a:t>
            </a:r>
            <a:r>
              <a:rPr lang="de-DE" sz="1000" dirty="0" err="1"/>
              <a:t>inn</a:t>
            </a:r>
            <a:r>
              <a:rPr lang="de-DE" sz="1000" dirty="0"/>
              <a:t>. </a:t>
            </a:r>
            <a:r>
              <a:rPr lang="de-DE" sz="1000" dirty="0" err="1"/>
              <a:t>Occurances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a </a:t>
            </a:r>
            <a:r>
              <a:rPr lang="de-DE" sz="1000" dirty="0" err="1"/>
              <a:t>venue</a:t>
            </a:r>
            <a:r>
              <a:rPr lang="de-DE" sz="1000" dirty="0"/>
              <a:t> </a:t>
            </a:r>
            <a:r>
              <a:rPr lang="de-DE" sz="1000" dirty="0" err="1"/>
              <a:t>category</a:t>
            </a:r>
            <a:r>
              <a:rPr lang="de-DE" sz="1000" dirty="0"/>
              <a:t> </a:t>
            </a:r>
            <a:r>
              <a:rPr lang="de-DE" sz="1000" dirty="0" err="1"/>
              <a:t>within</a:t>
            </a:r>
            <a:r>
              <a:rPr lang="de-DE" sz="1000" dirty="0"/>
              <a:t> a </a:t>
            </a:r>
            <a:r>
              <a:rPr lang="de-DE" sz="1000" dirty="0" err="1"/>
              <a:t>neighborhood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scored</a:t>
            </a:r>
            <a:r>
              <a:rPr lang="de-DE" sz="1000" dirty="0"/>
              <a:t>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once</a:t>
            </a:r>
            <a:r>
              <a:rPr lang="de-DE" sz="1000" dirty="0"/>
              <a:t> per </a:t>
            </a:r>
            <a:r>
              <a:rPr lang="de-DE" sz="1000" dirty="0" err="1"/>
              <a:t>family</a:t>
            </a:r>
            <a:r>
              <a:rPr lang="de-DE" sz="1000" dirty="0"/>
              <a:t> </a:t>
            </a:r>
            <a:r>
              <a:rPr lang="de-DE" sz="1000" dirty="0" err="1"/>
              <a:t>member</a:t>
            </a:r>
            <a:r>
              <a:rPr lang="de-DE" sz="1000" dirty="0"/>
              <a:t>.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BFD1CF6-9194-4AD7-9203-B3E74F039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487" y="3498980"/>
            <a:ext cx="5381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2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A308007-D578-450F-8D9A-2F4F601B988E}"/>
              </a:ext>
            </a:extLst>
          </p:cNvPr>
          <p:cNvSpPr txBox="1">
            <a:spLocks/>
          </p:cNvSpPr>
          <p:nvPr/>
        </p:nvSpPr>
        <p:spPr>
          <a:xfrm>
            <a:off x="838200" y="6389771"/>
            <a:ext cx="9624060" cy="29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3) Clustering </a:t>
            </a:r>
            <a:r>
              <a:rPr lang="de-DE" sz="1000" dirty="0" err="1"/>
              <a:t>based</a:t>
            </a:r>
            <a:r>
              <a:rPr lang="de-DE" sz="1000" dirty="0"/>
              <a:t> on individual </a:t>
            </a:r>
            <a:r>
              <a:rPr lang="de-DE" sz="1000" dirty="0" err="1"/>
              <a:t>family</a:t>
            </a:r>
            <a:r>
              <a:rPr lang="de-DE" sz="1000" dirty="0"/>
              <a:t> </a:t>
            </a:r>
            <a:r>
              <a:rPr lang="de-DE" sz="1000" dirty="0" err="1"/>
              <a:t>members</a:t>
            </a:r>
            <a:r>
              <a:rPr lang="de-DE" sz="1000" dirty="0"/>
              <a:t>‘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well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combined</a:t>
            </a:r>
            <a:r>
              <a:rPr lang="de-DE" sz="1000" dirty="0"/>
              <a:t> </a:t>
            </a:r>
            <a:r>
              <a:rPr lang="de-DE" sz="1000" dirty="0" err="1"/>
              <a:t>scores</a:t>
            </a:r>
            <a:r>
              <a:rPr lang="de-DE" sz="1000" dirty="0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348603-9F7E-48DB-8C2E-EDC27C9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Cluster </a:t>
            </a:r>
            <a:r>
              <a:rPr lang="de-DE" dirty="0" err="1">
                <a:latin typeface="Century Gothic" panose="020B0502020202020204" pitchFamily="34" charset="0"/>
              </a:rPr>
              <a:t>the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neighborhoods</a:t>
            </a:r>
            <a:endParaRPr lang="de-DE" dirty="0">
              <a:latin typeface="Century Gothic" panose="020B0502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82F832-6758-4A18-BAD9-7A0F2D268E0B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canada">
            <a:extLst>
              <a:ext uri="{FF2B5EF4-FFF2-40B4-BE49-F238E27FC236}">
                <a16:creationId xmlns:a16="http://schemas.microsoft.com/office/drawing/2014/main" id="{59A6E9E7-CFEE-4E46-9FA9-2681B4B3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52" y="242597"/>
            <a:ext cx="1026863" cy="5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2E49677-9992-4ED1-BB51-E23CA0DA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8</a:t>
            </a:fld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753E8FB-5EC4-4933-BC08-4F5AFF2F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latin typeface="Century Gothic" panose="020B0502020202020204" pitchFamily="34" charset="0"/>
              </a:rPr>
              <a:t>K-Clusters</a:t>
            </a:r>
            <a:r>
              <a:rPr lang="de-DE" sz="2000" baseline="30000" dirty="0">
                <a:latin typeface="Century Gothic" panose="020B0502020202020204" pitchFamily="34" charset="0"/>
              </a:rPr>
              <a:t>3)</a:t>
            </a:r>
            <a:r>
              <a:rPr lang="de-DE" dirty="0">
                <a:latin typeface="Century Gothic" panose="020B0502020202020204" pitchFamily="34" charset="0"/>
              </a:rPr>
              <a:t>: 5</a:t>
            </a:r>
          </a:p>
          <a:p>
            <a:pPr marL="0" indent="0">
              <a:buNone/>
            </a:pPr>
            <a:endParaRPr lang="de-DE" dirty="0">
              <a:latin typeface="Century Gothic" panose="020B0502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E2A3AC-94FA-4E6F-BA8D-F5F8FBB5A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90" y="3703741"/>
            <a:ext cx="2558377" cy="23193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7CA6DFE-B876-412D-8F8D-E0865C87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075" y="4005162"/>
            <a:ext cx="1976438" cy="220522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92C22E7E-5635-4013-9D13-C4DC37531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477" y="1501578"/>
            <a:ext cx="2459083" cy="221446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0E9D0442-7DD6-47EC-AE2F-2BB2A79CE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235" y="3992563"/>
            <a:ext cx="2845372" cy="231933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9646A66-5B3C-4F71-B688-4F7BBDB05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2821" y="1550194"/>
            <a:ext cx="2578761" cy="24511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008C2857-51A4-4E8A-97B6-CF008A4F2B10}"/>
              </a:ext>
            </a:extLst>
          </p:cNvPr>
          <p:cNvSpPr txBox="1"/>
          <p:nvPr/>
        </p:nvSpPr>
        <p:spPr>
          <a:xfrm>
            <a:off x="1108900" y="6023078"/>
            <a:ext cx="12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Vancouver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85AC249-2171-444B-A6C0-E53F1DC5F073}"/>
              </a:ext>
            </a:extLst>
          </p:cNvPr>
          <p:cNvSpPr txBox="1"/>
          <p:nvPr/>
        </p:nvSpPr>
        <p:spPr>
          <a:xfrm>
            <a:off x="4138351" y="6177840"/>
            <a:ext cx="12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Calgary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7D64064-7B56-463D-8538-F86E36C20EC3}"/>
              </a:ext>
            </a:extLst>
          </p:cNvPr>
          <p:cNvSpPr txBox="1"/>
          <p:nvPr/>
        </p:nvSpPr>
        <p:spPr>
          <a:xfrm>
            <a:off x="6783170" y="3670236"/>
            <a:ext cx="12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Edmonton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230A3A3-CFFB-4C5B-83A0-B96C5A35CEBD}"/>
              </a:ext>
            </a:extLst>
          </p:cNvPr>
          <p:cNvSpPr txBox="1"/>
          <p:nvPr/>
        </p:nvSpPr>
        <p:spPr>
          <a:xfrm>
            <a:off x="8954960" y="6289266"/>
            <a:ext cx="12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Toronto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476948-6BA2-4C02-BAC7-3B10D8AC5C28}"/>
              </a:ext>
            </a:extLst>
          </p:cNvPr>
          <p:cNvSpPr txBox="1"/>
          <p:nvPr/>
        </p:nvSpPr>
        <p:spPr>
          <a:xfrm>
            <a:off x="10543904" y="3964139"/>
            <a:ext cx="122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Montreal</a:t>
            </a:r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E1E393DC-F251-476B-8913-138891F2D73F}"/>
              </a:ext>
            </a:extLst>
          </p:cNvPr>
          <p:cNvSpPr txBox="1">
            <a:spLocks/>
          </p:cNvSpPr>
          <p:nvPr/>
        </p:nvSpPr>
        <p:spPr>
          <a:xfrm>
            <a:off x="1093757" y="2347411"/>
            <a:ext cx="4493842" cy="1163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200" dirty="0">
                <a:latin typeface="Century Gothic" panose="020B0502020202020204" pitchFamily="34" charset="0"/>
              </a:rPr>
              <a:t>3: </a:t>
            </a:r>
            <a:r>
              <a:rPr lang="de-DE" sz="1200" dirty="0" err="1">
                <a:latin typeface="Century Gothic" panose="020B0502020202020204" pitchFamily="34" charset="0"/>
              </a:rPr>
              <a:t>Highest</a:t>
            </a:r>
            <a:r>
              <a:rPr lang="de-DE" sz="1200" dirty="0">
                <a:latin typeface="Century Gothic" panose="020B0502020202020204" pitchFamily="34" charset="0"/>
              </a:rPr>
              <a:t> score</a:t>
            </a:r>
          </a:p>
          <a:p>
            <a:pPr marL="0" indent="0">
              <a:buNone/>
            </a:pPr>
            <a:r>
              <a:rPr lang="de-DE" sz="1200" dirty="0">
                <a:latin typeface="Century Gothic" panose="020B0502020202020204" pitchFamily="34" charset="0"/>
              </a:rPr>
              <a:t>1: Above </a:t>
            </a:r>
            <a:r>
              <a:rPr lang="de-DE" sz="1200" dirty="0" err="1">
                <a:latin typeface="Century Gothic" panose="020B0502020202020204" pitchFamily="34" charset="0"/>
              </a:rPr>
              <a:t>average</a:t>
            </a:r>
            <a:r>
              <a:rPr lang="de-DE" sz="1200" dirty="0">
                <a:latin typeface="Century Gothic" panose="020B0502020202020204" pitchFamily="34" charset="0"/>
              </a:rPr>
              <a:t> score</a:t>
            </a:r>
          </a:p>
          <a:p>
            <a:pPr marL="0" indent="0">
              <a:buNone/>
            </a:pPr>
            <a:r>
              <a:rPr lang="de-DE" sz="1200" dirty="0">
                <a:latin typeface="Century Gothic" panose="020B0502020202020204" pitchFamily="34" charset="0"/>
              </a:rPr>
              <a:t>2: Average score</a:t>
            </a:r>
          </a:p>
          <a:p>
            <a:pPr marL="0" indent="0">
              <a:buNone/>
            </a:pPr>
            <a:r>
              <a:rPr lang="de-DE" sz="1200" dirty="0">
                <a:latin typeface="Century Gothic" panose="020B0502020202020204" pitchFamily="34" charset="0"/>
              </a:rPr>
              <a:t>0: Below </a:t>
            </a:r>
            <a:r>
              <a:rPr lang="de-DE" sz="1200" dirty="0" err="1">
                <a:latin typeface="Century Gothic" panose="020B0502020202020204" pitchFamily="34" charset="0"/>
              </a:rPr>
              <a:t>average</a:t>
            </a:r>
            <a:r>
              <a:rPr lang="de-DE" sz="1200" dirty="0">
                <a:latin typeface="Century Gothic" panose="020B0502020202020204" pitchFamily="34" charset="0"/>
              </a:rPr>
              <a:t> score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>
                <a:latin typeface="Century Gothic" panose="020B0502020202020204" pitchFamily="34" charset="0"/>
              </a:rPr>
              <a:t>4: </a:t>
            </a:r>
            <a:r>
              <a:rPr lang="de-DE" sz="1200" dirty="0" err="1">
                <a:latin typeface="Century Gothic" panose="020B0502020202020204" pitchFamily="34" charset="0"/>
              </a:rPr>
              <a:t>Lowest</a:t>
            </a:r>
            <a:r>
              <a:rPr lang="de-DE" sz="1200" dirty="0">
                <a:latin typeface="Century Gothic" panose="020B0502020202020204" pitchFamily="34" charset="0"/>
              </a:rPr>
              <a:t> score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2889D9A-02BD-40FA-86E2-289CE7AE6B26}"/>
              </a:ext>
            </a:extLst>
          </p:cNvPr>
          <p:cNvSpPr/>
          <p:nvPr/>
        </p:nvSpPr>
        <p:spPr>
          <a:xfrm>
            <a:off x="1157288" y="3057525"/>
            <a:ext cx="144715" cy="13338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67F4D64-280F-41DC-A1EC-030101CBB00E}"/>
              </a:ext>
            </a:extLst>
          </p:cNvPr>
          <p:cNvSpPr/>
          <p:nvPr/>
        </p:nvSpPr>
        <p:spPr>
          <a:xfrm>
            <a:off x="1157287" y="2834446"/>
            <a:ext cx="144715" cy="1333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118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9594257-5363-4FB4-8082-47D51F172998}"/>
              </a:ext>
            </a:extLst>
          </p:cNvPr>
          <p:cNvSpPr/>
          <p:nvPr/>
        </p:nvSpPr>
        <p:spPr>
          <a:xfrm>
            <a:off x="1157287" y="2611367"/>
            <a:ext cx="144715" cy="13338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0AFD12C-BC5F-4AAC-ABD6-B3453D72C8D5}"/>
              </a:ext>
            </a:extLst>
          </p:cNvPr>
          <p:cNvSpPr/>
          <p:nvPr/>
        </p:nvSpPr>
        <p:spPr>
          <a:xfrm>
            <a:off x="1157287" y="3280604"/>
            <a:ext cx="144715" cy="133385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713F621-6776-4907-8791-2E7DB770D7C5}"/>
              </a:ext>
            </a:extLst>
          </p:cNvPr>
          <p:cNvSpPr/>
          <p:nvPr/>
        </p:nvSpPr>
        <p:spPr>
          <a:xfrm>
            <a:off x="1157286" y="2353443"/>
            <a:ext cx="144715" cy="133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7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0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48603-9F7E-48DB-8C2E-EDC27C9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entury Gothic" panose="020B0502020202020204" pitchFamily="34" charset="0"/>
              </a:rPr>
              <a:t>Happiness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visualization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by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city</a:t>
            </a:r>
            <a:endParaRPr lang="de-DE" dirty="0">
              <a:latin typeface="Century Gothic" panose="020B0502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882F832-6758-4A18-BAD9-7A0F2D268E0B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canada">
            <a:extLst>
              <a:ext uri="{FF2B5EF4-FFF2-40B4-BE49-F238E27FC236}">
                <a16:creationId xmlns:a16="http://schemas.microsoft.com/office/drawing/2014/main" id="{59A6E9E7-CFEE-4E46-9FA9-2681B4B3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52" y="242597"/>
            <a:ext cx="1026863" cy="5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2E49677-9992-4ED1-BB51-E23CA0DA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0DA-F98D-4502-8DDA-29ED6ABAB1A6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2D2D66-4EB7-4559-9718-C00D94559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71" y="1547042"/>
            <a:ext cx="4176738" cy="2381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C5A4316-867A-48FB-8D2F-764069D1B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80" y="1577044"/>
            <a:ext cx="4061389" cy="23812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EF617C-B511-4E60-A6D5-84B85E323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774" y="4213771"/>
            <a:ext cx="4061389" cy="239761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F7CB0AD-A999-41BE-AF6C-3D3B2151C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488" y="4199434"/>
            <a:ext cx="4159781" cy="24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2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Breitbild</PresentationFormat>
  <Paragraphs>63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Helvetica</vt:lpstr>
      <vt:lpstr>LM Roman 12</vt:lpstr>
      <vt:lpstr>Wingdings</vt:lpstr>
      <vt:lpstr>Office</vt:lpstr>
      <vt:lpstr>Applied Data Science Capstone Project  - Coursera</vt:lpstr>
      <vt:lpstr>Overview</vt:lpstr>
      <vt:lpstr>Steps</vt:lpstr>
      <vt:lpstr>Data collection</vt:lpstr>
      <vt:lpstr>Neighborhoods on a map</vt:lpstr>
      <vt:lpstr>Foursquare venues</vt:lpstr>
      <vt:lpstr>Ranking the neighborhoods</vt:lpstr>
      <vt:lpstr>Cluster the neighborhoods</vt:lpstr>
      <vt:lpstr>Happiness visualization by city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Project  - Coursera</dc:title>
  <dc:creator>Flo P</dc:creator>
  <cp:lastModifiedBy>Flo P</cp:lastModifiedBy>
  <cp:revision>16</cp:revision>
  <dcterms:created xsi:type="dcterms:W3CDTF">2018-12-28T21:20:47Z</dcterms:created>
  <dcterms:modified xsi:type="dcterms:W3CDTF">2018-12-29T01:30:16Z</dcterms:modified>
</cp:coreProperties>
</file>