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4" r:id="rId6"/>
    <p:sldId id="268" r:id="rId7"/>
    <p:sldId id="269" r:id="rId8"/>
    <p:sldId id="271" r:id="rId9"/>
    <p:sldId id="262" r:id="rId10"/>
    <p:sldId id="267" r:id="rId11"/>
    <p:sldId id="270" r:id="rId12"/>
    <p:sldId id="263" r:id="rId13"/>
    <p:sldId id="272" r:id="rId14"/>
    <p:sldId id="265" r:id="rId15"/>
    <p:sldId id="273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CA92"/>
    <a:srgbClr val="EBFBE5"/>
    <a:srgbClr val="C2F4AE"/>
    <a:srgbClr val="EBF1E9"/>
    <a:srgbClr val="D5E3CF"/>
    <a:srgbClr val="EAEEDC"/>
    <a:srgbClr val="CED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0A78-199B-4BA6-B4A2-DF8AD1251B7A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308D-D59D-4744-8D04-FCECB2040A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69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0A78-199B-4BA6-B4A2-DF8AD1251B7A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308D-D59D-4744-8D04-FCECB2040A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41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0A78-199B-4BA6-B4A2-DF8AD1251B7A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308D-D59D-4744-8D04-FCECB2040A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48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0A78-199B-4BA6-B4A2-DF8AD1251B7A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308D-D59D-4744-8D04-FCECB2040A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54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0A78-199B-4BA6-B4A2-DF8AD1251B7A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308D-D59D-4744-8D04-FCECB2040A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55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0A78-199B-4BA6-B4A2-DF8AD1251B7A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308D-D59D-4744-8D04-FCECB2040A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03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0A78-199B-4BA6-B4A2-DF8AD1251B7A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308D-D59D-4744-8D04-FCECB2040A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49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0A78-199B-4BA6-B4A2-DF8AD1251B7A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308D-D59D-4744-8D04-FCECB2040A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41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0A78-199B-4BA6-B4A2-DF8AD1251B7A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308D-D59D-4744-8D04-FCECB2040A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68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0A78-199B-4BA6-B4A2-DF8AD1251B7A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308D-D59D-4744-8D04-FCECB2040A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46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0A78-199B-4BA6-B4A2-DF8AD1251B7A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308D-D59D-4744-8D04-FCECB2040A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68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80A78-199B-4BA6-B4A2-DF8AD1251B7A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308D-D59D-4744-8D04-FCECB2040A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28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image" Target="../media/image2.png"/><Relationship Id="rId10" Type="http://schemas.openxmlformats.org/officeDocument/2006/relationships/image" Target="../media/image20.png"/><Relationship Id="rId4" Type="http://schemas.microsoft.com/office/2007/relationships/hdphoto" Target="../media/hdphoto2.wdp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4F6A672-5401-49CA-A79F-4719BBD2C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51" y="1665051"/>
            <a:ext cx="4149006" cy="2074503"/>
          </a:xfrm>
          <a:prstGeom prst="rect">
            <a:avLst/>
          </a:prstGeom>
        </p:spPr>
      </p:pic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D6BFB2-4978-4949-9102-BE4245825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240" y="5444835"/>
            <a:ext cx="9095651" cy="830231"/>
          </a:xfrm>
        </p:spPr>
        <p:txBody>
          <a:bodyPr>
            <a:normAutofit/>
          </a:bodyPr>
          <a:lstStyle/>
          <a:p>
            <a:pPr algn="l"/>
            <a:r>
              <a:rPr lang="de-DE" sz="4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Predicting</a:t>
            </a:r>
            <a:r>
              <a:rPr lang="de-DE" sz="4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de-DE" sz="4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the</a:t>
            </a:r>
            <a:r>
              <a:rPr lang="de-DE" sz="4000" dirty="0">
                <a:solidFill>
                  <a:srgbClr val="000000"/>
                </a:solidFill>
                <a:latin typeface="Century Gothic" panose="020B0502020202020204" pitchFamily="34" charset="0"/>
              </a:rPr>
              <a:t> 1. Bundesliga</a:t>
            </a:r>
            <a:endParaRPr lang="de-DE" sz="4000" i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1CD054-B45E-4495-9F82-8B90371D2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240" y="6275067"/>
            <a:ext cx="9095651" cy="56659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de-DE" sz="1600" dirty="0" err="1">
                <a:solidFill>
                  <a:srgbClr val="000000"/>
                </a:solidFill>
                <a:latin typeface="LM Roman 12" panose="00000500000000000000" pitchFamily="50" charset="0"/>
              </a:rPr>
              <a:t>Advanced</a:t>
            </a:r>
            <a:r>
              <a:rPr lang="de-DE" sz="1600" dirty="0">
                <a:solidFill>
                  <a:srgbClr val="000000"/>
                </a:solidFill>
                <a:latin typeface="LM Roman 12" panose="00000500000000000000" pitchFamily="50" charset="0"/>
              </a:rPr>
              <a:t> Data Science </a:t>
            </a:r>
            <a:r>
              <a:rPr lang="de-DE" sz="1600" dirty="0" err="1">
                <a:solidFill>
                  <a:srgbClr val="000000"/>
                </a:solidFill>
                <a:latin typeface="LM Roman 12" panose="00000500000000000000" pitchFamily="50" charset="0"/>
              </a:rPr>
              <a:t>with</a:t>
            </a:r>
            <a:r>
              <a:rPr lang="de-DE" sz="1600" dirty="0">
                <a:solidFill>
                  <a:srgbClr val="000000"/>
                </a:solidFill>
                <a:latin typeface="LM Roman 12" panose="00000500000000000000" pitchFamily="50" charset="0"/>
              </a:rPr>
              <a:t> IBM - </a:t>
            </a:r>
            <a:r>
              <a:rPr lang="de-DE" sz="1600" dirty="0" err="1">
                <a:solidFill>
                  <a:srgbClr val="000000"/>
                </a:solidFill>
                <a:latin typeface="LM Roman 12" panose="00000500000000000000" pitchFamily="50" charset="0"/>
              </a:rPr>
              <a:t>capstone</a:t>
            </a:r>
            <a:r>
              <a:rPr lang="de-DE" sz="1600" dirty="0">
                <a:solidFill>
                  <a:srgbClr val="000000"/>
                </a:solidFill>
                <a:latin typeface="LM Roman 12" panose="00000500000000000000" pitchFamily="50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LM Roman 12" panose="00000500000000000000" pitchFamily="50" charset="0"/>
              </a:rPr>
              <a:t>project</a:t>
            </a:r>
            <a:r>
              <a:rPr lang="de-DE" sz="1600" dirty="0">
                <a:solidFill>
                  <a:srgbClr val="000000"/>
                </a:solidFill>
                <a:latin typeface="LM Roman 12" panose="00000500000000000000" pitchFamily="50" charset="0"/>
              </a:rPr>
              <a:t>, Coursera</a:t>
            </a:r>
          </a:p>
          <a:p>
            <a:pPr algn="l"/>
            <a:r>
              <a:rPr lang="de-DE" sz="1600" dirty="0">
                <a:solidFill>
                  <a:srgbClr val="000000"/>
                </a:solidFill>
                <a:latin typeface="LM Roman 12" panose="00000500000000000000" pitchFamily="50" charset="0"/>
              </a:rPr>
              <a:t>By Florian Parche</a:t>
            </a:r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CCD1B385-F053-4F61-A8EB-CB238C468F78}"/>
              </a:ext>
            </a:extLst>
          </p:cNvPr>
          <p:cNvSpPr/>
          <p:nvPr/>
        </p:nvSpPr>
        <p:spPr>
          <a:xfrm>
            <a:off x="9844229" y="5346693"/>
            <a:ext cx="1915265" cy="1511301"/>
          </a:xfrm>
          <a:prstGeom prst="parallelogram">
            <a:avLst>
              <a:gd name="adj" fmla="val 4599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02CDE58-D7FE-494E-8DFB-352C40D6945D}"/>
              </a:ext>
            </a:extLst>
          </p:cNvPr>
          <p:cNvSpPr/>
          <p:nvPr/>
        </p:nvSpPr>
        <p:spPr>
          <a:xfrm>
            <a:off x="10951028" y="5346685"/>
            <a:ext cx="1240972" cy="15113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35" name="Gruppieren 1034">
            <a:extLst>
              <a:ext uri="{FF2B5EF4-FFF2-40B4-BE49-F238E27FC236}">
                <a16:creationId xmlns:a16="http://schemas.microsoft.com/office/drawing/2014/main" id="{4E6CE7BB-DC56-4BF5-99DF-95C6B3A2B31D}"/>
              </a:ext>
            </a:extLst>
          </p:cNvPr>
          <p:cNvGrpSpPr/>
          <p:nvPr/>
        </p:nvGrpSpPr>
        <p:grpSpPr>
          <a:xfrm>
            <a:off x="5749207" y="2583300"/>
            <a:ext cx="693586" cy="693586"/>
            <a:chOff x="4215722" y="2040505"/>
            <a:chExt cx="693586" cy="693586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E5D8CF87-457F-4A2B-A0EA-25BF2EB2A376}"/>
                </a:ext>
              </a:extLst>
            </p:cNvPr>
            <p:cNvSpPr/>
            <p:nvPr/>
          </p:nvSpPr>
          <p:spPr>
            <a:xfrm>
              <a:off x="4430331" y="2040505"/>
              <a:ext cx="264367" cy="6935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A6B7D2F-9D66-4C5B-93E3-76F5F621D8CF}"/>
                </a:ext>
              </a:extLst>
            </p:cNvPr>
            <p:cNvSpPr/>
            <p:nvPr/>
          </p:nvSpPr>
          <p:spPr>
            <a:xfrm rot="5400000">
              <a:off x="4430331" y="2040505"/>
              <a:ext cx="264367" cy="6935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27" name="Gruppieren 1026">
            <a:extLst>
              <a:ext uri="{FF2B5EF4-FFF2-40B4-BE49-F238E27FC236}">
                <a16:creationId xmlns:a16="http://schemas.microsoft.com/office/drawing/2014/main" id="{16252CB1-33EB-4E5D-AB42-64CBCC14647F}"/>
              </a:ext>
            </a:extLst>
          </p:cNvPr>
          <p:cNvGrpSpPr/>
          <p:nvPr/>
        </p:nvGrpSpPr>
        <p:grpSpPr>
          <a:xfrm>
            <a:off x="7770627" y="615632"/>
            <a:ext cx="1800351" cy="1511306"/>
            <a:chOff x="7229475" y="1797670"/>
            <a:chExt cx="1241425" cy="1043642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5ACE1B7-B588-4A08-865B-2826B339C0C8}"/>
                </a:ext>
              </a:extLst>
            </p:cNvPr>
            <p:cNvSpPr/>
            <p:nvPr/>
          </p:nvSpPr>
          <p:spPr>
            <a:xfrm>
              <a:off x="7382653" y="1797670"/>
              <a:ext cx="177281" cy="186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7F70F02B-6F0D-4BA0-A6C0-B228AD4BAC92}"/>
                </a:ext>
              </a:extLst>
            </p:cNvPr>
            <p:cNvSpPr/>
            <p:nvPr/>
          </p:nvSpPr>
          <p:spPr>
            <a:xfrm>
              <a:off x="7382653" y="2082417"/>
              <a:ext cx="177281" cy="186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FF70B23-F17C-4ABF-A0ED-D1D941F4F187}"/>
                </a:ext>
              </a:extLst>
            </p:cNvPr>
            <p:cNvSpPr/>
            <p:nvPr/>
          </p:nvSpPr>
          <p:spPr>
            <a:xfrm>
              <a:off x="7382653" y="2369953"/>
              <a:ext cx="177281" cy="186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B7BB1AB-9BDE-4956-ABF3-72F6DA5668D7}"/>
                </a:ext>
              </a:extLst>
            </p:cNvPr>
            <p:cNvSpPr/>
            <p:nvPr/>
          </p:nvSpPr>
          <p:spPr>
            <a:xfrm>
              <a:off x="7382653" y="2654700"/>
              <a:ext cx="177281" cy="186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DB1A9BCC-7611-4941-9822-7174BDB66C56}"/>
                </a:ext>
              </a:extLst>
            </p:cNvPr>
            <p:cNvSpPr/>
            <p:nvPr/>
          </p:nvSpPr>
          <p:spPr>
            <a:xfrm>
              <a:off x="7805640" y="1950070"/>
              <a:ext cx="177281" cy="186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24EBBFB9-BD0E-4B79-94FC-EED43AA14C90}"/>
                </a:ext>
              </a:extLst>
            </p:cNvPr>
            <p:cNvSpPr/>
            <p:nvPr/>
          </p:nvSpPr>
          <p:spPr>
            <a:xfrm>
              <a:off x="7805640" y="2234817"/>
              <a:ext cx="177281" cy="186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B6690FE0-ECFC-43FF-8AE7-0E30D0608199}"/>
                </a:ext>
              </a:extLst>
            </p:cNvPr>
            <p:cNvSpPr/>
            <p:nvPr/>
          </p:nvSpPr>
          <p:spPr>
            <a:xfrm>
              <a:off x="7805640" y="2522353"/>
              <a:ext cx="177281" cy="186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1D978C87-4453-49FC-8642-CF8AAF99AE6F}"/>
                </a:ext>
              </a:extLst>
            </p:cNvPr>
            <p:cNvSpPr/>
            <p:nvPr/>
          </p:nvSpPr>
          <p:spPr>
            <a:xfrm>
              <a:off x="8152429" y="2234817"/>
              <a:ext cx="177281" cy="186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0D8C3C18-950B-474A-BB89-FCA8C2246DD3}"/>
                </a:ext>
              </a:extLst>
            </p:cNvPr>
            <p:cNvCxnSpPr>
              <a:cxnSpLocks/>
              <a:stCxn id="16" idx="6"/>
              <a:endCxn id="27" idx="2"/>
            </p:cNvCxnSpPr>
            <p:nvPr/>
          </p:nvCxnSpPr>
          <p:spPr>
            <a:xfrm>
              <a:off x="7559934" y="1890976"/>
              <a:ext cx="245706" cy="15240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4E97B014-726D-4348-94E8-814CC6ADAFC6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 flipV="1">
              <a:off x="7559934" y="2043376"/>
              <a:ext cx="245706" cy="13234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20057C6F-6D09-41A4-8268-E6E9F228EC4B}"/>
                </a:ext>
              </a:extLst>
            </p:cNvPr>
            <p:cNvCxnSpPr>
              <a:cxnSpLocks/>
              <a:stCxn id="23" idx="6"/>
              <a:endCxn id="27" idx="2"/>
            </p:cNvCxnSpPr>
            <p:nvPr/>
          </p:nvCxnSpPr>
          <p:spPr>
            <a:xfrm flipV="1">
              <a:off x="7559934" y="2043376"/>
              <a:ext cx="245706" cy="4198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B6DEAF02-C9A3-427E-ABB8-7907ADA57289}"/>
                </a:ext>
              </a:extLst>
            </p:cNvPr>
            <p:cNvCxnSpPr>
              <a:cxnSpLocks/>
              <a:stCxn id="24" idx="6"/>
              <a:endCxn id="27" idx="2"/>
            </p:cNvCxnSpPr>
            <p:nvPr/>
          </p:nvCxnSpPr>
          <p:spPr>
            <a:xfrm flipV="1">
              <a:off x="7559934" y="2043376"/>
              <a:ext cx="245706" cy="70463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5EE52CB5-9C43-4933-A7EB-61F216E1899B}"/>
                </a:ext>
              </a:extLst>
            </p:cNvPr>
            <p:cNvCxnSpPr>
              <a:cxnSpLocks/>
              <a:stCxn id="16" idx="6"/>
              <a:endCxn id="28" idx="2"/>
            </p:cNvCxnSpPr>
            <p:nvPr/>
          </p:nvCxnSpPr>
          <p:spPr>
            <a:xfrm>
              <a:off x="7559934" y="1890976"/>
              <a:ext cx="245706" cy="43714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3F090BBC-D09B-43BF-93E0-8443FE587C8F}"/>
                </a:ext>
              </a:extLst>
            </p:cNvPr>
            <p:cNvCxnSpPr>
              <a:cxnSpLocks/>
              <a:stCxn id="22" idx="6"/>
              <a:endCxn id="28" idx="2"/>
            </p:cNvCxnSpPr>
            <p:nvPr/>
          </p:nvCxnSpPr>
          <p:spPr>
            <a:xfrm>
              <a:off x="7559934" y="2175723"/>
              <a:ext cx="245706" cy="15240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BAF2A17B-4944-4C34-8595-E9AA5EE68966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 flipV="1">
              <a:off x="7559934" y="2328123"/>
              <a:ext cx="245706" cy="1351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FD0B6BCC-4FB5-4CE7-B7A8-DB7F35450F91}"/>
                </a:ext>
              </a:extLst>
            </p:cNvPr>
            <p:cNvCxnSpPr>
              <a:cxnSpLocks/>
              <a:stCxn id="24" idx="6"/>
              <a:endCxn id="28" idx="2"/>
            </p:cNvCxnSpPr>
            <p:nvPr/>
          </p:nvCxnSpPr>
          <p:spPr>
            <a:xfrm flipV="1">
              <a:off x="7559934" y="2328123"/>
              <a:ext cx="245706" cy="4198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952C7773-BC75-4BFE-9909-B5973CF69A70}"/>
                </a:ext>
              </a:extLst>
            </p:cNvPr>
            <p:cNvCxnSpPr>
              <a:cxnSpLocks/>
              <a:stCxn id="16" idx="6"/>
              <a:endCxn id="29" idx="2"/>
            </p:cNvCxnSpPr>
            <p:nvPr/>
          </p:nvCxnSpPr>
          <p:spPr>
            <a:xfrm>
              <a:off x="7559934" y="1890976"/>
              <a:ext cx="245706" cy="7246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867FD322-50D8-42A3-A3D6-ABC861CA266D}"/>
                </a:ext>
              </a:extLst>
            </p:cNvPr>
            <p:cNvCxnSpPr>
              <a:cxnSpLocks/>
              <a:stCxn id="22" idx="6"/>
              <a:endCxn id="29" idx="2"/>
            </p:cNvCxnSpPr>
            <p:nvPr/>
          </p:nvCxnSpPr>
          <p:spPr>
            <a:xfrm>
              <a:off x="7559934" y="2175723"/>
              <a:ext cx="245706" cy="4399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26957E8B-D531-4644-B9EA-D9A6B2346016}"/>
                </a:ext>
              </a:extLst>
            </p:cNvPr>
            <p:cNvCxnSpPr>
              <a:cxnSpLocks/>
              <a:stCxn id="23" idx="6"/>
              <a:endCxn id="29" idx="2"/>
            </p:cNvCxnSpPr>
            <p:nvPr/>
          </p:nvCxnSpPr>
          <p:spPr>
            <a:xfrm>
              <a:off x="7559934" y="2463259"/>
              <a:ext cx="245706" cy="15240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4C1B95A1-BA41-4690-8485-8480A91CEA83}"/>
                </a:ext>
              </a:extLst>
            </p:cNvPr>
            <p:cNvCxnSpPr>
              <a:cxnSpLocks/>
              <a:stCxn id="24" idx="6"/>
              <a:endCxn id="29" idx="2"/>
            </p:cNvCxnSpPr>
            <p:nvPr/>
          </p:nvCxnSpPr>
          <p:spPr>
            <a:xfrm flipV="1">
              <a:off x="7559934" y="2615659"/>
              <a:ext cx="245706" cy="13234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4706DB5F-D0E0-4F9A-9EF7-7EC48939BE19}"/>
                </a:ext>
              </a:extLst>
            </p:cNvPr>
            <p:cNvCxnSpPr>
              <a:cxnSpLocks/>
              <a:stCxn id="27" idx="6"/>
              <a:endCxn id="30" idx="2"/>
            </p:cNvCxnSpPr>
            <p:nvPr/>
          </p:nvCxnSpPr>
          <p:spPr>
            <a:xfrm>
              <a:off x="7982921" y="2043376"/>
              <a:ext cx="169508" cy="28474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0D59D285-941B-42DB-AF9B-F3DB824ADDE3}"/>
                </a:ext>
              </a:extLst>
            </p:cNvPr>
            <p:cNvCxnSpPr>
              <a:cxnSpLocks/>
              <a:stCxn id="28" idx="6"/>
              <a:endCxn id="30" idx="2"/>
            </p:cNvCxnSpPr>
            <p:nvPr/>
          </p:nvCxnSpPr>
          <p:spPr>
            <a:xfrm>
              <a:off x="7982921" y="2328123"/>
              <a:ext cx="16950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2E42B1FB-73F2-4CCC-B913-87AFE71FC771}"/>
                </a:ext>
              </a:extLst>
            </p:cNvPr>
            <p:cNvCxnSpPr>
              <a:cxnSpLocks/>
              <a:stCxn id="29" idx="6"/>
              <a:endCxn id="30" idx="2"/>
            </p:cNvCxnSpPr>
            <p:nvPr/>
          </p:nvCxnSpPr>
          <p:spPr>
            <a:xfrm flipV="1">
              <a:off x="7982921" y="2328123"/>
              <a:ext cx="169508" cy="2875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F46C4C92-C135-4EA8-8A3C-801CC3C3E6CF}"/>
                </a:ext>
              </a:extLst>
            </p:cNvPr>
            <p:cNvCxnSpPr>
              <a:cxnSpLocks/>
              <a:stCxn id="30" idx="6"/>
            </p:cNvCxnSpPr>
            <p:nvPr/>
          </p:nvCxnSpPr>
          <p:spPr>
            <a:xfrm>
              <a:off x="8329710" y="2328123"/>
              <a:ext cx="14119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B583A5AA-F4B3-47AB-92FA-B9966B637579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7229475" y="1890976"/>
              <a:ext cx="15317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B07B503B-7E00-490D-9EF3-D9FEDF9DB761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7229475" y="2175723"/>
              <a:ext cx="15317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BACB3CC7-7C6B-4251-991E-92A8D55F3F23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>
              <a:off x="7229475" y="2461935"/>
              <a:ext cx="153178" cy="132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7A64FE82-33A1-47B7-963D-CF1C10765257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7229475" y="2748006"/>
              <a:ext cx="153178" cy="185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9" name="Gruppieren 1028">
            <a:extLst>
              <a:ext uri="{FF2B5EF4-FFF2-40B4-BE49-F238E27FC236}">
                <a16:creationId xmlns:a16="http://schemas.microsoft.com/office/drawing/2014/main" id="{C8AC3552-D3F0-477E-BEFC-4A47FF1DE5B7}"/>
              </a:ext>
            </a:extLst>
          </p:cNvPr>
          <p:cNvGrpSpPr/>
          <p:nvPr/>
        </p:nvGrpSpPr>
        <p:grpSpPr>
          <a:xfrm>
            <a:off x="7958017" y="2534178"/>
            <a:ext cx="1425570" cy="935827"/>
            <a:chOff x="8662891" y="2070670"/>
            <a:chExt cx="1209866" cy="523355"/>
          </a:xfrm>
        </p:grpSpPr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004EBB4A-B52B-4FDF-A871-29E83585257E}"/>
                </a:ext>
              </a:extLst>
            </p:cNvPr>
            <p:cNvSpPr/>
            <p:nvPr/>
          </p:nvSpPr>
          <p:spPr>
            <a:xfrm>
              <a:off x="9124950" y="2070670"/>
              <a:ext cx="255682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79177A0C-F111-4B47-A356-E3C186FA9C09}"/>
                </a:ext>
              </a:extLst>
            </p:cNvPr>
            <p:cNvSpPr/>
            <p:nvPr/>
          </p:nvSpPr>
          <p:spPr>
            <a:xfrm>
              <a:off x="8809175" y="2271976"/>
              <a:ext cx="255682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49AAE5EA-9B88-432E-8DC8-7CF8D9CF1479}"/>
                </a:ext>
              </a:extLst>
            </p:cNvPr>
            <p:cNvSpPr/>
            <p:nvPr/>
          </p:nvSpPr>
          <p:spPr>
            <a:xfrm>
              <a:off x="9432409" y="2271976"/>
              <a:ext cx="255682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4D683329-F5EC-4749-A647-E8273691AD86}"/>
                </a:ext>
              </a:extLst>
            </p:cNvPr>
            <p:cNvSpPr/>
            <p:nvPr/>
          </p:nvSpPr>
          <p:spPr>
            <a:xfrm>
              <a:off x="8662891" y="2486025"/>
              <a:ext cx="255682" cy="1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C484E996-F8C8-4B23-9C0F-98BCC33F3EBA}"/>
                </a:ext>
              </a:extLst>
            </p:cNvPr>
            <p:cNvSpPr/>
            <p:nvPr/>
          </p:nvSpPr>
          <p:spPr>
            <a:xfrm>
              <a:off x="8959009" y="2486025"/>
              <a:ext cx="255682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AD188771-1E0B-424C-90DB-44C756F02C14}"/>
                </a:ext>
              </a:extLst>
            </p:cNvPr>
            <p:cNvSpPr/>
            <p:nvPr/>
          </p:nvSpPr>
          <p:spPr>
            <a:xfrm>
              <a:off x="9304826" y="2486025"/>
              <a:ext cx="255682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3F762FE1-34E2-4BA0-B33C-1A21CC6D8B63}"/>
                </a:ext>
              </a:extLst>
            </p:cNvPr>
            <p:cNvSpPr/>
            <p:nvPr/>
          </p:nvSpPr>
          <p:spPr>
            <a:xfrm>
              <a:off x="9617075" y="2486025"/>
              <a:ext cx="255682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061E5472-E3E4-4BCA-A219-1C397A944E39}"/>
                </a:ext>
              </a:extLst>
            </p:cNvPr>
            <p:cNvCxnSpPr>
              <a:cxnSpLocks/>
              <a:stCxn id="88" idx="2"/>
              <a:endCxn id="91" idx="0"/>
            </p:cNvCxnSpPr>
            <p:nvPr/>
          </p:nvCxnSpPr>
          <p:spPr>
            <a:xfrm flipH="1">
              <a:off x="8937016" y="2178670"/>
              <a:ext cx="315775" cy="9330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mit Pfeil 99">
              <a:extLst>
                <a:ext uri="{FF2B5EF4-FFF2-40B4-BE49-F238E27FC236}">
                  <a16:creationId xmlns:a16="http://schemas.microsoft.com/office/drawing/2014/main" id="{48786334-2294-41A0-B1FF-69EFA3BE4061}"/>
                </a:ext>
              </a:extLst>
            </p:cNvPr>
            <p:cNvCxnSpPr>
              <a:cxnSpLocks/>
              <a:stCxn id="88" idx="2"/>
              <a:endCxn id="92" idx="0"/>
            </p:cNvCxnSpPr>
            <p:nvPr/>
          </p:nvCxnSpPr>
          <p:spPr>
            <a:xfrm>
              <a:off x="9252791" y="2178670"/>
              <a:ext cx="307459" cy="9330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mit Pfeil 102">
              <a:extLst>
                <a:ext uri="{FF2B5EF4-FFF2-40B4-BE49-F238E27FC236}">
                  <a16:creationId xmlns:a16="http://schemas.microsoft.com/office/drawing/2014/main" id="{679E1AD3-D082-4350-9B6E-D7F465BE5A53}"/>
                </a:ext>
              </a:extLst>
            </p:cNvPr>
            <p:cNvCxnSpPr>
              <a:cxnSpLocks/>
              <a:stCxn id="91" idx="2"/>
              <a:endCxn id="93" idx="0"/>
            </p:cNvCxnSpPr>
            <p:nvPr/>
          </p:nvCxnSpPr>
          <p:spPr>
            <a:xfrm flipH="1">
              <a:off x="8790732" y="2379976"/>
              <a:ext cx="146284" cy="10604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7F577D46-ABA1-4E5B-B2A4-45B7340DFD90}"/>
                </a:ext>
              </a:extLst>
            </p:cNvPr>
            <p:cNvCxnSpPr>
              <a:cxnSpLocks/>
              <a:stCxn id="91" idx="2"/>
              <a:endCxn id="94" idx="0"/>
            </p:cNvCxnSpPr>
            <p:nvPr/>
          </p:nvCxnSpPr>
          <p:spPr>
            <a:xfrm>
              <a:off x="8937016" y="2379976"/>
              <a:ext cx="149834" cy="10604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C369D60B-0DB7-4DB2-812E-09C01A54F6C5}"/>
                </a:ext>
              </a:extLst>
            </p:cNvPr>
            <p:cNvCxnSpPr>
              <a:cxnSpLocks/>
              <a:stCxn id="92" idx="2"/>
              <a:endCxn id="95" idx="0"/>
            </p:cNvCxnSpPr>
            <p:nvPr/>
          </p:nvCxnSpPr>
          <p:spPr>
            <a:xfrm flipH="1">
              <a:off x="9432667" y="2379976"/>
              <a:ext cx="127583" cy="10604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6C76B9A8-3E94-4512-9F21-D722E75F5332}"/>
                </a:ext>
              </a:extLst>
            </p:cNvPr>
            <p:cNvCxnSpPr>
              <a:cxnSpLocks/>
              <a:stCxn id="92" idx="2"/>
              <a:endCxn id="96" idx="0"/>
            </p:cNvCxnSpPr>
            <p:nvPr/>
          </p:nvCxnSpPr>
          <p:spPr>
            <a:xfrm>
              <a:off x="9560250" y="2379976"/>
              <a:ext cx="184666" cy="10604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571D1B5F-8B70-4F3B-9520-58566F994FBC}"/>
              </a:ext>
            </a:extLst>
          </p:cNvPr>
          <p:cNvCxnSpPr>
            <a:cxnSpLocks/>
          </p:cNvCxnSpPr>
          <p:nvPr/>
        </p:nvCxnSpPr>
        <p:spPr>
          <a:xfrm flipH="1">
            <a:off x="7577779" y="3707121"/>
            <a:ext cx="218604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0" name="Gruppieren 1029">
            <a:extLst>
              <a:ext uri="{FF2B5EF4-FFF2-40B4-BE49-F238E27FC236}">
                <a16:creationId xmlns:a16="http://schemas.microsoft.com/office/drawing/2014/main" id="{1BEA957D-61A9-48A4-B8DA-ADD3AABACD81}"/>
              </a:ext>
            </a:extLst>
          </p:cNvPr>
          <p:cNvGrpSpPr/>
          <p:nvPr/>
        </p:nvGrpSpPr>
        <p:grpSpPr>
          <a:xfrm>
            <a:off x="8046300" y="3877245"/>
            <a:ext cx="1249005" cy="1192221"/>
            <a:chOff x="10186988" y="1918704"/>
            <a:chExt cx="802800" cy="803737"/>
          </a:xfrm>
        </p:grpSpPr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5A4AE285-33C7-403E-BF5A-B8A398514075}"/>
                </a:ext>
              </a:extLst>
            </p:cNvPr>
            <p:cNvCxnSpPr/>
            <p:nvPr/>
          </p:nvCxnSpPr>
          <p:spPr>
            <a:xfrm>
              <a:off x="10186988" y="1918704"/>
              <a:ext cx="0" cy="803737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88DD29FD-93AD-454C-8E47-C20CB67985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86988" y="2722441"/>
              <a:ext cx="802800" cy="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221A1E80-0850-4172-8493-87E12087BD61}"/>
                </a:ext>
              </a:extLst>
            </p:cNvPr>
            <p:cNvSpPr/>
            <p:nvPr/>
          </p:nvSpPr>
          <p:spPr>
            <a:xfrm>
              <a:off x="10429478" y="2079532"/>
              <a:ext cx="36000" cy="36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6E0771E6-A59B-4529-B09A-FDD4A83FAF5F}"/>
                </a:ext>
              </a:extLst>
            </p:cNvPr>
            <p:cNvSpPr/>
            <p:nvPr/>
          </p:nvSpPr>
          <p:spPr>
            <a:xfrm>
              <a:off x="10604596" y="2120626"/>
              <a:ext cx="36000" cy="36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5DDB03FA-C597-4D0F-924F-0EF1556E35AC}"/>
                </a:ext>
              </a:extLst>
            </p:cNvPr>
            <p:cNvSpPr/>
            <p:nvPr/>
          </p:nvSpPr>
          <p:spPr>
            <a:xfrm>
              <a:off x="10466368" y="2219005"/>
              <a:ext cx="36000" cy="36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643E45F0-4547-4B78-ADEC-153E5B21825D}"/>
                </a:ext>
              </a:extLst>
            </p:cNvPr>
            <p:cNvSpPr/>
            <p:nvPr/>
          </p:nvSpPr>
          <p:spPr>
            <a:xfrm>
              <a:off x="10445871" y="2311173"/>
              <a:ext cx="36000" cy="36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0EA49460-D137-449E-82C3-B340997B3E65}"/>
                </a:ext>
              </a:extLst>
            </p:cNvPr>
            <p:cNvSpPr/>
            <p:nvPr/>
          </p:nvSpPr>
          <p:spPr>
            <a:xfrm>
              <a:off x="10667931" y="2352612"/>
              <a:ext cx="36000" cy="36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30792B3-BE76-445A-B18D-1909DC6B1D0F}"/>
                </a:ext>
              </a:extLst>
            </p:cNvPr>
            <p:cNvSpPr/>
            <p:nvPr/>
          </p:nvSpPr>
          <p:spPr>
            <a:xfrm>
              <a:off x="10549846" y="2026426"/>
              <a:ext cx="36000" cy="36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4881CE8D-DFEF-462A-806C-641655162D68}"/>
                </a:ext>
              </a:extLst>
            </p:cNvPr>
            <p:cNvSpPr/>
            <p:nvPr/>
          </p:nvSpPr>
          <p:spPr>
            <a:xfrm>
              <a:off x="10702246" y="2178826"/>
              <a:ext cx="36000" cy="36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4E98C845-6255-48A4-B709-38E692C35262}"/>
                </a:ext>
              </a:extLst>
            </p:cNvPr>
            <p:cNvSpPr/>
            <p:nvPr/>
          </p:nvSpPr>
          <p:spPr>
            <a:xfrm>
              <a:off x="10549846" y="2397897"/>
              <a:ext cx="36000" cy="36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77AFC79B-7DEB-4297-868B-679274EB457B}"/>
                </a:ext>
              </a:extLst>
            </p:cNvPr>
            <p:cNvSpPr/>
            <p:nvPr/>
          </p:nvSpPr>
          <p:spPr>
            <a:xfrm>
              <a:off x="10339744" y="2405373"/>
              <a:ext cx="36000" cy="36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09EEB9D8-484A-4758-96F4-2CA0E9238240}"/>
                </a:ext>
              </a:extLst>
            </p:cNvPr>
            <p:cNvSpPr/>
            <p:nvPr/>
          </p:nvSpPr>
          <p:spPr>
            <a:xfrm>
              <a:off x="10567846" y="2571164"/>
              <a:ext cx="36000" cy="36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76C0AA43-AFDE-4550-8476-9B4DE8965169}"/>
                </a:ext>
              </a:extLst>
            </p:cNvPr>
            <p:cNvSpPr/>
            <p:nvPr/>
          </p:nvSpPr>
          <p:spPr>
            <a:xfrm>
              <a:off x="10399632" y="2501527"/>
              <a:ext cx="36000" cy="36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9A3B9345-C31D-4CDB-AF7F-3D162A6E20C2}"/>
                </a:ext>
              </a:extLst>
            </p:cNvPr>
            <p:cNvSpPr/>
            <p:nvPr/>
          </p:nvSpPr>
          <p:spPr>
            <a:xfrm>
              <a:off x="10854646" y="2331226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0F657D8B-9396-4A66-83C7-13DEB278EFC0}"/>
                </a:ext>
              </a:extLst>
            </p:cNvPr>
            <p:cNvSpPr/>
            <p:nvPr/>
          </p:nvSpPr>
          <p:spPr>
            <a:xfrm>
              <a:off x="10679998" y="2265719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D37391F5-DBA3-4B36-8C0E-0E3B2E515DAF}"/>
                </a:ext>
              </a:extLst>
            </p:cNvPr>
            <p:cNvSpPr/>
            <p:nvPr/>
          </p:nvSpPr>
          <p:spPr>
            <a:xfrm>
              <a:off x="10812209" y="2168799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2CBE1638-E19C-49BB-81AF-1DF7D831BE27}"/>
                </a:ext>
              </a:extLst>
            </p:cNvPr>
            <p:cNvSpPr/>
            <p:nvPr/>
          </p:nvSpPr>
          <p:spPr>
            <a:xfrm>
              <a:off x="10783010" y="2485867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3782071E-1141-46A0-B88F-F75A72476313}"/>
                </a:ext>
              </a:extLst>
            </p:cNvPr>
            <p:cNvSpPr/>
            <p:nvPr/>
          </p:nvSpPr>
          <p:spPr>
            <a:xfrm>
              <a:off x="10704799" y="2421377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24" name="Gerader Verbinder 1023">
              <a:extLst>
                <a:ext uri="{FF2B5EF4-FFF2-40B4-BE49-F238E27FC236}">
                  <a16:creationId xmlns:a16="http://schemas.microsoft.com/office/drawing/2014/main" id="{366080D4-4AEE-4AD3-A729-1D840CA2D571}"/>
                </a:ext>
              </a:extLst>
            </p:cNvPr>
            <p:cNvCxnSpPr/>
            <p:nvPr/>
          </p:nvCxnSpPr>
          <p:spPr>
            <a:xfrm flipV="1">
              <a:off x="10320628" y="2050448"/>
              <a:ext cx="471359" cy="471359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r Verbinder 142">
              <a:extLst>
                <a:ext uri="{FF2B5EF4-FFF2-40B4-BE49-F238E27FC236}">
                  <a16:creationId xmlns:a16="http://schemas.microsoft.com/office/drawing/2014/main" id="{1F21EBE6-E5EA-4E57-AC40-D2B884C841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5962" y="2044426"/>
              <a:ext cx="0" cy="530454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5" name="Picture 2" descr="Image result for fußball zeichnung">
            <a:extLst>
              <a:ext uri="{FF2B5EF4-FFF2-40B4-BE49-F238E27FC236}">
                <a16:creationId xmlns:a16="http://schemas.microsoft.com/office/drawing/2014/main" id="{7E2F8168-EBA1-4A1B-B043-155616484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4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50" y="3482154"/>
            <a:ext cx="580515" cy="58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5D9BDAA8-B574-4FC1-8A6F-5EE16709C761}"/>
              </a:ext>
            </a:extLst>
          </p:cNvPr>
          <p:cNvCxnSpPr>
            <a:cxnSpLocks/>
          </p:cNvCxnSpPr>
          <p:nvPr/>
        </p:nvCxnSpPr>
        <p:spPr>
          <a:xfrm flipH="1">
            <a:off x="7577779" y="2290639"/>
            <a:ext cx="218604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81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Image result for fußball zeichnung">
            <a:extLst>
              <a:ext uri="{FF2B5EF4-FFF2-40B4-BE49-F238E27FC236}">
                <a16:creationId xmlns:a16="http://schemas.microsoft.com/office/drawing/2014/main" id="{32D4A7D5-2EF4-45E0-BE52-D892034BA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55989">
            <a:off x="4655838" y="4805255"/>
            <a:ext cx="270591" cy="27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9510061-C005-4FBC-9E78-C12942A4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Century Gothic" panose="020B0502020202020204" pitchFamily="34" charset="0"/>
              </a:rPr>
              <a:t>Model </a:t>
            </a:r>
            <a:r>
              <a:rPr lang="de-DE" dirty="0" err="1">
                <a:latin typeface="Century Gothic" panose="020B0502020202020204" pitchFamily="34" charset="0"/>
              </a:rPr>
              <a:t>results</a:t>
            </a:r>
            <a:endParaRPr lang="de-DE" dirty="0">
              <a:latin typeface="Century Gothic" panose="020B0502020202020204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9B22DBF-2D5D-4F44-A7B0-E6CC2524E62E}"/>
              </a:ext>
            </a:extLst>
          </p:cNvPr>
          <p:cNvCxnSpPr/>
          <p:nvPr/>
        </p:nvCxnSpPr>
        <p:spPr>
          <a:xfrm>
            <a:off x="838200" y="1283516"/>
            <a:ext cx="1045338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A9CE34E2-237A-4D58-9FBB-A3BEC3C8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E8DA0DA-F98D-4502-8DDA-29ED6ABAB1A6}" type="slidenum">
              <a:rPr lang="de-DE" smtClean="0"/>
              <a:t>10</a:t>
            </a:fld>
            <a:endParaRPr lang="de-DE"/>
          </a:p>
        </p:txBody>
      </p:sp>
      <p:pic>
        <p:nvPicPr>
          <p:cNvPr id="2052" name="Picture 4" descr="Image result for Computer zeichnung">
            <a:extLst>
              <a:ext uri="{FF2B5EF4-FFF2-40B4-BE49-F238E27FC236}">
                <a16:creationId xmlns:a16="http://schemas.microsoft.com/office/drawing/2014/main" id="{0DD95F3A-F250-454F-A6E7-82EB64C3A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537" y="150132"/>
            <a:ext cx="1223950" cy="9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080787CC-189A-43A1-B8FD-17E6C3768DC9}"/>
              </a:ext>
            </a:extLst>
          </p:cNvPr>
          <p:cNvSpPr/>
          <p:nvPr/>
        </p:nvSpPr>
        <p:spPr>
          <a:xfrm>
            <a:off x="11110915" y="242386"/>
            <a:ext cx="61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Image result for fußball zeichnung">
            <a:extLst>
              <a:ext uri="{FF2B5EF4-FFF2-40B4-BE49-F238E27FC236}">
                <a16:creationId xmlns:a16="http://schemas.microsoft.com/office/drawing/2014/main" id="{F6D84CFB-6418-47B3-B0EB-360EAB564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979" y="361450"/>
            <a:ext cx="193871" cy="19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80C17ED-5D1F-4AF8-B99E-19031B902BBE}"/>
              </a:ext>
            </a:extLst>
          </p:cNvPr>
          <p:cNvSpPr txBox="1">
            <a:spLocks/>
          </p:cNvSpPr>
          <p:nvPr/>
        </p:nvSpPr>
        <p:spPr>
          <a:xfrm>
            <a:off x="838199" y="1500118"/>
            <a:ext cx="5257801" cy="5221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Datasplit</a:t>
            </a:r>
            <a:r>
              <a:rPr lang="en-US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:</a:t>
            </a:r>
            <a:endParaRPr lang="de-DE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>
                <a:latin typeface="Century Gothic" panose="020B0502020202020204" pitchFamily="34" charset="0"/>
              </a:rPr>
              <a:t>75% Training – 10% Validation – 15% </a:t>
            </a:r>
            <a:r>
              <a:rPr lang="de-DE" sz="1800" dirty="0" err="1">
                <a:latin typeface="Century Gothic" panose="020B0502020202020204" pitchFamily="34" charset="0"/>
              </a:rPr>
              <a:t>Testing</a:t>
            </a:r>
            <a:endParaRPr lang="de-DE" sz="1800" dirty="0">
              <a:latin typeface="Century Gothic" panose="020B0502020202020204" pitchFamily="34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038B0F7-E34B-4A43-B2F6-6EB04BFCCBE1}"/>
              </a:ext>
            </a:extLst>
          </p:cNvPr>
          <p:cNvSpPr/>
          <p:nvPr/>
        </p:nvSpPr>
        <p:spPr>
          <a:xfrm>
            <a:off x="4692878" y="5960971"/>
            <a:ext cx="177281" cy="270588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820DE921-8830-41BF-8205-8CF2AF33A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2214" y="304799"/>
            <a:ext cx="308274" cy="294871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49FD393-836F-4D30-9A26-70F2EDD7F0DC}"/>
              </a:ext>
            </a:extLst>
          </p:cNvPr>
          <p:cNvGrpSpPr/>
          <p:nvPr/>
        </p:nvGrpSpPr>
        <p:grpSpPr>
          <a:xfrm>
            <a:off x="6696785" y="2493006"/>
            <a:ext cx="4798529" cy="628709"/>
            <a:chOff x="6696785" y="2807499"/>
            <a:chExt cx="4798529" cy="628709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C52DD040-A323-46A4-97DA-BADFD7B750BE}"/>
                </a:ext>
              </a:extLst>
            </p:cNvPr>
            <p:cNvSpPr txBox="1"/>
            <p:nvPr/>
          </p:nvSpPr>
          <p:spPr>
            <a:xfrm>
              <a:off x="6958690" y="2851433"/>
              <a:ext cx="45366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‘Unanimous’ is significantly more accurate (5% level of better), except ‘Democracy’</a:t>
              </a:r>
            </a:p>
          </p:txBody>
        </p:sp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69A78F69-6907-4275-B739-7A5E08DBEF78}"/>
                </a:ext>
              </a:extLst>
            </p:cNvPr>
            <p:cNvSpPr/>
            <p:nvPr/>
          </p:nvSpPr>
          <p:spPr>
            <a:xfrm rot="5400000">
              <a:off x="6585919" y="2918365"/>
              <a:ext cx="457200" cy="235468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0BA108F-74BF-47F8-A31E-FE77DBD708F3}"/>
              </a:ext>
            </a:extLst>
          </p:cNvPr>
          <p:cNvGrpSpPr/>
          <p:nvPr/>
        </p:nvGrpSpPr>
        <p:grpSpPr>
          <a:xfrm>
            <a:off x="6696785" y="3323904"/>
            <a:ext cx="4798529" cy="874931"/>
            <a:chOff x="6696785" y="3364702"/>
            <a:chExt cx="4798529" cy="874931"/>
          </a:xfrm>
        </p:grpSpPr>
        <p:sp>
          <p:nvSpPr>
            <p:cNvPr id="19" name="Gleichschenkliges Dreieck 18">
              <a:extLst>
                <a:ext uri="{FF2B5EF4-FFF2-40B4-BE49-F238E27FC236}">
                  <a16:creationId xmlns:a16="http://schemas.microsoft.com/office/drawing/2014/main" id="{A81D6810-E575-4123-968F-F7217D3846A1}"/>
                </a:ext>
              </a:extLst>
            </p:cNvPr>
            <p:cNvSpPr/>
            <p:nvPr/>
          </p:nvSpPr>
          <p:spPr>
            <a:xfrm rot="5400000">
              <a:off x="6585919" y="3475568"/>
              <a:ext cx="457200" cy="235468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0749B9D8-CDC1-4968-B748-E1AA132B608F}"/>
                </a:ext>
              </a:extLst>
            </p:cNvPr>
            <p:cNvSpPr txBox="1"/>
            <p:nvPr/>
          </p:nvSpPr>
          <p:spPr>
            <a:xfrm>
              <a:off x="6958690" y="3408636"/>
              <a:ext cx="45366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‘Democracy’ is significantly more accurate than ‘Tree’ (10% level) and ‘Home Team’ (5%)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F9B782F-3CD6-4C3E-8634-2F1409A95509}"/>
              </a:ext>
            </a:extLst>
          </p:cNvPr>
          <p:cNvGrpSpPr/>
          <p:nvPr/>
        </p:nvGrpSpPr>
        <p:grpSpPr>
          <a:xfrm>
            <a:off x="6696785" y="4335121"/>
            <a:ext cx="4798529" cy="626124"/>
            <a:chOff x="6696785" y="4486503"/>
            <a:chExt cx="4798529" cy="626124"/>
          </a:xfrm>
        </p:grpSpPr>
        <p:sp>
          <p:nvSpPr>
            <p:cNvPr id="21" name="Gleichschenkliges Dreieck 20">
              <a:extLst>
                <a:ext uri="{FF2B5EF4-FFF2-40B4-BE49-F238E27FC236}">
                  <a16:creationId xmlns:a16="http://schemas.microsoft.com/office/drawing/2014/main" id="{60F17CEC-2272-470F-B7BB-813797A32161}"/>
                </a:ext>
              </a:extLst>
            </p:cNvPr>
            <p:cNvSpPr/>
            <p:nvPr/>
          </p:nvSpPr>
          <p:spPr>
            <a:xfrm rot="5400000">
              <a:off x="6585919" y="4597369"/>
              <a:ext cx="457200" cy="235468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>
                <a:latin typeface="Century Gothic" panose="020B0502020202020204" pitchFamily="34" charset="0"/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0C6A7067-B0D6-4B15-9A49-A783F4C4150E}"/>
                </a:ext>
              </a:extLst>
            </p:cNvPr>
            <p:cNvSpPr txBox="1"/>
            <p:nvPr/>
          </p:nvSpPr>
          <p:spPr>
            <a:xfrm>
              <a:off x="6958690" y="4527852"/>
              <a:ext cx="45366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‘Neural Network’ is not significantly more accurate than any other approach</a:t>
              </a:r>
            </a:p>
          </p:txBody>
        </p:sp>
      </p:grpSp>
      <p:graphicFrame>
        <p:nvGraphicFramePr>
          <p:cNvPr id="31" name="Tabelle 30">
            <a:extLst>
              <a:ext uri="{FF2B5EF4-FFF2-40B4-BE49-F238E27FC236}">
                <a16:creationId xmlns:a16="http://schemas.microsoft.com/office/drawing/2014/main" id="{2C55F993-9B51-4439-B69C-AFC06F8FA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11722"/>
              </p:ext>
            </p:extLst>
          </p:nvPr>
        </p:nvGraphicFramePr>
        <p:xfrm>
          <a:off x="1163172" y="2474321"/>
          <a:ext cx="3406595" cy="38143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2746">
                  <a:extLst>
                    <a:ext uri="{9D8B030D-6E8A-4147-A177-3AD203B41FA5}">
                      <a16:colId xmlns:a16="http://schemas.microsoft.com/office/drawing/2014/main" val="526814997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2414294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entury Gothic" panose="020B0502020202020204" pitchFamily="34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entury Gothic" panose="020B0502020202020204" pitchFamily="34" charset="0"/>
                        </a:rPr>
                        <a:t>Accuracy</a:t>
                      </a:r>
                      <a:endParaRPr lang="de-DE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17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latin typeface="Century Gothic" panose="020B0502020202020204" pitchFamily="34" charset="0"/>
                        </a:rPr>
                        <a:t>Neural</a:t>
                      </a:r>
                      <a:r>
                        <a:rPr lang="de-DE" b="1" dirty="0">
                          <a:latin typeface="Century Gothic" panose="020B0502020202020204" pitchFamily="34" charset="0"/>
                        </a:rPr>
                        <a:t> Network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>
                          <a:latin typeface="Century Gothic" panose="020B0502020202020204" pitchFamily="34" charset="0"/>
                        </a:rPr>
                        <a:t>53.52%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94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entury Gothic" panose="020B0502020202020204" pitchFamily="34" charset="0"/>
                        </a:rPr>
                        <a:t>Decision</a:t>
                      </a:r>
                      <a:r>
                        <a:rPr lang="de-DE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Century Gothic" panose="020B0502020202020204" pitchFamily="34" charset="0"/>
                        </a:rPr>
                        <a:t>Tree</a:t>
                      </a:r>
                      <a:endParaRPr lang="de-DE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0" dirty="0">
                          <a:latin typeface="Century Gothic" panose="020B0502020202020204" pitchFamily="34" charset="0"/>
                        </a:rPr>
                        <a:t>50.53%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73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entury Gothic" panose="020B0502020202020204" pitchFamily="34" charset="0"/>
                        </a:rPr>
                        <a:t>SVM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0" dirty="0">
                          <a:latin typeface="Century Gothic" panose="020B0502020202020204" pitchFamily="34" charset="0"/>
                        </a:rPr>
                        <a:t>52.46%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29901"/>
                  </a:ext>
                </a:extLst>
              </a:tr>
              <a:tr h="422858">
                <a:tc gridSpan="2">
                  <a:txBody>
                    <a:bodyPr/>
                    <a:lstStyle/>
                    <a:p>
                      <a:pPr algn="r"/>
                      <a:endParaRPr lang="de-DE" sz="100" b="1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24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entury Gothic" panose="020B0502020202020204" pitchFamily="34" charset="0"/>
                        </a:rPr>
                        <a:t>Democracy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0" dirty="0">
                          <a:latin typeface="Century Gothic" panose="020B0502020202020204" pitchFamily="34" charset="0"/>
                        </a:rPr>
                        <a:t>55.52%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37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Century Gothic" panose="020B0502020202020204" pitchFamily="34" charset="0"/>
                        </a:rPr>
                        <a:t>Unanimous</a:t>
                      </a:r>
                      <a:r>
                        <a:rPr lang="de-DE" b="1" baseline="40000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>
                          <a:latin typeface="Century Gothic" panose="020B0502020202020204" pitchFamily="34" charset="0"/>
                        </a:rPr>
                        <a:t>60.34%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024633"/>
                  </a:ext>
                </a:extLst>
              </a:tr>
              <a:tr h="424800">
                <a:tc gridSpan="2">
                  <a:txBody>
                    <a:bodyPr/>
                    <a:lstStyle/>
                    <a:p>
                      <a:pPr algn="r"/>
                      <a:endParaRPr lang="de-DE" sz="100" b="1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35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latin typeface="Century Gothic" panose="020B0502020202020204" pitchFamily="34" charset="0"/>
                        </a:rPr>
                        <a:t>Favorite</a:t>
                      </a:r>
                      <a:endParaRPr lang="de-DE" b="1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>
                          <a:latin typeface="Century Gothic" panose="020B0502020202020204" pitchFamily="34" charset="0"/>
                        </a:rPr>
                        <a:t>53.17%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63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entury Gothic" panose="020B0502020202020204" pitchFamily="34" charset="0"/>
                        </a:rPr>
                        <a:t>Home Team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0" dirty="0">
                          <a:latin typeface="Century Gothic" panose="020B0502020202020204" pitchFamily="34" charset="0"/>
                        </a:rPr>
                        <a:t>49.47%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6743"/>
                  </a:ext>
                </a:extLst>
              </a:tr>
            </a:tbl>
          </a:graphicData>
        </a:graphic>
      </p:graphicFrame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8041E4D0-5183-4C2A-BF76-256303E9C9AD}"/>
              </a:ext>
            </a:extLst>
          </p:cNvPr>
          <p:cNvSpPr txBox="1">
            <a:spLocks/>
          </p:cNvSpPr>
          <p:nvPr/>
        </p:nvSpPr>
        <p:spPr>
          <a:xfrm>
            <a:off x="838200" y="6425537"/>
            <a:ext cx="10031963" cy="2270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AutoNum type="arabicParenR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Picks: 353 out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567 (~62%)</a:t>
            </a:r>
          </a:p>
        </p:txBody>
      </p:sp>
    </p:spTree>
    <p:extLst>
      <p:ext uri="{BB962C8B-B14F-4D97-AF65-F5344CB8AC3E}">
        <p14:creationId xmlns:p14="http://schemas.microsoft.com/office/powerpoint/2010/main" val="108333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10061-C005-4FBC-9E78-C12942A4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Century Gothic" panose="020B0502020202020204" pitchFamily="34" charset="0"/>
              </a:rPr>
              <a:t>Model </a:t>
            </a:r>
            <a:r>
              <a:rPr lang="de-DE" dirty="0" err="1">
                <a:latin typeface="Century Gothic" panose="020B0502020202020204" pitchFamily="34" charset="0"/>
              </a:rPr>
              <a:t>details</a:t>
            </a:r>
            <a:endParaRPr lang="de-DE" dirty="0">
              <a:latin typeface="Century Gothic" panose="020B0502020202020204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9B22DBF-2D5D-4F44-A7B0-E6CC2524E62E}"/>
              </a:ext>
            </a:extLst>
          </p:cNvPr>
          <p:cNvCxnSpPr/>
          <p:nvPr/>
        </p:nvCxnSpPr>
        <p:spPr>
          <a:xfrm>
            <a:off x="838200" y="1283516"/>
            <a:ext cx="1045338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A9CE34E2-237A-4D58-9FBB-A3BEC3C8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E8DA0DA-F98D-4502-8DDA-29ED6ABAB1A6}" type="slidenum">
              <a:rPr lang="de-DE" smtClean="0"/>
              <a:t>11</a:t>
            </a:fld>
            <a:endParaRPr lang="de-DE"/>
          </a:p>
        </p:txBody>
      </p:sp>
      <p:pic>
        <p:nvPicPr>
          <p:cNvPr id="2052" name="Picture 4" descr="Image result for Computer zeichnung">
            <a:extLst>
              <a:ext uri="{FF2B5EF4-FFF2-40B4-BE49-F238E27FC236}">
                <a16:creationId xmlns:a16="http://schemas.microsoft.com/office/drawing/2014/main" id="{0DD95F3A-F250-454F-A6E7-82EB64C3A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537" y="150132"/>
            <a:ext cx="1223950" cy="9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080787CC-189A-43A1-B8FD-17E6C3768DC9}"/>
              </a:ext>
            </a:extLst>
          </p:cNvPr>
          <p:cNvSpPr/>
          <p:nvPr/>
        </p:nvSpPr>
        <p:spPr>
          <a:xfrm>
            <a:off x="11110915" y="242386"/>
            <a:ext cx="61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Image result for fußball zeichnung">
            <a:extLst>
              <a:ext uri="{FF2B5EF4-FFF2-40B4-BE49-F238E27FC236}">
                <a16:creationId xmlns:a16="http://schemas.microsoft.com/office/drawing/2014/main" id="{F6D84CFB-6418-47B3-B0EB-360EAB564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979" y="361450"/>
            <a:ext cx="193871" cy="19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7FA6CE-A507-4F96-B4FA-300C3FE07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2481" y="355845"/>
            <a:ext cx="257196" cy="199476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222463F4-9699-461C-8C07-5D6D0E49E86A}"/>
              </a:ext>
            </a:extLst>
          </p:cNvPr>
          <p:cNvSpPr/>
          <p:nvPr/>
        </p:nvSpPr>
        <p:spPr>
          <a:xfrm rot="5400000">
            <a:off x="7706503" y="2151591"/>
            <a:ext cx="257098" cy="2702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766E413-765A-4370-BBE0-C3C717DC1C46}"/>
              </a:ext>
            </a:extLst>
          </p:cNvPr>
          <p:cNvSpPr/>
          <p:nvPr/>
        </p:nvSpPr>
        <p:spPr>
          <a:xfrm rot="5400000">
            <a:off x="7294159" y="2151591"/>
            <a:ext cx="257098" cy="2702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2EB1661-89AC-4C5B-8B0F-F1BA84833356}"/>
              </a:ext>
            </a:extLst>
          </p:cNvPr>
          <p:cNvSpPr/>
          <p:nvPr/>
        </p:nvSpPr>
        <p:spPr>
          <a:xfrm rot="5400000">
            <a:off x="6877776" y="2151591"/>
            <a:ext cx="257098" cy="2702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92FC32A-EE61-4B06-B9D2-EA4B62005266}"/>
              </a:ext>
            </a:extLst>
          </p:cNvPr>
          <p:cNvSpPr/>
          <p:nvPr/>
        </p:nvSpPr>
        <p:spPr>
          <a:xfrm rot="5400000">
            <a:off x="6465432" y="2151591"/>
            <a:ext cx="257098" cy="2702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A0C22DF-57E3-4786-A084-767C92D25FDA}"/>
              </a:ext>
            </a:extLst>
          </p:cNvPr>
          <p:cNvSpPr/>
          <p:nvPr/>
        </p:nvSpPr>
        <p:spPr>
          <a:xfrm rot="5400000">
            <a:off x="7700883" y="2917419"/>
            <a:ext cx="257098" cy="2702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688C0F5-29BD-48B0-BA7B-E1BD005E5961}"/>
              </a:ext>
            </a:extLst>
          </p:cNvPr>
          <p:cNvSpPr/>
          <p:nvPr/>
        </p:nvSpPr>
        <p:spPr>
          <a:xfrm rot="5400000">
            <a:off x="7288538" y="2917419"/>
            <a:ext cx="257098" cy="2702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B89B6D5-A8C5-454B-B70C-4B18E291A24B}"/>
              </a:ext>
            </a:extLst>
          </p:cNvPr>
          <p:cNvSpPr/>
          <p:nvPr/>
        </p:nvSpPr>
        <p:spPr>
          <a:xfrm rot="5400000">
            <a:off x="6872155" y="2917419"/>
            <a:ext cx="257098" cy="2702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F15B63B-94A2-4849-9B09-B6C25228C9AE}"/>
              </a:ext>
            </a:extLst>
          </p:cNvPr>
          <p:cNvSpPr/>
          <p:nvPr/>
        </p:nvSpPr>
        <p:spPr>
          <a:xfrm rot="5400000">
            <a:off x="7457577" y="4433138"/>
            <a:ext cx="257098" cy="2702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0A6FB45-8DA0-4D10-B098-2B236DB1D859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H="1">
            <a:off x="7829432" y="2415257"/>
            <a:ext cx="5620" cy="5087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103D607-1B28-416F-824F-DCAC35E84432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7422708" y="2415257"/>
            <a:ext cx="406724" cy="5087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91BFAE5-B4EB-4A47-A57C-843080846340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7006325" y="2415257"/>
            <a:ext cx="823107" cy="5087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CF4B015-3CE9-4ABD-8B69-BEBF7EDF0F5E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6593981" y="2415257"/>
            <a:ext cx="1235451" cy="5087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8775600-1A31-4D19-88F7-CB8D16FC8FDF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H="1">
            <a:off x="7417087" y="2415257"/>
            <a:ext cx="417965" cy="5087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E7DE666-ED79-4BC5-8A02-3E2F8667D19A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 flipH="1">
            <a:off x="7417087" y="2415257"/>
            <a:ext cx="5621" cy="5087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CF638C6-36F5-4CF2-B5B0-AFC685283B04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7006325" y="2415257"/>
            <a:ext cx="410762" cy="5087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C2EEF84-44B8-4368-998E-3039C2AA5163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>
            <a:off x="6593981" y="2415257"/>
            <a:ext cx="823106" cy="5087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BF50DED-616B-44DD-AEDE-BCB21BD74E6B}"/>
              </a:ext>
            </a:extLst>
          </p:cNvPr>
          <p:cNvCxnSpPr>
            <a:cxnSpLocks/>
            <a:stCxn id="11" idx="6"/>
            <a:endCxn id="18" idx="2"/>
          </p:cNvCxnSpPr>
          <p:nvPr/>
        </p:nvCxnSpPr>
        <p:spPr>
          <a:xfrm flipH="1">
            <a:off x="7000704" y="2415257"/>
            <a:ext cx="834348" cy="5087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6964304-886C-496A-B98A-4E4C540778E0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 flipH="1">
            <a:off x="7000704" y="2415257"/>
            <a:ext cx="422004" cy="5087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06B2630-2EBD-4C37-8CB9-4A0823D676A0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 flipH="1">
            <a:off x="7000704" y="2415257"/>
            <a:ext cx="5621" cy="5087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B7D5E008-7C44-4C3B-82DA-81B37E7916A8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6593981" y="2415257"/>
            <a:ext cx="406723" cy="5087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A3AFEE5-D99A-4B5C-A478-27FA21F6FD9D}"/>
              </a:ext>
            </a:extLst>
          </p:cNvPr>
          <p:cNvCxnSpPr>
            <a:cxnSpLocks/>
            <a:stCxn id="15" idx="6"/>
            <a:endCxn id="59" idx="2"/>
          </p:cNvCxnSpPr>
          <p:nvPr/>
        </p:nvCxnSpPr>
        <p:spPr>
          <a:xfrm flipH="1">
            <a:off x="7205284" y="3181085"/>
            <a:ext cx="624148" cy="4898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C27E570-638C-4F32-B52A-D7F7D6EB51F4}"/>
              </a:ext>
            </a:extLst>
          </p:cNvPr>
          <p:cNvCxnSpPr>
            <a:cxnSpLocks/>
            <a:stCxn id="17" idx="6"/>
            <a:endCxn id="59" idx="2"/>
          </p:cNvCxnSpPr>
          <p:nvPr/>
        </p:nvCxnSpPr>
        <p:spPr>
          <a:xfrm flipH="1">
            <a:off x="7205284" y="3181085"/>
            <a:ext cx="211803" cy="4898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5B08228-E0A0-4168-A9A0-1A9F04A4F204}"/>
              </a:ext>
            </a:extLst>
          </p:cNvPr>
          <p:cNvCxnSpPr>
            <a:cxnSpLocks/>
            <a:stCxn id="18" idx="6"/>
            <a:endCxn id="59" idx="2"/>
          </p:cNvCxnSpPr>
          <p:nvPr/>
        </p:nvCxnSpPr>
        <p:spPr>
          <a:xfrm>
            <a:off x="7000704" y="3181085"/>
            <a:ext cx="204580" cy="4898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D85DA8A-E4F2-4DA2-8DA1-8534462F2F0E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7586126" y="4696804"/>
            <a:ext cx="0" cy="3698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AB071A0-D831-417D-8409-F59A2D7BA1F2}"/>
              </a:ext>
            </a:extLst>
          </p:cNvPr>
          <p:cNvCxnSpPr>
            <a:cxnSpLocks/>
            <a:endCxn id="11" idx="2"/>
          </p:cNvCxnSpPr>
          <p:nvPr/>
        </p:nvCxnSpPr>
        <p:spPr>
          <a:xfrm rot="5400000">
            <a:off x="7723981" y="2047087"/>
            <a:ext cx="22214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900F08F-D024-4879-ADBD-56A96759C5F3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>
            <a:off x="7311636" y="2047087"/>
            <a:ext cx="22214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9C334F5-914C-44F4-851F-C9F2349F31E4}"/>
              </a:ext>
            </a:extLst>
          </p:cNvPr>
          <p:cNvCxnSpPr>
            <a:cxnSpLocks/>
            <a:endCxn id="13" idx="2"/>
          </p:cNvCxnSpPr>
          <p:nvPr/>
        </p:nvCxnSpPr>
        <p:spPr>
          <a:xfrm rot="5400000">
            <a:off x="6896212" y="2046128"/>
            <a:ext cx="222143" cy="19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428F02FE-0C0A-421C-803D-4AF84CCF1FB2}"/>
              </a:ext>
            </a:extLst>
          </p:cNvPr>
          <p:cNvCxnSpPr>
            <a:cxnSpLocks/>
            <a:endCxn id="14" idx="2"/>
          </p:cNvCxnSpPr>
          <p:nvPr/>
        </p:nvCxnSpPr>
        <p:spPr>
          <a:xfrm rot="5400000" flipV="1">
            <a:off x="6481568" y="2045746"/>
            <a:ext cx="222143" cy="268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7210ABE5-8771-4146-9B17-E2821D3435E9}"/>
              </a:ext>
            </a:extLst>
          </p:cNvPr>
          <p:cNvSpPr/>
          <p:nvPr/>
        </p:nvSpPr>
        <p:spPr>
          <a:xfrm>
            <a:off x="6287013" y="1572708"/>
            <a:ext cx="3470287" cy="337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</a:rPr>
              <a:t>47 Features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E9CF2B7-1205-44BF-9482-94658905671D}"/>
              </a:ext>
            </a:extLst>
          </p:cNvPr>
          <p:cNvSpPr/>
          <p:nvPr/>
        </p:nvSpPr>
        <p:spPr>
          <a:xfrm rot="5400000">
            <a:off x="9352925" y="2161058"/>
            <a:ext cx="257098" cy="2702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EFDA4429-1BF5-4340-9728-7CB92DEBBBE9}"/>
              </a:ext>
            </a:extLst>
          </p:cNvPr>
          <p:cNvSpPr/>
          <p:nvPr/>
        </p:nvSpPr>
        <p:spPr>
          <a:xfrm rot="5400000">
            <a:off x="8940581" y="2161058"/>
            <a:ext cx="257098" cy="2702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A792AFD-E0BF-4B95-9B46-0CA361FF8CD6}"/>
              </a:ext>
            </a:extLst>
          </p:cNvPr>
          <p:cNvSpPr/>
          <p:nvPr/>
        </p:nvSpPr>
        <p:spPr>
          <a:xfrm rot="5400000">
            <a:off x="8524198" y="2161058"/>
            <a:ext cx="257098" cy="2702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BC2566D-093B-4BC5-8D92-AFB333D4CA44}"/>
              </a:ext>
            </a:extLst>
          </p:cNvPr>
          <p:cNvSpPr/>
          <p:nvPr/>
        </p:nvSpPr>
        <p:spPr>
          <a:xfrm rot="5400000">
            <a:off x="8111854" y="2161058"/>
            <a:ext cx="257098" cy="2702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2B33EFF-532B-4FB9-8F31-7F12D1D805A0}"/>
              </a:ext>
            </a:extLst>
          </p:cNvPr>
          <p:cNvCxnSpPr>
            <a:cxnSpLocks/>
            <a:endCxn id="41" idx="2"/>
          </p:cNvCxnSpPr>
          <p:nvPr/>
        </p:nvCxnSpPr>
        <p:spPr>
          <a:xfrm rot="5400000">
            <a:off x="9370403" y="2056554"/>
            <a:ext cx="22214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EFF34BD0-DF59-4196-9B35-0BD31CEF3A91}"/>
              </a:ext>
            </a:extLst>
          </p:cNvPr>
          <p:cNvCxnSpPr>
            <a:cxnSpLocks/>
            <a:endCxn id="42" idx="2"/>
          </p:cNvCxnSpPr>
          <p:nvPr/>
        </p:nvCxnSpPr>
        <p:spPr>
          <a:xfrm rot="5400000">
            <a:off x="8958058" y="2056554"/>
            <a:ext cx="22214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31AC0629-E21A-41E3-9989-75E3E1D7915D}"/>
              </a:ext>
            </a:extLst>
          </p:cNvPr>
          <p:cNvCxnSpPr>
            <a:cxnSpLocks/>
            <a:endCxn id="43" idx="2"/>
          </p:cNvCxnSpPr>
          <p:nvPr/>
        </p:nvCxnSpPr>
        <p:spPr>
          <a:xfrm rot="5400000">
            <a:off x="8542634" y="2055595"/>
            <a:ext cx="222143" cy="19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8EFC87B2-CC12-4647-A014-2E0BA4762CA7}"/>
              </a:ext>
            </a:extLst>
          </p:cNvPr>
          <p:cNvCxnSpPr>
            <a:cxnSpLocks/>
            <a:endCxn id="44" idx="2"/>
          </p:cNvCxnSpPr>
          <p:nvPr/>
        </p:nvCxnSpPr>
        <p:spPr>
          <a:xfrm rot="5400000" flipV="1">
            <a:off x="8127990" y="2055213"/>
            <a:ext cx="222143" cy="268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2E2785A5-9AA8-4E4B-AC80-B54B7174D24A}"/>
              </a:ext>
            </a:extLst>
          </p:cNvPr>
          <p:cNvSpPr/>
          <p:nvPr/>
        </p:nvSpPr>
        <p:spPr>
          <a:xfrm rot="5400000">
            <a:off x="8941954" y="2909478"/>
            <a:ext cx="257098" cy="2702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EB5CA20-092C-45E9-A70C-5C55A6860DC9}"/>
              </a:ext>
            </a:extLst>
          </p:cNvPr>
          <p:cNvSpPr/>
          <p:nvPr/>
        </p:nvSpPr>
        <p:spPr>
          <a:xfrm rot="5400000">
            <a:off x="8529609" y="2909478"/>
            <a:ext cx="257098" cy="2702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3C770811-549D-4EC3-A136-B2CF43DE553B}"/>
              </a:ext>
            </a:extLst>
          </p:cNvPr>
          <p:cNvSpPr/>
          <p:nvPr/>
        </p:nvSpPr>
        <p:spPr>
          <a:xfrm rot="5400000">
            <a:off x="8113226" y="2909478"/>
            <a:ext cx="257098" cy="2702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786FDA2A-4FDC-4EF4-B484-52D15FB7AF84}"/>
              </a:ext>
            </a:extLst>
          </p:cNvPr>
          <p:cNvSpPr/>
          <p:nvPr/>
        </p:nvSpPr>
        <p:spPr>
          <a:xfrm rot="5400000">
            <a:off x="7891040" y="4433137"/>
            <a:ext cx="257098" cy="270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D183B454-C5D8-401D-BF77-95E01AEF0390}"/>
              </a:ext>
            </a:extLst>
          </p:cNvPr>
          <p:cNvCxnSpPr>
            <a:cxnSpLocks/>
            <a:stCxn id="53" idx="6"/>
            <a:endCxn id="198" idx="0"/>
          </p:cNvCxnSpPr>
          <p:nvPr/>
        </p:nvCxnSpPr>
        <p:spPr>
          <a:xfrm>
            <a:off x="8019589" y="4696803"/>
            <a:ext cx="2568" cy="37786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1733B06E-7FAF-44C0-8FF1-392EA8B5D804}"/>
              </a:ext>
            </a:extLst>
          </p:cNvPr>
          <p:cNvSpPr/>
          <p:nvPr/>
        </p:nvSpPr>
        <p:spPr>
          <a:xfrm rot="5400000">
            <a:off x="8314978" y="4433137"/>
            <a:ext cx="257098" cy="27023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088291F-11D1-42DB-A0D5-317A9ED56EDE}"/>
              </a:ext>
            </a:extLst>
          </p:cNvPr>
          <p:cNvCxnSpPr>
            <a:cxnSpLocks/>
            <a:stCxn id="55" idx="6"/>
          </p:cNvCxnSpPr>
          <p:nvPr/>
        </p:nvCxnSpPr>
        <p:spPr>
          <a:xfrm>
            <a:off x="8443527" y="4696803"/>
            <a:ext cx="8668" cy="3698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DD715E96-C4FF-4EF3-9172-DC148DB40255}"/>
              </a:ext>
            </a:extLst>
          </p:cNvPr>
          <p:cNvSpPr/>
          <p:nvPr/>
        </p:nvSpPr>
        <p:spPr>
          <a:xfrm rot="5400000">
            <a:off x="7905463" y="3664321"/>
            <a:ext cx="257098" cy="2702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4020D6A1-B583-4B19-BCCD-1E9E519ADC51}"/>
              </a:ext>
            </a:extLst>
          </p:cNvPr>
          <p:cNvSpPr/>
          <p:nvPr/>
        </p:nvSpPr>
        <p:spPr>
          <a:xfrm rot="5400000">
            <a:off x="7493118" y="3664321"/>
            <a:ext cx="257098" cy="2702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7F370EFD-5565-4A00-A52E-E0CC61E8B626}"/>
              </a:ext>
            </a:extLst>
          </p:cNvPr>
          <p:cNvSpPr/>
          <p:nvPr/>
        </p:nvSpPr>
        <p:spPr>
          <a:xfrm rot="5400000">
            <a:off x="7076735" y="3664321"/>
            <a:ext cx="257098" cy="2702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90E606B1-443D-468F-8F56-0B6302F0EE20}"/>
              </a:ext>
            </a:extLst>
          </p:cNvPr>
          <p:cNvSpPr/>
          <p:nvPr/>
        </p:nvSpPr>
        <p:spPr>
          <a:xfrm rot="5400000">
            <a:off x="8692666" y="3664321"/>
            <a:ext cx="257098" cy="2702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B38FCDF9-5378-4D92-AE54-BFC5CD45E4D4}"/>
              </a:ext>
            </a:extLst>
          </p:cNvPr>
          <p:cNvSpPr/>
          <p:nvPr/>
        </p:nvSpPr>
        <p:spPr>
          <a:xfrm rot="5400000">
            <a:off x="8280321" y="3664321"/>
            <a:ext cx="257098" cy="27023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66E02A2D-232D-4258-9605-0EA1080E2484}"/>
              </a:ext>
            </a:extLst>
          </p:cNvPr>
          <p:cNvCxnSpPr>
            <a:cxnSpLocks/>
            <a:stCxn id="18" idx="6"/>
            <a:endCxn id="58" idx="2"/>
          </p:cNvCxnSpPr>
          <p:nvPr/>
        </p:nvCxnSpPr>
        <p:spPr>
          <a:xfrm>
            <a:off x="7000704" y="3181085"/>
            <a:ext cx="620963" cy="4898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A5709048-8DB9-4AA4-8CC3-B2215524FEC4}"/>
              </a:ext>
            </a:extLst>
          </p:cNvPr>
          <p:cNvCxnSpPr>
            <a:cxnSpLocks/>
            <a:stCxn id="18" idx="6"/>
            <a:endCxn id="57" idx="2"/>
          </p:cNvCxnSpPr>
          <p:nvPr/>
        </p:nvCxnSpPr>
        <p:spPr>
          <a:xfrm>
            <a:off x="7000704" y="3181085"/>
            <a:ext cx="1033308" cy="4898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A31A1027-93E9-4BC2-8CFE-407577B45116}"/>
              </a:ext>
            </a:extLst>
          </p:cNvPr>
          <p:cNvCxnSpPr>
            <a:cxnSpLocks/>
            <a:stCxn id="17" idx="6"/>
            <a:endCxn id="57" idx="2"/>
          </p:cNvCxnSpPr>
          <p:nvPr/>
        </p:nvCxnSpPr>
        <p:spPr>
          <a:xfrm>
            <a:off x="7417087" y="3181085"/>
            <a:ext cx="616925" cy="4898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3975BB2C-A434-4226-A9AB-074A84B2BEB4}"/>
              </a:ext>
            </a:extLst>
          </p:cNvPr>
          <p:cNvCxnSpPr>
            <a:cxnSpLocks/>
            <a:stCxn id="17" idx="6"/>
            <a:endCxn id="61" idx="2"/>
          </p:cNvCxnSpPr>
          <p:nvPr/>
        </p:nvCxnSpPr>
        <p:spPr>
          <a:xfrm>
            <a:off x="7417087" y="3181085"/>
            <a:ext cx="991783" cy="4898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AA33BD0D-6A09-4241-8610-662CD8551193}"/>
              </a:ext>
            </a:extLst>
          </p:cNvPr>
          <p:cNvCxnSpPr>
            <a:cxnSpLocks/>
            <a:stCxn id="17" idx="6"/>
            <a:endCxn id="60" idx="2"/>
          </p:cNvCxnSpPr>
          <p:nvPr/>
        </p:nvCxnSpPr>
        <p:spPr>
          <a:xfrm>
            <a:off x="7417087" y="3181085"/>
            <a:ext cx="1404128" cy="4898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160D2DA-D9F1-4086-87D9-17807C5B77B8}"/>
              </a:ext>
            </a:extLst>
          </p:cNvPr>
          <p:cNvCxnSpPr>
            <a:cxnSpLocks/>
            <a:stCxn id="15" idx="6"/>
            <a:endCxn id="58" idx="2"/>
          </p:cNvCxnSpPr>
          <p:nvPr/>
        </p:nvCxnSpPr>
        <p:spPr>
          <a:xfrm flipH="1">
            <a:off x="7621667" y="3181085"/>
            <a:ext cx="207765" cy="4898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DC4B0A7D-1BDE-4B4F-9FFF-069F2CDCFABC}"/>
              </a:ext>
            </a:extLst>
          </p:cNvPr>
          <p:cNvCxnSpPr>
            <a:cxnSpLocks/>
            <a:stCxn id="15" idx="6"/>
            <a:endCxn id="61" idx="2"/>
          </p:cNvCxnSpPr>
          <p:nvPr/>
        </p:nvCxnSpPr>
        <p:spPr>
          <a:xfrm>
            <a:off x="7829432" y="3181085"/>
            <a:ext cx="579438" cy="4898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FEB701B0-0C6A-4CF9-8020-6BE120591A08}"/>
              </a:ext>
            </a:extLst>
          </p:cNvPr>
          <p:cNvCxnSpPr>
            <a:cxnSpLocks/>
            <a:stCxn id="15" idx="6"/>
            <a:endCxn id="60" idx="2"/>
          </p:cNvCxnSpPr>
          <p:nvPr/>
        </p:nvCxnSpPr>
        <p:spPr>
          <a:xfrm>
            <a:off x="7829432" y="3181085"/>
            <a:ext cx="991783" cy="4898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C6C1773B-AB06-40D9-9790-999E16F24F3D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 flipH="1">
            <a:off x="7621667" y="3173144"/>
            <a:ext cx="620108" cy="4977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50735236-D447-46A0-91BB-F712ADA100B1}"/>
              </a:ext>
            </a:extLst>
          </p:cNvPr>
          <p:cNvCxnSpPr>
            <a:cxnSpLocks/>
            <a:stCxn id="50" idx="6"/>
            <a:endCxn id="57" idx="2"/>
          </p:cNvCxnSpPr>
          <p:nvPr/>
        </p:nvCxnSpPr>
        <p:spPr>
          <a:xfrm flipH="1">
            <a:off x="8034012" y="3173144"/>
            <a:ext cx="624146" cy="4977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324BD2A7-718C-47B1-901C-0546B9639D67}"/>
              </a:ext>
            </a:extLst>
          </p:cNvPr>
          <p:cNvCxnSpPr>
            <a:cxnSpLocks/>
            <a:stCxn id="51" idx="6"/>
            <a:endCxn id="57" idx="2"/>
          </p:cNvCxnSpPr>
          <p:nvPr/>
        </p:nvCxnSpPr>
        <p:spPr>
          <a:xfrm flipH="1">
            <a:off x="8034012" y="3173144"/>
            <a:ext cx="207763" cy="4977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02EA4E88-A47A-48A3-9BBD-CAD80B959ACC}"/>
              </a:ext>
            </a:extLst>
          </p:cNvPr>
          <p:cNvCxnSpPr>
            <a:cxnSpLocks/>
            <a:stCxn id="50" idx="6"/>
            <a:endCxn id="61" idx="2"/>
          </p:cNvCxnSpPr>
          <p:nvPr/>
        </p:nvCxnSpPr>
        <p:spPr>
          <a:xfrm flipH="1">
            <a:off x="8408870" y="3173144"/>
            <a:ext cx="249288" cy="4977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47BDADE6-6996-459B-AD0B-C8E88A3A51B7}"/>
              </a:ext>
            </a:extLst>
          </p:cNvPr>
          <p:cNvCxnSpPr>
            <a:cxnSpLocks/>
            <a:stCxn id="49" idx="6"/>
            <a:endCxn id="60" idx="2"/>
          </p:cNvCxnSpPr>
          <p:nvPr/>
        </p:nvCxnSpPr>
        <p:spPr>
          <a:xfrm flipH="1">
            <a:off x="8821215" y="3173144"/>
            <a:ext cx="249288" cy="4977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DA883E9B-CA82-4DB4-A8BA-0AAEF9725D37}"/>
              </a:ext>
            </a:extLst>
          </p:cNvPr>
          <p:cNvCxnSpPr>
            <a:cxnSpLocks/>
            <a:stCxn id="50" idx="6"/>
            <a:endCxn id="60" idx="2"/>
          </p:cNvCxnSpPr>
          <p:nvPr/>
        </p:nvCxnSpPr>
        <p:spPr>
          <a:xfrm>
            <a:off x="8658158" y="3173144"/>
            <a:ext cx="163057" cy="4977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A699F7B4-D2CA-4078-BFC8-18F71C5DFB9A}"/>
              </a:ext>
            </a:extLst>
          </p:cNvPr>
          <p:cNvCxnSpPr>
            <a:cxnSpLocks/>
            <a:stCxn id="44" idx="6"/>
            <a:endCxn id="17" idx="2"/>
          </p:cNvCxnSpPr>
          <p:nvPr/>
        </p:nvCxnSpPr>
        <p:spPr>
          <a:xfrm flipH="1">
            <a:off x="7417087" y="2424724"/>
            <a:ext cx="823316" cy="4992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A38F8988-20CD-4843-A19B-4D652DFD8828}"/>
              </a:ext>
            </a:extLst>
          </p:cNvPr>
          <p:cNvCxnSpPr>
            <a:cxnSpLocks/>
            <a:stCxn id="43" idx="6"/>
            <a:endCxn id="51" idx="2"/>
          </p:cNvCxnSpPr>
          <p:nvPr/>
        </p:nvCxnSpPr>
        <p:spPr>
          <a:xfrm flipH="1">
            <a:off x="8241775" y="2424724"/>
            <a:ext cx="410972" cy="4913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20A1E1F-9D74-43AB-B548-2AF5295B3E4A}"/>
              </a:ext>
            </a:extLst>
          </p:cNvPr>
          <p:cNvCxnSpPr>
            <a:cxnSpLocks/>
            <a:stCxn id="42" idx="6"/>
            <a:endCxn id="15" idx="2"/>
          </p:cNvCxnSpPr>
          <p:nvPr/>
        </p:nvCxnSpPr>
        <p:spPr>
          <a:xfrm flipH="1">
            <a:off x="7829432" y="2424724"/>
            <a:ext cx="1239698" cy="4992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0915F728-B017-4E39-9D0D-41E2C0880D2D}"/>
              </a:ext>
            </a:extLst>
          </p:cNvPr>
          <p:cNvCxnSpPr>
            <a:cxnSpLocks/>
            <a:stCxn id="41" idx="6"/>
            <a:endCxn id="50" idx="2"/>
          </p:cNvCxnSpPr>
          <p:nvPr/>
        </p:nvCxnSpPr>
        <p:spPr>
          <a:xfrm flipH="1">
            <a:off x="8658158" y="2424724"/>
            <a:ext cx="823316" cy="4913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50402784-2997-4425-8EF7-8DFD5FF15CC0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8240403" y="2424724"/>
            <a:ext cx="830100" cy="4913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C9AE84EE-7B9E-45BF-B125-032F599876FB}"/>
              </a:ext>
            </a:extLst>
          </p:cNvPr>
          <p:cNvCxnSpPr>
            <a:cxnSpLocks/>
            <a:stCxn id="44" idx="6"/>
            <a:endCxn id="51" idx="2"/>
          </p:cNvCxnSpPr>
          <p:nvPr/>
        </p:nvCxnSpPr>
        <p:spPr>
          <a:xfrm>
            <a:off x="8240403" y="2424724"/>
            <a:ext cx="1372" cy="4913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F3A8B4F-ED6A-4F2C-B554-D575FCCB77B6}"/>
              </a:ext>
            </a:extLst>
          </p:cNvPr>
          <p:cNvCxnSpPr>
            <a:cxnSpLocks/>
            <a:stCxn id="11" idx="6"/>
            <a:endCxn id="50" idx="2"/>
          </p:cNvCxnSpPr>
          <p:nvPr/>
        </p:nvCxnSpPr>
        <p:spPr>
          <a:xfrm>
            <a:off x="7835052" y="2415257"/>
            <a:ext cx="823106" cy="5007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AB16CF97-A344-4A5E-8860-3F5467675697}"/>
              </a:ext>
            </a:extLst>
          </p:cNvPr>
          <p:cNvCxnSpPr>
            <a:cxnSpLocks/>
            <a:stCxn id="43" idx="6"/>
            <a:endCxn id="49" idx="2"/>
          </p:cNvCxnSpPr>
          <p:nvPr/>
        </p:nvCxnSpPr>
        <p:spPr>
          <a:xfrm>
            <a:off x="8652747" y="2424724"/>
            <a:ext cx="417756" cy="4913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71FD1DCF-B783-4FAB-8FA1-4EC14D3BF565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>
            <a:off x="9069130" y="2424724"/>
            <a:ext cx="1373" cy="4913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917DB854-801F-43A9-BFE6-EA53094A19B1}"/>
              </a:ext>
            </a:extLst>
          </p:cNvPr>
          <p:cNvCxnSpPr>
            <a:cxnSpLocks/>
            <a:stCxn id="41" idx="6"/>
            <a:endCxn id="15" idx="2"/>
          </p:cNvCxnSpPr>
          <p:nvPr/>
        </p:nvCxnSpPr>
        <p:spPr>
          <a:xfrm flipH="1">
            <a:off x="7829432" y="2424724"/>
            <a:ext cx="1652042" cy="4992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D42DA745-4C1A-4E6C-9EE5-C67ED60BC09B}"/>
              </a:ext>
            </a:extLst>
          </p:cNvPr>
          <p:cNvCxnSpPr>
            <a:cxnSpLocks/>
            <a:stCxn id="49" idx="6"/>
            <a:endCxn id="61" idx="2"/>
          </p:cNvCxnSpPr>
          <p:nvPr/>
        </p:nvCxnSpPr>
        <p:spPr>
          <a:xfrm flipH="1">
            <a:off x="8408870" y="3173144"/>
            <a:ext cx="661633" cy="4977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42A87D24-7CF9-45C0-91CE-472D7CE6FE48}"/>
              </a:ext>
            </a:extLst>
          </p:cNvPr>
          <p:cNvCxnSpPr>
            <a:cxnSpLocks/>
            <a:stCxn id="59" idx="6"/>
            <a:endCxn id="19" idx="2"/>
          </p:cNvCxnSpPr>
          <p:nvPr/>
        </p:nvCxnSpPr>
        <p:spPr>
          <a:xfrm>
            <a:off x="7205284" y="3927987"/>
            <a:ext cx="380842" cy="51171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D2A1716A-C8CF-4429-B2DE-653FDA551250}"/>
              </a:ext>
            </a:extLst>
          </p:cNvPr>
          <p:cNvCxnSpPr>
            <a:cxnSpLocks/>
            <a:stCxn id="59" idx="6"/>
            <a:endCxn id="53" idx="2"/>
          </p:cNvCxnSpPr>
          <p:nvPr/>
        </p:nvCxnSpPr>
        <p:spPr>
          <a:xfrm>
            <a:off x="7205284" y="3927987"/>
            <a:ext cx="814305" cy="5117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45BCF727-2B23-4166-8A22-A7C1EBDB09FA}"/>
              </a:ext>
            </a:extLst>
          </p:cNvPr>
          <p:cNvCxnSpPr>
            <a:cxnSpLocks/>
            <a:stCxn id="59" idx="6"/>
            <a:endCxn id="55" idx="2"/>
          </p:cNvCxnSpPr>
          <p:nvPr/>
        </p:nvCxnSpPr>
        <p:spPr>
          <a:xfrm>
            <a:off x="7205284" y="3927987"/>
            <a:ext cx="1238243" cy="5117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FED9E677-6845-4199-8FB4-2C2B2760A12A}"/>
              </a:ext>
            </a:extLst>
          </p:cNvPr>
          <p:cNvCxnSpPr>
            <a:cxnSpLocks/>
            <a:stCxn id="58" idx="6"/>
            <a:endCxn id="19" idx="2"/>
          </p:cNvCxnSpPr>
          <p:nvPr/>
        </p:nvCxnSpPr>
        <p:spPr>
          <a:xfrm flipH="1">
            <a:off x="7586126" y="3927987"/>
            <a:ext cx="35541" cy="51171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398B79BB-6635-47B0-9983-118D62690DF5}"/>
              </a:ext>
            </a:extLst>
          </p:cNvPr>
          <p:cNvCxnSpPr>
            <a:cxnSpLocks/>
            <a:stCxn id="57" idx="6"/>
            <a:endCxn id="19" idx="2"/>
          </p:cNvCxnSpPr>
          <p:nvPr/>
        </p:nvCxnSpPr>
        <p:spPr>
          <a:xfrm flipH="1">
            <a:off x="7586126" y="3927987"/>
            <a:ext cx="447886" cy="51171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9226D0E7-B9F2-4B6B-A7E5-919CE94B3AEF}"/>
              </a:ext>
            </a:extLst>
          </p:cNvPr>
          <p:cNvCxnSpPr>
            <a:cxnSpLocks/>
            <a:stCxn id="58" idx="6"/>
            <a:endCxn id="53" idx="2"/>
          </p:cNvCxnSpPr>
          <p:nvPr/>
        </p:nvCxnSpPr>
        <p:spPr>
          <a:xfrm>
            <a:off x="7621667" y="3927987"/>
            <a:ext cx="397922" cy="5117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3E1F6D0D-AC48-455F-87EE-FF13218DFFD4}"/>
              </a:ext>
            </a:extLst>
          </p:cNvPr>
          <p:cNvCxnSpPr>
            <a:cxnSpLocks/>
            <a:stCxn id="58" idx="6"/>
            <a:endCxn id="55" idx="2"/>
          </p:cNvCxnSpPr>
          <p:nvPr/>
        </p:nvCxnSpPr>
        <p:spPr>
          <a:xfrm>
            <a:off x="7621667" y="3927987"/>
            <a:ext cx="821860" cy="5117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5960836E-4D2B-4802-9AEC-53990C0F3190}"/>
              </a:ext>
            </a:extLst>
          </p:cNvPr>
          <p:cNvCxnSpPr>
            <a:cxnSpLocks/>
            <a:stCxn id="57" idx="6"/>
            <a:endCxn id="53" idx="2"/>
          </p:cNvCxnSpPr>
          <p:nvPr/>
        </p:nvCxnSpPr>
        <p:spPr>
          <a:xfrm flipH="1">
            <a:off x="8019589" y="3927987"/>
            <a:ext cx="14423" cy="5117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99D8476E-5E54-4F1A-8B82-770F8E1211B5}"/>
              </a:ext>
            </a:extLst>
          </p:cNvPr>
          <p:cNvCxnSpPr>
            <a:cxnSpLocks/>
            <a:stCxn id="61" idx="6"/>
            <a:endCxn id="19" idx="2"/>
          </p:cNvCxnSpPr>
          <p:nvPr/>
        </p:nvCxnSpPr>
        <p:spPr>
          <a:xfrm flipH="1">
            <a:off x="7586126" y="3927987"/>
            <a:ext cx="822744" cy="51171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57AFD24A-6C02-4E4C-9BFD-050B3EE53F4A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>
            <a:off x="8034012" y="3927987"/>
            <a:ext cx="409515" cy="5117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39AF96BE-1529-49EE-B698-8EF97376E1BC}"/>
              </a:ext>
            </a:extLst>
          </p:cNvPr>
          <p:cNvCxnSpPr>
            <a:cxnSpLocks/>
            <a:stCxn id="61" idx="6"/>
            <a:endCxn id="53" idx="2"/>
          </p:cNvCxnSpPr>
          <p:nvPr/>
        </p:nvCxnSpPr>
        <p:spPr>
          <a:xfrm flipH="1">
            <a:off x="8019589" y="3927987"/>
            <a:ext cx="389281" cy="5117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98626AD7-A752-4C73-9A9D-C9C170308BCD}"/>
              </a:ext>
            </a:extLst>
          </p:cNvPr>
          <p:cNvCxnSpPr>
            <a:cxnSpLocks/>
            <a:stCxn id="61" idx="6"/>
            <a:endCxn id="55" idx="2"/>
          </p:cNvCxnSpPr>
          <p:nvPr/>
        </p:nvCxnSpPr>
        <p:spPr>
          <a:xfrm>
            <a:off x="8408870" y="3927987"/>
            <a:ext cx="34657" cy="5117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8A97FC11-0C0E-4E27-A5C1-828A81E1583A}"/>
              </a:ext>
            </a:extLst>
          </p:cNvPr>
          <p:cNvCxnSpPr>
            <a:cxnSpLocks/>
            <a:stCxn id="60" idx="6"/>
            <a:endCxn id="55" idx="2"/>
          </p:cNvCxnSpPr>
          <p:nvPr/>
        </p:nvCxnSpPr>
        <p:spPr>
          <a:xfrm flipH="1">
            <a:off x="8443527" y="3927987"/>
            <a:ext cx="377688" cy="5117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B9A7FDA7-2B04-4753-AE47-C57CF336D01B}"/>
              </a:ext>
            </a:extLst>
          </p:cNvPr>
          <p:cNvCxnSpPr>
            <a:cxnSpLocks/>
            <a:stCxn id="60" idx="6"/>
            <a:endCxn id="53" idx="2"/>
          </p:cNvCxnSpPr>
          <p:nvPr/>
        </p:nvCxnSpPr>
        <p:spPr>
          <a:xfrm flipH="1">
            <a:off x="8019589" y="3927987"/>
            <a:ext cx="801626" cy="5117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76109B09-9EB2-436B-88D7-4429B71B3EC5}"/>
              </a:ext>
            </a:extLst>
          </p:cNvPr>
          <p:cNvCxnSpPr>
            <a:cxnSpLocks/>
            <a:stCxn id="60" idx="6"/>
            <a:endCxn id="19" idx="2"/>
          </p:cNvCxnSpPr>
          <p:nvPr/>
        </p:nvCxnSpPr>
        <p:spPr>
          <a:xfrm flipH="1">
            <a:off x="7586126" y="3927987"/>
            <a:ext cx="1235089" cy="51171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>
            <a:extLst>
              <a:ext uri="{FF2B5EF4-FFF2-40B4-BE49-F238E27FC236}">
                <a16:creationId xmlns:a16="http://schemas.microsoft.com/office/drawing/2014/main" id="{6766A3C6-FE2A-45F4-8029-C8C87A948BBC}"/>
              </a:ext>
            </a:extLst>
          </p:cNvPr>
          <p:cNvSpPr/>
          <p:nvPr/>
        </p:nvSpPr>
        <p:spPr>
          <a:xfrm>
            <a:off x="6152561" y="2512622"/>
            <a:ext cx="1376324" cy="27864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</a:rPr>
              <a:t>0.3 Dropout</a:t>
            </a:r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C5DCF644-0D51-4AEC-8AF0-46761F8D26EE}"/>
              </a:ext>
            </a:extLst>
          </p:cNvPr>
          <p:cNvSpPr/>
          <p:nvPr/>
        </p:nvSpPr>
        <p:spPr>
          <a:xfrm>
            <a:off x="9738772" y="2166487"/>
            <a:ext cx="1500081" cy="27864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</a:rPr>
              <a:t>Dense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</a:rPr>
              <a:t>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</a:rPr>
              <a:t>layer</a:t>
            </a:r>
            <a:endParaRPr lang="de-DE" dirty="0">
              <a:solidFill>
                <a:schemeClr val="accent6">
                  <a:lumMod val="50000"/>
                </a:schemeClr>
              </a:solidFill>
              <a:latin typeface="LM Roman 12" panose="00000500000000000000" pitchFamily="50" charset="0"/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2A2BCBFB-E89C-4BAD-884D-99FC327F5ED5}"/>
              </a:ext>
            </a:extLst>
          </p:cNvPr>
          <p:cNvSpPr/>
          <p:nvPr/>
        </p:nvSpPr>
        <p:spPr>
          <a:xfrm>
            <a:off x="6287013" y="5074665"/>
            <a:ext cx="3470287" cy="337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</a:rPr>
              <a:t>H – D – A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7A87D800-2815-4721-BF3A-D5EA9D404028}"/>
              </a:ext>
            </a:extLst>
          </p:cNvPr>
          <p:cNvSpPr/>
          <p:nvPr/>
        </p:nvSpPr>
        <p:spPr>
          <a:xfrm>
            <a:off x="6152561" y="3265308"/>
            <a:ext cx="1374479" cy="27864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</a:rPr>
              <a:t>0.15 Dropout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221F12AB-9B09-4F5B-A53B-2FE8477AC37A}"/>
              </a:ext>
            </a:extLst>
          </p:cNvPr>
          <p:cNvSpPr/>
          <p:nvPr/>
        </p:nvSpPr>
        <p:spPr>
          <a:xfrm>
            <a:off x="9738771" y="2909525"/>
            <a:ext cx="1500081" cy="27864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</a:rPr>
              <a:t>Dense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</a:rPr>
              <a:t>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</a:rPr>
              <a:t>layer</a:t>
            </a:r>
            <a:endParaRPr lang="de-DE" dirty="0">
              <a:solidFill>
                <a:schemeClr val="accent6">
                  <a:lumMod val="50000"/>
                </a:schemeClr>
              </a:solidFill>
              <a:latin typeface="LM Roman 12" panose="00000500000000000000" pitchFamily="50" charset="0"/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011FD135-9382-4BA0-B3CC-DE4FE8056072}"/>
              </a:ext>
            </a:extLst>
          </p:cNvPr>
          <p:cNvSpPr/>
          <p:nvPr/>
        </p:nvSpPr>
        <p:spPr>
          <a:xfrm>
            <a:off x="9738771" y="3663741"/>
            <a:ext cx="1500081" cy="27864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</a:rPr>
              <a:t>Dense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</a:rPr>
              <a:t>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</a:rPr>
              <a:t>layer</a:t>
            </a:r>
            <a:endParaRPr lang="de-DE" dirty="0">
              <a:solidFill>
                <a:schemeClr val="accent6">
                  <a:lumMod val="50000"/>
                </a:schemeClr>
              </a:solidFill>
              <a:latin typeface="LM Roman 12" panose="00000500000000000000" pitchFamily="50" charset="0"/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6FB5D3FB-49E8-4C1B-8A6B-EF44A1FFE77C}"/>
              </a:ext>
            </a:extLst>
          </p:cNvPr>
          <p:cNvSpPr/>
          <p:nvPr/>
        </p:nvSpPr>
        <p:spPr>
          <a:xfrm>
            <a:off x="9738770" y="4405767"/>
            <a:ext cx="1500081" cy="27864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</a:rPr>
              <a:t>Dense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</a:rPr>
              <a:t>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</a:rPr>
              <a:t>layer</a:t>
            </a:r>
            <a:endParaRPr lang="de-DE" dirty="0">
              <a:solidFill>
                <a:schemeClr val="accent6">
                  <a:lumMod val="50000"/>
                </a:schemeClr>
              </a:solidFill>
              <a:latin typeface="LM Roman 12" panose="00000500000000000000" pitchFamily="50" charset="0"/>
            </a:endParaRPr>
          </a:p>
        </p:txBody>
      </p:sp>
      <p:sp>
        <p:nvSpPr>
          <p:cNvPr id="203" name="Inhaltsplatzhalter 2">
            <a:extLst>
              <a:ext uri="{FF2B5EF4-FFF2-40B4-BE49-F238E27FC236}">
                <a16:creationId xmlns:a16="http://schemas.microsoft.com/office/drawing/2014/main" id="{2121F282-B2D5-47E0-978F-81646B5C2592}"/>
              </a:ext>
            </a:extLst>
          </p:cNvPr>
          <p:cNvSpPr txBox="1">
            <a:spLocks/>
          </p:cNvSpPr>
          <p:nvPr/>
        </p:nvSpPr>
        <p:spPr>
          <a:xfrm>
            <a:off x="838200" y="1500118"/>
            <a:ext cx="4252896" cy="3081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Hyperparameters: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600" dirty="0" err="1">
                <a:latin typeface="Century Gothic" panose="020B0502020202020204" pitchFamily="34" charset="0"/>
              </a:rPr>
              <a:t>Weight</a:t>
            </a:r>
            <a:r>
              <a:rPr lang="de-DE" sz="1600" dirty="0">
                <a:latin typeface="Century Gothic" panose="020B0502020202020204" pitchFamily="34" charset="0"/>
              </a:rPr>
              <a:t> </a:t>
            </a:r>
            <a:r>
              <a:rPr lang="de-DE" sz="1600" dirty="0" err="1">
                <a:latin typeface="Century Gothic" panose="020B0502020202020204" pitchFamily="34" charset="0"/>
              </a:rPr>
              <a:t>of</a:t>
            </a:r>
            <a:r>
              <a:rPr lang="de-DE" sz="1600" dirty="0">
                <a:latin typeface="Century Gothic" panose="020B0502020202020204" pitchFamily="34" charset="0"/>
              </a:rPr>
              <a:t> </a:t>
            </a:r>
            <a:r>
              <a:rPr lang="de-DE" sz="1600" dirty="0" err="1">
                <a:latin typeface="Century Gothic" panose="020B0502020202020204" pitchFamily="34" charset="0"/>
              </a:rPr>
              <a:t>prev</a:t>
            </a:r>
            <a:r>
              <a:rPr lang="de-DE" sz="1600" dirty="0">
                <a:latin typeface="Century Gothic" panose="020B0502020202020204" pitchFamily="34" charset="0"/>
              </a:rPr>
              <a:t>. Season: 	            100%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600" dirty="0" err="1">
                <a:latin typeface="Century Gothic" panose="020B0502020202020204" pitchFamily="34" charset="0"/>
              </a:rPr>
              <a:t>No</a:t>
            </a:r>
            <a:r>
              <a:rPr lang="de-DE" sz="1600" dirty="0">
                <a:latin typeface="Century Gothic" panose="020B0502020202020204" pitchFamily="34" charset="0"/>
              </a:rPr>
              <a:t>. </a:t>
            </a:r>
            <a:r>
              <a:rPr lang="de-DE" sz="1600" dirty="0" err="1">
                <a:latin typeface="Century Gothic" panose="020B0502020202020204" pitchFamily="34" charset="0"/>
              </a:rPr>
              <a:t>prev</a:t>
            </a:r>
            <a:r>
              <a:rPr lang="de-DE" sz="1600" dirty="0">
                <a:latin typeface="Century Gothic" panose="020B0502020202020204" pitchFamily="34" charset="0"/>
              </a:rPr>
              <a:t>. Games </a:t>
            </a:r>
            <a:r>
              <a:rPr lang="de-DE" sz="1600" dirty="0" err="1">
                <a:latin typeface="Century Gothic" panose="020B0502020202020204" pitchFamily="34" charset="0"/>
              </a:rPr>
              <a:t>for</a:t>
            </a:r>
            <a:r>
              <a:rPr lang="de-DE" sz="1600" dirty="0">
                <a:latin typeface="Century Gothic" panose="020B0502020202020204" pitchFamily="34" charset="0"/>
              </a:rPr>
              <a:t> </a:t>
            </a:r>
            <a:r>
              <a:rPr lang="de-DE" sz="1600" dirty="0" err="1">
                <a:latin typeface="Century Gothic" panose="020B0502020202020204" pitchFamily="34" charset="0"/>
              </a:rPr>
              <a:t>Avgs</a:t>
            </a:r>
            <a:r>
              <a:rPr lang="de-DE" sz="1600" dirty="0">
                <a:latin typeface="Century Gothic" panose="020B0502020202020204" pitchFamily="34" charset="0"/>
              </a:rPr>
              <a:t>.: 	15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600" dirty="0" err="1">
                <a:latin typeface="Century Gothic" panose="020B0502020202020204" pitchFamily="34" charset="0"/>
              </a:rPr>
              <a:t>No</a:t>
            </a:r>
            <a:r>
              <a:rPr lang="de-DE" sz="1600" dirty="0">
                <a:latin typeface="Century Gothic" panose="020B0502020202020204" pitchFamily="34" charset="0"/>
              </a:rPr>
              <a:t>. </a:t>
            </a:r>
            <a:r>
              <a:rPr lang="de-DE" sz="1600" dirty="0" err="1">
                <a:latin typeface="Century Gothic" panose="020B0502020202020204" pitchFamily="34" charset="0"/>
              </a:rPr>
              <a:t>prev</a:t>
            </a:r>
            <a:r>
              <a:rPr lang="de-DE" sz="1600" dirty="0">
                <a:latin typeface="Century Gothic" panose="020B0502020202020204" pitchFamily="34" charset="0"/>
              </a:rPr>
              <a:t>. Games </a:t>
            </a:r>
            <a:r>
              <a:rPr lang="de-DE" sz="1600" dirty="0" err="1">
                <a:latin typeface="Century Gothic" panose="020B0502020202020204" pitchFamily="34" charset="0"/>
              </a:rPr>
              <a:t>for</a:t>
            </a:r>
            <a:r>
              <a:rPr lang="de-DE" sz="1600" dirty="0">
                <a:latin typeface="Century Gothic" panose="020B0502020202020204" pitchFamily="34" charset="0"/>
              </a:rPr>
              <a:t> Ranks: 	15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600" dirty="0" err="1">
                <a:latin typeface="Century Gothic" panose="020B0502020202020204" pitchFamily="34" charset="0"/>
              </a:rPr>
              <a:t>Scaler</a:t>
            </a:r>
            <a:r>
              <a:rPr lang="de-DE" sz="1600" dirty="0">
                <a:latin typeface="Century Gothic" panose="020B0502020202020204" pitchFamily="34" charset="0"/>
              </a:rPr>
              <a:t>: 	          </a:t>
            </a:r>
            <a:r>
              <a:rPr lang="de-DE" sz="1600" dirty="0" err="1">
                <a:latin typeface="Century Gothic" panose="020B0502020202020204" pitchFamily="34" charset="0"/>
              </a:rPr>
              <a:t>StandardScaler</a:t>
            </a:r>
            <a:endParaRPr lang="de-DE" sz="16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1600" dirty="0">
                <a:latin typeface="Century Gothic" panose="020B0502020202020204" pitchFamily="34" charset="0"/>
              </a:rPr>
              <a:t>Optimizer: 		         Adam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600" dirty="0" err="1">
                <a:latin typeface="Century Gothic" panose="020B0502020202020204" pitchFamily="34" charset="0"/>
              </a:rPr>
              <a:t>Epochs</a:t>
            </a:r>
            <a:r>
              <a:rPr lang="de-DE" sz="1600" dirty="0">
                <a:latin typeface="Century Gothic" panose="020B0502020202020204" pitchFamily="34" charset="0"/>
              </a:rPr>
              <a:t>: 			40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600" dirty="0">
                <a:latin typeface="Century Gothic" panose="020B0502020202020204" pitchFamily="34" charset="0"/>
              </a:rPr>
              <a:t>Batchsize: 			32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47EBB865-FC99-49E6-9DC0-AF6D1BDAE9AF}"/>
              </a:ext>
            </a:extLst>
          </p:cNvPr>
          <p:cNvSpPr/>
          <p:nvPr/>
        </p:nvSpPr>
        <p:spPr>
          <a:xfrm>
            <a:off x="7348728" y="2180338"/>
            <a:ext cx="1304019" cy="2258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</a:rPr>
              <a:t>47 Neurons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52D2B374-0FBF-4400-B513-FCFA3C0C7C5D}"/>
              </a:ext>
            </a:extLst>
          </p:cNvPr>
          <p:cNvSpPr/>
          <p:nvPr/>
        </p:nvSpPr>
        <p:spPr>
          <a:xfrm>
            <a:off x="7348728" y="2933558"/>
            <a:ext cx="1304019" cy="2258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</a:rPr>
              <a:t>30 Neurons</a:t>
            </a: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91876DED-ADDD-4FFF-8F76-2C6C1685EF07}"/>
              </a:ext>
            </a:extLst>
          </p:cNvPr>
          <p:cNvSpPr/>
          <p:nvPr/>
        </p:nvSpPr>
        <p:spPr>
          <a:xfrm>
            <a:off x="7368341" y="3686725"/>
            <a:ext cx="1304019" cy="2258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</a:rPr>
              <a:t>10 Neurons</a:t>
            </a:r>
          </a:p>
        </p:txBody>
      </p: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19E12EAC-C85A-4FF1-8FC7-D1D2F0F168F2}"/>
              </a:ext>
            </a:extLst>
          </p:cNvPr>
          <p:cNvCxnSpPr>
            <a:cxnSpLocks/>
            <a:stCxn id="190" idx="2"/>
            <a:endCxn id="200" idx="0"/>
          </p:cNvCxnSpPr>
          <p:nvPr/>
        </p:nvCxnSpPr>
        <p:spPr>
          <a:xfrm flipH="1">
            <a:off x="10488812" y="2445132"/>
            <a:ext cx="1" cy="46439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B7DC18D2-8373-4433-8C22-E2F1252BC023}"/>
              </a:ext>
            </a:extLst>
          </p:cNvPr>
          <p:cNvCxnSpPr>
            <a:cxnSpLocks/>
            <a:stCxn id="200" idx="2"/>
            <a:endCxn id="201" idx="0"/>
          </p:cNvCxnSpPr>
          <p:nvPr/>
        </p:nvCxnSpPr>
        <p:spPr>
          <a:xfrm>
            <a:off x="10488812" y="3188170"/>
            <a:ext cx="0" cy="4755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1629E772-F76E-401B-9684-215944660B04}"/>
              </a:ext>
            </a:extLst>
          </p:cNvPr>
          <p:cNvCxnSpPr>
            <a:cxnSpLocks/>
            <a:stCxn id="201" idx="2"/>
            <a:endCxn id="202" idx="0"/>
          </p:cNvCxnSpPr>
          <p:nvPr/>
        </p:nvCxnSpPr>
        <p:spPr>
          <a:xfrm flipH="1">
            <a:off x="10488811" y="3942386"/>
            <a:ext cx="1" cy="46338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FCC80C9F-FFA9-4D19-A41C-7999126CC512}"/>
              </a:ext>
            </a:extLst>
          </p:cNvPr>
          <p:cNvCxnSpPr>
            <a:cxnSpLocks/>
            <a:stCxn id="202" idx="2"/>
          </p:cNvCxnSpPr>
          <p:nvPr/>
        </p:nvCxnSpPr>
        <p:spPr>
          <a:xfrm flipH="1">
            <a:off x="10488252" y="4684412"/>
            <a:ext cx="559" cy="44718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A19BBB35-EDDF-4C61-B507-C2372263E9DE}"/>
              </a:ext>
            </a:extLst>
          </p:cNvPr>
          <p:cNvSpPr/>
          <p:nvPr/>
        </p:nvSpPr>
        <p:spPr>
          <a:xfrm>
            <a:off x="10185294" y="4755450"/>
            <a:ext cx="605915" cy="206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</a:rPr>
              <a:t>Softmax</a:t>
            </a:r>
            <a:endParaRPr lang="de-DE" sz="900" dirty="0">
              <a:solidFill>
                <a:schemeClr val="accent6">
                  <a:lumMod val="50000"/>
                </a:schemeClr>
              </a:solidFill>
              <a:latin typeface="LM Roman 12" panose="00000500000000000000" pitchFamily="50" charset="0"/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0706AAA1-4B52-4369-B0AC-6016BAAF37A2}"/>
              </a:ext>
            </a:extLst>
          </p:cNvPr>
          <p:cNvSpPr/>
          <p:nvPr/>
        </p:nvSpPr>
        <p:spPr>
          <a:xfrm>
            <a:off x="10185291" y="4013424"/>
            <a:ext cx="605915" cy="206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</a:rPr>
              <a:t>Relu</a:t>
            </a:r>
            <a:endParaRPr lang="de-DE" sz="900" dirty="0">
              <a:solidFill>
                <a:schemeClr val="accent6">
                  <a:lumMod val="50000"/>
                </a:schemeClr>
              </a:solidFill>
              <a:latin typeface="LM Roman 12" panose="00000500000000000000" pitchFamily="50" charset="0"/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006E3A0-FF69-496C-AC27-A089E41EAD83}"/>
              </a:ext>
            </a:extLst>
          </p:cNvPr>
          <p:cNvSpPr/>
          <p:nvPr/>
        </p:nvSpPr>
        <p:spPr>
          <a:xfrm>
            <a:off x="10185290" y="3265308"/>
            <a:ext cx="605915" cy="206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</a:rPr>
              <a:t>Relu</a:t>
            </a:r>
            <a:endParaRPr lang="de-DE" sz="900" dirty="0">
              <a:solidFill>
                <a:schemeClr val="accent6">
                  <a:lumMod val="50000"/>
                </a:schemeClr>
              </a:solidFill>
              <a:latin typeface="LM Roman 12" panose="00000500000000000000" pitchFamily="50" charset="0"/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E6A61E66-8CCB-4F0D-834B-FC8B296B1C90}"/>
              </a:ext>
            </a:extLst>
          </p:cNvPr>
          <p:cNvSpPr/>
          <p:nvPr/>
        </p:nvSpPr>
        <p:spPr>
          <a:xfrm>
            <a:off x="10185289" y="2515942"/>
            <a:ext cx="605915" cy="206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accent6">
                    <a:lumMod val="50000"/>
                  </a:schemeClr>
                </a:solidFill>
                <a:latin typeface="LM Roman 12" panose="00000500000000000000" pitchFamily="50" charset="0"/>
              </a:rPr>
              <a:t>Relu</a:t>
            </a:r>
            <a:endParaRPr lang="de-DE" sz="900" dirty="0">
              <a:solidFill>
                <a:schemeClr val="accent6">
                  <a:lumMod val="50000"/>
                </a:schemeClr>
              </a:solidFill>
              <a:latin typeface="LM Roman 12" panose="00000500000000000000" pitchFamily="50" charset="0"/>
            </a:endParaRPr>
          </a:p>
        </p:txBody>
      </p:sp>
      <p:cxnSp>
        <p:nvCxnSpPr>
          <p:cNvPr id="235" name="Gerade Verbindung mit Pfeil 234">
            <a:extLst>
              <a:ext uri="{FF2B5EF4-FFF2-40B4-BE49-F238E27FC236}">
                <a16:creationId xmlns:a16="http://schemas.microsoft.com/office/drawing/2014/main" id="{DC88B2D3-B449-459C-981C-C64E5413A05F}"/>
              </a:ext>
            </a:extLst>
          </p:cNvPr>
          <p:cNvCxnSpPr>
            <a:cxnSpLocks/>
            <a:stCxn id="41" idx="6"/>
            <a:endCxn id="49" idx="2"/>
          </p:cNvCxnSpPr>
          <p:nvPr/>
        </p:nvCxnSpPr>
        <p:spPr>
          <a:xfrm flipH="1">
            <a:off x="9070503" y="2424724"/>
            <a:ext cx="410971" cy="4913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mit Pfeil 237">
            <a:extLst>
              <a:ext uri="{FF2B5EF4-FFF2-40B4-BE49-F238E27FC236}">
                <a16:creationId xmlns:a16="http://schemas.microsoft.com/office/drawing/2014/main" id="{BCF1EE96-173F-4F4E-960A-50F484E53BF8}"/>
              </a:ext>
            </a:extLst>
          </p:cNvPr>
          <p:cNvCxnSpPr>
            <a:cxnSpLocks/>
            <a:stCxn id="42" idx="6"/>
            <a:endCxn id="50" idx="2"/>
          </p:cNvCxnSpPr>
          <p:nvPr/>
        </p:nvCxnSpPr>
        <p:spPr>
          <a:xfrm flipH="1">
            <a:off x="8658158" y="2424724"/>
            <a:ext cx="410972" cy="4913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Gerade Verbindung mit Pfeil 240">
            <a:extLst>
              <a:ext uri="{FF2B5EF4-FFF2-40B4-BE49-F238E27FC236}">
                <a16:creationId xmlns:a16="http://schemas.microsoft.com/office/drawing/2014/main" id="{613BBDA8-A81E-4373-A3CD-62902F16EC39}"/>
              </a:ext>
            </a:extLst>
          </p:cNvPr>
          <p:cNvCxnSpPr>
            <a:cxnSpLocks/>
            <a:stCxn id="43" idx="6"/>
            <a:endCxn id="50" idx="2"/>
          </p:cNvCxnSpPr>
          <p:nvPr/>
        </p:nvCxnSpPr>
        <p:spPr>
          <a:xfrm>
            <a:off x="8652747" y="2424724"/>
            <a:ext cx="5411" cy="4913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rade Verbindung mit Pfeil 244">
            <a:extLst>
              <a:ext uri="{FF2B5EF4-FFF2-40B4-BE49-F238E27FC236}">
                <a16:creationId xmlns:a16="http://schemas.microsoft.com/office/drawing/2014/main" id="{34634108-8762-4589-B10A-E19FED83268A}"/>
              </a:ext>
            </a:extLst>
          </p:cNvPr>
          <p:cNvCxnSpPr>
            <a:cxnSpLocks/>
            <a:stCxn id="49" idx="6"/>
            <a:endCxn id="59" idx="2"/>
          </p:cNvCxnSpPr>
          <p:nvPr/>
        </p:nvCxnSpPr>
        <p:spPr>
          <a:xfrm flipH="1">
            <a:off x="7205284" y="3173144"/>
            <a:ext cx="1865219" cy="4977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6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7937FF4E-270B-44FF-B49F-A1A7CCA95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72" y="1968752"/>
            <a:ext cx="2876550" cy="27336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9510061-C005-4FBC-9E78-C12942A4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Century Gothic" panose="020B0502020202020204" pitchFamily="34" charset="0"/>
              </a:rPr>
              <a:t>Evaluation – </a:t>
            </a:r>
            <a:r>
              <a:rPr lang="de-DE" dirty="0" err="1">
                <a:latin typeface="Century Gothic" panose="020B0502020202020204" pitchFamily="34" charset="0"/>
              </a:rPr>
              <a:t>Neural</a:t>
            </a:r>
            <a:r>
              <a:rPr lang="de-DE" dirty="0">
                <a:latin typeface="Century Gothic" panose="020B0502020202020204" pitchFamily="34" charset="0"/>
              </a:rPr>
              <a:t> Network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9B22DBF-2D5D-4F44-A7B0-E6CC2524E62E}"/>
              </a:ext>
            </a:extLst>
          </p:cNvPr>
          <p:cNvCxnSpPr/>
          <p:nvPr/>
        </p:nvCxnSpPr>
        <p:spPr>
          <a:xfrm>
            <a:off x="838200" y="1283516"/>
            <a:ext cx="1045338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A9CE34E2-237A-4D58-9FBB-A3BEC3C8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E8DA0DA-F98D-4502-8DDA-29ED6ABAB1A6}" type="slidenum">
              <a:rPr lang="de-DE" smtClean="0"/>
              <a:t>12</a:t>
            </a:fld>
            <a:endParaRPr lang="de-DE"/>
          </a:p>
        </p:txBody>
      </p:sp>
      <p:pic>
        <p:nvPicPr>
          <p:cNvPr id="2052" name="Picture 4" descr="Image result for Computer zeichnung">
            <a:extLst>
              <a:ext uri="{FF2B5EF4-FFF2-40B4-BE49-F238E27FC236}">
                <a16:creationId xmlns:a16="http://schemas.microsoft.com/office/drawing/2014/main" id="{0DD95F3A-F250-454F-A6E7-82EB64C3A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537" y="150132"/>
            <a:ext cx="1223950" cy="9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080787CC-189A-43A1-B8FD-17E6C3768DC9}"/>
              </a:ext>
            </a:extLst>
          </p:cNvPr>
          <p:cNvSpPr/>
          <p:nvPr/>
        </p:nvSpPr>
        <p:spPr>
          <a:xfrm>
            <a:off x="11110915" y="242386"/>
            <a:ext cx="61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Image result for fußball zeichnung">
            <a:extLst>
              <a:ext uri="{FF2B5EF4-FFF2-40B4-BE49-F238E27FC236}">
                <a16:creationId xmlns:a16="http://schemas.microsoft.com/office/drawing/2014/main" id="{F6D84CFB-6418-47B3-B0EB-360EAB564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979" y="361450"/>
            <a:ext cx="193871" cy="19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D770D8-632B-4351-B30B-0AE17DB66A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91112" y="341398"/>
            <a:ext cx="306378" cy="201223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FC2E8C5-A1E9-4C56-B20F-62653AC90230}"/>
              </a:ext>
            </a:extLst>
          </p:cNvPr>
          <p:cNvGrpSpPr/>
          <p:nvPr/>
        </p:nvGrpSpPr>
        <p:grpSpPr>
          <a:xfrm>
            <a:off x="5291054" y="3951497"/>
            <a:ext cx="83976" cy="446576"/>
            <a:chOff x="4399772" y="3445670"/>
            <a:chExt cx="83976" cy="446576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2D5ABF69-7D33-427A-B4C0-F78AED7B6C22}"/>
                </a:ext>
              </a:extLst>
            </p:cNvPr>
            <p:cNvSpPr/>
            <p:nvPr/>
          </p:nvSpPr>
          <p:spPr>
            <a:xfrm>
              <a:off x="4399772" y="3445670"/>
              <a:ext cx="83976" cy="7464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604721DB-BE7E-4B44-B9D2-58DDB078B7BB}"/>
                </a:ext>
              </a:extLst>
            </p:cNvPr>
            <p:cNvSpPr/>
            <p:nvPr/>
          </p:nvSpPr>
          <p:spPr>
            <a:xfrm>
              <a:off x="4399772" y="3631636"/>
              <a:ext cx="83976" cy="7464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5E30EE19-5841-42BC-A2F1-7A36CDC369A0}"/>
                </a:ext>
              </a:extLst>
            </p:cNvPr>
            <p:cNvSpPr/>
            <p:nvPr/>
          </p:nvSpPr>
          <p:spPr>
            <a:xfrm>
              <a:off x="4399772" y="3817602"/>
              <a:ext cx="83976" cy="7464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8CCE8D5-CB9B-4A09-AF73-F3968D5FA18B}"/>
              </a:ext>
            </a:extLst>
          </p:cNvPr>
          <p:cNvGrpSpPr/>
          <p:nvPr/>
        </p:nvGrpSpPr>
        <p:grpSpPr>
          <a:xfrm>
            <a:off x="8897919" y="3951497"/>
            <a:ext cx="83976" cy="446576"/>
            <a:chOff x="4399772" y="3445670"/>
            <a:chExt cx="83976" cy="446576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17BCE7F3-B4F9-4AF8-BA52-F1B7B147F79F}"/>
                </a:ext>
              </a:extLst>
            </p:cNvPr>
            <p:cNvSpPr/>
            <p:nvPr/>
          </p:nvSpPr>
          <p:spPr>
            <a:xfrm>
              <a:off x="4399772" y="3445670"/>
              <a:ext cx="83976" cy="7464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74FD128F-BE58-4160-9B74-744079F0AE9A}"/>
                </a:ext>
              </a:extLst>
            </p:cNvPr>
            <p:cNvSpPr/>
            <p:nvPr/>
          </p:nvSpPr>
          <p:spPr>
            <a:xfrm>
              <a:off x="4399772" y="3631636"/>
              <a:ext cx="83976" cy="7464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9212AF4-32C8-471B-B742-BCF4C9F01059}"/>
                </a:ext>
              </a:extLst>
            </p:cNvPr>
            <p:cNvSpPr/>
            <p:nvPr/>
          </p:nvSpPr>
          <p:spPr>
            <a:xfrm>
              <a:off x="4399772" y="3817602"/>
              <a:ext cx="83976" cy="7464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0702585-3994-41D9-A9B7-9B4D89A317B3}"/>
              </a:ext>
            </a:extLst>
          </p:cNvPr>
          <p:cNvCxnSpPr/>
          <p:nvPr/>
        </p:nvCxnSpPr>
        <p:spPr>
          <a:xfrm>
            <a:off x="4404054" y="1884791"/>
            <a:ext cx="0" cy="443204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029344A5-1BD0-44D3-B73B-6771FF5882D4}"/>
              </a:ext>
            </a:extLst>
          </p:cNvPr>
          <p:cNvCxnSpPr/>
          <p:nvPr/>
        </p:nvCxnSpPr>
        <p:spPr>
          <a:xfrm>
            <a:off x="7822169" y="1890837"/>
            <a:ext cx="0" cy="443204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717949B9-95A0-4BD4-906D-981D0BA3BBB3}"/>
              </a:ext>
            </a:extLst>
          </p:cNvPr>
          <p:cNvSpPr txBox="1">
            <a:spLocks/>
          </p:cNvSpPr>
          <p:nvPr/>
        </p:nvSpPr>
        <p:spPr>
          <a:xfrm>
            <a:off x="838199" y="1500118"/>
            <a:ext cx="5257801" cy="5221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de-DE" sz="1800" dirty="0">
                <a:latin typeface="Century Gothic" panose="020B0502020202020204" pitchFamily="34" charset="0"/>
              </a:rPr>
              <a:t>Test </a:t>
            </a:r>
            <a:r>
              <a:rPr lang="de-DE" sz="1800" dirty="0" err="1">
                <a:latin typeface="Century Gothic" panose="020B0502020202020204" pitchFamily="34" charset="0"/>
              </a:rPr>
              <a:t>set</a:t>
            </a:r>
            <a:r>
              <a:rPr lang="de-DE" sz="1800" dirty="0">
                <a:latin typeface="Century Gothic" panose="020B0502020202020204" pitchFamily="34" charset="0"/>
              </a:rPr>
              <a:t>: 567 Games – </a:t>
            </a:r>
            <a:r>
              <a:rPr lang="de-DE" sz="1800" dirty="0" err="1">
                <a:latin typeface="Century Gothic" panose="020B0502020202020204" pitchFamily="34" charset="0"/>
              </a:rPr>
              <a:t>Accuracy</a:t>
            </a:r>
            <a:r>
              <a:rPr lang="de-DE" sz="1800" dirty="0">
                <a:latin typeface="Century Gothic" panose="020B0502020202020204" pitchFamily="34" charset="0"/>
              </a:rPr>
              <a:t>: 53.52%</a:t>
            </a:r>
            <a:endParaRPr lang="de-DE" sz="1200" dirty="0">
              <a:latin typeface="Century Gothic" panose="020B0502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7144D5B-44B1-437D-9E34-52E267CADE2C}"/>
              </a:ext>
            </a:extLst>
          </p:cNvPr>
          <p:cNvSpPr/>
          <p:nvPr/>
        </p:nvSpPr>
        <p:spPr>
          <a:xfrm>
            <a:off x="1324952" y="1919967"/>
            <a:ext cx="2781875" cy="295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Confusion</a:t>
            </a:r>
            <a:r>
              <a:rPr lang="de-DE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 Matrix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D9DCCCF-1F4B-4765-9829-E5B662FF078C}"/>
              </a:ext>
            </a:extLst>
          </p:cNvPr>
          <p:cNvSpPr/>
          <p:nvPr/>
        </p:nvSpPr>
        <p:spPr>
          <a:xfrm>
            <a:off x="4705062" y="1922599"/>
            <a:ext cx="2781875" cy="295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NN </a:t>
            </a:r>
            <a:r>
              <a:rPr lang="de-DE" b="1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predicts</a:t>
            </a:r>
            <a:r>
              <a:rPr lang="de-DE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 Win</a:t>
            </a:r>
            <a:r>
              <a:rPr lang="de-DE" b="1" baseline="40000" dirty="0">
                <a:solidFill>
                  <a:schemeClr val="accent6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96512AE-2F19-4E26-9FA8-A0501E28EA01}"/>
              </a:ext>
            </a:extLst>
          </p:cNvPr>
          <p:cNvSpPr/>
          <p:nvPr/>
        </p:nvSpPr>
        <p:spPr>
          <a:xfrm>
            <a:off x="8416997" y="1922031"/>
            <a:ext cx="2781875" cy="295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NN </a:t>
            </a:r>
            <a:r>
              <a:rPr lang="de-DE" b="1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predicts</a:t>
            </a:r>
            <a:r>
              <a:rPr lang="de-DE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 not-Win</a:t>
            </a:r>
            <a:r>
              <a:rPr lang="de-DE" b="1" baseline="40000" dirty="0">
                <a:solidFill>
                  <a:schemeClr val="accent6"/>
                </a:solidFill>
                <a:latin typeface="Arial" panose="020B0604020202020204" pitchFamily="34" charset="0"/>
              </a:rPr>
              <a:t>1</a:t>
            </a:r>
            <a:endParaRPr lang="de-DE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BADB4B9-480A-4D21-8B63-B0E3D92D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9380" y="4980491"/>
            <a:ext cx="1600200" cy="139065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18589F0-7F35-41AE-B09F-7E15F4B971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3878" y="2276961"/>
            <a:ext cx="2762250" cy="160020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192708E-3F6A-4E52-80AA-E1F46D6036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05303" y="4614069"/>
            <a:ext cx="2800350" cy="154305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C576BD9-31FD-403C-A7E4-79569B48DF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1187" y="2300627"/>
            <a:ext cx="3314700" cy="1533525"/>
          </a:xfrm>
          <a:prstGeom prst="rect">
            <a:avLst/>
          </a:prstGeom>
        </p:spPr>
      </p:pic>
      <p:pic>
        <p:nvPicPr>
          <p:cNvPr id="2051" name="Grafik 2050">
            <a:extLst>
              <a:ext uri="{FF2B5EF4-FFF2-40B4-BE49-F238E27FC236}">
                <a16:creationId xmlns:a16="http://schemas.microsoft.com/office/drawing/2014/main" id="{25A2CA45-12AF-443E-851C-011BF2B27D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81187" y="4580731"/>
            <a:ext cx="3305175" cy="1609725"/>
          </a:xfrm>
          <a:prstGeom prst="rect">
            <a:avLst/>
          </a:prstGeom>
        </p:spPr>
      </p:pic>
      <p:sp>
        <p:nvSpPr>
          <p:cNvPr id="40" name="Inhaltsplatzhalter 2">
            <a:extLst>
              <a:ext uri="{FF2B5EF4-FFF2-40B4-BE49-F238E27FC236}">
                <a16:creationId xmlns:a16="http://schemas.microsoft.com/office/drawing/2014/main" id="{9CEE6184-E980-436F-856C-5AABBCB439A3}"/>
              </a:ext>
            </a:extLst>
          </p:cNvPr>
          <p:cNvSpPr txBox="1">
            <a:spLocks/>
          </p:cNvSpPr>
          <p:nvPr/>
        </p:nvSpPr>
        <p:spPr>
          <a:xfrm>
            <a:off x="838200" y="6425537"/>
            <a:ext cx="10031963" cy="2270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AutoNum type="arabicParenR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Filtered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win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/ not-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win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73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9B22DBF-2D5D-4F44-A7B0-E6CC2524E62E}"/>
              </a:ext>
            </a:extLst>
          </p:cNvPr>
          <p:cNvCxnSpPr/>
          <p:nvPr/>
        </p:nvCxnSpPr>
        <p:spPr>
          <a:xfrm>
            <a:off x="838200" y="1283516"/>
            <a:ext cx="1045338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A9510061-C005-4FBC-9E78-C12942A4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>
                <a:latin typeface="Century Gothic" panose="020B0502020202020204" pitchFamily="34" charset="0"/>
              </a:rPr>
              <a:t>Strategy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evaluation</a:t>
            </a:r>
            <a:endParaRPr lang="de-DE" dirty="0">
              <a:latin typeface="Century Gothic" panose="020B0502020202020204" pitchFamily="34" charset="0"/>
            </a:endParaRPr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A9CE34E2-237A-4D58-9FBB-A3BEC3C8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E8DA0DA-F98D-4502-8DDA-29ED6ABAB1A6}" type="slidenum">
              <a:rPr lang="de-DE" smtClean="0"/>
              <a:t>13</a:t>
            </a:fld>
            <a:endParaRPr lang="de-DE"/>
          </a:p>
        </p:txBody>
      </p:sp>
      <p:pic>
        <p:nvPicPr>
          <p:cNvPr id="2052" name="Picture 4" descr="Image result for Computer zeichnung">
            <a:extLst>
              <a:ext uri="{FF2B5EF4-FFF2-40B4-BE49-F238E27FC236}">
                <a16:creationId xmlns:a16="http://schemas.microsoft.com/office/drawing/2014/main" id="{0DD95F3A-F250-454F-A6E7-82EB64C3A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537" y="150132"/>
            <a:ext cx="1223950" cy="9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080787CC-189A-43A1-B8FD-17E6C3768DC9}"/>
              </a:ext>
            </a:extLst>
          </p:cNvPr>
          <p:cNvSpPr/>
          <p:nvPr/>
        </p:nvSpPr>
        <p:spPr>
          <a:xfrm>
            <a:off x="11110915" y="242386"/>
            <a:ext cx="61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Image result for fußball zeichnung">
            <a:extLst>
              <a:ext uri="{FF2B5EF4-FFF2-40B4-BE49-F238E27FC236}">
                <a16:creationId xmlns:a16="http://schemas.microsoft.com/office/drawing/2014/main" id="{F6D84CFB-6418-47B3-B0EB-360EAB564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979" y="361450"/>
            <a:ext cx="193871" cy="19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5185967-CD3D-4AEF-86D4-CFF82985F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2214" y="304799"/>
            <a:ext cx="308274" cy="294871"/>
          </a:xfrm>
          <a:prstGeom prst="rect">
            <a:avLst/>
          </a:prstGeom>
        </p:spPr>
      </p:pic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08BFBB80-7FAE-4849-B6E1-9EDC6C591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429263"/>
              </p:ext>
            </p:extLst>
          </p:nvPr>
        </p:nvGraphicFramePr>
        <p:xfrm>
          <a:off x="6096000" y="1690688"/>
          <a:ext cx="4851633" cy="381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3568">
                  <a:extLst>
                    <a:ext uri="{9D8B030D-6E8A-4147-A177-3AD203B41FA5}">
                      <a16:colId xmlns:a16="http://schemas.microsoft.com/office/drawing/2014/main" val="526814997"/>
                    </a:ext>
                  </a:extLst>
                </a:gridCol>
                <a:gridCol w="1308381">
                  <a:extLst>
                    <a:ext uri="{9D8B030D-6E8A-4147-A177-3AD203B41FA5}">
                      <a16:colId xmlns:a16="http://schemas.microsoft.com/office/drawing/2014/main" val="2414294081"/>
                    </a:ext>
                  </a:extLst>
                </a:gridCol>
                <a:gridCol w="1459684">
                  <a:extLst>
                    <a:ext uri="{9D8B030D-6E8A-4147-A177-3AD203B41FA5}">
                      <a16:colId xmlns:a16="http://schemas.microsoft.com/office/drawing/2014/main" val="3836971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entury Gothic" panose="020B0502020202020204" pitchFamily="34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entury Gothic" panose="020B0502020202020204" pitchFamily="34" charset="0"/>
                        </a:rPr>
                        <a:t>Accuracy</a:t>
                      </a:r>
                      <a:endParaRPr lang="de-DE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entury Gothic" panose="020B0502020202020204" pitchFamily="34" charset="0"/>
                        </a:rPr>
                        <a:t>Strategy</a:t>
                      </a:r>
                      <a:r>
                        <a:rPr lang="de-DE" sz="1800" baseline="40000" dirty="0">
                          <a:latin typeface="Arial" panose="020B0604020202020204" pitchFamily="34" charset="0"/>
                        </a:rPr>
                        <a:t>1</a:t>
                      </a:r>
                      <a:endParaRPr lang="de-DE" baseline="40000" dirty="0"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17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entury Gothic" panose="020B0502020202020204" pitchFamily="34" charset="0"/>
                        </a:rPr>
                        <a:t>Neural</a:t>
                      </a:r>
                      <a:r>
                        <a:rPr lang="de-DE" dirty="0">
                          <a:latin typeface="Century Gothic" panose="020B0502020202020204" pitchFamily="34" charset="0"/>
                        </a:rPr>
                        <a:t> Network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entury Gothic" panose="020B0502020202020204" pitchFamily="34" charset="0"/>
                        </a:rPr>
                        <a:t>53.52%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entury Gothic" panose="020B0502020202020204" pitchFamily="34" charset="0"/>
                        </a:rPr>
                        <a:t>55.0% (340)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94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entury Gothic" panose="020B0502020202020204" pitchFamily="34" charset="0"/>
                        </a:rPr>
                        <a:t>Decision</a:t>
                      </a:r>
                      <a:r>
                        <a:rPr lang="de-DE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Century Gothic" panose="020B0502020202020204" pitchFamily="34" charset="0"/>
                        </a:rPr>
                        <a:t>Tree</a:t>
                      </a:r>
                      <a:endParaRPr lang="de-DE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entury Gothic" panose="020B0502020202020204" pitchFamily="34" charset="0"/>
                        </a:rPr>
                        <a:t>50.53%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entury Gothic" panose="020B0502020202020204" pitchFamily="34" charset="0"/>
                        </a:rPr>
                        <a:t>52.2% (389)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73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entury Gothic" panose="020B0502020202020204" pitchFamily="34" charset="0"/>
                        </a:rPr>
                        <a:t>SVM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entury Gothic" panose="020B0502020202020204" pitchFamily="34" charset="0"/>
                        </a:rPr>
                        <a:t>52.46%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entury Gothic" panose="020B0502020202020204" pitchFamily="34" charset="0"/>
                        </a:rPr>
                        <a:t>51.6% (401)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29901"/>
                  </a:ext>
                </a:extLst>
              </a:tr>
              <a:tr h="424800">
                <a:tc gridSpan="3">
                  <a:txBody>
                    <a:bodyPr/>
                    <a:lstStyle/>
                    <a:p>
                      <a:pPr algn="ctr"/>
                      <a:endParaRPr lang="de-DE" sz="1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24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entury Gothic" panose="020B0502020202020204" pitchFamily="34" charset="0"/>
                        </a:rPr>
                        <a:t>Democracy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entury Gothic" panose="020B0502020202020204" pitchFamily="34" charset="0"/>
                        </a:rPr>
                        <a:t>55.52%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entury Gothic" panose="020B0502020202020204" pitchFamily="34" charset="0"/>
                        </a:rPr>
                        <a:t>54.5% (268)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37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entury Gothic" panose="020B0502020202020204" pitchFamily="34" charset="0"/>
                        </a:rPr>
                        <a:t>Unanimous</a:t>
                      </a:r>
                      <a:endParaRPr lang="de-DE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entury Gothic" panose="020B0502020202020204" pitchFamily="34" charset="0"/>
                        </a:rPr>
                        <a:t>60.34%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entury Gothic" panose="020B0502020202020204" pitchFamily="34" charset="0"/>
                        </a:rPr>
                        <a:t>61.3% (181)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024633"/>
                  </a:ext>
                </a:extLst>
              </a:tr>
              <a:tr h="424800">
                <a:tc gridSpan="3">
                  <a:txBody>
                    <a:bodyPr/>
                    <a:lstStyle/>
                    <a:p>
                      <a:pPr algn="ctr"/>
                      <a:endParaRPr lang="de-DE" sz="1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35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entury Gothic" panose="020B0502020202020204" pitchFamily="34" charset="0"/>
                        </a:rPr>
                        <a:t>Favorite</a:t>
                      </a:r>
                      <a:endParaRPr lang="de-DE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entury Gothic" panose="020B0502020202020204" pitchFamily="34" charset="0"/>
                        </a:rPr>
                        <a:t>53.17%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entury Gothic" panose="020B0502020202020204" pitchFamily="34" charset="0"/>
                        </a:rPr>
                        <a:t>53.9% (408)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63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entury Gothic" panose="020B0502020202020204" pitchFamily="34" charset="0"/>
                        </a:rPr>
                        <a:t>Home Team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entury Gothic" panose="020B0502020202020204" pitchFamily="34" charset="0"/>
                        </a:rPr>
                        <a:t>49.47%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entury Gothic" panose="020B0502020202020204" pitchFamily="34" charset="0"/>
                        </a:rPr>
                        <a:t>47.5% (379)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6743"/>
                  </a:ext>
                </a:extLst>
              </a:tr>
            </a:tbl>
          </a:graphicData>
        </a:graphic>
      </p:graphicFrame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FE6C984F-5981-4F18-BA8B-A34F899B78AD}"/>
              </a:ext>
            </a:extLst>
          </p:cNvPr>
          <p:cNvSpPr/>
          <p:nvPr/>
        </p:nvSpPr>
        <p:spPr>
          <a:xfrm rot="16200000">
            <a:off x="11133625" y="2182939"/>
            <a:ext cx="245702" cy="20133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C4DCCFC9-BC2B-4965-829C-2DFA16AD1C31}"/>
              </a:ext>
            </a:extLst>
          </p:cNvPr>
          <p:cNvSpPr/>
          <p:nvPr/>
        </p:nvSpPr>
        <p:spPr>
          <a:xfrm rot="5400000">
            <a:off x="11133625" y="2926136"/>
            <a:ext cx="245702" cy="2013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72184044-8A8A-4C27-B381-F46F102A98A0}"/>
              </a:ext>
            </a:extLst>
          </p:cNvPr>
          <p:cNvSpPr txBox="1">
            <a:spLocks/>
          </p:cNvSpPr>
          <p:nvPr/>
        </p:nvSpPr>
        <p:spPr>
          <a:xfrm>
            <a:off x="838199" y="1500117"/>
            <a:ext cx="4993434" cy="4601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Strategy: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Century Gothic" panose="020B0502020202020204" pitchFamily="34" charset="0"/>
              </a:rPr>
              <a:t>Combine model prediction &amp; teams that were accurately predicted in the training set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Century Gothic" panose="020B0502020202020204" pitchFamily="34" charset="0"/>
              </a:rPr>
              <a:t>Most accurate </a:t>
            </a:r>
            <a:r>
              <a:rPr lang="en-US" sz="18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n</a:t>
            </a:r>
            <a:r>
              <a:rPr lang="en-US" sz="1800" dirty="0">
                <a:latin typeface="Century Gothic" panose="020B0502020202020204" pitchFamily="34" charset="0"/>
              </a:rPr>
              <a:t> teams picked to win, </a:t>
            </a:r>
            <a:r>
              <a:rPr lang="en-US" sz="18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m</a:t>
            </a:r>
            <a:r>
              <a:rPr lang="en-US" sz="1800" dirty="0">
                <a:latin typeface="Century Gothic" panose="020B0502020202020204" pitchFamily="34" charset="0"/>
              </a:rPr>
              <a:t> teams picked to not-win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Century Gothic" panose="020B0502020202020204" pitchFamily="34" charset="0"/>
              </a:rPr>
              <a:t>No. Teams included for which </a:t>
            </a:r>
            <a:br>
              <a:rPr lang="en-US" sz="1800" dirty="0">
                <a:latin typeface="Century Gothic" panose="020B0502020202020204" pitchFamily="34" charset="0"/>
              </a:rPr>
            </a:br>
            <a:r>
              <a:rPr lang="en-US" sz="1800" dirty="0">
                <a:latin typeface="Century Gothic" panose="020B0502020202020204" pitchFamily="34" charset="0"/>
              </a:rPr>
              <a:t>	</a:t>
            </a:r>
            <a:r>
              <a:rPr lang="en-US" sz="1600" dirty="0">
                <a:latin typeface="LM Roman 12" panose="00000500000000000000" pitchFamily="50" charset="0"/>
                <a:cs typeface="Helvetica" panose="020B0604020202020204" pitchFamily="34" charset="0"/>
              </a:rPr>
              <a:t># Picks * (Accuracy ** 2)</a:t>
            </a:r>
            <a:br>
              <a:rPr lang="en-US" sz="1800" dirty="0">
                <a:latin typeface="Century Gothic" panose="020B0502020202020204" pitchFamily="34" charset="0"/>
              </a:rPr>
            </a:br>
            <a:r>
              <a:rPr lang="en-US" sz="1800" dirty="0">
                <a:latin typeface="Century Gothic" panose="020B0502020202020204" pitchFamily="34" charset="0"/>
              </a:rPr>
              <a:t>is maximized in the validation set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EF6F8554-952E-4153-BC31-9588053C6138}"/>
              </a:ext>
            </a:extLst>
          </p:cNvPr>
          <p:cNvSpPr txBox="1">
            <a:spLocks/>
          </p:cNvSpPr>
          <p:nvPr/>
        </p:nvSpPr>
        <p:spPr>
          <a:xfrm>
            <a:off x="838200" y="6425537"/>
            <a:ext cx="10031963" cy="2270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AutoNum type="arabicParenR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parentheses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picks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The maximum possible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567 (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B91688C6-B277-4674-BD3B-33DC1D2B46C6}"/>
              </a:ext>
            </a:extLst>
          </p:cNvPr>
          <p:cNvSpPr/>
          <p:nvPr/>
        </p:nvSpPr>
        <p:spPr>
          <a:xfrm rot="5400000">
            <a:off x="11130281" y="3677149"/>
            <a:ext cx="245702" cy="2013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C5DC1EA9-9EE8-4E01-A68B-8B9F9B50B1B2}"/>
              </a:ext>
            </a:extLst>
          </p:cNvPr>
          <p:cNvSpPr/>
          <p:nvPr/>
        </p:nvSpPr>
        <p:spPr>
          <a:xfrm rot="5400000">
            <a:off x="11130281" y="5240046"/>
            <a:ext cx="245702" cy="2013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5023DA8C-A679-4C95-9C13-942BB0FDFF7B}"/>
              </a:ext>
            </a:extLst>
          </p:cNvPr>
          <p:cNvSpPr/>
          <p:nvPr/>
        </p:nvSpPr>
        <p:spPr>
          <a:xfrm rot="16200000">
            <a:off x="11130281" y="2541782"/>
            <a:ext cx="245702" cy="20133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CEDC9D7F-8265-4A91-8192-25C9F293AAE6}"/>
              </a:ext>
            </a:extLst>
          </p:cNvPr>
          <p:cNvSpPr/>
          <p:nvPr/>
        </p:nvSpPr>
        <p:spPr>
          <a:xfrm rot="16200000">
            <a:off x="11130281" y="4045702"/>
            <a:ext cx="245702" cy="20133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D0E5AE47-B972-4CF0-9154-4947FDA97B20}"/>
              </a:ext>
            </a:extLst>
          </p:cNvPr>
          <p:cNvSpPr/>
          <p:nvPr/>
        </p:nvSpPr>
        <p:spPr>
          <a:xfrm rot="16200000">
            <a:off x="11130281" y="4871493"/>
            <a:ext cx="245702" cy="20133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255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10061-C005-4FBC-9E78-C12942A4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Century Gothic" panose="020B0502020202020204" pitchFamily="34" charset="0"/>
              </a:rPr>
              <a:t>Returns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9B22DBF-2D5D-4F44-A7B0-E6CC2524E62E}"/>
              </a:ext>
            </a:extLst>
          </p:cNvPr>
          <p:cNvCxnSpPr/>
          <p:nvPr/>
        </p:nvCxnSpPr>
        <p:spPr>
          <a:xfrm>
            <a:off x="838200" y="1283516"/>
            <a:ext cx="1045338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A9CE34E2-237A-4D58-9FBB-A3BEC3C8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E8DA0DA-F98D-4502-8DDA-29ED6ABAB1A6}" type="slidenum">
              <a:rPr lang="de-DE" smtClean="0"/>
              <a:t>14</a:t>
            </a:fld>
            <a:endParaRPr lang="de-DE" dirty="0"/>
          </a:p>
        </p:txBody>
      </p:sp>
      <p:pic>
        <p:nvPicPr>
          <p:cNvPr id="2052" name="Picture 4" descr="Image result for Computer zeichnung">
            <a:extLst>
              <a:ext uri="{FF2B5EF4-FFF2-40B4-BE49-F238E27FC236}">
                <a16:creationId xmlns:a16="http://schemas.microsoft.com/office/drawing/2014/main" id="{0DD95F3A-F250-454F-A6E7-82EB64C3A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537" y="150132"/>
            <a:ext cx="1223950" cy="9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080787CC-189A-43A1-B8FD-17E6C3768DC9}"/>
              </a:ext>
            </a:extLst>
          </p:cNvPr>
          <p:cNvSpPr/>
          <p:nvPr/>
        </p:nvSpPr>
        <p:spPr>
          <a:xfrm>
            <a:off x="11110915" y="242386"/>
            <a:ext cx="61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Image result for fußball zeichnung">
            <a:extLst>
              <a:ext uri="{FF2B5EF4-FFF2-40B4-BE49-F238E27FC236}">
                <a16:creationId xmlns:a16="http://schemas.microsoft.com/office/drawing/2014/main" id="{F6D84CFB-6418-47B3-B0EB-360EAB564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979" y="361450"/>
            <a:ext cx="193871" cy="19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7860CC40-DD76-47FA-B1BB-3D2CA024B40C}"/>
              </a:ext>
            </a:extLst>
          </p:cNvPr>
          <p:cNvSpPr txBox="1">
            <a:spLocks/>
          </p:cNvSpPr>
          <p:nvPr/>
        </p:nvSpPr>
        <p:spPr>
          <a:xfrm>
            <a:off x="869309" y="1283516"/>
            <a:ext cx="10453382" cy="1863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err="1">
                <a:latin typeface="Century Gothic" panose="020B0502020202020204" pitchFamily="34" charset="0"/>
              </a:rPr>
              <a:t>If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you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were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to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bet</a:t>
            </a:r>
            <a:r>
              <a:rPr lang="de-DE" sz="1800" dirty="0">
                <a:latin typeface="Century Gothic" panose="020B0502020202020204" pitchFamily="34" charset="0"/>
              </a:rPr>
              <a:t> 1 </a:t>
            </a:r>
            <a:r>
              <a:rPr lang="de-DE" sz="1800" dirty="0" err="1">
                <a:latin typeface="Century Gothic" panose="020B0502020202020204" pitchFamily="34" charset="0"/>
              </a:rPr>
              <a:t>unit</a:t>
            </a:r>
            <a:r>
              <a:rPr lang="de-DE" sz="1800" dirty="0">
                <a:latin typeface="Century Gothic" panose="020B0502020202020204" pitchFamily="34" charset="0"/>
              </a:rPr>
              <a:t> on </a:t>
            </a:r>
            <a:r>
              <a:rPr lang="de-DE" sz="1800" dirty="0" err="1">
                <a:latin typeface="Century Gothic" panose="020B0502020202020204" pitchFamily="34" charset="0"/>
              </a:rPr>
              <a:t>every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model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prediction</a:t>
            </a:r>
            <a:r>
              <a:rPr lang="de-DE" sz="1800" dirty="0">
                <a:latin typeface="Century Gothic" panose="020B0502020202020204" pitchFamily="34" charset="0"/>
              </a:rPr>
              <a:t> in </a:t>
            </a:r>
            <a:r>
              <a:rPr lang="de-DE" sz="1800" dirty="0" err="1">
                <a:latin typeface="Century Gothic" panose="020B0502020202020204" pitchFamily="34" charset="0"/>
              </a:rPr>
              <a:t>the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test</a:t>
            </a:r>
            <a:r>
              <a:rPr lang="de-DE" sz="1800" dirty="0">
                <a:latin typeface="Century Gothic" panose="020B0502020202020204" pitchFamily="34" charset="0"/>
              </a:rPr>
              <a:t> set</a:t>
            </a:r>
            <a:r>
              <a:rPr lang="de-DE" sz="1800" baseline="40000" dirty="0"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51433B27-8850-4D19-8E98-2530EAAE2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366028"/>
              </p:ext>
            </p:extLst>
          </p:nvPr>
        </p:nvGraphicFramePr>
        <p:xfrm>
          <a:off x="955093" y="1993978"/>
          <a:ext cx="3406595" cy="38143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2746">
                  <a:extLst>
                    <a:ext uri="{9D8B030D-6E8A-4147-A177-3AD203B41FA5}">
                      <a16:colId xmlns:a16="http://schemas.microsoft.com/office/drawing/2014/main" val="526814997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2414294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entury Gothic" panose="020B0502020202020204" pitchFamily="34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entury Gothic" panose="020B0502020202020204" pitchFamily="34" charset="0"/>
                        </a:rPr>
                        <a:t>Accuracy</a:t>
                      </a:r>
                      <a:endParaRPr lang="de-DE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17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entury Gothic" panose="020B0502020202020204" pitchFamily="34" charset="0"/>
                        </a:rPr>
                        <a:t>Neural</a:t>
                      </a:r>
                      <a:r>
                        <a:rPr lang="de-DE" dirty="0">
                          <a:latin typeface="Century Gothic" panose="020B0502020202020204" pitchFamily="34" charset="0"/>
                        </a:rPr>
                        <a:t> Network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Century Gothic" panose="020B0502020202020204" pitchFamily="34" charset="0"/>
                        </a:rPr>
                        <a:t>53.52%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94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entury Gothic" panose="020B0502020202020204" pitchFamily="34" charset="0"/>
                        </a:rPr>
                        <a:t>Decision</a:t>
                      </a:r>
                      <a:r>
                        <a:rPr lang="de-DE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Century Gothic" panose="020B0502020202020204" pitchFamily="34" charset="0"/>
                        </a:rPr>
                        <a:t>Tree</a:t>
                      </a:r>
                      <a:endParaRPr lang="de-DE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Century Gothic" panose="020B0502020202020204" pitchFamily="34" charset="0"/>
                        </a:rPr>
                        <a:t>50.53%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73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entury Gothic" panose="020B0502020202020204" pitchFamily="34" charset="0"/>
                        </a:rPr>
                        <a:t>SVM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Century Gothic" panose="020B0502020202020204" pitchFamily="34" charset="0"/>
                        </a:rPr>
                        <a:t>52.46%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29901"/>
                  </a:ext>
                </a:extLst>
              </a:tr>
              <a:tr h="422858">
                <a:tc gridSpan="2">
                  <a:txBody>
                    <a:bodyPr/>
                    <a:lstStyle/>
                    <a:p>
                      <a:pPr algn="r"/>
                      <a:endParaRPr lang="de-DE" sz="1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24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entury Gothic" panose="020B0502020202020204" pitchFamily="34" charset="0"/>
                        </a:rPr>
                        <a:t>Democracy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Century Gothic" panose="020B0502020202020204" pitchFamily="34" charset="0"/>
                        </a:rPr>
                        <a:t>55.52%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37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entury Gothic" panose="020B0502020202020204" pitchFamily="34" charset="0"/>
                        </a:rPr>
                        <a:t>Unanimous</a:t>
                      </a:r>
                      <a:endParaRPr lang="de-DE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Century Gothic" panose="020B0502020202020204" pitchFamily="34" charset="0"/>
                        </a:rPr>
                        <a:t>60.34%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024633"/>
                  </a:ext>
                </a:extLst>
              </a:tr>
              <a:tr h="424800">
                <a:tc gridSpan="2">
                  <a:txBody>
                    <a:bodyPr/>
                    <a:lstStyle/>
                    <a:p>
                      <a:pPr algn="r"/>
                      <a:endParaRPr lang="de-DE" sz="1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35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entury Gothic" panose="020B0502020202020204" pitchFamily="34" charset="0"/>
                        </a:rPr>
                        <a:t>Favorite</a:t>
                      </a:r>
                      <a:endParaRPr lang="de-DE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Century Gothic" panose="020B0502020202020204" pitchFamily="34" charset="0"/>
                        </a:rPr>
                        <a:t>53.17%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63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entury Gothic" panose="020B0502020202020204" pitchFamily="34" charset="0"/>
                        </a:rPr>
                        <a:t>Home Team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Century Gothic" panose="020B0502020202020204" pitchFamily="34" charset="0"/>
                        </a:rPr>
                        <a:t>49.47%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6743"/>
                  </a:ext>
                </a:extLst>
              </a:tr>
            </a:tbl>
          </a:graphicData>
        </a:graphic>
      </p:graphicFrame>
      <p:pic>
        <p:nvPicPr>
          <p:cNvPr id="20" name="Grafik 19">
            <a:extLst>
              <a:ext uri="{FF2B5EF4-FFF2-40B4-BE49-F238E27FC236}">
                <a16:creationId xmlns:a16="http://schemas.microsoft.com/office/drawing/2014/main" id="{BB863846-92E2-4099-A140-AAC45BCE6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2481" y="355845"/>
            <a:ext cx="257196" cy="19947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830A1B9-128B-4467-9855-5F200D9147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8852" y="1993978"/>
            <a:ext cx="6600825" cy="4429125"/>
          </a:xfrm>
          <a:prstGeom prst="rect">
            <a:avLst/>
          </a:prstGeom>
        </p:spPr>
      </p:pic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AC6BF87B-39B1-4E5E-A1D7-4680D6837299}"/>
              </a:ext>
            </a:extLst>
          </p:cNvPr>
          <p:cNvSpPr txBox="1">
            <a:spLocks/>
          </p:cNvSpPr>
          <p:nvPr/>
        </p:nvSpPr>
        <p:spPr>
          <a:xfrm>
            <a:off x="838200" y="6425537"/>
            <a:ext cx="10031963" cy="2270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AutoNum type="arabicParenR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Note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neither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designed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intended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take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advantage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discrepancies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estimated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betting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odds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672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0DF54430-111B-4C9E-B1EA-4757666D1FD4}"/>
              </a:ext>
            </a:extLst>
          </p:cNvPr>
          <p:cNvGrpSpPr/>
          <p:nvPr/>
        </p:nvGrpSpPr>
        <p:grpSpPr>
          <a:xfrm>
            <a:off x="6236932" y="5800068"/>
            <a:ext cx="4798529" cy="457200"/>
            <a:chOff x="6696785" y="2807499"/>
            <a:chExt cx="4798529" cy="457200"/>
          </a:xfrm>
        </p:grpSpPr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43CC9883-2D64-49AD-BBCC-AC7956AAF234}"/>
                </a:ext>
              </a:extLst>
            </p:cNvPr>
            <p:cNvSpPr txBox="1"/>
            <p:nvPr/>
          </p:nvSpPr>
          <p:spPr>
            <a:xfrm>
              <a:off x="6958690" y="2851433"/>
              <a:ext cx="4536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NN tends to be not worse than ‘naive‘</a:t>
              </a:r>
            </a:p>
          </p:txBody>
        </p:sp>
        <p:sp>
          <p:nvSpPr>
            <p:cNvPr id="48" name="Gleichschenkliges Dreieck 47">
              <a:extLst>
                <a:ext uri="{FF2B5EF4-FFF2-40B4-BE49-F238E27FC236}">
                  <a16:creationId xmlns:a16="http://schemas.microsoft.com/office/drawing/2014/main" id="{75E551DD-D2AB-4D9A-BE5F-5959AE328241}"/>
                </a:ext>
              </a:extLst>
            </p:cNvPr>
            <p:cNvSpPr/>
            <p:nvPr/>
          </p:nvSpPr>
          <p:spPr>
            <a:xfrm rot="5400000">
              <a:off x="6585919" y="2918365"/>
              <a:ext cx="457200" cy="235468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9B22DBF-2D5D-4F44-A7B0-E6CC2524E62E}"/>
              </a:ext>
            </a:extLst>
          </p:cNvPr>
          <p:cNvCxnSpPr/>
          <p:nvPr/>
        </p:nvCxnSpPr>
        <p:spPr>
          <a:xfrm>
            <a:off x="838200" y="1283516"/>
            <a:ext cx="1045338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A9CE34E2-237A-4D58-9FBB-A3BEC3C8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E8DA0DA-F98D-4502-8DDA-29ED6ABAB1A6}" type="slidenum">
              <a:rPr lang="de-DE" smtClean="0"/>
              <a:t>15</a:t>
            </a:fld>
            <a:endParaRPr lang="de-DE" dirty="0"/>
          </a:p>
        </p:txBody>
      </p:sp>
      <p:pic>
        <p:nvPicPr>
          <p:cNvPr id="2052" name="Picture 4" descr="Image result for Computer zeichnung">
            <a:extLst>
              <a:ext uri="{FF2B5EF4-FFF2-40B4-BE49-F238E27FC236}">
                <a16:creationId xmlns:a16="http://schemas.microsoft.com/office/drawing/2014/main" id="{0DD95F3A-F250-454F-A6E7-82EB64C3A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537" y="150132"/>
            <a:ext cx="1223950" cy="9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080787CC-189A-43A1-B8FD-17E6C3768DC9}"/>
              </a:ext>
            </a:extLst>
          </p:cNvPr>
          <p:cNvSpPr/>
          <p:nvPr/>
        </p:nvSpPr>
        <p:spPr>
          <a:xfrm>
            <a:off x="11110915" y="242386"/>
            <a:ext cx="61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Image result for fußball zeichnung">
            <a:extLst>
              <a:ext uri="{FF2B5EF4-FFF2-40B4-BE49-F238E27FC236}">
                <a16:creationId xmlns:a16="http://schemas.microsoft.com/office/drawing/2014/main" id="{F6D84CFB-6418-47B3-B0EB-360EAB564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979" y="361450"/>
            <a:ext cx="193871" cy="19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7860CC40-DD76-47FA-B1BB-3D2CA024B40C}"/>
              </a:ext>
            </a:extLst>
          </p:cNvPr>
          <p:cNvSpPr txBox="1">
            <a:spLocks/>
          </p:cNvSpPr>
          <p:nvPr/>
        </p:nvSpPr>
        <p:spPr>
          <a:xfrm>
            <a:off x="869309" y="1283516"/>
            <a:ext cx="10453382" cy="1863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err="1">
                <a:latin typeface="Century Gothic" panose="020B0502020202020204" pitchFamily="34" charset="0"/>
              </a:rPr>
              <a:t>Accuracy</a:t>
            </a:r>
            <a:r>
              <a:rPr lang="de-DE" sz="1800" dirty="0">
                <a:latin typeface="Century Gothic" panose="020B0502020202020204" pitchFamily="34" charset="0"/>
              </a:rPr>
              <a:t> in </a:t>
            </a:r>
            <a:r>
              <a:rPr lang="de-DE" sz="1800" dirty="0" err="1">
                <a:latin typeface="Century Gothic" panose="020B0502020202020204" pitchFamily="34" charset="0"/>
              </a:rPr>
              <a:t>the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current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season</a:t>
            </a:r>
            <a:r>
              <a:rPr lang="de-DE" sz="1800" dirty="0">
                <a:latin typeface="Century Gothic" panose="020B0502020202020204" pitchFamily="34" charset="0"/>
              </a:rPr>
              <a:t> – </a:t>
            </a:r>
            <a:r>
              <a:rPr lang="de-DE" sz="1800" dirty="0" err="1">
                <a:latin typeface="Century Gothic" panose="020B0502020202020204" pitchFamily="34" charset="0"/>
              </a:rPr>
              <a:t>does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it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work</a:t>
            </a:r>
            <a:r>
              <a:rPr lang="de-DE" sz="1800" dirty="0">
                <a:latin typeface="Century Gothic" panose="020B0502020202020204" pitchFamily="34" charset="0"/>
              </a:rPr>
              <a:t> in </a:t>
            </a:r>
            <a:r>
              <a:rPr lang="de-DE" sz="1800" dirty="0" err="1">
                <a:latin typeface="Century Gothic" panose="020B0502020202020204" pitchFamily="34" charset="0"/>
              </a:rPr>
              <a:t>practice</a:t>
            </a:r>
            <a:r>
              <a:rPr lang="de-DE" sz="1800" dirty="0"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F66B4AD7-E74C-47F6-9D10-B477B7B6F92C}"/>
              </a:ext>
            </a:extLst>
          </p:cNvPr>
          <p:cNvSpPr txBox="1">
            <a:spLocks/>
          </p:cNvSpPr>
          <p:nvPr/>
        </p:nvSpPr>
        <p:spPr>
          <a:xfrm>
            <a:off x="838200" y="6425537"/>
            <a:ext cx="10031963" cy="2270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gameday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same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games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due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inclusion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restrictions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slide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4),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total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deviate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gamedays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2CAEADE7-3F50-4832-A034-3A3BDF791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831779"/>
              </p:ext>
            </p:extLst>
          </p:nvPr>
        </p:nvGraphicFramePr>
        <p:xfrm>
          <a:off x="838200" y="2101632"/>
          <a:ext cx="10839450" cy="3436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050">
                  <a:extLst>
                    <a:ext uri="{9D8B030D-6E8A-4147-A177-3AD203B41FA5}">
                      <a16:colId xmlns:a16="http://schemas.microsoft.com/office/drawing/2014/main" val="103531005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0535509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3214432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29286526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8656358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97749909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98763655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9668129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7790520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5419901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94710628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1402941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17832321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7829135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3050704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14898313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6175507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38156038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01709689"/>
                    </a:ext>
                  </a:extLst>
                </a:gridCol>
                <a:gridCol w="605400">
                  <a:extLst>
                    <a:ext uri="{9D8B030D-6E8A-4147-A177-3AD203B41FA5}">
                      <a16:colId xmlns:a16="http://schemas.microsoft.com/office/drawing/2014/main" val="2294805400"/>
                    </a:ext>
                  </a:extLst>
                </a:gridCol>
              </a:tblGrid>
              <a:tr h="499989">
                <a:tc>
                  <a:txBody>
                    <a:bodyPr/>
                    <a:lstStyle/>
                    <a:p>
                      <a:r>
                        <a:rPr lang="de-DE" sz="1050" b="0" i="1" dirty="0" err="1">
                          <a:latin typeface="Century Gothic" panose="020B0502020202020204" pitchFamily="34" charset="0"/>
                        </a:rPr>
                        <a:t>Accuracy</a:t>
                      </a:r>
                      <a:r>
                        <a:rPr lang="de-DE" sz="1050" b="0" i="1" dirty="0">
                          <a:latin typeface="Century Gothic" panose="020B0502020202020204" pitchFamily="34" charset="0"/>
                        </a:rPr>
                        <a:t> in %</a:t>
                      </a:r>
                    </a:p>
                  </a:txBody>
                  <a:tcPr anchor="b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Century Gothic" panose="020B0502020202020204" pitchFamily="34" charset="0"/>
                        </a:rPr>
                        <a:t>11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Century Gothic" panose="020B0502020202020204" pitchFamily="34" charset="0"/>
                        </a:rPr>
                        <a:t>13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Century Gothic" panose="020B0502020202020204" pitchFamily="34" charset="0"/>
                        </a:rPr>
                        <a:t>14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Century Gothic" panose="020B0502020202020204" pitchFamily="34" charset="0"/>
                        </a:rPr>
                        <a:t>15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Century Gothic" panose="020B0502020202020204" pitchFamily="34" charset="0"/>
                        </a:rPr>
                        <a:t>16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Century Gothic" panose="020B0502020202020204" pitchFamily="34" charset="0"/>
                        </a:rPr>
                        <a:t>17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Century Gothic" panose="020B0502020202020204" pitchFamily="34" charset="0"/>
                        </a:rPr>
                        <a:t>18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53991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NN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57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57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38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29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29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29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57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57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57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48.8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1446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de-DE" sz="1200" b="1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Tree</a:t>
                      </a:r>
                      <a:endParaRPr lang="de-DE" sz="12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29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38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14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57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86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44.9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38034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SVM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14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29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57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38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29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29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57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57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29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29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57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44.9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88044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Democracy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50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33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67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33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57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38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33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29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33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33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57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33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29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83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46.6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95537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de-DE" sz="1200" b="1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Unanimous</a:t>
                      </a:r>
                      <a:endParaRPr lang="de-DE" sz="12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67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25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50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60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33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40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40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40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50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67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75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50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67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50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80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59.1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30769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de-DE" sz="1200" b="1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Favorite</a:t>
                      </a:r>
                      <a:endParaRPr lang="de-DE" sz="12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57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62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29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57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29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57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86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51.9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33736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Home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14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29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57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62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14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29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29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57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Century Gothic" panose="020B0502020202020204" pitchFamily="34" charset="0"/>
                        </a:rPr>
                        <a:t>57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29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29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entury Gothic" panose="020B0502020202020204" pitchFamily="34" charset="0"/>
                        </a:rPr>
                        <a:t>44.1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636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NN vs. Naive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233893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673E8391-3FC6-4768-ABE1-7BBB9A7D06F7}"/>
              </a:ext>
            </a:extLst>
          </p:cNvPr>
          <p:cNvSpPr txBox="1"/>
          <p:nvPr/>
        </p:nvSpPr>
        <p:spPr>
          <a:xfrm rot="16200000">
            <a:off x="-591086" y="3756105"/>
            <a:ext cx="255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Century Gothic" panose="020B0502020202020204" pitchFamily="34" charset="0"/>
              </a:rPr>
              <a:t>Model / Method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9C9CDD8-344F-46C8-9F57-47970BCAB5B8}"/>
              </a:ext>
            </a:extLst>
          </p:cNvPr>
          <p:cNvSpPr txBox="1"/>
          <p:nvPr/>
        </p:nvSpPr>
        <p:spPr>
          <a:xfrm>
            <a:off x="1990726" y="1841359"/>
            <a:ext cx="9120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Century Gothic" panose="020B0502020202020204" pitchFamily="34" charset="0"/>
              </a:rPr>
              <a:t>Gameday</a:t>
            </a:r>
            <a:endParaRPr lang="de-DE" sz="1200" dirty="0">
              <a:latin typeface="Century Gothic" panose="020B0502020202020204" pitchFamily="34" charset="0"/>
            </a:endParaRPr>
          </a:p>
        </p:txBody>
      </p:sp>
      <p:pic>
        <p:nvPicPr>
          <p:cNvPr id="19" name="Picture 2" descr="Image result for fußball zeichnung">
            <a:extLst>
              <a:ext uri="{FF2B5EF4-FFF2-40B4-BE49-F238E27FC236}">
                <a16:creationId xmlns:a16="http://schemas.microsoft.com/office/drawing/2014/main" id="{52750D12-B8CA-49F9-8CC7-61920BC60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55989">
            <a:off x="2622389" y="5239698"/>
            <a:ext cx="270591" cy="27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3072E56-04E9-4EB0-BB42-E75A853AA11F}"/>
              </a:ext>
            </a:extLst>
          </p:cNvPr>
          <p:cNvSpPr/>
          <p:nvPr/>
        </p:nvSpPr>
        <p:spPr>
          <a:xfrm>
            <a:off x="2155859" y="5239699"/>
            <a:ext cx="177281" cy="270588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FEE183E-8C2D-4F1D-8DD7-7EDD7311E97F}"/>
              </a:ext>
            </a:extLst>
          </p:cNvPr>
          <p:cNvGrpSpPr/>
          <p:nvPr/>
        </p:nvGrpSpPr>
        <p:grpSpPr>
          <a:xfrm>
            <a:off x="847531" y="5798345"/>
            <a:ext cx="4798529" cy="457200"/>
            <a:chOff x="6696785" y="2807499"/>
            <a:chExt cx="4798529" cy="457200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1846B4DD-01C8-455B-8A2B-7CCAD05106C4}"/>
                </a:ext>
              </a:extLst>
            </p:cNvPr>
            <p:cNvSpPr txBox="1"/>
            <p:nvPr/>
          </p:nvSpPr>
          <p:spPr>
            <a:xfrm>
              <a:off x="6958690" y="2851433"/>
              <a:ext cx="4536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entury Gothic" panose="020B0502020202020204" pitchFamily="34" charset="0"/>
                </a:rPr>
                <a:t>All </a:t>
              </a:r>
              <a:r>
                <a:rPr lang="de-DE" sz="1600" dirty="0" err="1">
                  <a:latin typeface="Century Gothic" panose="020B0502020202020204" pitchFamily="34" charset="0"/>
                </a:rPr>
                <a:t>approaches</a:t>
              </a:r>
              <a:r>
                <a:rPr lang="de-DE" sz="1600" dirty="0">
                  <a:latin typeface="Century Gothic" panose="020B0502020202020204" pitchFamily="34" charset="0"/>
                </a:rPr>
                <a:t> </a:t>
              </a:r>
              <a:r>
                <a:rPr lang="de-DE" sz="1600" dirty="0" err="1">
                  <a:latin typeface="Century Gothic" panose="020B0502020202020204" pitchFamily="34" charset="0"/>
                </a:rPr>
                <a:t>lead</a:t>
              </a:r>
              <a:r>
                <a:rPr lang="de-DE" sz="1600" dirty="0">
                  <a:latin typeface="Century Gothic" panose="020B0502020202020204" pitchFamily="34" charset="0"/>
                </a:rPr>
                <a:t> </a:t>
              </a:r>
              <a:r>
                <a:rPr lang="de-DE" sz="1600" dirty="0" err="1">
                  <a:latin typeface="Century Gothic" panose="020B0502020202020204" pitchFamily="34" charset="0"/>
                </a:rPr>
                <a:t>to</a:t>
              </a:r>
              <a:r>
                <a:rPr lang="de-DE" sz="1600" dirty="0">
                  <a:latin typeface="Century Gothic" panose="020B0502020202020204" pitchFamily="34" charset="0"/>
                </a:rPr>
                <a:t> volatile </a:t>
              </a:r>
              <a:r>
                <a:rPr lang="de-DE" sz="1600" dirty="0" err="1">
                  <a:latin typeface="Century Gothic" panose="020B0502020202020204" pitchFamily="34" charset="0"/>
                </a:rPr>
                <a:t>results</a:t>
              </a:r>
              <a:endParaRPr lang="de-DE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23" name="Gleichschenkliges Dreieck 22">
              <a:extLst>
                <a:ext uri="{FF2B5EF4-FFF2-40B4-BE49-F238E27FC236}">
                  <a16:creationId xmlns:a16="http://schemas.microsoft.com/office/drawing/2014/main" id="{2B839220-F657-4A99-A2D0-5EAD0F6EA1FF}"/>
                </a:ext>
              </a:extLst>
            </p:cNvPr>
            <p:cNvSpPr/>
            <p:nvPr/>
          </p:nvSpPr>
          <p:spPr>
            <a:xfrm rot="5400000">
              <a:off x="6585919" y="2918365"/>
              <a:ext cx="457200" cy="235468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  <p:pic>
        <p:nvPicPr>
          <p:cNvPr id="24" name="Grafik 23">
            <a:extLst>
              <a:ext uri="{FF2B5EF4-FFF2-40B4-BE49-F238E27FC236}">
                <a16:creationId xmlns:a16="http://schemas.microsoft.com/office/drawing/2014/main" id="{5BDB4FFC-7013-4176-922E-036CDDDBF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1112" y="341398"/>
            <a:ext cx="306378" cy="201223"/>
          </a:xfrm>
          <a:prstGeom prst="rect">
            <a:avLst/>
          </a:prstGeom>
        </p:spPr>
      </p:pic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F1A52674-320F-48AC-8B7A-AAE5CDBE5420}"/>
              </a:ext>
            </a:extLst>
          </p:cNvPr>
          <p:cNvSpPr txBox="1">
            <a:spLocks/>
          </p:cNvSpPr>
          <p:nvPr/>
        </p:nvSpPr>
        <p:spPr>
          <a:xfrm>
            <a:off x="10598607" y="5848708"/>
            <a:ext cx="1497539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>
                <a:latin typeface="Century Gothic" panose="020B0502020202020204" pitchFamily="34" charset="0"/>
              </a:rPr>
              <a:t>11        8 </a:t>
            </a:r>
          </a:p>
        </p:txBody>
      </p:sp>
      <p:pic>
        <p:nvPicPr>
          <p:cNvPr id="27" name="Picture 2" descr="Image result for fußball zeichnung">
            <a:extLst>
              <a:ext uri="{FF2B5EF4-FFF2-40B4-BE49-F238E27FC236}">
                <a16:creationId xmlns:a16="http://schemas.microsoft.com/office/drawing/2014/main" id="{8271FBFE-1A5B-4963-9729-13B9BCC1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55989">
            <a:off x="10978401" y="5883497"/>
            <a:ext cx="270591" cy="27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C5BDFC9E-EAD9-4856-B367-1AADE859CF0A}"/>
              </a:ext>
            </a:extLst>
          </p:cNvPr>
          <p:cNvSpPr/>
          <p:nvPr/>
        </p:nvSpPr>
        <p:spPr>
          <a:xfrm>
            <a:off x="11638858" y="5874976"/>
            <a:ext cx="177281" cy="270588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510061-C005-4FBC-9E78-C12942A4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Century Gothic" panose="020B0502020202020204" pitchFamily="34" charset="0"/>
              </a:rPr>
              <a:t>2018/19</a:t>
            </a:r>
          </a:p>
        </p:txBody>
      </p:sp>
      <p:pic>
        <p:nvPicPr>
          <p:cNvPr id="29" name="Picture 2" descr="Image result for fußball zeichnung">
            <a:extLst>
              <a:ext uri="{FF2B5EF4-FFF2-40B4-BE49-F238E27FC236}">
                <a16:creationId xmlns:a16="http://schemas.microsoft.com/office/drawing/2014/main" id="{CCFF7AAB-CAF3-412A-AD16-DABA2BA00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55989">
            <a:off x="3120022" y="5239698"/>
            <a:ext cx="270591" cy="27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fußball zeichnung">
            <a:extLst>
              <a:ext uri="{FF2B5EF4-FFF2-40B4-BE49-F238E27FC236}">
                <a16:creationId xmlns:a16="http://schemas.microsoft.com/office/drawing/2014/main" id="{8109DC04-E676-4334-93BE-785D2B24A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55989">
            <a:off x="3617654" y="5239698"/>
            <a:ext cx="270591" cy="27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fußball zeichnung">
            <a:extLst>
              <a:ext uri="{FF2B5EF4-FFF2-40B4-BE49-F238E27FC236}">
                <a16:creationId xmlns:a16="http://schemas.microsoft.com/office/drawing/2014/main" id="{172D0DFD-80CB-42C7-9E70-26A654FF9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55989">
            <a:off x="4128594" y="5239698"/>
            <a:ext cx="270591" cy="27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A21C7640-FF0B-4705-B507-51230572EA7D}"/>
              </a:ext>
            </a:extLst>
          </p:cNvPr>
          <p:cNvSpPr/>
          <p:nvPr/>
        </p:nvSpPr>
        <p:spPr>
          <a:xfrm>
            <a:off x="4677169" y="5239699"/>
            <a:ext cx="177281" cy="270588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3" name="Picture 2" descr="Image result for fußball zeichnung">
            <a:extLst>
              <a:ext uri="{FF2B5EF4-FFF2-40B4-BE49-F238E27FC236}">
                <a16:creationId xmlns:a16="http://schemas.microsoft.com/office/drawing/2014/main" id="{14687DC0-E1DC-415E-9B84-83081E3C3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55989">
            <a:off x="5132434" y="5239698"/>
            <a:ext cx="270591" cy="27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Image result for fußball zeichnung">
            <a:extLst>
              <a:ext uri="{FF2B5EF4-FFF2-40B4-BE49-F238E27FC236}">
                <a16:creationId xmlns:a16="http://schemas.microsoft.com/office/drawing/2014/main" id="{31CFAB9B-8872-4159-9ADC-633ACA831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55989">
            <a:off x="5643374" y="5239698"/>
            <a:ext cx="270591" cy="27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AD5ADD63-F5A5-4E45-BEFD-47C49226ADF9}"/>
              </a:ext>
            </a:extLst>
          </p:cNvPr>
          <p:cNvSpPr/>
          <p:nvPr/>
        </p:nvSpPr>
        <p:spPr>
          <a:xfrm>
            <a:off x="6191398" y="5239699"/>
            <a:ext cx="177281" cy="270588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CBA90BB5-E82D-48BC-AB48-4E8C09B8E950}"/>
              </a:ext>
            </a:extLst>
          </p:cNvPr>
          <p:cNvSpPr/>
          <p:nvPr/>
        </p:nvSpPr>
        <p:spPr>
          <a:xfrm>
            <a:off x="6695693" y="5239699"/>
            <a:ext cx="177281" cy="270588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40C74282-5AFB-4F0C-B210-4E6F974DACDC}"/>
              </a:ext>
            </a:extLst>
          </p:cNvPr>
          <p:cNvSpPr/>
          <p:nvPr/>
        </p:nvSpPr>
        <p:spPr>
          <a:xfrm>
            <a:off x="7199988" y="5239699"/>
            <a:ext cx="177281" cy="270588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Picture 2" descr="Image result for fußball zeichnung">
            <a:extLst>
              <a:ext uri="{FF2B5EF4-FFF2-40B4-BE49-F238E27FC236}">
                <a16:creationId xmlns:a16="http://schemas.microsoft.com/office/drawing/2014/main" id="{5F294DE5-E178-422E-8706-8568430C7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55989">
            <a:off x="7664461" y="5239698"/>
            <a:ext cx="270591" cy="27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fußball zeichnung">
            <a:extLst>
              <a:ext uri="{FF2B5EF4-FFF2-40B4-BE49-F238E27FC236}">
                <a16:creationId xmlns:a16="http://schemas.microsoft.com/office/drawing/2014/main" id="{8F6718DD-9B3F-4B54-8B41-55A5872C9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55989">
            <a:off x="8175400" y="5239698"/>
            <a:ext cx="270591" cy="27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fußball zeichnung">
            <a:extLst>
              <a:ext uri="{FF2B5EF4-FFF2-40B4-BE49-F238E27FC236}">
                <a16:creationId xmlns:a16="http://schemas.microsoft.com/office/drawing/2014/main" id="{E36CBF0B-0011-4ABC-8EB7-F64692B45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55989">
            <a:off x="8686338" y="5239698"/>
            <a:ext cx="270591" cy="27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fußball zeichnung">
            <a:extLst>
              <a:ext uri="{FF2B5EF4-FFF2-40B4-BE49-F238E27FC236}">
                <a16:creationId xmlns:a16="http://schemas.microsoft.com/office/drawing/2014/main" id="{F4E08252-452F-4F7D-AC4A-86E1FC8A8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55989">
            <a:off x="9170665" y="5239698"/>
            <a:ext cx="270591" cy="27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mage result for fußball zeichnung">
            <a:extLst>
              <a:ext uri="{FF2B5EF4-FFF2-40B4-BE49-F238E27FC236}">
                <a16:creationId xmlns:a16="http://schemas.microsoft.com/office/drawing/2014/main" id="{6A4149FD-E8A3-4253-8A90-9374D924D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55989">
            <a:off x="9685908" y="5239698"/>
            <a:ext cx="270591" cy="27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B7A24384-5FB6-4C41-9D31-0DF38B83BADB}"/>
              </a:ext>
            </a:extLst>
          </p:cNvPr>
          <p:cNvSpPr/>
          <p:nvPr/>
        </p:nvSpPr>
        <p:spPr>
          <a:xfrm>
            <a:off x="10241946" y="5239699"/>
            <a:ext cx="177281" cy="270588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2E0665AE-C7E0-4F13-9AA7-ADED4EA06D4B}"/>
              </a:ext>
            </a:extLst>
          </p:cNvPr>
          <p:cNvSpPr/>
          <p:nvPr/>
        </p:nvSpPr>
        <p:spPr>
          <a:xfrm>
            <a:off x="10715896" y="5239699"/>
            <a:ext cx="177281" cy="270588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9DAAF066-D40E-4B8B-B542-EE01E00BE9DC}"/>
              </a:ext>
            </a:extLst>
          </p:cNvPr>
          <p:cNvSpPr/>
          <p:nvPr/>
        </p:nvSpPr>
        <p:spPr>
          <a:xfrm>
            <a:off x="11296045" y="5239699"/>
            <a:ext cx="177281" cy="270588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657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9B22DBF-2D5D-4F44-A7B0-E6CC2524E62E}"/>
              </a:ext>
            </a:extLst>
          </p:cNvPr>
          <p:cNvCxnSpPr/>
          <p:nvPr/>
        </p:nvCxnSpPr>
        <p:spPr>
          <a:xfrm>
            <a:off x="838200" y="1283516"/>
            <a:ext cx="1045338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A9510061-C005-4FBC-9E78-C12942A4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Century Gothic" panose="020B0502020202020204" pitchFamily="34" charset="0"/>
              </a:rPr>
              <a:t>Summary</a:t>
            </a:r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A9CE34E2-237A-4D58-9FBB-A3BEC3C8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E8DA0DA-F98D-4502-8DDA-29ED6ABAB1A6}" type="slidenum">
              <a:rPr lang="de-DE" smtClean="0"/>
              <a:t>16</a:t>
            </a:fld>
            <a:endParaRPr lang="de-DE"/>
          </a:p>
        </p:txBody>
      </p:sp>
      <p:pic>
        <p:nvPicPr>
          <p:cNvPr id="2052" name="Picture 4" descr="Image result for Computer zeichnung">
            <a:extLst>
              <a:ext uri="{FF2B5EF4-FFF2-40B4-BE49-F238E27FC236}">
                <a16:creationId xmlns:a16="http://schemas.microsoft.com/office/drawing/2014/main" id="{0DD95F3A-F250-454F-A6E7-82EB64C3A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537" y="150132"/>
            <a:ext cx="1223950" cy="9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080787CC-189A-43A1-B8FD-17E6C3768DC9}"/>
              </a:ext>
            </a:extLst>
          </p:cNvPr>
          <p:cNvSpPr/>
          <p:nvPr/>
        </p:nvSpPr>
        <p:spPr>
          <a:xfrm>
            <a:off x="11110915" y="242386"/>
            <a:ext cx="61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Image result for fußball zeichnung">
            <a:extLst>
              <a:ext uri="{FF2B5EF4-FFF2-40B4-BE49-F238E27FC236}">
                <a16:creationId xmlns:a16="http://schemas.microsoft.com/office/drawing/2014/main" id="{F6D84CFB-6418-47B3-B0EB-360EAB564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979" y="361450"/>
            <a:ext cx="193871" cy="19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B54B0AF-3708-4F40-BFCD-8FB0CD799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2481" y="355845"/>
            <a:ext cx="257196" cy="199476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24144FF-A9B9-46A1-BF3B-D5A39A1BD4E3}"/>
              </a:ext>
            </a:extLst>
          </p:cNvPr>
          <p:cNvSpPr txBox="1">
            <a:spLocks/>
          </p:cNvSpPr>
          <p:nvPr/>
        </p:nvSpPr>
        <p:spPr>
          <a:xfrm>
            <a:off x="6176606" y="1500120"/>
            <a:ext cx="5177193" cy="913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Use case recommendation: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Century Gothic" panose="020B0502020202020204" pitchFamily="34" charset="0"/>
              </a:rPr>
              <a:t>‘Naive’ approaches do just fine</a:t>
            </a:r>
          </a:p>
          <a:p>
            <a:pPr marL="0" indent="0">
              <a:buNone/>
            </a:pPr>
            <a:endParaRPr lang="en-US" sz="100" dirty="0">
              <a:latin typeface="Century Gothic" panose="020B0502020202020204" pitchFamily="34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D76AE0A-F246-4C7A-9722-DEDE414C63A4}"/>
              </a:ext>
            </a:extLst>
          </p:cNvPr>
          <p:cNvSpPr/>
          <p:nvPr/>
        </p:nvSpPr>
        <p:spPr>
          <a:xfrm>
            <a:off x="6997949" y="2782021"/>
            <a:ext cx="626400" cy="6257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 descr="Team">
            <a:extLst>
              <a:ext uri="{FF2B5EF4-FFF2-40B4-BE49-F238E27FC236}">
                <a16:creationId xmlns:a16="http://schemas.microsoft.com/office/drawing/2014/main" id="{2FD75985-D9A2-4EED-B072-2F359C5160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5543" y="3671851"/>
            <a:ext cx="1667069" cy="1667069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FDAAE81E-78D0-4600-A147-E4B4F64B3E75}"/>
              </a:ext>
            </a:extLst>
          </p:cNvPr>
          <p:cNvSpPr/>
          <p:nvPr/>
        </p:nvSpPr>
        <p:spPr>
          <a:xfrm>
            <a:off x="8055418" y="2754467"/>
            <a:ext cx="626400" cy="6257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F31A1A8-74B8-4C4B-9379-F2F4891EE3A6}"/>
              </a:ext>
            </a:extLst>
          </p:cNvPr>
          <p:cNvSpPr/>
          <p:nvPr/>
        </p:nvSpPr>
        <p:spPr>
          <a:xfrm>
            <a:off x="9203861" y="2816857"/>
            <a:ext cx="626400" cy="6257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3F5DB9F-871C-4BE2-967A-E028397F66B1}"/>
              </a:ext>
            </a:extLst>
          </p:cNvPr>
          <p:cNvSpPr/>
          <p:nvPr/>
        </p:nvSpPr>
        <p:spPr>
          <a:xfrm>
            <a:off x="7387700" y="3442366"/>
            <a:ext cx="270000" cy="2708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59E1735-1022-40C8-9630-0C8A94069ED7}"/>
              </a:ext>
            </a:extLst>
          </p:cNvPr>
          <p:cNvSpPr/>
          <p:nvPr/>
        </p:nvSpPr>
        <p:spPr>
          <a:xfrm>
            <a:off x="8160780" y="3404453"/>
            <a:ext cx="270000" cy="2708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E66FD73-4338-4965-84F1-49FA8DDC11D9}"/>
              </a:ext>
            </a:extLst>
          </p:cNvPr>
          <p:cNvSpPr/>
          <p:nvPr/>
        </p:nvSpPr>
        <p:spPr>
          <a:xfrm>
            <a:off x="9160706" y="3468064"/>
            <a:ext cx="270000" cy="2708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45076E9-893B-40EB-99C9-1E0FCDF2811C}"/>
              </a:ext>
            </a:extLst>
          </p:cNvPr>
          <p:cNvSpPr/>
          <p:nvPr/>
        </p:nvSpPr>
        <p:spPr>
          <a:xfrm>
            <a:off x="7715714" y="3715647"/>
            <a:ext cx="131411" cy="13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814C725-790D-4E02-88C4-1FBB58785801}"/>
              </a:ext>
            </a:extLst>
          </p:cNvPr>
          <p:cNvSpPr/>
          <p:nvPr/>
        </p:nvSpPr>
        <p:spPr>
          <a:xfrm>
            <a:off x="8302912" y="3698131"/>
            <a:ext cx="131411" cy="13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0310CA3A-96DA-4DFA-B0A9-AFCEC4A150D2}"/>
              </a:ext>
            </a:extLst>
          </p:cNvPr>
          <p:cNvSpPr/>
          <p:nvPr/>
        </p:nvSpPr>
        <p:spPr>
          <a:xfrm>
            <a:off x="9013829" y="3698131"/>
            <a:ext cx="131411" cy="13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26D348E-C9E4-4205-8F0C-30E06C6F9AE9}"/>
              </a:ext>
            </a:extLst>
          </p:cNvPr>
          <p:cNvGrpSpPr/>
          <p:nvPr/>
        </p:nvGrpSpPr>
        <p:grpSpPr>
          <a:xfrm>
            <a:off x="7143240" y="2930721"/>
            <a:ext cx="318560" cy="304800"/>
            <a:chOff x="7143240" y="2267990"/>
            <a:chExt cx="318560" cy="304800"/>
          </a:xfrm>
        </p:grpSpPr>
        <p:sp>
          <p:nvSpPr>
            <p:cNvPr id="23" name="Gleichschenkliges Dreieck 22">
              <a:extLst>
                <a:ext uri="{FF2B5EF4-FFF2-40B4-BE49-F238E27FC236}">
                  <a16:creationId xmlns:a16="http://schemas.microsoft.com/office/drawing/2014/main" id="{2FBAA0D0-C0CB-4080-8BE6-4306FAC33C08}"/>
                </a:ext>
              </a:extLst>
            </p:cNvPr>
            <p:cNvSpPr/>
            <p:nvPr/>
          </p:nvSpPr>
          <p:spPr>
            <a:xfrm rot="14575590">
              <a:off x="7167706" y="2296328"/>
              <a:ext cx="157077" cy="206010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1FA0C3AC-07FD-40CA-8D40-7D2F5E034D98}"/>
                </a:ext>
              </a:extLst>
            </p:cNvPr>
            <p:cNvCxnSpPr/>
            <p:nvPr/>
          </p:nvCxnSpPr>
          <p:spPr>
            <a:xfrm>
              <a:off x="7311149" y="2267990"/>
              <a:ext cx="150651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D4F7897-A313-42DB-9F89-D690EC1DF156}"/>
              </a:ext>
            </a:extLst>
          </p:cNvPr>
          <p:cNvGrpSpPr/>
          <p:nvPr/>
        </p:nvGrpSpPr>
        <p:grpSpPr>
          <a:xfrm>
            <a:off x="8234881" y="2925381"/>
            <a:ext cx="337885" cy="261331"/>
            <a:chOff x="8234881" y="2262650"/>
            <a:chExt cx="337885" cy="261331"/>
          </a:xfrm>
        </p:grpSpPr>
        <p:sp>
          <p:nvSpPr>
            <p:cNvPr id="27" name="Gleichschenkliges Dreieck 26">
              <a:extLst>
                <a:ext uri="{FF2B5EF4-FFF2-40B4-BE49-F238E27FC236}">
                  <a16:creationId xmlns:a16="http://schemas.microsoft.com/office/drawing/2014/main" id="{23351611-0017-41E4-95A7-D668B11B466D}"/>
                </a:ext>
              </a:extLst>
            </p:cNvPr>
            <p:cNvSpPr/>
            <p:nvPr/>
          </p:nvSpPr>
          <p:spPr>
            <a:xfrm rot="7550657">
              <a:off x="8391222" y="2298710"/>
              <a:ext cx="157077" cy="20601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911B13C0-54A9-4195-B327-89CE994F8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4881" y="2262650"/>
              <a:ext cx="193546" cy="2613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feld 28">
            <a:extLst>
              <a:ext uri="{FF2B5EF4-FFF2-40B4-BE49-F238E27FC236}">
                <a16:creationId xmlns:a16="http://schemas.microsoft.com/office/drawing/2014/main" id="{79B75990-70FA-4615-A00C-76B5C36F78EE}"/>
              </a:ext>
            </a:extLst>
          </p:cNvPr>
          <p:cNvSpPr txBox="1"/>
          <p:nvPr/>
        </p:nvSpPr>
        <p:spPr>
          <a:xfrm>
            <a:off x="9230889" y="2806578"/>
            <a:ext cx="55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>
                <a:latin typeface="Century Gothic" panose="020B0502020202020204" pitchFamily="34" charset="0"/>
              </a:rPr>
              <a:t>!</a:t>
            </a:r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79D01F6E-1493-40CC-8BCF-AF460B6A7680}"/>
              </a:ext>
            </a:extLst>
          </p:cNvPr>
          <p:cNvSpPr txBox="1">
            <a:spLocks/>
          </p:cNvSpPr>
          <p:nvPr/>
        </p:nvSpPr>
        <p:spPr>
          <a:xfrm>
            <a:off x="838200" y="1500118"/>
            <a:ext cx="4993046" cy="5507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Results</a:t>
            </a:r>
            <a:r>
              <a:rPr lang="de-DE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800" dirty="0" err="1">
                <a:latin typeface="Century Gothic" panose="020B0502020202020204" pitchFamily="34" charset="0"/>
              </a:rPr>
              <a:t>There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is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some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predictability</a:t>
            </a:r>
            <a:r>
              <a:rPr lang="de-DE" sz="1800" dirty="0">
                <a:latin typeface="Century Gothic" panose="020B0502020202020204" pitchFamily="34" charset="0"/>
              </a:rPr>
              <a:t> in </a:t>
            </a:r>
            <a:r>
              <a:rPr lang="de-DE" sz="1800" dirty="0" err="1">
                <a:latin typeface="Century Gothic" panose="020B0502020202020204" pitchFamily="34" charset="0"/>
              </a:rPr>
              <a:t>the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data</a:t>
            </a:r>
            <a:endParaRPr lang="de-DE" sz="1800" dirty="0">
              <a:latin typeface="Century Gothic" panose="020B0502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800" dirty="0">
                <a:latin typeface="Century Gothic" panose="020B0502020202020204" pitchFamily="34" charset="0"/>
              </a:rPr>
              <a:t>The </a:t>
            </a:r>
            <a:r>
              <a:rPr lang="de-DE" sz="1800" dirty="0" err="1">
                <a:latin typeface="Century Gothic" panose="020B0502020202020204" pitchFamily="34" charset="0"/>
              </a:rPr>
              <a:t>Neural</a:t>
            </a:r>
            <a:r>
              <a:rPr lang="de-DE" sz="1800" dirty="0">
                <a:latin typeface="Century Gothic" panose="020B0502020202020204" pitchFamily="34" charset="0"/>
              </a:rPr>
              <a:t> Network </a:t>
            </a:r>
            <a:r>
              <a:rPr lang="de-DE" sz="1800" dirty="0" err="1">
                <a:latin typeface="Century Gothic" panose="020B0502020202020204" pitchFamily="34" charset="0"/>
              </a:rPr>
              <a:t>works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best</a:t>
            </a:r>
            <a:r>
              <a:rPr lang="de-DE" sz="1800" dirty="0">
                <a:latin typeface="Century Gothic" panose="020B0502020202020204" pitchFamily="34" charset="0"/>
              </a:rPr>
              <a:t>, </a:t>
            </a:r>
            <a:br>
              <a:rPr lang="de-DE" sz="1800" dirty="0">
                <a:latin typeface="Century Gothic" panose="020B0502020202020204" pitchFamily="34" charset="0"/>
              </a:rPr>
            </a:br>
            <a:r>
              <a:rPr lang="de-DE" sz="1800" dirty="0">
                <a:latin typeface="Century Gothic" panose="020B0502020202020204" pitchFamily="34" charset="0"/>
              </a:rPr>
              <a:t>but </a:t>
            </a:r>
            <a:r>
              <a:rPr lang="de-DE" sz="1800" dirty="0" err="1">
                <a:latin typeface="Century Gothic" panose="020B0502020202020204" pitchFamily="34" charset="0"/>
              </a:rPr>
              <a:t>is</a:t>
            </a:r>
            <a:r>
              <a:rPr lang="de-DE" sz="1800" dirty="0">
                <a:latin typeface="Century Gothic" panose="020B0502020202020204" pitchFamily="34" charset="0"/>
              </a:rPr>
              <a:t> not a </a:t>
            </a:r>
            <a:r>
              <a:rPr lang="de-DE" sz="1800" dirty="0" err="1">
                <a:latin typeface="Century Gothic" panose="020B0502020202020204" pitchFamily="34" charset="0"/>
              </a:rPr>
              <a:t>great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predictor</a:t>
            </a:r>
            <a:endParaRPr lang="de-DE" sz="1800" dirty="0">
              <a:latin typeface="Century Gothic" panose="020B0502020202020204" pitchFamily="34" charset="0"/>
            </a:endParaRPr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11BDB9A0-8886-4C3A-BD4F-30F4E2CFDAC9}"/>
              </a:ext>
            </a:extLst>
          </p:cNvPr>
          <p:cNvSpPr txBox="1">
            <a:spLocks/>
          </p:cNvSpPr>
          <p:nvPr/>
        </p:nvSpPr>
        <p:spPr>
          <a:xfrm>
            <a:off x="6185933" y="5183530"/>
            <a:ext cx="5167866" cy="1225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Code:</a:t>
            </a:r>
            <a:endParaRPr lang="de-DE" sz="24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de-DE" sz="1200" dirty="0">
                <a:latin typeface="Century Gothic" panose="020B0502020202020204" pitchFamily="34" charset="0"/>
              </a:rPr>
              <a:t>https://github.com/FlorianParche/ubiquitous-octo-winner/tree/master/Predicting%20the%20Bundesliga%20with%20ML</a:t>
            </a:r>
          </a:p>
        </p:txBody>
      </p:sp>
    </p:spTree>
    <p:extLst>
      <p:ext uri="{BB962C8B-B14F-4D97-AF65-F5344CB8AC3E}">
        <p14:creationId xmlns:p14="http://schemas.microsoft.com/office/powerpoint/2010/main" val="3030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935BE34-B935-4C8F-A583-6CBB8B4D5314}"/>
              </a:ext>
            </a:extLst>
          </p:cNvPr>
          <p:cNvSpPr txBox="1">
            <a:spLocks/>
          </p:cNvSpPr>
          <p:nvPr/>
        </p:nvSpPr>
        <p:spPr>
          <a:xfrm>
            <a:off x="838200" y="1500120"/>
            <a:ext cx="5257800" cy="5357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Idea</a:t>
            </a:r>
            <a:r>
              <a:rPr lang="de-DE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Century Gothic" panose="020B0502020202020204" pitchFamily="34" charset="0"/>
              </a:rPr>
              <a:t>Predict</a:t>
            </a:r>
            <a:r>
              <a:rPr lang="de-DE" sz="2000" dirty="0">
                <a:latin typeface="Century Gothic" panose="020B0502020202020204" pitchFamily="34" charset="0"/>
              </a:rPr>
              <a:t> </a:t>
            </a:r>
            <a:r>
              <a:rPr lang="de-DE" sz="2000" dirty="0" err="1">
                <a:latin typeface="Century Gothic" panose="020B0502020202020204" pitchFamily="34" charset="0"/>
              </a:rPr>
              <a:t>the</a:t>
            </a:r>
            <a:r>
              <a:rPr lang="de-DE" sz="2000" dirty="0">
                <a:latin typeface="Century Gothic" panose="020B0502020202020204" pitchFamily="34" charset="0"/>
              </a:rPr>
              <a:t> outcome</a:t>
            </a:r>
            <a:r>
              <a:rPr lang="de-DE" sz="1600" baseline="40000" dirty="0">
                <a:latin typeface="Arial" panose="020B0604020202020204" pitchFamily="34" charset="0"/>
              </a:rPr>
              <a:t>1</a:t>
            </a:r>
            <a:r>
              <a:rPr lang="de-DE" sz="2000" dirty="0">
                <a:latin typeface="Century Gothic" panose="020B0502020202020204" pitchFamily="34" charset="0"/>
              </a:rPr>
              <a:t> </a:t>
            </a:r>
            <a:r>
              <a:rPr lang="de-DE" sz="2000" dirty="0" err="1">
                <a:latin typeface="Century Gothic" panose="020B0502020202020204" pitchFamily="34" charset="0"/>
              </a:rPr>
              <a:t>of</a:t>
            </a:r>
            <a:r>
              <a:rPr lang="de-DE" sz="2000" dirty="0">
                <a:latin typeface="Century Gothic" panose="020B0502020202020204" pitchFamily="34" charset="0"/>
              </a:rPr>
              <a:t> </a:t>
            </a:r>
            <a:br>
              <a:rPr lang="de-DE" sz="2000" dirty="0">
                <a:latin typeface="Century Gothic" panose="020B0502020202020204" pitchFamily="34" charset="0"/>
              </a:rPr>
            </a:br>
            <a:r>
              <a:rPr lang="de-DE" sz="2000" dirty="0">
                <a:latin typeface="Century Gothic" panose="020B0502020202020204" pitchFamily="34" charset="0"/>
              </a:rPr>
              <a:t>1. Bundesliga </a:t>
            </a:r>
            <a:r>
              <a:rPr lang="de-DE" sz="2000" dirty="0" err="1">
                <a:latin typeface="Century Gothic" panose="020B0502020202020204" pitchFamily="34" charset="0"/>
              </a:rPr>
              <a:t>games</a:t>
            </a:r>
            <a:endParaRPr lang="de-DE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de-DE" sz="1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de-DE" b="1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How</a:t>
            </a:r>
            <a:r>
              <a:rPr lang="de-DE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800" dirty="0" err="1">
                <a:latin typeface="Century Gothic" panose="020B0502020202020204" pitchFamily="34" charset="0"/>
              </a:rPr>
              <a:t>Machine</a:t>
            </a:r>
            <a:r>
              <a:rPr lang="de-DE" sz="1800" dirty="0">
                <a:latin typeface="Century Gothic" panose="020B0502020202020204" pitchFamily="34" charset="0"/>
              </a:rPr>
              <a:t> Learning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Century Gothic" panose="020B0502020202020204" pitchFamily="34" charset="0"/>
              </a:rPr>
              <a:t>Neural</a:t>
            </a:r>
            <a:r>
              <a:rPr lang="de-DE" sz="1400" dirty="0">
                <a:latin typeface="Century Gothic" panose="020B0502020202020204" pitchFamily="34" charset="0"/>
              </a:rPr>
              <a:t> Network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Century Gothic" panose="020B0502020202020204" pitchFamily="34" charset="0"/>
              </a:rPr>
              <a:t>Decision</a:t>
            </a:r>
            <a:r>
              <a:rPr lang="de-DE" sz="1400" dirty="0">
                <a:latin typeface="Century Gothic" panose="020B0502020202020204" pitchFamily="34" charset="0"/>
              </a:rPr>
              <a:t> </a:t>
            </a:r>
            <a:r>
              <a:rPr lang="de-DE" sz="1400" dirty="0" err="1">
                <a:latin typeface="Century Gothic" panose="020B0502020202020204" pitchFamily="34" charset="0"/>
              </a:rPr>
              <a:t>Tree</a:t>
            </a:r>
            <a:endParaRPr lang="de-DE" sz="1400" dirty="0">
              <a:latin typeface="Century Gothic" panose="020B0502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Century Gothic" panose="020B0502020202020204" pitchFamily="34" charset="0"/>
              </a:rPr>
              <a:t>Suppor</a:t>
            </a:r>
            <a:r>
              <a:rPr lang="de-DE" sz="1400" dirty="0">
                <a:latin typeface="Century Gothic" panose="020B0502020202020204" pitchFamily="34" charset="0"/>
              </a:rPr>
              <a:t> Vector </a:t>
            </a:r>
            <a:r>
              <a:rPr lang="de-DE" sz="1400" dirty="0" err="1">
                <a:latin typeface="Century Gothic" panose="020B0502020202020204" pitchFamily="34" charset="0"/>
              </a:rPr>
              <a:t>Machine</a:t>
            </a:r>
            <a:endParaRPr lang="de-DE" sz="14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1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de-DE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Goal: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Century Gothic" panose="020B0502020202020204" pitchFamily="34" charset="0"/>
              </a:rPr>
              <a:t>Outperform ‘naive’ picks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>
                <a:latin typeface="Century Gothic" panose="020B0502020202020204" pitchFamily="34" charset="0"/>
              </a:rPr>
              <a:t>The favorite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>
                <a:latin typeface="Century Gothic" panose="020B0502020202020204" pitchFamily="34" charset="0"/>
              </a:rPr>
              <a:t>The home team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510061-C005-4FBC-9E78-C12942A4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 err="1">
                <a:latin typeface="Century Gothic" panose="020B0502020202020204" pitchFamily="34" charset="0"/>
              </a:rPr>
              <a:t>Overview</a:t>
            </a:r>
            <a:endParaRPr lang="de-DE" dirty="0">
              <a:latin typeface="Century Gothic" panose="020B0502020202020204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9B22DBF-2D5D-4F44-A7B0-E6CC2524E62E}"/>
              </a:ext>
            </a:extLst>
          </p:cNvPr>
          <p:cNvCxnSpPr/>
          <p:nvPr/>
        </p:nvCxnSpPr>
        <p:spPr>
          <a:xfrm>
            <a:off x="838200" y="1283516"/>
            <a:ext cx="1045338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1858D11A-2051-4777-8D7B-9076D6416D7B}"/>
              </a:ext>
            </a:extLst>
          </p:cNvPr>
          <p:cNvSpPr/>
          <p:nvPr/>
        </p:nvSpPr>
        <p:spPr>
          <a:xfrm>
            <a:off x="6997949" y="2782021"/>
            <a:ext cx="626400" cy="6257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A9CE34E2-237A-4D58-9FBB-A3BEC3C8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E8DA0DA-F98D-4502-8DDA-29ED6ABAB1A6}" type="slidenum">
              <a:rPr lang="de-DE" smtClean="0"/>
              <a:t>2</a:t>
            </a:fld>
            <a:endParaRPr lang="de-DE"/>
          </a:p>
        </p:txBody>
      </p:sp>
      <p:pic>
        <p:nvPicPr>
          <p:cNvPr id="2052" name="Picture 4" descr="Image result for Computer zeichnung">
            <a:extLst>
              <a:ext uri="{FF2B5EF4-FFF2-40B4-BE49-F238E27FC236}">
                <a16:creationId xmlns:a16="http://schemas.microsoft.com/office/drawing/2014/main" id="{0DD95F3A-F250-454F-A6E7-82EB64C3A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537" y="150132"/>
            <a:ext cx="1223950" cy="9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080787CC-189A-43A1-B8FD-17E6C3768DC9}"/>
              </a:ext>
            </a:extLst>
          </p:cNvPr>
          <p:cNvSpPr/>
          <p:nvPr/>
        </p:nvSpPr>
        <p:spPr>
          <a:xfrm>
            <a:off x="11110915" y="242386"/>
            <a:ext cx="61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Image result for fußball zeichnung">
            <a:extLst>
              <a:ext uri="{FF2B5EF4-FFF2-40B4-BE49-F238E27FC236}">
                <a16:creationId xmlns:a16="http://schemas.microsoft.com/office/drawing/2014/main" id="{F6D84CFB-6418-47B3-B0EB-360EAB564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979" y="361450"/>
            <a:ext cx="193871" cy="19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k 27" descr="Team">
            <a:extLst>
              <a:ext uri="{FF2B5EF4-FFF2-40B4-BE49-F238E27FC236}">
                <a16:creationId xmlns:a16="http://schemas.microsoft.com/office/drawing/2014/main" id="{2E10D9B9-4E76-4CB3-89FA-C4EB6B610C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35543" y="3671851"/>
            <a:ext cx="1667069" cy="1667069"/>
          </a:xfrm>
          <a:prstGeom prst="rect">
            <a:avLst/>
          </a:prstGeom>
        </p:spPr>
      </p:pic>
      <p:sp>
        <p:nvSpPr>
          <p:cNvPr id="32" name="Ellipse 31">
            <a:extLst>
              <a:ext uri="{FF2B5EF4-FFF2-40B4-BE49-F238E27FC236}">
                <a16:creationId xmlns:a16="http://schemas.microsoft.com/office/drawing/2014/main" id="{856433B5-C5B9-4309-8BB1-2E0A4C8450E3}"/>
              </a:ext>
            </a:extLst>
          </p:cNvPr>
          <p:cNvSpPr/>
          <p:nvPr/>
        </p:nvSpPr>
        <p:spPr>
          <a:xfrm>
            <a:off x="8055418" y="2754467"/>
            <a:ext cx="626400" cy="6257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8CB2476-73D8-41F9-B880-FCE43FEE83C4}"/>
              </a:ext>
            </a:extLst>
          </p:cNvPr>
          <p:cNvSpPr/>
          <p:nvPr/>
        </p:nvSpPr>
        <p:spPr>
          <a:xfrm>
            <a:off x="9203861" y="2816857"/>
            <a:ext cx="626400" cy="6257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390E4C32-4AC1-46A1-8E51-CA0F2133F83F}"/>
              </a:ext>
            </a:extLst>
          </p:cNvPr>
          <p:cNvSpPr/>
          <p:nvPr/>
        </p:nvSpPr>
        <p:spPr>
          <a:xfrm>
            <a:off x="7387700" y="3442366"/>
            <a:ext cx="270000" cy="2708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025AF030-2340-4E6A-B809-CE6BC35D7BE7}"/>
              </a:ext>
            </a:extLst>
          </p:cNvPr>
          <p:cNvSpPr/>
          <p:nvPr/>
        </p:nvSpPr>
        <p:spPr>
          <a:xfrm>
            <a:off x="8160780" y="3404453"/>
            <a:ext cx="270000" cy="2708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C4F5EE9-01FC-43ED-AA9E-B81850DA5525}"/>
              </a:ext>
            </a:extLst>
          </p:cNvPr>
          <p:cNvSpPr/>
          <p:nvPr/>
        </p:nvSpPr>
        <p:spPr>
          <a:xfrm>
            <a:off x="9160706" y="3468064"/>
            <a:ext cx="270000" cy="2708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DF1CF2B-B22B-47FB-B945-7B5D3C271F19}"/>
              </a:ext>
            </a:extLst>
          </p:cNvPr>
          <p:cNvSpPr/>
          <p:nvPr/>
        </p:nvSpPr>
        <p:spPr>
          <a:xfrm>
            <a:off x="7715714" y="3715647"/>
            <a:ext cx="131411" cy="13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5D9206B6-B2ED-4DAA-A9BF-A45A53FD494B}"/>
              </a:ext>
            </a:extLst>
          </p:cNvPr>
          <p:cNvSpPr/>
          <p:nvPr/>
        </p:nvSpPr>
        <p:spPr>
          <a:xfrm>
            <a:off x="8302912" y="3698131"/>
            <a:ext cx="131411" cy="13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411CDD9F-6408-42FD-B469-EB76D1238E7A}"/>
              </a:ext>
            </a:extLst>
          </p:cNvPr>
          <p:cNvSpPr/>
          <p:nvPr/>
        </p:nvSpPr>
        <p:spPr>
          <a:xfrm>
            <a:off x="9013829" y="3698131"/>
            <a:ext cx="131411" cy="13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51" name="Gruppieren 2050">
            <a:extLst>
              <a:ext uri="{FF2B5EF4-FFF2-40B4-BE49-F238E27FC236}">
                <a16:creationId xmlns:a16="http://schemas.microsoft.com/office/drawing/2014/main" id="{D1A0493A-30CB-4BB4-8775-CF41B00D10C1}"/>
              </a:ext>
            </a:extLst>
          </p:cNvPr>
          <p:cNvGrpSpPr/>
          <p:nvPr/>
        </p:nvGrpSpPr>
        <p:grpSpPr>
          <a:xfrm>
            <a:off x="7143240" y="2930721"/>
            <a:ext cx="318560" cy="304800"/>
            <a:chOff x="7143240" y="2267990"/>
            <a:chExt cx="318560" cy="304800"/>
          </a:xfrm>
        </p:grpSpPr>
        <p:sp>
          <p:nvSpPr>
            <p:cNvPr id="31" name="Gleichschenkliges Dreieck 30">
              <a:extLst>
                <a:ext uri="{FF2B5EF4-FFF2-40B4-BE49-F238E27FC236}">
                  <a16:creationId xmlns:a16="http://schemas.microsoft.com/office/drawing/2014/main" id="{4698DF79-9D52-4257-B538-E66DD12DF771}"/>
                </a:ext>
              </a:extLst>
            </p:cNvPr>
            <p:cNvSpPr/>
            <p:nvPr/>
          </p:nvSpPr>
          <p:spPr>
            <a:xfrm rot="14575590">
              <a:off x="7167706" y="2296328"/>
              <a:ext cx="157077" cy="206010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EB7F7E70-55A1-4604-93FF-20A8C59A03C3}"/>
                </a:ext>
              </a:extLst>
            </p:cNvPr>
            <p:cNvCxnSpPr/>
            <p:nvPr/>
          </p:nvCxnSpPr>
          <p:spPr>
            <a:xfrm>
              <a:off x="7311149" y="2267990"/>
              <a:ext cx="150651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3" name="Gruppieren 2052">
            <a:extLst>
              <a:ext uri="{FF2B5EF4-FFF2-40B4-BE49-F238E27FC236}">
                <a16:creationId xmlns:a16="http://schemas.microsoft.com/office/drawing/2014/main" id="{91CE47F3-B231-414A-9857-F3D0B3176DB6}"/>
              </a:ext>
            </a:extLst>
          </p:cNvPr>
          <p:cNvGrpSpPr/>
          <p:nvPr/>
        </p:nvGrpSpPr>
        <p:grpSpPr>
          <a:xfrm>
            <a:off x="8234881" y="2925381"/>
            <a:ext cx="337885" cy="261331"/>
            <a:chOff x="8234881" y="2262650"/>
            <a:chExt cx="337885" cy="261331"/>
          </a:xfrm>
        </p:grpSpPr>
        <p:sp>
          <p:nvSpPr>
            <p:cNvPr id="45" name="Gleichschenkliges Dreieck 44">
              <a:extLst>
                <a:ext uri="{FF2B5EF4-FFF2-40B4-BE49-F238E27FC236}">
                  <a16:creationId xmlns:a16="http://schemas.microsoft.com/office/drawing/2014/main" id="{8AF9EDDF-725E-4B03-8207-41688458B03C}"/>
                </a:ext>
              </a:extLst>
            </p:cNvPr>
            <p:cNvSpPr/>
            <p:nvPr/>
          </p:nvSpPr>
          <p:spPr>
            <a:xfrm rot="7550657">
              <a:off x="8391222" y="2298710"/>
              <a:ext cx="157077" cy="20601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38851E52-DCDB-4806-BF34-ED0F1AA75B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4881" y="2262650"/>
              <a:ext cx="193546" cy="2613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Textfeld 2048">
            <a:extLst>
              <a:ext uri="{FF2B5EF4-FFF2-40B4-BE49-F238E27FC236}">
                <a16:creationId xmlns:a16="http://schemas.microsoft.com/office/drawing/2014/main" id="{6AC1F829-D501-4850-AAA5-358D87346B16}"/>
              </a:ext>
            </a:extLst>
          </p:cNvPr>
          <p:cNvSpPr txBox="1"/>
          <p:nvPr/>
        </p:nvSpPr>
        <p:spPr>
          <a:xfrm>
            <a:off x="9230889" y="2806578"/>
            <a:ext cx="55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>
                <a:latin typeface="Century Gothic" panose="020B0502020202020204" pitchFamily="34" charset="0"/>
              </a:rPr>
              <a:t>?</a:t>
            </a:r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8E510876-BEB2-42F8-BCE9-1AF144E7CD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42481" y="355845"/>
            <a:ext cx="257196" cy="199476"/>
          </a:xfrm>
          <a:prstGeom prst="rect">
            <a:avLst/>
          </a:prstGeom>
        </p:spPr>
      </p:pic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FB31E703-62A3-44C8-BA1D-C040F0AB25A8}"/>
              </a:ext>
            </a:extLst>
          </p:cNvPr>
          <p:cNvSpPr txBox="1">
            <a:spLocks/>
          </p:cNvSpPr>
          <p:nvPr/>
        </p:nvSpPr>
        <p:spPr>
          <a:xfrm>
            <a:off x="6176607" y="1500120"/>
            <a:ext cx="4934308" cy="913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Use </a:t>
            </a:r>
            <a:r>
              <a:rPr lang="de-DE" b="1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case</a:t>
            </a:r>
            <a:r>
              <a:rPr lang="de-DE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 dirty="0">
                <a:latin typeface="Century Gothic" panose="020B0502020202020204" pitchFamily="34" charset="0"/>
              </a:rPr>
              <a:t>Beat </a:t>
            </a:r>
            <a:r>
              <a:rPr lang="de-DE" sz="2000" dirty="0" err="1">
                <a:latin typeface="Century Gothic" panose="020B0502020202020204" pitchFamily="34" charset="0"/>
              </a:rPr>
              <a:t>your</a:t>
            </a:r>
            <a:r>
              <a:rPr lang="de-DE" sz="2000" dirty="0">
                <a:latin typeface="Century Gothic" panose="020B0502020202020204" pitchFamily="34" charset="0"/>
              </a:rPr>
              <a:t> </a:t>
            </a:r>
            <a:r>
              <a:rPr lang="de-DE" sz="2000" dirty="0" err="1">
                <a:latin typeface="Century Gothic" panose="020B0502020202020204" pitchFamily="34" charset="0"/>
              </a:rPr>
              <a:t>friends</a:t>
            </a:r>
            <a:r>
              <a:rPr lang="de-DE" sz="2000" dirty="0">
                <a:latin typeface="Century Gothic" panose="020B0502020202020204" pitchFamily="34" charset="0"/>
              </a:rPr>
              <a:t> &amp; </a:t>
            </a:r>
            <a:r>
              <a:rPr lang="de-DE" sz="2000" dirty="0" err="1">
                <a:latin typeface="Century Gothic" panose="020B0502020202020204" pitchFamily="34" charset="0"/>
              </a:rPr>
              <a:t>colleagues</a:t>
            </a:r>
            <a:endParaRPr lang="de-DE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de-DE" sz="100" dirty="0">
              <a:latin typeface="Century Gothic" panose="020B0502020202020204" pitchFamily="34" charset="0"/>
            </a:endParaRPr>
          </a:p>
        </p:txBody>
      </p: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17E4A714-E192-46C3-95AF-4AE1E7DBB1CA}"/>
              </a:ext>
            </a:extLst>
          </p:cNvPr>
          <p:cNvSpPr txBox="1">
            <a:spLocks/>
          </p:cNvSpPr>
          <p:nvPr/>
        </p:nvSpPr>
        <p:spPr>
          <a:xfrm>
            <a:off x="838200" y="6425537"/>
            <a:ext cx="10031963" cy="2270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AutoNum type="arabicParenR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Home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win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 Draw –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Away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win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9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10061-C005-4FBC-9E78-C12942A4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>
                <a:latin typeface="Century Gothic" panose="020B0502020202020204" pitchFamily="34" charset="0"/>
              </a:rPr>
              <a:t>Result</a:t>
            </a:r>
            <a:endParaRPr lang="de-DE" dirty="0">
              <a:latin typeface="Century Gothic" panose="020B0502020202020204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9B22DBF-2D5D-4F44-A7B0-E6CC2524E62E}"/>
              </a:ext>
            </a:extLst>
          </p:cNvPr>
          <p:cNvCxnSpPr/>
          <p:nvPr/>
        </p:nvCxnSpPr>
        <p:spPr>
          <a:xfrm>
            <a:off x="838200" y="1283516"/>
            <a:ext cx="1045338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A9CE34E2-237A-4D58-9FBB-A3BEC3C8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E8DA0DA-F98D-4502-8DDA-29ED6ABAB1A6}" type="slidenum">
              <a:rPr lang="de-DE" smtClean="0"/>
              <a:t>3</a:t>
            </a:fld>
            <a:endParaRPr lang="de-DE"/>
          </a:p>
        </p:txBody>
      </p:sp>
      <p:pic>
        <p:nvPicPr>
          <p:cNvPr id="2052" name="Picture 4" descr="Image result for Computer zeichnung">
            <a:extLst>
              <a:ext uri="{FF2B5EF4-FFF2-40B4-BE49-F238E27FC236}">
                <a16:creationId xmlns:a16="http://schemas.microsoft.com/office/drawing/2014/main" id="{0DD95F3A-F250-454F-A6E7-82EB64C3A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537" y="150132"/>
            <a:ext cx="1223950" cy="9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080787CC-189A-43A1-B8FD-17E6C3768DC9}"/>
              </a:ext>
            </a:extLst>
          </p:cNvPr>
          <p:cNvSpPr/>
          <p:nvPr/>
        </p:nvSpPr>
        <p:spPr>
          <a:xfrm>
            <a:off x="11110915" y="242386"/>
            <a:ext cx="61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Image result for fußball zeichnung">
            <a:extLst>
              <a:ext uri="{FF2B5EF4-FFF2-40B4-BE49-F238E27FC236}">
                <a16:creationId xmlns:a16="http://schemas.microsoft.com/office/drawing/2014/main" id="{F6D84CFB-6418-47B3-B0EB-360EAB564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979" y="361450"/>
            <a:ext cx="193871" cy="19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EEFA284-F703-43C4-8418-7FB2D5D7F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1112" y="341398"/>
            <a:ext cx="306378" cy="201223"/>
          </a:xfrm>
          <a:prstGeom prst="rect">
            <a:avLst/>
          </a:prstGeom>
        </p:spPr>
      </p:pic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3245D1B-6B10-4B89-A0DE-BEA4895078DE}"/>
              </a:ext>
            </a:extLst>
          </p:cNvPr>
          <p:cNvSpPr txBox="1">
            <a:spLocks/>
          </p:cNvSpPr>
          <p:nvPr/>
        </p:nvSpPr>
        <p:spPr>
          <a:xfrm>
            <a:off x="838200" y="1500120"/>
            <a:ext cx="5257800" cy="5357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Accuracy</a:t>
            </a:r>
            <a:r>
              <a:rPr lang="de-DE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Century Gothic" panose="020B0502020202020204" pitchFamily="34" charset="0"/>
              </a:rPr>
              <a:t>Neural</a:t>
            </a:r>
            <a:r>
              <a:rPr lang="de-DE" sz="2000" dirty="0">
                <a:latin typeface="Century Gothic" panose="020B0502020202020204" pitchFamily="34" charset="0"/>
              </a:rPr>
              <a:t> Network: 	53.52%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DE" sz="2000" dirty="0">
              <a:latin typeface="Century Gothic" panose="020B0502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 dirty="0" err="1">
                <a:latin typeface="Century Gothic" panose="020B0502020202020204" pitchFamily="34" charset="0"/>
              </a:rPr>
              <a:t>Favorite</a:t>
            </a:r>
            <a:r>
              <a:rPr lang="de-DE" sz="2000" dirty="0">
                <a:latin typeface="Century Gothic" panose="020B0502020202020204" pitchFamily="34" charset="0"/>
              </a:rPr>
              <a:t>: 		53.17%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 dirty="0">
                <a:latin typeface="Century Gothic" panose="020B0502020202020204" pitchFamily="34" charset="0"/>
              </a:rPr>
              <a:t>Home Team: 	49.47%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DE" sz="1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Gleichschenkliges Dreieck 13">
            <a:extLst>
              <a:ext uri="{FF2B5EF4-FFF2-40B4-BE49-F238E27FC236}">
                <a16:creationId xmlns:a16="http://schemas.microsoft.com/office/drawing/2014/main" id="{03B405E9-F9C4-4E85-92BF-0DA79DD642FA}"/>
              </a:ext>
            </a:extLst>
          </p:cNvPr>
          <p:cNvSpPr/>
          <p:nvPr/>
        </p:nvSpPr>
        <p:spPr>
          <a:xfrm rot="5400000">
            <a:off x="942750" y="4263554"/>
            <a:ext cx="457200" cy="235468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E3813F2-7ADC-4422-967D-E758518D5954}"/>
              </a:ext>
            </a:extLst>
          </p:cNvPr>
          <p:cNvSpPr txBox="1"/>
          <p:nvPr/>
        </p:nvSpPr>
        <p:spPr>
          <a:xfrm>
            <a:off x="1322779" y="4196622"/>
            <a:ext cx="4339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entury Gothic" panose="020B0502020202020204" pitchFamily="34" charset="0"/>
              </a:rPr>
              <a:t>The </a:t>
            </a:r>
            <a:r>
              <a:rPr lang="de-DE" dirty="0" err="1">
                <a:latin typeface="Century Gothic" panose="020B0502020202020204" pitchFamily="34" charset="0"/>
              </a:rPr>
              <a:t>model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barely</a:t>
            </a:r>
            <a:r>
              <a:rPr lang="de-DE" dirty="0">
                <a:latin typeface="Century Gothic" panose="020B0502020202020204" pitchFamily="34" charset="0"/>
              </a:rPr>
              <a:t> and </a:t>
            </a:r>
            <a:r>
              <a:rPr lang="en-US" dirty="0">
                <a:latin typeface="Century Gothic" panose="020B0502020202020204" pitchFamily="34" charset="0"/>
              </a:rPr>
              <a:t>insignificantly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outperforms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‘naive’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approaches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8CD03A3-57D1-4C87-AAC4-803418A52093}"/>
              </a:ext>
            </a:extLst>
          </p:cNvPr>
          <p:cNvGrpSpPr/>
          <p:nvPr/>
        </p:nvGrpSpPr>
        <p:grpSpPr>
          <a:xfrm rot="1395356">
            <a:off x="7393110" y="1726815"/>
            <a:ext cx="2073716" cy="2048564"/>
            <a:chOff x="7393110" y="1726815"/>
            <a:chExt cx="2073716" cy="2048564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D2547425-5FDD-4F33-AD1E-5A298CB3A25D}"/>
                </a:ext>
              </a:extLst>
            </p:cNvPr>
            <p:cNvGrpSpPr/>
            <p:nvPr/>
          </p:nvGrpSpPr>
          <p:grpSpPr>
            <a:xfrm>
              <a:off x="7393110" y="1726815"/>
              <a:ext cx="2073716" cy="2048564"/>
              <a:chOff x="7877263" y="2201908"/>
              <a:chExt cx="864000" cy="864000"/>
            </a:xfrm>
          </p:grpSpPr>
          <p:sp>
            <p:nvSpPr>
              <p:cNvPr id="5" name="Kreis: nicht ausgefüllt 4">
                <a:extLst>
                  <a:ext uri="{FF2B5EF4-FFF2-40B4-BE49-F238E27FC236}">
                    <a16:creationId xmlns:a16="http://schemas.microsoft.com/office/drawing/2014/main" id="{6CD694B5-CDA1-478C-BC5B-1AF7E5924103}"/>
                  </a:ext>
                </a:extLst>
              </p:cNvPr>
              <p:cNvSpPr/>
              <p:nvPr/>
            </p:nvSpPr>
            <p:spPr>
              <a:xfrm>
                <a:off x="7877263" y="2201908"/>
                <a:ext cx="864000" cy="864000"/>
              </a:xfrm>
              <a:prstGeom prst="donut">
                <a:avLst>
                  <a:gd name="adj" fmla="val 13673"/>
                </a:avLst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06BC1E81-191F-4EEE-800F-23BFF1C2C7E3}"/>
                  </a:ext>
                </a:extLst>
              </p:cNvPr>
              <p:cNvSpPr txBox="1"/>
              <p:nvPr/>
            </p:nvSpPr>
            <p:spPr>
              <a:xfrm>
                <a:off x="7982125" y="2501549"/>
                <a:ext cx="654276" cy="246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b="1" dirty="0">
                    <a:solidFill>
                      <a:schemeClr val="accent4">
                        <a:lumMod val="75000"/>
                      </a:schemeClr>
                    </a:solidFill>
                    <a:latin typeface="LM Roman 12" panose="00000500000000000000" pitchFamily="50" charset="0"/>
                  </a:rPr>
                  <a:t>0.35%</a:t>
                </a:r>
              </a:p>
            </p:txBody>
          </p:sp>
        </p:grp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F86DB132-4B35-450B-8953-45BEF319E0DA}"/>
                </a:ext>
              </a:extLst>
            </p:cNvPr>
            <p:cNvCxnSpPr>
              <a:cxnSpLocks/>
            </p:cNvCxnSpPr>
            <p:nvPr/>
          </p:nvCxnSpPr>
          <p:spPr>
            <a:xfrm>
              <a:off x="7841267" y="2493638"/>
              <a:ext cx="1159236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C0131BFA-8C49-4609-AB45-71DE367912C9}"/>
                </a:ext>
              </a:extLst>
            </p:cNvPr>
            <p:cNvCxnSpPr>
              <a:cxnSpLocks/>
            </p:cNvCxnSpPr>
            <p:nvPr/>
          </p:nvCxnSpPr>
          <p:spPr>
            <a:xfrm>
              <a:off x="7841267" y="2965126"/>
              <a:ext cx="1159236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Grafik 8" descr="Ein Bild, das Personen, draußen, Menge enthält.&#10;&#10;Automatisch generierte Beschreibung">
            <a:extLst>
              <a:ext uri="{FF2B5EF4-FFF2-40B4-BE49-F238E27FC236}">
                <a16:creationId xmlns:a16="http://schemas.microsoft.com/office/drawing/2014/main" id="{C5C075C2-0535-435A-A410-7C8B2D7741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12" t="38613" r="43995" b="43719"/>
          <a:stretch/>
        </p:blipFill>
        <p:spPr>
          <a:xfrm>
            <a:off x="7299961" y="1690688"/>
            <a:ext cx="2202180" cy="212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1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10061-C005-4FBC-9E78-C12942A4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Century Gothic" panose="020B0502020202020204" pitchFamily="34" charset="0"/>
              </a:rPr>
              <a:t>Data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9B22DBF-2D5D-4F44-A7B0-E6CC2524E62E}"/>
              </a:ext>
            </a:extLst>
          </p:cNvPr>
          <p:cNvCxnSpPr/>
          <p:nvPr/>
        </p:nvCxnSpPr>
        <p:spPr>
          <a:xfrm>
            <a:off x="838200" y="1283516"/>
            <a:ext cx="1045338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A9CE34E2-237A-4D58-9FBB-A3BEC3C8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E8DA0DA-F98D-4502-8DDA-29ED6ABAB1A6}" type="slidenum">
              <a:rPr lang="de-DE" smtClean="0"/>
              <a:t>4</a:t>
            </a:fld>
            <a:endParaRPr lang="de-DE" dirty="0"/>
          </a:p>
        </p:txBody>
      </p:sp>
      <p:pic>
        <p:nvPicPr>
          <p:cNvPr id="2052" name="Picture 4" descr="Image result for Computer zeichnung">
            <a:extLst>
              <a:ext uri="{FF2B5EF4-FFF2-40B4-BE49-F238E27FC236}">
                <a16:creationId xmlns:a16="http://schemas.microsoft.com/office/drawing/2014/main" id="{0DD95F3A-F250-454F-A6E7-82EB64C3A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537" y="150132"/>
            <a:ext cx="1223950" cy="9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080787CC-189A-43A1-B8FD-17E6C3768DC9}"/>
              </a:ext>
            </a:extLst>
          </p:cNvPr>
          <p:cNvSpPr/>
          <p:nvPr/>
        </p:nvSpPr>
        <p:spPr>
          <a:xfrm>
            <a:off x="11110915" y="242386"/>
            <a:ext cx="61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Image result for fußball zeichnung">
            <a:extLst>
              <a:ext uri="{FF2B5EF4-FFF2-40B4-BE49-F238E27FC236}">
                <a16:creationId xmlns:a16="http://schemas.microsoft.com/office/drawing/2014/main" id="{F6D84CFB-6418-47B3-B0EB-360EAB564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979" y="361450"/>
            <a:ext cx="193871" cy="19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B0F7E64B-AFF3-4F52-96EE-CD235AEC1EE4}"/>
              </a:ext>
            </a:extLst>
          </p:cNvPr>
          <p:cNvSpPr txBox="1">
            <a:spLocks/>
          </p:cNvSpPr>
          <p:nvPr/>
        </p:nvSpPr>
        <p:spPr>
          <a:xfrm>
            <a:off x="838200" y="1500119"/>
            <a:ext cx="5257800" cy="4592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Dataset</a:t>
            </a:r>
            <a:r>
              <a:rPr lang="de-DE" sz="2000" b="1" baseline="40000" dirty="0">
                <a:solidFill>
                  <a:schemeClr val="accent6"/>
                </a:solidFill>
                <a:latin typeface="Arial" panose="020B0604020202020204" pitchFamily="34" charset="0"/>
              </a:rPr>
              <a:t>1</a:t>
            </a:r>
            <a:r>
              <a:rPr lang="de-DE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800" dirty="0">
                <a:latin typeface="Century Gothic" panose="020B0502020202020204" pitchFamily="34" charset="0"/>
              </a:rPr>
              <a:t>3,780 Games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800" dirty="0">
                <a:latin typeface="Century Gothic" panose="020B0502020202020204" pitchFamily="34" charset="0"/>
              </a:rPr>
              <a:t>28 Teams</a:t>
            </a:r>
            <a:r>
              <a:rPr lang="de-DE" sz="1400" baseline="40000" dirty="0">
                <a:latin typeface="Arial" panose="020B0604020202020204" pitchFamily="34" charset="0"/>
              </a:rPr>
              <a:t>2</a:t>
            </a:r>
            <a:endParaRPr lang="de-DE" sz="1800" baseline="40000" dirty="0"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800" dirty="0">
                <a:latin typeface="Century Gothic" panose="020B0502020202020204" pitchFamily="34" charset="0"/>
              </a:rPr>
              <a:t>Aug 2001 – May 2018</a:t>
            </a:r>
          </a:p>
          <a:p>
            <a:pPr marL="0" indent="0">
              <a:buNone/>
            </a:pPr>
            <a:endParaRPr lang="de-DE" sz="1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de-DE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Inputs: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800" dirty="0">
                <a:latin typeface="Century Gothic" panose="020B0502020202020204" pitchFamily="34" charset="0"/>
              </a:rPr>
              <a:t>Outcome Odds</a:t>
            </a:r>
            <a:r>
              <a:rPr lang="de-DE" sz="1400" baseline="40000" dirty="0">
                <a:latin typeface="Arial" panose="020B0604020202020204" pitchFamily="34" charset="0"/>
              </a:rPr>
              <a:t>3</a:t>
            </a:r>
            <a:endParaRPr lang="de-DE" sz="1800" baseline="40000" dirty="0"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800" dirty="0">
                <a:latin typeface="Century Gothic" panose="020B0502020202020204" pitchFamily="34" charset="0"/>
              </a:rPr>
              <a:t>Feature Engineering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Century Gothic" panose="020B0502020202020204" pitchFamily="34" charset="0"/>
              </a:rPr>
              <a:t>Past</a:t>
            </a:r>
            <a:r>
              <a:rPr lang="de-DE" sz="1400" dirty="0">
                <a:latin typeface="Century Gothic" panose="020B0502020202020204" pitchFamily="34" charset="0"/>
              </a:rPr>
              <a:t> </a:t>
            </a:r>
            <a:r>
              <a:rPr lang="de-DE" sz="1400" dirty="0" err="1">
                <a:latin typeface="Century Gothic" panose="020B0502020202020204" pitchFamily="34" charset="0"/>
              </a:rPr>
              <a:t>goals</a:t>
            </a:r>
            <a:r>
              <a:rPr lang="de-DE" sz="1400" dirty="0">
                <a:latin typeface="Century Gothic" panose="020B0502020202020204" pitchFamily="34" charset="0"/>
              </a:rPr>
              <a:t> </a:t>
            </a:r>
            <a:r>
              <a:rPr lang="de-DE" sz="1400" dirty="0" err="1">
                <a:latin typeface="Century Gothic" panose="020B0502020202020204" pitchFamily="34" charset="0"/>
              </a:rPr>
              <a:t>scored</a:t>
            </a:r>
            <a:endParaRPr lang="de-DE" sz="1400" dirty="0">
              <a:latin typeface="Century Gothic" panose="020B0502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Century Gothic" panose="020B0502020202020204" pitchFamily="34" charset="0"/>
              </a:rPr>
              <a:t>Past</a:t>
            </a:r>
            <a:r>
              <a:rPr lang="de-DE" sz="1400" dirty="0">
                <a:latin typeface="Century Gothic" panose="020B0502020202020204" pitchFamily="34" charset="0"/>
              </a:rPr>
              <a:t> </a:t>
            </a:r>
            <a:r>
              <a:rPr lang="de-DE" sz="1400" dirty="0" err="1">
                <a:latin typeface="Century Gothic" panose="020B0502020202020204" pitchFamily="34" charset="0"/>
              </a:rPr>
              <a:t>goals</a:t>
            </a:r>
            <a:r>
              <a:rPr lang="de-DE" sz="1400" dirty="0">
                <a:latin typeface="Century Gothic" panose="020B0502020202020204" pitchFamily="34" charset="0"/>
              </a:rPr>
              <a:t> </a:t>
            </a:r>
            <a:r>
              <a:rPr lang="de-DE" sz="1400" dirty="0" err="1">
                <a:latin typeface="Century Gothic" panose="020B0502020202020204" pitchFamily="34" charset="0"/>
              </a:rPr>
              <a:t>scored</a:t>
            </a:r>
            <a:r>
              <a:rPr lang="de-DE" sz="1400" dirty="0">
                <a:latin typeface="Century Gothic" panose="020B0502020202020204" pitchFamily="34" charset="0"/>
              </a:rPr>
              <a:t> </a:t>
            </a:r>
            <a:r>
              <a:rPr lang="de-DE" sz="1400" dirty="0" err="1">
                <a:latin typeface="Century Gothic" panose="020B0502020202020204" pitchFamily="34" charset="0"/>
              </a:rPr>
              <a:t>against</a:t>
            </a:r>
            <a:endParaRPr lang="de-DE" sz="1400" dirty="0">
              <a:latin typeface="Century Gothic" panose="020B0502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Century Gothic" panose="020B0502020202020204" pitchFamily="34" charset="0"/>
              </a:rPr>
              <a:t>Past</a:t>
            </a:r>
            <a:r>
              <a:rPr lang="de-DE" sz="1400" dirty="0">
                <a:latin typeface="Century Gothic" panose="020B0502020202020204" pitchFamily="34" charset="0"/>
              </a:rPr>
              <a:t> </a:t>
            </a:r>
            <a:r>
              <a:rPr lang="de-DE" sz="1400" dirty="0" err="1">
                <a:latin typeface="Century Gothic" panose="020B0502020202020204" pitchFamily="34" charset="0"/>
              </a:rPr>
              <a:t>points</a:t>
            </a:r>
            <a:r>
              <a:rPr lang="de-DE" sz="1400" dirty="0">
                <a:latin typeface="Century Gothic" panose="020B0502020202020204" pitchFamily="34" charset="0"/>
              </a:rPr>
              <a:t> per game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400" dirty="0">
                <a:latin typeface="Century Gothic" panose="020B0502020202020204" pitchFamily="34" charset="0"/>
              </a:rPr>
              <a:t>Ranks </a:t>
            </a:r>
            <a:r>
              <a:rPr lang="de-DE" sz="1400" dirty="0" err="1">
                <a:latin typeface="Century Gothic" panose="020B0502020202020204" pitchFamily="34" charset="0"/>
              </a:rPr>
              <a:t>of</a:t>
            </a:r>
            <a:r>
              <a:rPr lang="de-DE" sz="1400" dirty="0">
                <a:latin typeface="Century Gothic" panose="020B0502020202020204" pitchFamily="34" charset="0"/>
              </a:rPr>
              <a:t> </a:t>
            </a:r>
            <a:r>
              <a:rPr lang="de-DE" sz="1400" dirty="0" err="1">
                <a:latin typeface="Century Gothic" panose="020B0502020202020204" pitchFamily="34" charset="0"/>
              </a:rPr>
              <a:t>the</a:t>
            </a:r>
            <a:r>
              <a:rPr lang="de-DE" sz="1400" dirty="0">
                <a:latin typeface="Century Gothic" panose="020B0502020202020204" pitchFamily="34" charset="0"/>
              </a:rPr>
              <a:t> </a:t>
            </a:r>
            <a:r>
              <a:rPr lang="de-DE" sz="1400" dirty="0" err="1">
                <a:latin typeface="Century Gothic" panose="020B0502020202020204" pitchFamily="34" charset="0"/>
              </a:rPr>
              <a:t>above</a:t>
            </a:r>
            <a:r>
              <a:rPr lang="de-DE" sz="1400" dirty="0">
                <a:latin typeface="Century Gothic" panose="020B0502020202020204" pitchFamily="34" charset="0"/>
              </a:rPr>
              <a:t> </a:t>
            </a:r>
            <a:br>
              <a:rPr lang="de-DE" sz="1400" dirty="0">
                <a:latin typeface="Century Gothic" panose="020B0502020202020204" pitchFamily="34" charset="0"/>
              </a:rPr>
            </a:br>
            <a:r>
              <a:rPr lang="de-DE" sz="1400" dirty="0">
                <a:latin typeface="Century Gothic" panose="020B0502020202020204" pitchFamily="34" charset="0"/>
              </a:rPr>
              <a:t>(</a:t>
            </a:r>
            <a:r>
              <a:rPr lang="de-DE" sz="1400" dirty="0" err="1">
                <a:latin typeface="Century Gothic" panose="020B0502020202020204" pitchFamily="34" charset="0"/>
              </a:rPr>
              <a:t>among</a:t>
            </a:r>
            <a:r>
              <a:rPr lang="de-DE" sz="1400" dirty="0">
                <a:latin typeface="Century Gothic" panose="020B0502020202020204" pitchFamily="34" charset="0"/>
              </a:rPr>
              <a:t> all </a:t>
            </a:r>
            <a:r>
              <a:rPr lang="de-DE" sz="1400" dirty="0" err="1">
                <a:latin typeface="Century Gothic" panose="020B0502020202020204" pitchFamily="34" charset="0"/>
              </a:rPr>
              <a:t>teams</a:t>
            </a:r>
            <a:r>
              <a:rPr lang="de-DE" sz="1400" dirty="0">
                <a:latin typeface="Century Gothic" panose="020B0502020202020204" pitchFamily="34" charset="0"/>
              </a:rPr>
              <a:t>) </a:t>
            </a:r>
            <a:br>
              <a:rPr lang="de-DE" sz="1400" dirty="0">
                <a:latin typeface="Century Gothic" panose="020B0502020202020204" pitchFamily="34" charset="0"/>
              </a:rPr>
            </a:br>
            <a:endParaRPr lang="de-DE" sz="1400" dirty="0">
              <a:latin typeface="Century Gothic" panose="020B0502020202020204" pitchFamily="34" charset="0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B0525D4-9CF6-4376-8E2E-7A3DA5E93EF1}"/>
              </a:ext>
            </a:extLst>
          </p:cNvPr>
          <p:cNvSpPr txBox="1">
            <a:spLocks/>
          </p:cNvSpPr>
          <p:nvPr/>
        </p:nvSpPr>
        <p:spPr>
          <a:xfrm>
            <a:off x="838199" y="5990253"/>
            <a:ext cx="10031963" cy="729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AutoNum type="arabicParenR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Data source: www.football-data.co.uk/germanym</a:t>
            </a:r>
          </a:p>
          <a:p>
            <a:pPr>
              <a:spcBef>
                <a:spcPts val="0"/>
              </a:spcBef>
              <a:spcAft>
                <a:spcPts val="600"/>
              </a:spcAft>
              <a:buAutoNum type="arabicParenR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Note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18 Teams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league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AutoNum type="arabicParenR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Odds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median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providers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F9FC8B6-9782-4DF6-80C4-831630547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962" y="3331029"/>
            <a:ext cx="5629275" cy="236220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7D5BF465-2E18-4E37-980B-EF8341CA190F}"/>
              </a:ext>
            </a:extLst>
          </p:cNvPr>
          <p:cNvSpPr txBox="1">
            <a:spLocks/>
          </p:cNvSpPr>
          <p:nvPr/>
        </p:nvSpPr>
        <p:spPr>
          <a:xfrm>
            <a:off x="6096000" y="1500119"/>
            <a:ext cx="5334000" cy="4592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Exclusions</a:t>
            </a:r>
            <a:r>
              <a:rPr lang="de-DE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800" dirty="0">
                <a:latin typeface="Century Gothic" panose="020B0502020202020204" pitchFamily="34" charset="0"/>
              </a:rPr>
              <a:t>Games </a:t>
            </a:r>
            <a:r>
              <a:rPr lang="de-DE" sz="1800" dirty="0" err="1">
                <a:latin typeface="Century Gothic" panose="020B0502020202020204" pitchFamily="34" charset="0"/>
              </a:rPr>
              <a:t>with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either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team</a:t>
            </a:r>
            <a:r>
              <a:rPr lang="de-DE" sz="1800" dirty="0">
                <a:latin typeface="Century Gothic" panose="020B0502020202020204" pitchFamily="34" charset="0"/>
              </a:rPr>
              <a:t> not in </a:t>
            </a:r>
            <a:r>
              <a:rPr lang="de-DE" sz="1800" dirty="0" err="1">
                <a:latin typeface="Century Gothic" panose="020B0502020202020204" pitchFamily="34" charset="0"/>
              </a:rPr>
              <a:t>the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league</a:t>
            </a:r>
            <a:r>
              <a:rPr lang="de-DE" sz="1800" dirty="0">
                <a:latin typeface="Century Gothic" panose="020B0502020202020204" pitchFamily="34" charset="0"/>
              </a:rPr>
              <a:t> in </a:t>
            </a:r>
            <a:r>
              <a:rPr lang="de-DE" sz="1800" dirty="0" err="1">
                <a:latin typeface="Century Gothic" panose="020B0502020202020204" pitchFamily="34" charset="0"/>
              </a:rPr>
              <a:t>the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previous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season</a:t>
            </a:r>
            <a:endParaRPr lang="de-DE" sz="1800" dirty="0">
              <a:latin typeface="Century Gothic" panose="020B0502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B3DE2F1-5482-4670-99F5-78A13068FDF9}"/>
              </a:ext>
            </a:extLst>
          </p:cNvPr>
          <p:cNvSpPr txBox="1"/>
          <p:nvPr/>
        </p:nvSpPr>
        <p:spPr>
          <a:xfrm>
            <a:off x="6390304" y="5710936"/>
            <a:ext cx="4982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>
                <a:latin typeface="Helvetica" panose="020B0604020202020204" pitchFamily="34" charset="0"/>
                <a:cs typeface="Helvetica" panose="020B0604020202020204" pitchFamily="34" charset="0"/>
              </a:rPr>
              <a:t>Cleaned data prior to feature engineering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66CE83E4-3705-463B-A808-8A3BCB5B93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92214" y="304799"/>
            <a:ext cx="308274" cy="29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0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10061-C005-4FBC-9E78-C12942A4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Century Gothic" panose="020B0502020202020204" pitchFamily="34" charset="0"/>
              </a:rPr>
              <a:t>Historical Winners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9B22DBF-2D5D-4F44-A7B0-E6CC2524E62E}"/>
              </a:ext>
            </a:extLst>
          </p:cNvPr>
          <p:cNvCxnSpPr/>
          <p:nvPr/>
        </p:nvCxnSpPr>
        <p:spPr>
          <a:xfrm>
            <a:off x="838200" y="1283516"/>
            <a:ext cx="1045338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A9CE34E2-237A-4D58-9FBB-A3BEC3C8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E8DA0DA-F98D-4502-8DDA-29ED6ABAB1A6}" type="slidenum">
              <a:rPr lang="de-DE" smtClean="0"/>
              <a:t>5</a:t>
            </a:fld>
            <a:endParaRPr lang="de-DE"/>
          </a:p>
        </p:txBody>
      </p:sp>
      <p:pic>
        <p:nvPicPr>
          <p:cNvPr id="2052" name="Picture 4" descr="Image result for Computer zeichnung">
            <a:extLst>
              <a:ext uri="{FF2B5EF4-FFF2-40B4-BE49-F238E27FC236}">
                <a16:creationId xmlns:a16="http://schemas.microsoft.com/office/drawing/2014/main" id="{0DD95F3A-F250-454F-A6E7-82EB64C3A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537" y="150132"/>
            <a:ext cx="1223950" cy="9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080787CC-189A-43A1-B8FD-17E6C3768DC9}"/>
              </a:ext>
            </a:extLst>
          </p:cNvPr>
          <p:cNvSpPr/>
          <p:nvPr/>
        </p:nvSpPr>
        <p:spPr>
          <a:xfrm>
            <a:off x="11110915" y="242386"/>
            <a:ext cx="61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Image result for fußball zeichnung">
            <a:extLst>
              <a:ext uri="{FF2B5EF4-FFF2-40B4-BE49-F238E27FC236}">
                <a16:creationId xmlns:a16="http://schemas.microsoft.com/office/drawing/2014/main" id="{F6D84CFB-6418-47B3-B0EB-360EAB564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979" y="361450"/>
            <a:ext cx="193871" cy="19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1FDDB23E-D021-4C29-987F-DDA4F04B6E81}"/>
              </a:ext>
            </a:extLst>
          </p:cNvPr>
          <p:cNvSpPr/>
          <p:nvPr/>
        </p:nvSpPr>
        <p:spPr>
          <a:xfrm rot="5400000">
            <a:off x="2592505" y="4788814"/>
            <a:ext cx="180090" cy="2118048"/>
          </a:xfrm>
          <a:prstGeom prst="rightBrace">
            <a:avLst>
              <a:gd name="adj1" fmla="val 8333"/>
              <a:gd name="adj2" fmla="val 50419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eschweifte Klammer rechts 12">
            <a:extLst>
              <a:ext uri="{FF2B5EF4-FFF2-40B4-BE49-F238E27FC236}">
                <a16:creationId xmlns:a16="http://schemas.microsoft.com/office/drawing/2014/main" id="{9C5A0F56-B5E0-486B-AFA9-8403AB5A4FDC}"/>
              </a:ext>
            </a:extLst>
          </p:cNvPr>
          <p:cNvSpPr/>
          <p:nvPr/>
        </p:nvSpPr>
        <p:spPr>
          <a:xfrm rot="5400000">
            <a:off x="7183011" y="2316359"/>
            <a:ext cx="180090" cy="7062962"/>
          </a:xfrm>
          <a:prstGeom prst="rightBrace">
            <a:avLst>
              <a:gd name="adj1" fmla="val 8333"/>
              <a:gd name="adj2" fmla="val 50419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D5FEDC76-6EA4-4A8C-8378-9458A4DFABC2}"/>
              </a:ext>
            </a:extLst>
          </p:cNvPr>
          <p:cNvSpPr txBox="1">
            <a:spLocks/>
          </p:cNvSpPr>
          <p:nvPr/>
        </p:nvSpPr>
        <p:spPr>
          <a:xfrm>
            <a:off x="1623526" y="6111292"/>
            <a:ext cx="2024742" cy="397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600" dirty="0">
                <a:latin typeface="Century Gothic" panose="020B0502020202020204" pitchFamily="34" charset="0"/>
                <a:cs typeface="Arial" panose="020B0604020202020204" pitchFamily="34" charset="0"/>
              </a:rPr>
              <a:t>7 Teams: W &gt; L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59C94BB1-AC2A-43EC-B42C-A79A21640B3C}"/>
              </a:ext>
            </a:extLst>
          </p:cNvPr>
          <p:cNvSpPr txBox="1">
            <a:spLocks/>
          </p:cNvSpPr>
          <p:nvPr/>
        </p:nvSpPr>
        <p:spPr>
          <a:xfrm>
            <a:off x="3648268" y="6111292"/>
            <a:ext cx="7128275" cy="397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600" dirty="0">
                <a:latin typeface="Century Gothic" panose="020B0502020202020204" pitchFamily="34" charset="0"/>
                <a:cs typeface="Arial" panose="020B0604020202020204" pitchFamily="34" charset="0"/>
              </a:rPr>
              <a:t>21 Teams: W &lt; L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A756221E-8974-4DC5-9333-AB08474FA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2481" y="355845"/>
            <a:ext cx="257196" cy="19947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6B71E58-FFBE-47AF-9D9A-128300AAD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9675" y="1547742"/>
            <a:ext cx="97726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2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10061-C005-4FBC-9E78-C12942A4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Century Gothic" panose="020B0502020202020204" pitchFamily="34" charset="0"/>
              </a:rPr>
              <a:t>Historical </a:t>
            </a:r>
            <a:r>
              <a:rPr lang="de-DE" dirty="0" err="1">
                <a:latin typeface="Century Gothic" panose="020B0502020202020204" pitchFamily="34" charset="0"/>
              </a:rPr>
              <a:t>Tendencies</a:t>
            </a:r>
            <a:endParaRPr lang="de-DE" dirty="0">
              <a:latin typeface="Century Gothic" panose="020B0502020202020204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9B22DBF-2D5D-4F44-A7B0-E6CC2524E62E}"/>
              </a:ext>
            </a:extLst>
          </p:cNvPr>
          <p:cNvCxnSpPr/>
          <p:nvPr/>
        </p:nvCxnSpPr>
        <p:spPr>
          <a:xfrm>
            <a:off x="838200" y="1283516"/>
            <a:ext cx="1045338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A9CE34E2-237A-4D58-9FBB-A3BEC3C8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E8DA0DA-F98D-4502-8DDA-29ED6ABAB1A6}" type="slidenum">
              <a:rPr lang="de-DE" smtClean="0"/>
              <a:t>6</a:t>
            </a:fld>
            <a:endParaRPr lang="de-DE"/>
          </a:p>
        </p:txBody>
      </p:sp>
      <p:pic>
        <p:nvPicPr>
          <p:cNvPr id="2052" name="Picture 4" descr="Image result for Computer zeichnung">
            <a:extLst>
              <a:ext uri="{FF2B5EF4-FFF2-40B4-BE49-F238E27FC236}">
                <a16:creationId xmlns:a16="http://schemas.microsoft.com/office/drawing/2014/main" id="{0DD95F3A-F250-454F-A6E7-82EB64C3A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537" y="150132"/>
            <a:ext cx="1223950" cy="9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080787CC-189A-43A1-B8FD-17E6C3768DC9}"/>
              </a:ext>
            </a:extLst>
          </p:cNvPr>
          <p:cNvSpPr/>
          <p:nvPr/>
        </p:nvSpPr>
        <p:spPr>
          <a:xfrm>
            <a:off x="11110915" y="242386"/>
            <a:ext cx="61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Image result for fußball zeichnung">
            <a:extLst>
              <a:ext uri="{FF2B5EF4-FFF2-40B4-BE49-F238E27FC236}">
                <a16:creationId xmlns:a16="http://schemas.microsoft.com/office/drawing/2014/main" id="{F6D84CFB-6418-47B3-B0EB-360EAB564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979" y="361450"/>
            <a:ext cx="193871" cy="19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89FAD7F2-3B2B-44D5-B474-52AA2AF8A409}"/>
              </a:ext>
            </a:extLst>
          </p:cNvPr>
          <p:cNvSpPr/>
          <p:nvPr/>
        </p:nvSpPr>
        <p:spPr>
          <a:xfrm rot="5400000">
            <a:off x="951139" y="6068789"/>
            <a:ext cx="457200" cy="235468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24CCB1E-D4D7-435C-BC1A-3C90B30051A0}"/>
              </a:ext>
            </a:extLst>
          </p:cNvPr>
          <p:cNvSpPr txBox="1"/>
          <p:nvPr/>
        </p:nvSpPr>
        <p:spPr>
          <a:xfrm>
            <a:off x="1331168" y="6001857"/>
            <a:ext cx="450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entury Gothic" panose="020B0502020202020204" pitchFamily="34" charset="0"/>
              </a:rPr>
              <a:t>The </a:t>
            </a:r>
            <a:r>
              <a:rPr lang="de-DE" dirty="0" err="1">
                <a:latin typeface="Century Gothic" panose="020B0502020202020204" pitchFamily="34" charset="0"/>
              </a:rPr>
              <a:t>home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team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tends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to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win</a:t>
            </a:r>
            <a:endParaRPr lang="de-DE" dirty="0">
              <a:latin typeface="Century Gothic" panose="020B0502020202020204" pitchFamily="34" charset="0"/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996D32F3-31C1-49A1-9F27-708C88048E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1112" y="341398"/>
            <a:ext cx="306378" cy="201223"/>
          </a:xfrm>
          <a:prstGeom prst="rect">
            <a:avLst/>
          </a:prstGeom>
        </p:spPr>
      </p:pic>
      <p:sp>
        <p:nvSpPr>
          <p:cNvPr id="23" name="Gleichschenkliges Dreieck 22">
            <a:extLst>
              <a:ext uri="{FF2B5EF4-FFF2-40B4-BE49-F238E27FC236}">
                <a16:creationId xmlns:a16="http://schemas.microsoft.com/office/drawing/2014/main" id="{1AF78724-8DC6-4AE6-BEC5-240C21DF0772}"/>
              </a:ext>
            </a:extLst>
          </p:cNvPr>
          <p:cNvSpPr/>
          <p:nvPr/>
        </p:nvSpPr>
        <p:spPr>
          <a:xfrm rot="5400000">
            <a:off x="6602223" y="6068789"/>
            <a:ext cx="457200" cy="235468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43AE0BB-9A7E-47E2-BB2B-8F80BC3E7948}"/>
              </a:ext>
            </a:extLst>
          </p:cNvPr>
          <p:cNvSpPr txBox="1"/>
          <p:nvPr/>
        </p:nvSpPr>
        <p:spPr>
          <a:xfrm>
            <a:off x="6982252" y="6001857"/>
            <a:ext cx="450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entury Gothic" panose="020B0502020202020204" pitchFamily="34" charset="0"/>
              </a:rPr>
              <a:t>The </a:t>
            </a:r>
            <a:r>
              <a:rPr lang="de-DE" dirty="0" err="1">
                <a:latin typeface="Century Gothic" panose="020B0502020202020204" pitchFamily="34" charset="0"/>
              </a:rPr>
              <a:t>favorite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tends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to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win</a:t>
            </a:r>
            <a:endParaRPr lang="de-DE" dirty="0">
              <a:latin typeface="Century Gothic" panose="020B0502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850C08F-9F2B-470F-9875-C15F905F5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311" y="1813427"/>
            <a:ext cx="4400550" cy="35052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BD55F08-A80D-471B-9DCE-2EFA262753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3089" y="1815732"/>
            <a:ext cx="44196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8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10061-C005-4FBC-9E78-C12942A4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>
                <a:latin typeface="Century Gothic" panose="020B0502020202020204" pitchFamily="34" charset="0"/>
              </a:rPr>
              <a:t>Predictability</a:t>
            </a:r>
            <a:endParaRPr lang="de-DE" dirty="0">
              <a:latin typeface="Century Gothic" panose="020B0502020202020204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9B22DBF-2D5D-4F44-A7B0-E6CC2524E62E}"/>
              </a:ext>
            </a:extLst>
          </p:cNvPr>
          <p:cNvCxnSpPr/>
          <p:nvPr/>
        </p:nvCxnSpPr>
        <p:spPr>
          <a:xfrm>
            <a:off x="838200" y="1283516"/>
            <a:ext cx="1045338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A9CE34E2-237A-4D58-9FBB-A3BEC3C8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E8DA0DA-F98D-4502-8DDA-29ED6ABAB1A6}" type="slidenum">
              <a:rPr lang="de-DE" smtClean="0"/>
              <a:t>7</a:t>
            </a:fld>
            <a:endParaRPr lang="de-DE"/>
          </a:p>
        </p:txBody>
      </p:sp>
      <p:pic>
        <p:nvPicPr>
          <p:cNvPr id="2052" name="Picture 4" descr="Image result for Computer zeichnung">
            <a:extLst>
              <a:ext uri="{FF2B5EF4-FFF2-40B4-BE49-F238E27FC236}">
                <a16:creationId xmlns:a16="http://schemas.microsoft.com/office/drawing/2014/main" id="{0DD95F3A-F250-454F-A6E7-82EB64C3A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537" y="150132"/>
            <a:ext cx="1223950" cy="9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080787CC-189A-43A1-B8FD-17E6C3768DC9}"/>
              </a:ext>
            </a:extLst>
          </p:cNvPr>
          <p:cNvSpPr/>
          <p:nvPr/>
        </p:nvSpPr>
        <p:spPr>
          <a:xfrm>
            <a:off x="11110915" y="242386"/>
            <a:ext cx="61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Image result for fußball zeichnung">
            <a:extLst>
              <a:ext uri="{FF2B5EF4-FFF2-40B4-BE49-F238E27FC236}">
                <a16:creationId xmlns:a16="http://schemas.microsoft.com/office/drawing/2014/main" id="{F6D84CFB-6418-47B3-B0EB-360EAB564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979" y="361450"/>
            <a:ext cx="193871" cy="19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B7B1E53-AC19-4715-B1F0-6FB886B03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2214" y="304799"/>
            <a:ext cx="308274" cy="294871"/>
          </a:xfrm>
          <a:prstGeom prst="rect">
            <a:avLst/>
          </a:prstGeom>
        </p:spPr>
      </p:pic>
      <p:sp>
        <p:nvSpPr>
          <p:cNvPr id="18" name="Gleichschenkliges Dreieck 17">
            <a:extLst>
              <a:ext uri="{FF2B5EF4-FFF2-40B4-BE49-F238E27FC236}">
                <a16:creationId xmlns:a16="http://schemas.microsoft.com/office/drawing/2014/main" id="{41DD3244-EB37-41E4-A567-3DC4BA713D80}"/>
              </a:ext>
            </a:extLst>
          </p:cNvPr>
          <p:cNvSpPr/>
          <p:nvPr/>
        </p:nvSpPr>
        <p:spPr>
          <a:xfrm rot="5400000">
            <a:off x="951139" y="6068789"/>
            <a:ext cx="457200" cy="235468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2EDB0A-735B-4F36-AEFF-EFDAB7475301}"/>
              </a:ext>
            </a:extLst>
          </p:cNvPr>
          <p:cNvSpPr txBox="1"/>
          <p:nvPr/>
        </p:nvSpPr>
        <p:spPr>
          <a:xfrm>
            <a:off x="1331168" y="6001857"/>
            <a:ext cx="667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entury Gothic" panose="020B0502020202020204" pitchFamily="34" charset="0"/>
              </a:rPr>
              <a:t>Eyeball-Econometrics</a:t>
            </a:r>
            <a:r>
              <a:rPr lang="de-DE" dirty="0">
                <a:latin typeface="Century Gothic" panose="020B0502020202020204" pitchFamily="34" charset="0"/>
              </a:rPr>
              <a:t>: </a:t>
            </a:r>
            <a:r>
              <a:rPr lang="de-DE" dirty="0" err="1">
                <a:latin typeface="Century Gothic" panose="020B0502020202020204" pitchFamily="34" charset="0"/>
              </a:rPr>
              <a:t>There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is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some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predictability</a:t>
            </a:r>
            <a:endParaRPr lang="de-DE" dirty="0">
              <a:latin typeface="Century Gothic" panose="020B0502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906043B-C1CF-4C5C-BB73-3695144EB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840" y="1905680"/>
            <a:ext cx="5377955" cy="282570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4A9042D-6A1D-48CE-B68D-C650542423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8396" y="1893876"/>
            <a:ext cx="5333764" cy="283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3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9B22DBF-2D5D-4F44-A7B0-E6CC2524E62E}"/>
              </a:ext>
            </a:extLst>
          </p:cNvPr>
          <p:cNvCxnSpPr/>
          <p:nvPr/>
        </p:nvCxnSpPr>
        <p:spPr>
          <a:xfrm>
            <a:off x="838200" y="1283516"/>
            <a:ext cx="1045338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A9510061-C005-4FBC-9E78-C12942A4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Century Gothic" panose="020B0502020202020204" pitchFamily="34" charset="0"/>
              </a:rPr>
              <a:t>Feature Engineering</a:t>
            </a:r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A9CE34E2-237A-4D58-9FBB-A3BEC3C8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E8DA0DA-F98D-4502-8DDA-29ED6ABAB1A6}" type="slidenum">
              <a:rPr lang="de-DE" smtClean="0"/>
              <a:t>8</a:t>
            </a:fld>
            <a:endParaRPr lang="de-DE"/>
          </a:p>
        </p:txBody>
      </p:sp>
      <p:pic>
        <p:nvPicPr>
          <p:cNvPr id="2052" name="Picture 4" descr="Image result for Computer zeichnung">
            <a:extLst>
              <a:ext uri="{FF2B5EF4-FFF2-40B4-BE49-F238E27FC236}">
                <a16:creationId xmlns:a16="http://schemas.microsoft.com/office/drawing/2014/main" id="{0DD95F3A-F250-454F-A6E7-82EB64C3A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537" y="150132"/>
            <a:ext cx="1223950" cy="9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080787CC-189A-43A1-B8FD-17E6C3768DC9}"/>
              </a:ext>
            </a:extLst>
          </p:cNvPr>
          <p:cNvSpPr/>
          <p:nvPr/>
        </p:nvSpPr>
        <p:spPr>
          <a:xfrm>
            <a:off x="11110915" y="242386"/>
            <a:ext cx="61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Image result for fußball zeichnung">
            <a:extLst>
              <a:ext uri="{FF2B5EF4-FFF2-40B4-BE49-F238E27FC236}">
                <a16:creationId xmlns:a16="http://schemas.microsoft.com/office/drawing/2014/main" id="{F6D84CFB-6418-47B3-B0EB-360EAB564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979" y="361450"/>
            <a:ext cx="193871" cy="19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Gleichschenkliges Dreieck 28">
            <a:extLst>
              <a:ext uri="{FF2B5EF4-FFF2-40B4-BE49-F238E27FC236}">
                <a16:creationId xmlns:a16="http://schemas.microsoft.com/office/drawing/2014/main" id="{54A92EC3-AACD-4EF6-955C-3B280DFCF810}"/>
              </a:ext>
            </a:extLst>
          </p:cNvPr>
          <p:cNvSpPr/>
          <p:nvPr/>
        </p:nvSpPr>
        <p:spPr>
          <a:xfrm rot="5400000">
            <a:off x="6645856" y="3308714"/>
            <a:ext cx="457200" cy="235468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C682080-4AA0-4EC2-A43A-D0A9E02BDDBC}"/>
              </a:ext>
            </a:extLst>
          </p:cNvPr>
          <p:cNvSpPr txBox="1"/>
          <p:nvPr/>
        </p:nvSpPr>
        <p:spPr>
          <a:xfrm>
            <a:off x="6997958" y="3195296"/>
            <a:ext cx="418102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2400" b="1" dirty="0">
                <a:latin typeface="Century Gothic" panose="020B0502020202020204" pitchFamily="34" charset="0"/>
              </a:rPr>
              <a:t>47 Features </a:t>
            </a:r>
            <a:r>
              <a:rPr lang="de-DE" sz="2400" dirty="0">
                <a:latin typeface="Century Gothic" panose="020B0502020202020204" pitchFamily="34" charset="0"/>
              </a:rPr>
              <a:t>in 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Century Gothic" panose="020B0502020202020204" pitchFamily="34" charset="0"/>
              </a:rPr>
              <a:t>Prev</a:t>
            </a:r>
            <a:r>
              <a:rPr lang="de-DE" dirty="0">
                <a:latin typeface="Century Gothic" panose="020B0502020202020204" pitchFamily="34" charset="0"/>
              </a:rPr>
              <a:t>. </a:t>
            </a:r>
            <a:r>
              <a:rPr lang="de-DE" dirty="0" err="1">
                <a:latin typeface="Century Gothic" panose="020B0502020202020204" pitchFamily="34" charset="0"/>
              </a:rPr>
              <a:t>season's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statistics</a:t>
            </a:r>
            <a:endParaRPr lang="de-DE" dirty="0">
              <a:latin typeface="Century Gothic" panose="020B0502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Century Gothic" panose="020B0502020202020204" pitchFamily="34" charset="0"/>
              </a:rPr>
              <a:t>Avg</a:t>
            </a:r>
            <a:r>
              <a:rPr lang="de-DE" dirty="0">
                <a:latin typeface="Century Gothic" panose="020B0502020202020204" pitchFamily="34" charset="0"/>
              </a:rPr>
              <a:t>. </a:t>
            </a:r>
            <a:r>
              <a:rPr lang="de-DE" dirty="0" err="1">
                <a:latin typeface="Century Gothic" panose="020B0502020202020204" pitchFamily="34" charset="0"/>
              </a:rPr>
              <a:t>statistics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prev</a:t>
            </a:r>
            <a:r>
              <a:rPr lang="de-DE" dirty="0">
                <a:latin typeface="Century Gothic" panose="020B0502020202020204" pitchFamily="34" charset="0"/>
              </a:rPr>
              <a:t>. </a:t>
            </a:r>
            <a:r>
              <a:rPr lang="de-DE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n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games</a:t>
            </a:r>
            <a:endParaRPr lang="de-DE" dirty="0">
              <a:latin typeface="Century Gothic" panose="020B0502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Century Gothic" panose="020B0502020202020204" pitchFamily="34" charset="0"/>
              </a:rPr>
              <a:t>Avg</a:t>
            </a:r>
            <a:r>
              <a:rPr lang="de-DE" dirty="0">
                <a:latin typeface="Century Gothic" panose="020B0502020202020204" pitchFamily="34" charset="0"/>
              </a:rPr>
              <a:t>. </a:t>
            </a:r>
            <a:r>
              <a:rPr lang="de-DE" dirty="0" err="1">
                <a:latin typeface="Century Gothic" panose="020B0502020202020204" pitchFamily="34" charset="0"/>
              </a:rPr>
              <a:t>statistics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prev</a:t>
            </a:r>
            <a:r>
              <a:rPr lang="de-DE" dirty="0">
                <a:latin typeface="Century Gothic" panose="020B0502020202020204" pitchFamily="34" charset="0"/>
              </a:rPr>
              <a:t>. </a:t>
            </a:r>
            <a:r>
              <a:rPr lang="de-DE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m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games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ranked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among</a:t>
            </a:r>
            <a:r>
              <a:rPr lang="de-DE" dirty="0">
                <a:latin typeface="Century Gothic" panose="020B0502020202020204" pitchFamily="34" charset="0"/>
              </a:rPr>
              <a:t> all </a:t>
            </a:r>
            <a:r>
              <a:rPr lang="de-DE" dirty="0" err="1">
                <a:latin typeface="Century Gothic" panose="020B0502020202020204" pitchFamily="34" charset="0"/>
              </a:rPr>
              <a:t>teams</a:t>
            </a:r>
            <a:endParaRPr lang="de-DE" dirty="0">
              <a:latin typeface="Century Gothic" panose="020B0502020202020204" pitchFamily="34" charset="0"/>
            </a:endParaRPr>
          </a:p>
        </p:txBody>
      </p:sp>
      <p:pic>
        <p:nvPicPr>
          <p:cNvPr id="31" name="Picture 2" descr="Image result for fußball zeichnung">
            <a:extLst>
              <a:ext uri="{FF2B5EF4-FFF2-40B4-BE49-F238E27FC236}">
                <a16:creationId xmlns:a16="http://schemas.microsoft.com/office/drawing/2014/main" id="{2D165A85-F713-4F0E-86BA-B95BA9576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82647">
            <a:off x="601777" y="1616543"/>
            <a:ext cx="249418" cy="24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94D83B76-340F-4530-A70F-E2F4BFDB7639}"/>
              </a:ext>
            </a:extLst>
          </p:cNvPr>
          <p:cNvGrpSpPr/>
          <p:nvPr/>
        </p:nvGrpSpPr>
        <p:grpSpPr>
          <a:xfrm>
            <a:off x="519638" y="3495909"/>
            <a:ext cx="318560" cy="304800"/>
            <a:chOff x="7143240" y="2267990"/>
            <a:chExt cx="318560" cy="304800"/>
          </a:xfrm>
        </p:grpSpPr>
        <p:sp>
          <p:nvSpPr>
            <p:cNvPr id="33" name="Gleichschenkliges Dreieck 32">
              <a:extLst>
                <a:ext uri="{FF2B5EF4-FFF2-40B4-BE49-F238E27FC236}">
                  <a16:creationId xmlns:a16="http://schemas.microsoft.com/office/drawing/2014/main" id="{C5857DA8-D942-4380-92DF-FD2ACC3440A9}"/>
                </a:ext>
              </a:extLst>
            </p:cNvPr>
            <p:cNvSpPr/>
            <p:nvPr/>
          </p:nvSpPr>
          <p:spPr>
            <a:xfrm rot="14575590">
              <a:off x="7167706" y="2296328"/>
              <a:ext cx="157077" cy="206010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EAB4678F-5C90-4C2E-808D-3189EC03BA8E}"/>
                </a:ext>
              </a:extLst>
            </p:cNvPr>
            <p:cNvCxnSpPr/>
            <p:nvPr/>
          </p:nvCxnSpPr>
          <p:spPr>
            <a:xfrm>
              <a:off x="7311149" y="2267990"/>
              <a:ext cx="150651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CD25950-7C42-499F-BE27-D6F70AC9F81F}"/>
              </a:ext>
            </a:extLst>
          </p:cNvPr>
          <p:cNvGrpSpPr/>
          <p:nvPr/>
        </p:nvGrpSpPr>
        <p:grpSpPr>
          <a:xfrm>
            <a:off x="536224" y="5317090"/>
            <a:ext cx="337885" cy="261331"/>
            <a:chOff x="8234881" y="2262650"/>
            <a:chExt cx="337885" cy="261331"/>
          </a:xfrm>
        </p:grpSpPr>
        <p:sp>
          <p:nvSpPr>
            <p:cNvPr id="36" name="Gleichschenkliges Dreieck 35">
              <a:extLst>
                <a:ext uri="{FF2B5EF4-FFF2-40B4-BE49-F238E27FC236}">
                  <a16:creationId xmlns:a16="http://schemas.microsoft.com/office/drawing/2014/main" id="{C7D09EE2-E3F9-4C8C-9350-D25CEF8C3CDC}"/>
                </a:ext>
              </a:extLst>
            </p:cNvPr>
            <p:cNvSpPr/>
            <p:nvPr/>
          </p:nvSpPr>
          <p:spPr>
            <a:xfrm rot="7550657">
              <a:off x="8391222" y="2298710"/>
              <a:ext cx="157077" cy="20601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606298BC-1BDD-4896-AC4F-9097AD4A6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4881" y="2262650"/>
              <a:ext cx="193546" cy="2613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1AAD55B-FF74-402C-B78C-7546BAF52934}"/>
              </a:ext>
            </a:extLst>
          </p:cNvPr>
          <p:cNvSpPr txBox="1">
            <a:spLocks/>
          </p:cNvSpPr>
          <p:nvPr/>
        </p:nvSpPr>
        <p:spPr>
          <a:xfrm>
            <a:off x="838199" y="1500118"/>
            <a:ext cx="5257801" cy="5507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General: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800" dirty="0" err="1">
                <a:latin typeface="Century Gothic" panose="020B0502020202020204" pitchFamily="34" charset="0"/>
              </a:rPr>
              <a:t>Prev</a:t>
            </a:r>
            <a:r>
              <a:rPr lang="de-DE" sz="1800" dirty="0">
                <a:latin typeface="Century Gothic" panose="020B0502020202020204" pitchFamily="34" charset="0"/>
              </a:rPr>
              <a:t>. Season: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800" dirty="0">
                <a:latin typeface="Century Gothic" panose="020B0502020202020204" pitchFamily="34" charset="0"/>
              </a:rPr>
              <a:t>Total </a:t>
            </a:r>
            <a:r>
              <a:rPr lang="de-DE" sz="1800" dirty="0" err="1">
                <a:latin typeface="Century Gothic" panose="020B0502020202020204" pitchFamily="34" charset="0"/>
              </a:rPr>
              <a:t>goals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scored</a:t>
            </a:r>
            <a:r>
              <a:rPr lang="de-DE" sz="1800" dirty="0">
                <a:latin typeface="Century Gothic" panose="020B0502020202020204" pitchFamily="34" charset="0"/>
              </a:rPr>
              <a:t> (H &amp; A)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800" dirty="0">
                <a:latin typeface="Century Gothic" panose="020B0502020202020204" pitchFamily="34" charset="0"/>
              </a:rPr>
              <a:t>Total </a:t>
            </a:r>
            <a:r>
              <a:rPr lang="de-DE" sz="1800" dirty="0" err="1">
                <a:latin typeface="Century Gothic" panose="020B0502020202020204" pitchFamily="34" charset="0"/>
              </a:rPr>
              <a:t>goals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scored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against</a:t>
            </a:r>
            <a:r>
              <a:rPr lang="de-DE" sz="1800" dirty="0">
                <a:latin typeface="Century Gothic" panose="020B0502020202020204" pitchFamily="34" charset="0"/>
              </a:rPr>
              <a:t> (H &amp; A)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800" dirty="0">
                <a:latin typeface="Century Gothic" panose="020B0502020202020204" pitchFamily="34" charset="0"/>
              </a:rPr>
              <a:t>Points at </a:t>
            </a:r>
            <a:r>
              <a:rPr lang="de-DE" sz="1800" dirty="0" err="1">
                <a:latin typeface="Century Gothic" panose="020B0502020202020204" pitchFamily="34" charset="0"/>
              </a:rPr>
              <a:t>season</a:t>
            </a:r>
            <a:r>
              <a:rPr lang="de-DE" sz="1800" dirty="0">
                <a:latin typeface="Century Gothic" panose="020B0502020202020204" pitchFamily="34" charset="0"/>
              </a:rPr>
              <a:t> end</a:t>
            </a:r>
          </a:p>
          <a:p>
            <a:pPr marL="914400" lvl="2" indent="0">
              <a:buNone/>
            </a:pPr>
            <a:endParaRPr lang="de-DE" sz="6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de-DE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Home Team: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800" dirty="0">
                <a:latin typeface="Century Gothic" panose="020B0502020202020204" pitchFamily="34" charset="0"/>
              </a:rPr>
              <a:t>Goals </a:t>
            </a:r>
            <a:r>
              <a:rPr lang="de-DE" sz="1800" dirty="0" err="1">
                <a:latin typeface="Century Gothic" panose="020B0502020202020204" pitchFamily="34" charset="0"/>
              </a:rPr>
              <a:t>scored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when</a:t>
            </a:r>
            <a:r>
              <a:rPr lang="de-DE" sz="1800" dirty="0">
                <a:latin typeface="Century Gothic" panose="020B0502020202020204" pitchFamily="34" charset="0"/>
              </a:rPr>
              <a:t> at </a:t>
            </a:r>
            <a:r>
              <a:rPr lang="de-DE" sz="1800" dirty="0" err="1">
                <a:latin typeface="Century Gothic" panose="020B0502020202020204" pitchFamily="34" charset="0"/>
              </a:rPr>
              <a:t>home</a:t>
            </a:r>
            <a:endParaRPr lang="de-DE" sz="1800" dirty="0">
              <a:latin typeface="Century Gothic" panose="020B0502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800" dirty="0">
                <a:latin typeface="Century Gothic" panose="020B0502020202020204" pitchFamily="34" charset="0"/>
              </a:rPr>
              <a:t>Goals </a:t>
            </a:r>
            <a:r>
              <a:rPr lang="de-DE" sz="1800" dirty="0" err="1">
                <a:latin typeface="Century Gothic" panose="020B0502020202020204" pitchFamily="34" charset="0"/>
              </a:rPr>
              <a:t>scored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against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when</a:t>
            </a:r>
            <a:r>
              <a:rPr lang="de-DE" sz="1800" dirty="0">
                <a:latin typeface="Century Gothic" panose="020B0502020202020204" pitchFamily="34" charset="0"/>
              </a:rPr>
              <a:t> at </a:t>
            </a:r>
            <a:r>
              <a:rPr lang="de-DE" sz="1800" dirty="0" err="1">
                <a:latin typeface="Century Gothic" panose="020B0502020202020204" pitchFamily="34" charset="0"/>
              </a:rPr>
              <a:t>home</a:t>
            </a:r>
            <a:endParaRPr lang="de-DE" sz="1800" baseline="40000" dirty="0">
              <a:latin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800" dirty="0">
                <a:latin typeface="Century Gothic" panose="020B0502020202020204" pitchFamily="34" charset="0"/>
              </a:rPr>
              <a:t>H, D, A </a:t>
            </a:r>
            <a:r>
              <a:rPr lang="de-DE" sz="1800" dirty="0" err="1">
                <a:latin typeface="Century Gothic" panose="020B0502020202020204" pitchFamily="34" charset="0"/>
              </a:rPr>
              <a:t>odds</a:t>
            </a:r>
            <a:endParaRPr lang="de-DE" sz="1800" dirty="0">
              <a:latin typeface="Century Gothic" panose="020B0502020202020204" pitchFamily="34" charset="0"/>
            </a:endParaRPr>
          </a:p>
          <a:p>
            <a:pPr marL="914400" lvl="2" indent="0">
              <a:buNone/>
            </a:pPr>
            <a:endParaRPr lang="de-DE" sz="6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de-DE" b="1" dirty="0" err="1">
                <a:solidFill>
                  <a:schemeClr val="accent6"/>
                </a:solidFill>
                <a:latin typeface="Century Gothic" panose="020B0502020202020204" pitchFamily="34" charset="0"/>
              </a:rPr>
              <a:t>Away</a:t>
            </a:r>
            <a:r>
              <a:rPr lang="de-DE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 Team: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800" dirty="0">
                <a:latin typeface="Century Gothic" panose="020B0502020202020204" pitchFamily="34" charset="0"/>
              </a:rPr>
              <a:t>Goals </a:t>
            </a:r>
            <a:r>
              <a:rPr lang="de-DE" sz="1800" dirty="0" err="1">
                <a:latin typeface="Century Gothic" panose="020B0502020202020204" pitchFamily="34" charset="0"/>
              </a:rPr>
              <a:t>scored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when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away</a:t>
            </a:r>
            <a:endParaRPr lang="de-DE" sz="1800" dirty="0">
              <a:latin typeface="Century Gothic" panose="020B0502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800" dirty="0">
                <a:latin typeface="Century Gothic" panose="020B0502020202020204" pitchFamily="34" charset="0"/>
              </a:rPr>
              <a:t>Goals </a:t>
            </a:r>
            <a:r>
              <a:rPr lang="de-DE" sz="1800" dirty="0" err="1">
                <a:latin typeface="Century Gothic" panose="020B0502020202020204" pitchFamily="34" charset="0"/>
              </a:rPr>
              <a:t>scored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against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when</a:t>
            </a:r>
            <a:r>
              <a:rPr lang="de-DE" sz="1800" dirty="0">
                <a:latin typeface="Century Gothic" panose="020B0502020202020204" pitchFamily="34" charset="0"/>
              </a:rPr>
              <a:t> </a:t>
            </a:r>
            <a:r>
              <a:rPr lang="de-DE" sz="1800" dirty="0" err="1">
                <a:latin typeface="Century Gothic" panose="020B0502020202020204" pitchFamily="34" charset="0"/>
              </a:rPr>
              <a:t>away</a:t>
            </a:r>
            <a:endParaRPr lang="de-DE" sz="1800" baseline="40000" dirty="0">
              <a:latin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800" dirty="0">
                <a:latin typeface="Century Gothic" panose="020B0502020202020204" pitchFamily="34" charset="0"/>
              </a:rPr>
              <a:t>H, D, A </a:t>
            </a:r>
            <a:r>
              <a:rPr lang="de-DE" sz="1800" dirty="0" err="1">
                <a:latin typeface="Century Gothic" panose="020B0502020202020204" pitchFamily="34" charset="0"/>
              </a:rPr>
              <a:t>odds</a:t>
            </a:r>
            <a:endParaRPr lang="de-DE" sz="1800" dirty="0">
              <a:latin typeface="Century Gothic" panose="020B0502020202020204" pitchFamily="34" charset="0"/>
            </a:endParaRP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07A00C7B-B651-4535-A87E-D4A64612B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2481" y="355845"/>
            <a:ext cx="257196" cy="19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7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9B22DBF-2D5D-4F44-A7B0-E6CC2524E62E}"/>
              </a:ext>
            </a:extLst>
          </p:cNvPr>
          <p:cNvCxnSpPr/>
          <p:nvPr/>
        </p:nvCxnSpPr>
        <p:spPr>
          <a:xfrm>
            <a:off x="838200" y="1283516"/>
            <a:ext cx="1045338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A9510061-C005-4FBC-9E78-C12942A4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Century Gothic" panose="020B0502020202020204" pitchFamily="34" charset="0"/>
              </a:rPr>
              <a:t>Hyperparameters</a:t>
            </a:r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A9CE34E2-237A-4D58-9FBB-A3BEC3C8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E8DA0DA-F98D-4502-8DDA-29ED6ABAB1A6}" type="slidenum">
              <a:rPr lang="de-DE" smtClean="0"/>
              <a:t>9</a:t>
            </a:fld>
            <a:endParaRPr lang="de-DE" dirty="0"/>
          </a:p>
        </p:txBody>
      </p:sp>
      <p:pic>
        <p:nvPicPr>
          <p:cNvPr id="2052" name="Picture 4" descr="Image result for Computer zeichnung">
            <a:extLst>
              <a:ext uri="{FF2B5EF4-FFF2-40B4-BE49-F238E27FC236}">
                <a16:creationId xmlns:a16="http://schemas.microsoft.com/office/drawing/2014/main" id="{0DD95F3A-F250-454F-A6E7-82EB64C3A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537" y="150132"/>
            <a:ext cx="1223950" cy="9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080787CC-189A-43A1-B8FD-17E6C3768DC9}"/>
              </a:ext>
            </a:extLst>
          </p:cNvPr>
          <p:cNvSpPr/>
          <p:nvPr/>
        </p:nvSpPr>
        <p:spPr>
          <a:xfrm>
            <a:off x="11110915" y="242386"/>
            <a:ext cx="61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Image result for fußball zeichnung">
            <a:extLst>
              <a:ext uri="{FF2B5EF4-FFF2-40B4-BE49-F238E27FC236}">
                <a16:creationId xmlns:a16="http://schemas.microsoft.com/office/drawing/2014/main" id="{F6D84CFB-6418-47B3-B0EB-360EAB564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979" y="361450"/>
            <a:ext cx="193871" cy="19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FA833000-BAB7-44C7-AC0D-1E533FF11794}"/>
              </a:ext>
            </a:extLst>
          </p:cNvPr>
          <p:cNvSpPr/>
          <p:nvPr/>
        </p:nvSpPr>
        <p:spPr>
          <a:xfrm>
            <a:off x="838200" y="1961172"/>
            <a:ext cx="4721290" cy="1800000"/>
          </a:xfrm>
          <a:prstGeom prst="rect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: eine Ecke abgeschnitten 4">
            <a:extLst>
              <a:ext uri="{FF2B5EF4-FFF2-40B4-BE49-F238E27FC236}">
                <a16:creationId xmlns:a16="http://schemas.microsoft.com/office/drawing/2014/main" id="{608EED0D-E2D3-4DF2-84B3-46A6DF1E674D}"/>
              </a:ext>
            </a:extLst>
          </p:cNvPr>
          <p:cNvSpPr/>
          <p:nvPr/>
        </p:nvSpPr>
        <p:spPr>
          <a:xfrm>
            <a:off x="3844390" y="1826700"/>
            <a:ext cx="1753200" cy="407166"/>
          </a:xfrm>
          <a:prstGeom prst="snip1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General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99BB634-179E-473F-AF9C-E5A4A22E4BE9}"/>
              </a:ext>
            </a:extLst>
          </p:cNvPr>
          <p:cNvSpPr txBox="1"/>
          <p:nvPr/>
        </p:nvSpPr>
        <p:spPr>
          <a:xfrm>
            <a:off x="876300" y="2301100"/>
            <a:ext cx="47212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err="1">
                <a:latin typeface="Century Gothic" panose="020B0502020202020204" pitchFamily="34" charset="0"/>
              </a:rPr>
              <a:t>Weight</a:t>
            </a:r>
            <a:r>
              <a:rPr lang="de-DE" sz="1600" dirty="0">
                <a:latin typeface="Century Gothic" panose="020B0502020202020204" pitchFamily="34" charset="0"/>
              </a:rPr>
              <a:t> </a:t>
            </a:r>
            <a:r>
              <a:rPr lang="de-DE" sz="1600" dirty="0" err="1">
                <a:latin typeface="Century Gothic" panose="020B0502020202020204" pitchFamily="34" charset="0"/>
              </a:rPr>
              <a:t>of</a:t>
            </a:r>
            <a:r>
              <a:rPr lang="de-DE" sz="1600" dirty="0">
                <a:latin typeface="Century Gothic" panose="020B0502020202020204" pitchFamily="34" charset="0"/>
              </a:rPr>
              <a:t> </a:t>
            </a:r>
            <a:r>
              <a:rPr lang="de-DE" sz="1600" dirty="0" err="1">
                <a:latin typeface="Century Gothic" panose="020B0502020202020204" pitchFamily="34" charset="0"/>
              </a:rPr>
              <a:t>prev</a:t>
            </a:r>
            <a:r>
              <a:rPr lang="de-DE" sz="1600" dirty="0">
                <a:latin typeface="Century Gothic" panose="020B0502020202020204" pitchFamily="34" charset="0"/>
              </a:rPr>
              <a:t>. </a:t>
            </a:r>
            <a:r>
              <a:rPr lang="de-DE" sz="1600" dirty="0" err="1">
                <a:latin typeface="Century Gothic" panose="020B0502020202020204" pitchFamily="34" charset="0"/>
              </a:rPr>
              <a:t>season‘s</a:t>
            </a:r>
            <a:r>
              <a:rPr lang="de-DE" sz="1600" dirty="0">
                <a:latin typeface="Century Gothic" panose="020B0502020202020204" pitchFamily="34" charset="0"/>
              </a:rPr>
              <a:t> </a:t>
            </a:r>
            <a:r>
              <a:rPr lang="de-DE" sz="1600" dirty="0" err="1">
                <a:latin typeface="Century Gothic" panose="020B0502020202020204" pitchFamily="34" charset="0"/>
              </a:rPr>
              <a:t>statistics</a:t>
            </a:r>
            <a:endParaRPr lang="de-DE" sz="16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err="1">
                <a:latin typeface="Century Gothic" panose="020B0502020202020204" pitchFamily="34" charset="0"/>
              </a:rPr>
              <a:t>No</a:t>
            </a:r>
            <a:r>
              <a:rPr lang="de-DE" sz="1600" dirty="0">
                <a:latin typeface="Century Gothic" panose="020B0502020202020204" pitchFamily="34" charset="0"/>
              </a:rPr>
              <a:t>. </a:t>
            </a:r>
            <a:r>
              <a:rPr lang="de-DE" sz="1600" dirty="0" err="1">
                <a:latin typeface="Century Gothic" panose="020B0502020202020204" pitchFamily="34" charset="0"/>
              </a:rPr>
              <a:t>of</a:t>
            </a:r>
            <a:r>
              <a:rPr lang="de-DE" sz="1600" dirty="0">
                <a:latin typeface="Century Gothic" panose="020B0502020202020204" pitchFamily="34" charset="0"/>
              </a:rPr>
              <a:t> </a:t>
            </a:r>
            <a:r>
              <a:rPr lang="de-DE" sz="1600" dirty="0" err="1">
                <a:latin typeface="Century Gothic" panose="020B0502020202020204" pitchFamily="34" charset="0"/>
              </a:rPr>
              <a:t>prev</a:t>
            </a:r>
            <a:r>
              <a:rPr lang="de-DE" sz="1600" dirty="0">
                <a:latin typeface="Century Gothic" panose="020B0502020202020204" pitchFamily="34" charset="0"/>
              </a:rPr>
              <a:t>. </a:t>
            </a:r>
            <a:r>
              <a:rPr lang="de-DE" sz="1600" dirty="0" err="1">
                <a:latin typeface="Century Gothic" panose="020B0502020202020204" pitchFamily="34" charset="0"/>
              </a:rPr>
              <a:t>games</a:t>
            </a:r>
            <a:r>
              <a:rPr lang="de-DE" sz="1600" dirty="0">
                <a:latin typeface="Century Gothic" panose="020B0502020202020204" pitchFamily="34" charset="0"/>
              </a:rPr>
              <a:t> </a:t>
            </a:r>
            <a:r>
              <a:rPr lang="de-DE" sz="1600" dirty="0" err="1">
                <a:latin typeface="Century Gothic" panose="020B0502020202020204" pitchFamily="34" charset="0"/>
              </a:rPr>
              <a:t>for</a:t>
            </a:r>
            <a:r>
              <a:rPr lang="de-DE" sz="1600" dirty="0">
                <a:latin typeface="Century Gothic" panose="020B0502020202020204" pitchFamily="34" charset="0"/>
              </a:rPr>
              <a:t> </a:t>
            </a:r>
            <a:r>
              <a:rPr lang="de-DE" sz="1600" dirty="0" err="1">
                <a:latin typeface="Century Gothic" panose="020B0502020202020204" pitchFamily="34" charset="0"/>
              </a:rPr>
              <a:t>averages</a:t>
            </a:r>
            <a:r>
              <a:rPr lang="de-DE" sz="1600" dirty="0">
                <a:latin typeface="Century Gothic" panose="020B0502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err="1">
                <a:latin typeface="Century Gothic" panose="020B0502020202020204" pitchFamily="34" charset="0"/>
              </a:rPr>
              <a:t>No</a:t>
            </a:r>
            <a:r>
              <a:rPr lang="de-DE" sz="1600" dirty="0">
                <a:latin typeface="Century Gothic" panose="020B0502020202020204" pitchFamily="34" charset="0"/>
              </a:rPr>
              <a:t>. </a:t>
            </a:r>
            <a:r>
              <a:rPr lang="de-DE" sz="1600" dirty="0" err="1">
                <a:latin typeface="Century Gothic" panose="020B0502020202020204" pitchFamily="34" charset="0"/>
              </a:rPr>
              <a:t>of</a:t>
            </a:r>
            <a:r>
              <a:rPr lang="de-DE" sz="1600" dirty="0">
                <a:latin typeface="Century Gothic" panose="020B0502020202020204" pitchFamily="34" charset="0"/>
              </a:rPr>
              <a:t> </a:t>
            </a:r>
            <a:r>
              <a:rPr lang="de-DE" sz="1600" dirty="0" err="1">
                <a:latin typeface="Century Gothic" panose="020B0502020202020204" pitchFamily="34" charset="0"/>
              </a:rPr>
              <a:t>prev</a:t>
            </a:r>
            <a:r>
              <a:rPr lang="de-DE" sz="1600" dirty="0">
                <a:latin typeface="Century Gothic" panose="020B0502020202020204" pitchFamily="34" charset="0"/>
              </a:rPr>
              <a:t>. </a:t>
            </a:r>
            <a:r>
              <a:rPr lang="de-DE" sz="1600" dirty="0" err="1">
                <a:latin typeface="Century Gothic" panose="020B0502020202020204" pitchFamily="34" charset="0"/>
              </a:rPr>
              <a:t>games</a:t>
            </a:r>
            <a:r>
              <a:rPr lang="de-DE" sz="1600" dirty="0">
                <a:latin typeface="Century Gothic" panose="020B0502020202020204" pitchFamily="34" charset="0"/>
              </a:rPr>
              <a:t> </a:t>
            </a:r>
            <a:r>
              <a:rPr lang="de-DE" sz="1600" dirty="0" err="1">
                <a:latin typeface="Century Gothic" panose="020B0502020202020204" pitchFamily="34" charset="0"/>
              </a:rPr>
              <a:t>for</a:t>
            </a:r>
            <a:r>
              <a:rPr lang="de-DE" sz="1600" dirty="0">
                <a:latin typeface="Century Gothic" panose="020B0502020202020204" pitchFamily="34" charset="0"/>
              </a:rPr>
              <a:t> </a:t>
            </a:r>
            <a:r>
              <a:rPr lang="de-DE" sz="1600" dirty="0" err="1">
                <a:latin typeface="Century Gothic" panose="020B0502020202020204" pitchFamily="34" charset="0"/>
              </a:rPr>
              <a:t>ranks</a:t>
            </a:r>
            <a:endParaRPr lang="de-DE" sz="16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latin typeface="Century Gothic" panose="020B0502020202020204" pitchFamily="34" charset="0"/>
              </a:rPr>
              <a:t>Scaler</a:t>
            </a:r>
            <a:r>
              <a:rPr lang="de-DE" sz="1600" baseline="400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7721246-07BE-4722-BFFF-CAED8F562500}"/>
              </a:ext>
            </a:extLst>
          </p:cNvPr>
          <p:cNvSpPr/>
          <p:nvPr/>
        </p:nvSpPr>
        <p:spPr>
          <a:xfrm>
            <a:off x="6249955" y="1961172"/>
            <a:ext cx="4721290" cy="1800000"/>
          </a:xfrm>
          <a:prstGeom prst="rect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: eine Ecke abgeschnitten 12">
            <a:extLst>
              <a:ext uri="{FF2B5EF4-FFF2-40B4-BE49-F238E27FC236}">
                <a16:creationId xmlns:a16="http://schemas.microsoft.com/office/drawing/2014/main" id="{7E677B90-DDA6-43ED-95DC-7C3D85F6EDC2}"/>
              </a:ext>
            </a:extLst>
          </p:cNvPr>
          <p:cNvSpPr/>
          <p:nvPr/>
        </p:nvSpPr>
        <p:spPr>
          <a:xfrm>
            <a:off x="9255967" y="1826705"/>
            <a:ext cx="1753378" cy="407166"/>
          </a:xfrm>
          <a:prstGeom prst="snip1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Neural</a:t>
            </a:r>
            <a:r>
              <a:rPr lang="de-DE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Network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54D0DED-B5D7-4172-A16B-F6D2C27F6263}"/>
              </a:ext>
            </a:extLst>
          </p:cNvPr>
          <p:cNvSpPr txBox="1"/>
          <p:nvPr/>
        </p:nvSpPr>
        <p:spPr>
          <a:xfrm>
            <a:off x="6288055" y="2301100"/>
            <a:ext cx="4890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err="1">
                <a:latin typeface="Century Gothic" panose="020B0502020202020204" pitchFamily="34" charset="0"/>
              </a:rPr>
              <a:t>No</a:t>
            </a:r>
            <a:r>
              <a:rPr lang="de-DE" sz="1600" dirty="0">
                <a:latin typeface="Century Gothic" panose="020B0502020202020204" pitchFamily="34" charset="0"/>
              </a:rPr>
              <a:t>. </a:t>
            </a:r>
            <a:r>
              <a:rPr lang="de-DE" sz="1600" dirty="0" err="1">
                <a:latin typeface="Century Gothic" panose="020B0502020202020204" pitchFamily="34" charset="0"/>
              </a:rPr>
              <a:t>nodes</a:t>
            </a:r>
            <a:r>
              <a:rPr lang="de-DE" sz="1600" dirty="0">
                <a:latin typeface="Century Gothic" panose="020B0502020202020204" pitchFamily="34" charset="0"/>
              </a:rPr>
              <a:t> in </a:t>
            </a:r>
            <a:r>
              <a:rPr lang="de-DE" sz="1600" dirty="0" err="1">
                <a:latin typeface="Century Gothic" panose="020B0502020202020204" pitchFamily="34" charset="0"/>
              </a:rPr>
              <a:t>dense</a:t>
            </a:r>
            <a:r>
              <a:rPr lang="de-DE" sz="1600" dirty="0">
                <a:latin typeface="Century Gothic" panose="020B0502020202020204" pitchFamily="34" charset="0"/>
              </a:rPr>
              <a:t> layer</a:t>
            </a:r>
            <a:r>
              <a:rPr lang="de-DE" sz="1600" baseline="40000" dirty="0">
                <a:latin typeface="Arial" panose="020B0604020202020204" pitchFamily="34" charset="0"/>
              </a:rPr>
              <a:t>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latin typeface="Century Gothic" panose="020B0502020202020204" pitchFamily="34" charset="0"/>
              </a:rPr>
              <a:t>Dropout rate</a:t>
            </a:r>
            <a:r>
              <a:rPr lang="de-DE" sz="1600" baseline="40000" dirty="0">
                <a:latin typeface="Arial" panose="020B0604020202020204" pitchFamily="34" charset="0"/>
              </a:rPr>
              <a:t>2</a:t>
            </a:r>
            <a:endParaRPr lang="de-DE" sz="16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err="1">
                <a:latin typeface="Century Gothic" panose="020B0502020202020204" pitchFamily="34" charset="0"/>
              </a:rPr>
              <a:t>Activation</a:t>
            </a:r>
            <a:r>
              <a:rPr lang="de-DE" sz="1600" dirty="0">
                <a:latin typeface="Century Gothic" panose="020B0502020202020204" pitchFamily="34" charset="0"/>
              </a:rPr>
              <a:t> function</a:t>
            </a:r>
            <a:r>
              <a:rPr lang="de-DE" sz="1600" baseline="40000" dirty="0">
                <a:latin typeface="Arial" panose="020B0604020202020204" pitchFamily="34" charset="0"/>
              </a:rPr>
              <a:t>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latin typeface="Century Gothic" panose="020B0502020202020204" pitchFamily="34" charset="0"/>
              </a:rPr>
              <a:t>Optimizer</a:t>
            </a:r>
            <a:r>
              <a:rPr lang="de-DE" sz="1600" baseline="40000" dirty="0">
                <a:latin typeface="Arial" panose="020B0604020202020204" pitchFamily="34" charset="0"/>
              </a:rPr>
              <a:t>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err="1">
                <a:latin typeface="Century Gothic" panose="020B0502020202020204" pitchFamily="34" charset="0"/>
              </a:rPr>
              <a:t>Epochs</a:t>
            </a:r>
            <a:r>
              <a:rPr lang="de-DE" sz="1600" dirty="0">
                <a:latin typeface="Century Gothic" panose="020B0502020202020204" pitchFamily="34" charset="0"/>
              </a:rPr>
              <a:t> &amp; Batchsize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E0ADB51-6FA2-49D6-A096-75884D3DE428}"/>
              </a:ext>
            </a:extLst>
          </p:cNvPr>
          <p:cNvSpPr/>
          <p:nvPr/>
        </p:nvSpPr>
        <p:spPr>
          <a:xfrm>
            <a:off x="838200" y="4249782"/>
            <a:ext cx="4721290" cy="1800000"/>
          </a:xfrm>
          <a:prstGeom prst="rect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hteck: eine Ecke abgeschnitten 16">
            <a:extLst>
              <a:ext uri="{FF2B5EF4-FFF2-40B4-BE49-F238E27FC236}">
                <a16:creationId xmlns:a16="http://schemas.microsoft.com/office/drawing/2014/main" id="{9B636C3D-EE53-44C2-A982-4BA86F28201D}"/>
              </a:ext>
            </a:extLst>
          </p:cNvPr>
          <p:cNvSpPr/>
          <p:nvPr/>
        </p:nvSpPr>
        <p:spPr>
          <a:xfrm>
            <a:off x="3844390" y="4120536"/>
            <a:ext cx="1753200" cy="407166"/>
          </a:xfrm>
          <a:prstGeom prst="snip1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Decision</a:t>
            </a:r>
            <a:r>
              <a:rPr lang="de-DE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Tree</a:t>
            </a:r>
            <a:endParaRPr lang="de-DE" sz="1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79E50EF-4FA8-44C7-AA35-C325881182E8}"/>
              </a:ext>
            </a:extLst>
          </p:cNvPr>
          <p:cNvSpPr txBox="1"/>
          <p:nvPr/>
        </p:nvSpPr>
        <p:spPr>
          <a:xfrm>
            <a:off x="876300" y="4589709"/>
            <a:ext cx="4721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latin typeface="Century Gothic" panose="020B0502020202020204" pitchFamily="34" charset="0"/>
              </a:rPr>
              <a:t>Max </a:t>
            </a:r>
            <a:r>
              <a:rPr lang="de-DE" sz="1600" dirty="0" err="1">
                <a:latin typeface="Century Gothic" panose="020B0502020202020204" pitchFamily="34" charset="0"/>
              </a:rPr>
              <a:t>tree</a:t>
            </a:r>
            <a:r>
              <a:rPr lang="de-DE" sz="1600" dirty="0">
                <a:latin typeface="Century Gothic" panose="020B0502020202020204" pitchFamily="34" charset="0"/>
              </a:rPr>
              <a:t> </a:t>
            </a:r>
            <a:r>
              <a:rPr lang="de-DE" sz="1600" dirty="0" err="1">
                <a:latin typeface="Century Gothic" panose="020B0502020202020204" pitchFamily="34" charset="0"/>
              </a:rPr>
              <a:t>depth</a:t>
            </a:r>
            <a:r>
              <a:rPr lang="de-DE" sz="1600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A4CB6A4-76D4-443A-895A-1AA961EF448D}"/>
              </a:ext>
            </a:extLst>
          </p:cNvPr>
          <p:cNvSpPr/>
          <p:nvPr/>
        </p:nvSpPr>
        <p:spPr>
          <a:xfrm>
            <a:off x="6249955" y="4249782"/>
            <a:ext cx="4721290" cy="1800000"/>
          </a:xfrm>
          <a:prstGeom prst="rect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Rechteck: eine Ecke abgeschnitten 19">
            <a:extLst>
              <a:ext uri="{FF2B5EF4-FFF2-40B4-BE49-F238E27FC236}">
                <a16:creationId xmlns:a16="http://schemas.microsoft.com/office/drawing/2014/main" id="{424EF3C2-B80B-4CFB-BC23-583A1EAFC522}"/>
              </a:ext>
            </a:extLst>
          </p:cNvPr>
          <p:cNvSpPr/>
          <p:nvPr/>
        </p:nvSpPr>
        <p:spPr>
          <a:xfrm>
            <a:off x="9256145" y="4112555"/>
            <a:ext cx="1753200" cy="407166"/>
          </a:xfrm>
          <a:prstGeom prst="snip1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SVM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7135843-4C34-416E-A2A5-08D0B13B0EFD}"/>
              </a:ext>
            </a:extLst>
          </p:cNvPr>
          <p:cNvSpPr txBox="1"/>
          <p:nvPr/>
        </p:nvSpPr>
        <p:spPr>
          <a:xfrm>
            <a:off x="6288055" y="4589709"/>
            <a:ext cx="472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latin typeface="Century Gothic" panose="020B0502020202020204" pitchFamily="34" charset="0"/>
              </a:rPr>
              <a:t>Kernel</a:t>
            </a:r>
            <a:r>
              <a:rPr lang="de-DE" sz="1600" baseline="40000" dirty="0">
                <a:latin typeface="Arial" panose="020B0604020202020204" pitchFamily="34" charset="0"/>
              </a:rPr>
              <a:t>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err="1">
                <a:latin typeface="Century Gothic" panose="020B0502020202020204" pitchFamily="34" charset="0"/>
              </a:rPr>
              <a:t>If</a:t>
            </a:r>
            <a:r>
              <a:rPr lang="de-DE" sz="1600" dirty="0">
                <a:latin typeface="Century Gothic" panose="020B0502020202020204" pitchFamily="34" charset="0"/>
              </a:rPr>
              <a:t> Polynomial - </a:t>
            </a:r>
            <a:r>
              <a:rPr lang="de-DE" sz="1600" dirty="0" err="1">
                <a:latin typeface="Century Gothic" panose="020B0502020202020204" pitchFamily="34" charset="0"/>
              </a:rPr>
              <a:t>degree</a:t>
            </a:r>
            <a:endParaRPr lang="de-DE" sz="1600" dirty="0">
              <a:latin typeface="Century Gothic" panose="020B0502020202020204" pitchFamily="34" charset="0"/>
            </a:endParaRP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9C8CA6E-9A0B-461C-9713-E836640C98DC}"/>
              </a:ext>
            </a:extLst>
          </p:cNvPr>
          <p:cNvSpPr txBox="1">
            <a:spLocks/>
          </p:cNvSpPr>
          <p:nvPr/>
        </p:nvSpPr>
        <p:spPr>
          <a:xfrm>
            <a:off x="838199" y="6132581"/>
            <a:ext cx="4825483" cy="725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AutoNum type="arabicParenR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MinMax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[-1, 1] </a:t>
            </a:r>
          </a:p>
          <a:p>
            <a:pPr>
              <a:spcBef>
                <a:spcPts val="0"/>
              </a:spcBef>
              <a:spcAft>
                <a:spcPts val="600"/>
              </a:spcAft>
              <a:buAutoNum type="arabicParenR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NN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dense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and 2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AutoNum type="arabicParenR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leaky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110C2030-6781-44EB-A705-FC919928C6D1}"/>
              </a:ext>
            </a:extLst>
          </p:cNvPr>
          <p:cNvSpPr txBox="1">
            <a:spLocks/>
          </p:cNvSpPr>
          <p:nvPr/>
        </p:nvSpPr>
        <p:spPr>
          <a:xfrm>
            <a:off x="6197858" y="6134949"/>
            <a:ext cx="4825483" cy="874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+mj-lt"/>
              <a:buAutoNum type="arabicParenR" startAt="4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Adam,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Adadelta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Adagrad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SGD</a:t>
            </a:r>
          </a:p>
          <a:p>
            <a:pPr>
              <a:spcBef>
                <a:spcPts val="0"/>
              </a:spcBef>
              <a:spcAft>
                <a:spcPts val="600"/>
              </a:spcAft>
              <a:buAutoNum type="arabicParenR" startAt="4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Linear, Polynomial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Gaussian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6D76F241-DC52-4D7E-96DF-2D6494038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1112" y="341398"/>
            <a:ext cx="306378" cy="20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5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1035</Words>
  <Application>Microsoft Office PowerPoint</Application>
  <PresentationFormat>Breitbild</PresentationFormat>
  <Paragraphs>393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Helvetica</vt:lpstr>
      <vt:lpstr>LM Roman 12</vt:lpstr>
      <vt:lpstr>Wingdings</vt:lpstr>
      <vt:lpstr>Office Theme</vt:lpstr>
      <vt:lpstr>Predicting the 1. Bundesliga</vt:lpstr>
      <vt:lpstr>Overview</vt:lpstr>
      <vt:lpstr>Result</vt:lpstr>
      <vt:lpstr>Data</vt:lpstr>
      <vt:lpstr>Historical Winners</vt:lpstr>
      <vt:lpstr>Historical Tendencies</vt:lpstr>
      <vt:lpstr>Predictability</vt:lpstr>
      <vt:lpstr>Feature Engineering</vt:lpstr>
      <vt:lpstr>Hyperparameters</vt:lpstr>
      <vt:lpstr>Model results</vt:lpstr>
      <vt:lpstr>Model details</vt:lpstr>
      <vt:lpstr>Evaluation – Neural Network</vt:lpstr>
      <vt:lpstr>Strategy evaluation</vt:lpstr>
      <vt:lpstr>Returns</vt:lpstr>
      <vt:lpstr>2018/19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Science Capstone Project - Coursera</dc:title>
  <dc:creator>Flo P</dc:creator>
  <cp:lastModifiedBy>Flo P</cp:lastModifiedBy>
  <cp:revision>105</cp:revision>
  <dcterms:created xsi:type="dcterms:W3CDTF">2019-01-27T10:04:20Z</dcterms:created>
  <dcterms:modified xsi:type="dcterms:W3CDTF">2019-02-01T12:27:21Z</dcterms:modified>
</cp:coreProperties>
</file>