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6"/>
  </p:notesMasterIdLst>
  <p:handoutMasterIdLst>
    <p:handoutMasterId r:id="rId27"/>
  </p:handoutMasterIdLst>
  <p:sldIdLst>
    <p:sldId id="282" r:id="rId5"/>
    <p:sldId id="453" r:id="rId6"/>
    <p:sldId id="461" r:id="rId7"/>
    <p:sldId id="462" r:id="rId8"/>
    <p:sldId id="463" r:id="rId9"/>
    <p:sldId id="464" r:id="rId10"/>
    <p:sldId id="465" r:id="rId11"/>
    <p:sldId id="467" r:id="rId12"/>
    <p:sldId id="469" r:id="rId13"/>
    <p:sldId id="466" r:id="rId14"/>
    <p:sldId id="470" r:id="rId15"/>
    <p:sldId id="471" r:id="rId16"/>
    <p:sldId id="472" r:id="rId17"/>
    <p:sldId id="473" r:id="rId18"/>
    <p:sldId id="474" r:id="rId19"/>
    <p:sldId id="476" r:id="rId20"/>
    <p:sldId id="477" r:id="rId21"/>
    <p:sldId id="475" r:id="rId22"/>
    <p:sldId id="468" r:id="rId23"/>
    <p:sldId id="299" r:id="rId24"/>
    <p:sldId id="407" r:id="rId25"/>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bschnitt ohne Titel" id="{DAD9B700-EA7C-46F5-B7DA-E7C81A408DD6}">
          <p14:sldIdLst>
            <p14:sldId id="282"/>
            <p14:sldId id="453"/>
            <p14:sldId id="461"/>
            <p14:sldId id="462"/>
            <p14:sldId id="463"/>
            <p14:sldId id="464"/>
            <p14:sldId id="465"/>
            <p14:sldId id="467"/>
            <p14:sldId id="469"/>
            <p14:sldId id="466"/>
            <p14:sldId id="470"/>
            <p14:sldId id="471"/>
            <p14:sldId id="472"/>
            <p14:sldId id="473"/>
            <p14:sldId id="474"/>
            <p14:sldId id="476"/>
            <p14:sldId id="477"/>
            <p14:sldId id="475"/>
            <p14:sldId id="468"/>
            <p14:sldId id="299"/>
            <p14:sldId id="407"/>
          </p14:sldIdLst>
        </p14:section>
        <p14:section name="Abschnitt ohne Titel" id="{7504DE73-E0C4-4E54-961D-25A8F82B8865}">
          <p14:sldIdLst/>
        </p14:section>
      </p14:sectionLst>
    </p:ext>
    <p:ext uri="{EFAFB233-063F-42B5-8137-9DF3F51BA10A}">
      <p15:sldGuideLst xmlns:p15="http://schemas.microsoft.com/office/powerpoint/2012/main">
        <p15:guide id="1" orient="horz" pos="164" userDrawn="1">
          <p15:clr>
            <a:srgbClr val="A4A3A4"/>
          </p15:clr>
        </p15:guide>
        <p15:guide id="2" pos="746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Liehmann" initials="SL" lastIdx="2" clrIdx="0">
    <p:extLst>
      <p:ext uri="{19B8F6BF-5375-455C-9EA6-DF929625EA0E}">
        <p15:presenceInfo xmlns:p15="http://schemas.microsoft.com/office/powerpoint/2012/main" userId="Susanne Liehmann" providerId="None"/>
      </p:ext>
    </p:extLst>
  </p:cmAuthor>
  <p:cmAuthor id="2" name="Dominik Weber" initials="DW" lastIdx="22" clrIdx="1">
    <p:extLst>
      <p:ext uri="{19B8F6BF-5375-455C-9EA6-DF929625EA0E}">
        <p15:presenceInfo xmlns:p15="http://schemas.microsoft.com/office/powerpoint/2012/main" userId="S::weber@bbq.de::4537bf8d-118c-4a2b-aa85-539c58b9ad4b" providerId="AD"/>
      </p:ext>
    </p:extLst>
  </p:cmAuthor>
  <p:cmAuthor id="3" name="Romy Kopsch" initials="RK" lastIdx="1" clrIdx="2">
    <p:extLst>
      <p:ext uri="{19B8F6BF-5375-455C-9EA6-DF929625EA0E}">
        <p15:presenceInfo xmlns:p15="http://schemas.microsoft.com/office/powerpoint/2012/main" userId="S::r.kopsch@bbq.de::ae3b07f0-024f-4088-9912-87ef16a9adeb" providerId="AD"/>
      </p:ext>
    </p:extLst>
  </p:cmAuthor>
  <p:cmAuthor id="4" name="Jasmin Vogel" initials="JV" lastIdx="2" clrIdx="3">
    <p:extLst>
      <p:ext uri="{19B8F6BF-5375-455C-9EA6-DF929625EA0E}">
        <p15:presenceInfo xmlns:p15="http://schemas.microsoft.com/office/powerpoint/2012/main" userId="S::j.vogel@bbq.de::86e6cd0f-5d0d-4fd6-9aab-cc8d24451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62"/>
    <a:srgbClr val="29BAD5"/>
    <a:srgbClr val="F2F2F2"/>
    <a:srgbClr val="F1F1F1"/>
    <a:srgbClr val="1CBFDF"/>
    <a:srgbClr val="052265"/>
    <a:srgbClr val="EC1163"/>
    <a:srgbClr val="F89C1C"/>
    <a:srgbClr val="8BC63E"/>
    <a:srgbClr val="74BC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74501" autoAdjust="0"/>
  </p:normalViewPr>
  <p:slideViewPr>
    <p:cSldViewPr snapToGrid="0">
      <p:cViewPr varScale="1">
        <p:scale>
          <a:sx n="93" d="100"/>
          <a:sy n="93" d="100"/>
        </p:scale>
        <p:origin x="1938" y="66"/>
      </p:cViewPr>
      <p:guideLst>
        <p:guide orient="horz" pos="164"/>
        <p:guide pos="746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114" d="100"/>
          <a:sy n="114" d="100"/>
        </p:scale>
        <p:origin x="5094" y="12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3"/>
            <a:ext cx="2945659" cy="496332"/>
          </a:xfrm>
          <a:prstGeom prst="rect">
            <a:avLst/>
          </a:prstGeom>
        </p:spPr>
        <p:txBody>
          <a:bodyPr vert="horz" lIns="92672" tIns="46335" rIns="92672" bIns="46335" rtlCol="0"/>
          <a:lstStyle>
            <a:lvl1pPr algn="l">
              <a:defRPr sz="1300"/>
            </a:lvl1pPr>
          </a:lstStyle>
          <a:p>
            <a:endParaRPr lang="de-DE"/>
          </a:p>
        </p:txBody>
      </p:sp>
      <p:sp>
        <p:nvSpPr>
          <p:cNvPr id="3" name="Datumsplatzhalter 2"/>
          <p:cNvSpPr>
            <a:spLocks noGrp="1"/>
          </p:cNvSpPr>
          <p:nvPr>
            <p:ph type="dt" sz="quarter" idx="1"/>
          </p:nvPr>
        </p:nvSpPr>
        <p:spPr>
          <a:xfrm>
            <a:off x="3850445" y="3"/>
            <a:ext cx="2945659" cy="496332"/>
          </a:xfrm>
          <a:prstGeom prst="rect">
            <a:avLst/>
          </a:prstGeom>
        </p:spPr>
        <p:txBody>
          <a:bodyPr vert="horz" lIns="92672" tIns="46335" rIns="92672" bIns="46335" rtlCol="0"/>
          <a:lstStyle>
            <a:lvl1pPr algn="r">
              <a:defRPr sz="1300"/>
            </a:lvl1pPr>
          </a:lstStyle>
          <a:p>
            <a:fld id="{4687170A-4372-4E89-AF27-274C66553E02}" type="datetimeFigureOut">
              <a:rPr lang="de-DE" smtClean="0"/>
              <a:t>08.01.2025</a:t>
            </a:fld>
            <a:endParaRPr lang="de-DE"/>
          </a:p>
        </p:txBody>
      </p:sp>
      <p:sp>
        <p:nvSpPr>
          <p:cNvPr id="4" name="Fußzeilenplatzhalter 3"/>
          <p:cNvSpPr>
            <a:spLocks noGrp="1"/>
          </p:cNvSpPr>
          <p:nvPr>
            <p:ph type="ftr" sz="quarter" idx="2"/>
          </p:nvPr>
        </p:nvSpPr>
        <p:spPr>
          <a:xfrm>
            <a:off x="3" y="9428585"/>
            <a:ext cx="2945659" cy="496332"/>
          </a:xfrm>
          <a:prstGeom prst="rect">
            <a:avLst/>
          </a:prstGeom>
        </p:spPr>
        <p:txBody>
          <a:bodyPr vert="horz" lIns="92672" tIns="46335" rIns="92672" bIns="46335" rtlCol="0" anchor="b"/>
          <a:lstStyle>
            <a:lvl1pPr algn="l">
              <a:defRPr sz="1300"/>
            </a:lvl1pPr>
          </a:lstStyle>
          <a:p>
            <a:endParaRPr lang="de-DE"/>
          </a:p>
        </p:txBody>
      </p:sp>
      <p:sp>
        <p:nvSpPr>
          <p:cNvPr id="5" name="Foliennummernplatzhalter 4"/>
          <p:cNvSpPr>
            <a:spLocks noGrp="1"/>
          </p:cNvSpPr>
          <p:nvPr>
            <p:ph type="sldNum" sz="quarter" idx="3"/>
          </p:nvPr>
        </p:nvSpPr>
        <p:spPr>
          <a:xfrm>
            <a:off x="3850445" y="9428585"/>
            <a:ext cx="2945659" cy="496332"/>
          </a:xfrm>
          <a:prstGeom prst="rect">
            <a:avLst/>
          </a:prstGeom>
        </p:spPr>
        <p:txBody>
          <a:bodyPr vert="horz" lIns="92672" tIns="46335" rIns="92672" bIns="46335" rtlCol="0" anchor="b"/>
          <a:lstStyle>
            <a:lvl1pPr algn="r">
              <a:defRPr sz="1300"/>
            </a:lvl1pPr>
          </a:lstStyle>
          <a:p>
            <a:fld id="{90E4FBBC-0E42-42F1-A1BE-56C526674765}" type="slidenum">
              <a:rPr lang="de-DE" smtClean="0"/>
              <a:t>‹Nr.›</a:t>
            </a:fld>
            <a:endParaRPr lang="de-DE"/>
          </a:p>
        </p:txBody>
      </p:sp>
    </p:spTree>
    <p:extLst>
      <p:ext uri="{BB962C8B-B14F-4D97-AF65-F5344CB8AC3E}">
        <p14:creationId xmlns:p14="http://schemas.microsoft.com/office/powerpoint/2010/main" val="2580507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3"/>
            <a:ext cx="2945659" cy="496332"/>
          </a:xfrm>
          <a:prstGeom prst="rect">
            <a:avLst/>
          </a:prstGeom>
        </p:spPr>
        <p:txBody>
          <a:bodyPr vert="horz" lIns="92672" tIns="46335" rIns="92672" bIns="46335" rtlCol="0"/>
          <a:lstStyle>
            <a:lvl1pPr algn="l">
              <a:defRPr sz="1300"/>
            </a:lvl1pPr>
          </a:lstStyle>
          <a:p>
            <a:endParaRPr lang="de-DE"/>
          </a:p>
        </p:txBody>
      </p:sp>
      <p:sp>
        <p:nvSpPr>
          <p:cNvPr id="3" name="Datumsplatzhalter 2"/>
          <p:cNvSpPr>
            <a:spLocks noGrp="1"/>
          </p:cNvSpPr>
          <p:nvPr>
            <p:ph type="dt" idx="1"/>
          </p:nvPr>
        </p:nvSpPr>
        <p:spPr>
          <a:xfrm>
            <a:off x="3850445" y="3"/>
            <a:ext cx="2945659" cy="496332"/>
          </a:xfrm>
          <a:prstGeom prst="rect">
            <a:avLst/>
          </a:prstGeom>
        </p:spPr>
        <p:txBody>
          <a:bodyPr vert="horz" lIns="92672" tIns="46335" rIns="92672" bIns="46335" rtlCol="0"/>
          <a:lstStyle>
            <a:lvl1pPr algn="r">
              <a:defRPr sz="1300"/>
            </a:lvl1pPr>
          </a:lstStyle>
          <a:p>
            <a:fld id="{FAD95148-A7CE-41E4-893D-3BB48B70218B}" type="datetimeFigureOut">
              <a:rPr lang="de-DE" smtClean="0"/>
              <a:t>08.01.2025</a:t>
            </a:fld>
            <a:endParaRPr lang="de-DE"/>
          </a:p>
        </p:txBody>
      </p:sp>
      <p:sp>
        <p:nvSpPr>
          <p:cNvPr id="4" name="Folienbildplatzhalter 3"/>
          <p:cNvSpPr>
            <a:spLocks noGrp="1" noRot="1" noChangeAspect="1"/>
          </p:cNvSpPr>
          <p:nvPr>
            <p:ph type="sldImg" idx="2"/>
          </p:nvPr>
        </p:nvSpPr>
        <p:spPr>
          <a:xfrm>
            <a:off x="88900" y="742950"/>
            <a:ext cx="6619875" cy="3724275"/>
          </a:xfrm>
          <a:prstGeom prst="rect">
            <a:avLst/>
          </a:prstGeom>
          <a:noFill/>
          <a:ln w="12700">
            <a:solidFill>
              <a:prstClr val="black"/>
            </a:solidFill>
          </a:ln>
        </p:spPr>
        <p:txBody>
          <a:bodyPr vert="horz" lIns="92672" tIns="46335" rIns="92672" bIns="46335" rtlCol="0" anchor="ctr"/>
          <a:lstStyle/>
          <a:p>
            <a:endParaRPr lang="de-DE"/>
          </a:p>
        </p:txBody>
      </p:sp>
      <p:sp>
        <p:nvSpPr>
          <p:cNvPr id="5" name="Notizenplatzhalter 4"/>
          <p:cNvSpPr>
            <a:spLocks noGrp="1"/>
          </p:cNvSpPr>
          <p:nvPr>
            <p:ph type="body" sz="quarter" idx="3"/>
          </p:nvPr>
        </p:nvSpPr>
        <p:spPr>
          <a:xfrm>
            <a:off x="679768" y="4715155"/>
            <a:ext cx="5438140" cy="4466987"/>
          </a:xfrm>
          <a:prstGeom prst="rect">
            <a:avLst/>
          </a:prstGeom>
        </p:spPr>
        <p:txBody>
          <a:bodyPr vert="horz" lIns="92672" tIns="46335" rIns="92672" bIns="46335"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428585"/>
            <a:ext cx="2945659" cy="496332"/>
          </a:xfrm>
          <a:prstGeom prst="rect">
            <a:avLst/>
          </a:prstGeom>
        </p:spPr>
        <p:txBody>
          <a:bodyPr vert="horz" lIns="92672" tIns="46335" rIns="92672" bIns="46335" rtlCol="0" anchor="b"/>
          <a:lstStyle>
            <a:lvl1pPr algn="l">
              <a:defRPr sz="1300"/>
            </a:lvl1pPr>
          </a:lstStyle>
          <a:p>
            <a:endParaRPr lang="de-DE"/>
          </a:p>
        </p:txBody>
      </p:sp>
      <p:sp>
        <p:nvSpPr>
          <p:cNvPr id="7" name="Foliennummernplatzhalter 6"/>
          <p:cNvSpPr>
            <a:spLocks noGrp="1"/>
          </p:cNvSpPr>
          <p:nvPr>
            <p:ph type="sldNum" sz="quarter" idx="5"/>
          </p:nvPr>
        </p:nvSpPr>
        <p:spPr>
          <a:xfrm>
            <a:off x="3850445" y="9428585"/>
            <a:ext cx="2945659" cy="496332"/>
          </a:xfrm>
          <a:prstGeom prst="rect">
            <a:avLst/>
          </a:prstGeom>
        </p:spPr>
        <p:txBody>
          <a:bodyPr vert="horz" lIns="92672" tIns="46335" rIns="92672" bIns="46335" rtlCol="0" anchor="b"/>
          <a:lstStyle>
            <a:lvl1pPr algn="r">
              <a:defRPr sz="1300"/>
            </a:lvl1pPr>
          </a:lstStyle>
          <a:p>
            <a:fld id="{565CDE9D-CB30-4F84-B85E-9E18A5D09583}" type="slidenum">
              <a:rPr lang="de-DE" smtClean="0"/>
              <a:t>‹Nr.›</a:t>
            </a:fld>
            <a:endParaRPr lang="de-DE"/>
          </a:p>
        </p:txBody>
      </p:sp>
    </p:spTree>
    <p:extLst>
      <p:ext uri="{BB962C8B-B14F-4D97-AF65-F5344CB8AC3E}">
        <p14:creationId xmlns:p14="http://schemas.microsoft.com/office/powerpoint/2010/main" val="1443930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565CDE9D-CB30-4F84-B85E-9E18A5D09583}" type="slidenum">
              <a:rPr lang="de-DE" smtClean="0"/>
              <a:t>1</a:t>
            </a:fld>
            <a:endParaRPr lang="de-DE"/>
          </a:p>
        </p:txBody>
      </p:sp>
    </p:spTree>
    <p:extLst>
      <p:ext uri="{BB962C8B-B14F-4D97-AF65-F5344CB8AC3E}">
        <p14:creationId xmlns:p14="http://schemas.microsoft.com/office/powerpoint/2010/main" val="185286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274294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306983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54476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34827181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053744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047381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871326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buFont typeface="Arial" panose="020B0604020202020204" pitchFamily="34" charset="0"/>
              <a:buChar char="•"/>
            </a:pPr>
            <a:r>
              <a:rPr lang="de-DE" b="1" i="0" dirty="0">
                <a:solidFill>
                  <a:srgbClr val="777777"/>
                </a:solidFill>
                <a:effectLst/>
                <a:latin typeface="Arial" panose="020B0604020202020204" pitchFamily="34" charset="0"/>
              </a:rPr>
              <a:t>Zusammenfassung:</a:t>
            </a:r>
            <a:r>
              <a:rPr lang="de-DE" b="0" i="0" dirty="0">
                <a:solidFill>
                  <a:srgbClr val="777777"/>
                </a:solidFill>
                <a:effectLst/>
                <a:latin typeface="Arial" panose="020B0604020202020204" pitchFamily="34" charset="0"/>
              </a:rPr>
              <a:t> Transformation des Datensatzes in eine kompaktere Beschreibung ohne wesentlichen Informationsverlust.</a:t>
            </a:r>
          </a:p>
          <a:p>
            <a:pPr algn="l"/>
            <a:r>
              <a:rPr lang="de-DE" b="0" i="0" dirty="0">
                <a:solidFill>
                  <a:srgbClr val="777777"/>
                </a:solidFill>
                <a:effectLst/>
                <a:latin typeface="Arial" panose="020B0604020202020204" pitchFamily="34" charset="0"/>
              </a:rPr>
              <a:t>Dabei zählen die </a:t>
            </a:r>
            <a:r>
              <a:rPr lang="de-DE" b="0" i="0" dirty="0" err="1">
                <a:solidFill>
                  <a:srgbClr val="777777"/>
                </a:solidFill>
                <a:effectLst/>
                <a:latin typeface="Arial" panose="020B0604020202020204" pitchFamily="34" charset="0"/>
              </a:rPr>
              <a:t>Ausreißererkennung</a:t>
            </a:r>
            <a:r>
              <a:rPr lang="de-DE" b="0" i="0" dirty="0">
                <a:solidFill>
                  <a:srgbClr val="777777"/>
                </a:solidFill>
                <a:effectLst/>
                <a:latin typeface="Arial" panose="020B0604020202020204" pitchFamily="34" charset="0"/>
              </a:rPr>
              <a:t> sowie die Clusteranalyse zu den Beobachtungsproblemen;</a:t>
            </a:r>
          </a:p>
          <a:p>
            <a:pPr algn="l"/>
            <a:r>
              <a:rPr lang="de-DE" b="0" i="0" dirty="0">
                <a:solidFill>
                  <a:srgbClr val="777777"/>
                </a:solidFill>
                <a:effectLst/>
                <a:latin typeface="Arial" panose="020B0604020202020204" pitchFamily="34" charset="0"/>
              </a:rPr>
              <a:t>Klassifikation und Regressionsanalyse zählen zu den Prognoseproblemen.</a:t>
            </a:r>
          </a:p>
          <a:p>
            <a:endParaRPr lang="de-DE" dirty="0"/>
          </a:p>
        </p:txBody>
      </p:sp>
    </p:spTree>
    <p:extLst>
      <p:ext uri="{BB962C8B-B14F-4D97-AF65-F5344CB8AC3E}">
        <p14:creationId xmlns:p14="http://schemas.microsoft.com/office/powerpoint/2010/main" val="3253642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369871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78128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4206925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69710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295358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335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3225421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921070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1200205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gn="l"/>
            <a:r>
              <a:rPr lang="de-DE" b="0" i="0" cap="all" dirty="0">
                <a:solidFill>
                  <a:srgbClr val="002E4E"/>
                </a:solidFill>
                <a:effectLst/>
                <a:latin typeface="Roboto" panose="02000000000000000000" pitchFamily="2" charset="0"/>
              </a:rPr>
              <a:t>WOHER STAMMT DER BEGRIFF DATA MINING?</a:t>
            </a:r>
          </a:p>
          <a:p>
            <a:pPr algn="l"/>
            <a:r>
              <a:rPr lang="de-DE" b="0" i="0" dirty="0">
                <a:solidFill>
                  <a:srgbClr val="7C7C7C"/>
                </a:solidFill>
                <a:effectLst/>
                <a:latin typeface="Roboto" panose="02000000000000000000" pitchFamily="2" charset="0"/>
              </a:rPr>
              <a:t>Data Mining, im Deutschen </a:t>
            </a:r>
            <a:r>
              <a:rPr lang="de-DE" b="1" i="0" dirty="0">
                <a:solidFill>
                  <a:srgbClr val="7C7C7C"/>
                </a:solidFill>
                <a:effectLst/>
                <a:latin typeface="Roboto" panose="02000000000000000000" pitchFamily="2" charset="0"/>
              </a:rPr>
              <a:t>Daten-Abbau</a:t>
            </a:r>
            <a:r>
              <a:rPr lang="de-DE" b="0" i="0" dirty="0">
                <a:solidFill>
                  <a:srgbClr val="7C7C7C"/>
                </a:solidFill>
                <a:effectLst/>
                <a:latin typeface="Roboto" panose="02000000000000000000" pitchFamily="2" charset="0"/>
              </a:rPr>
              <a:t>, leitet sich vom Bergbau ab. Denn so, wie beim Bergbau Bodenschätze abgebaut werden, fördert Data Mining Informationen aus Datenmengen zutage mit dem Ziel, wertvolle Schätze bzw. Erkenntnisse zu entdecken.</a:t>
            </a:r>
          </a:p>
          <a:p>
            <a:endParaRPr lang="de-DE" dirty="0"/>
          </a:p>
        </p:txBody>
      </p:sp>
    </p:spTree>
    <p:extLst>
      <p:ext uri="{BB962C8B-B14F-4D97-AF65-F5344CB8AC3E}">
        <p14:creationId xmlns:p14="http://schemas.microsoft.com/office/powerpoint/2010/main" val="158663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lang="de-DE" dirty="0"/>
          </a:p>
        </p:txBody>
      </p:sp>
    </p:spTree>
    <p:extLst>
      <p:ext uri="{BB962C8B-B14F-4D97-AF65-F5344CB8AC3E}">
        <p14:creationId xmlns:p14="http://schemas.microsoft.com/office/powerpoint/2010/main" val="34574644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Auf der gleichen Seite des Rechtecks liegende Ecken abrunden 9"/>
          <p:cNvSpPr/>
          <p:nvPr userDrawn="1"/>
        </p:nvSpPr>
        <p:spPr>
          <a:xfrm>
            <a:off x="-96688" y="1124744"/>
            <a:ext cx="11952138" cy="6120680"/>
          </a:xfrm>
          <a:prstGeom prst="round2SameRect">
            <a:avLst>
              <a:gd name="adj1" fmla="val 1480"/>
              <a:gd name="adj2"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Auf der gleichen Seite des Rechtecks liegende Ecken abrunden 10"/>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13" name="Titel 1"/>
          <p:cNvSpPr>
            <a:spLocks noGrp="1"/>
          </p:cNvSpPr>
          <p:nvPr>
            <p:ph type="title" hasCustomPrompt="1"/>
          </p:nvPr>
        </p:nvSpPr>
        <p:spPr>
          <a:xfrm>
            <a:off x="-114702" y="4421317"/>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66DA9694-1356-419D-B971-A9373A4EADA5}" type="datetime1">
              <a:rPr lang="de-DE" smtClean="0"/>
              <a:t>08.01.2025</a:t>
            </a:fld>
            <a:endParaRPr lang="de-DE"/>
          </a:p>
        </p:txBody>
      </p:sp>
      <p:sp>
        <p:nvSpPr>
          <p:cNvPr id="6" name="Fußzeilenplatzhalter 5"/>
          <p:cNvSpPr>
            <a:spLocks noGrp="1"/>
          </p:cNvSpPr>
          <p:nvPr>
            <p:ph type="ftr" sz="quarter" idx="15"/>
          </p:nvPr>
        </p:nvSpPr>
        <p:spPr>
          <a:xfrm>
            <a:off x="4038600" y="6525344"/>
            <a:ext cx="4114800" cy="365125"/>
          </a:xfrm>
          <a:prstGeom prst="rect">
            <a:avLst/>
          </a:prstGeom>
        </p:spPr>
        <p:txBody>
          <a:bodyPr/>
          <a:lstStyle/>
          <a:p>
            <a:r>
              <a:rPr lang="de-DE"/>
              <a:t>www.bbq.de</a:t>
            </a:r>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
        <p:nvSpPr>
          <p:cNvPr id="24" name="Titel 1"/>
          <p:cNvSpPr txBox="1">
            <a:spLocks/>
          </p:cNvSpPr>
          <p:nvPr userDrawn="1"/>
        </p:nvSpPr>
        <p:spPr>
          <a:xfrm>
            <a:off x="-127954" y="764704"/>
            <a:ext cx="6439978" cy="591859"/>
          </a:xfrm>
          <a:prstGeom prst="roundRect">
            <a:avLst/>
          </a:prstGeom>
          <a:solidFill>
            <a:schemeClr val="tx2"/>
          </a:solidFill>
          <a:ln>
            <a:noFill/>
          </a:ln>
        </p:spPr>
        <p:txBody>
          <a:bodyPr wrap="square" lIns="432000" tIns="36000" rIns="144000" bIns="0">
            <a:spAutoFit/>
          </a:bodyPr>
          <a:lstStyle>
            <a:lvl1pPr algn="l" defTabSz="914400" rtl="0" eaLnBrk="1" latinLnBrk="0" hangingPunct="1">
              <a:lnSpc>
                <a:spcPct val="90000"/>
              </a:lnSpc>
              <a:spcBef>
                <a:spcPct val="0"/>
              </a:spcBef>
              <a:buNone/>
              <a:defRPr sz="3600" b="1" kern="1200">
                <a:solidFill>
                  <a:schemeClr val="bg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b="0"/>
              <a:t>#weiter</a:t>
            </a:r>
            <a:r>
              <a:rPr lang="de-DE"/>
              <a:t>bilden</a:t>
            </a:r>
            <a:r>
              <a:rPr lang="de-DE" baseline="0"/>
              <a:t> </a:t>
            </a:r>
            <a:r>
              <a:rPr lang="de-DE" b="0" baseline="0"/>
              <a:t>#weiter</a:t>
            </a:r>
            <a:r>
              <a:rPr lang="de-DE" baseline="0"/>
              <a:t>kommen</a:t>
            </a:r>
            <a:endParaRPr lang="de-DE"/>
          </a:p>
        </p:txBody>
      </p:sp>
    </p:spTree>
    <p:extLst>
      <p:ext uri="{BB962C8B-B14F-4D97-AF65-F5344CB8AC3E}">
        <p14:creationId xmlns:p14="http://schemas.microsoft.com/office/powerpoint/2010/main" val="726113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6034" y="1517453"/>
            <a:ext cx="5400000" cy="823912"/>
          </a:xfrm>
          <a:prstGeom prst="rect">
            <a:avLst/>
          </a:prstGeom>
        </p:spPr>
        <p:txBody>
          <a:bodyPr lIns="360000" anchor="ctr"/>
          <a:lstStyle>
            <a:lvl1pPr marL="0" indent="0">
              <a:buNone/>
              <a:defRPr sz="2600" b="0">
                <a:solidFill>
                  <a:schemeClr val="tx2"/>
                </a:solidFill>
                <a:latin typeface="Open Sans" pitchFamily="2" charset="0"/>
                <a:ea typeface="Open Sans" pitchFamily="2" charset="0"/>
                <a:cs typeface="Open San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p:cNvSpPr>
            <a:spLocks noGrp="1"/>
          </p:cNvSpPr>
          <p:nvPr>
            <p:ph sz="half" idx="2"/>
          </p:nvPr>
        </p:nvSpPr>
        <p:spPr>
          <a:xfrm>
            <a:off x="-6034" y="2341365"/>
            <a:ext cx="5400000" cy="3684588"/>
          </a:xfrm>
          <a:prstGeom prst="rect">
            <a:avLst/>
          </a:prstGeom>
        </p:spPr>
        <p:txBody>
          <a:bodyPr lIns="360000"/>
          <a:lstStyle>
            <a:lvl1pPr marL="2286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Textplatzhalter 4"/>
          <p:cNvSpPr>
            <a:spLocks noGrp="1"/>
          </p:cNvSpPr>
          <p:nvPr>
            <p:ph type="body" sz="quarter" idx="3"/>
          </p:nvPr>
        </p:nvSpPr>
        <p:spPr>
          <a:xfrm>
            <a:off x="6023992" y="1517453"/>
            <a:ext cx="5400000" cy="823912"/>
          </a:xfrm>
          <a:prstGeom prst="rect">
            <a:avLst/>
          </a:prstGeom>
        </p:spPr>
        <p:txBody>
          <a:bodyPr anchor="ctr"/>
          <a:lstStyle>
            <a:lvl1pPr marL="0" indent="0">
              <a:buNone/>
              <a:defRPr sz="2600" b="0">
                <a:solidFill>
                  <a:schemeClr val="tx2"/>
                </a:solidFill>
                <a:latin typeface="Open Sans" pitchFamily="2" charset="0"/>
                <a:ea typeface="Open Sans" pitchFamily="2" charset="0"/>
                <a:cs typeface="Open Sans"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023992" y="2341365"/>
            <a:ext cx="5400000" cy="3684588"/>
          </a:xfrm>
          <a:prstGeom prst="rect">
            <a:avLst/>
          </a:prstGeom>
        </p:spPr>
        <p:txBody>
          <a:bodyPr/>
          <a:lstStyle>
            <a:lvl1pPr marL="2286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chemeClr val="tx1"/>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Titel 1"/>
          <p:cNvSpPr>
            <a:spLocks noGrp="1"/>
          </p:cNvSpPr>
          <p:nvPr>
            <p:ph type="title" hasCustomPrompt="1"/>
          </p:nvPr>
        </p:nvSpPr>
        <p:spPr>
          <a:xfrm>
            <a:off x="-127954" y="764704"/>
            <a:ext cx="3066279" cy="591859"/>
          </a:xfrm>
          <a:prstGeom prst="roundRect">
            <a:avLst/>
          </a:prstGeom>
          <a:solidFill>
            <a:srgbClr val="1A1A62"/>
          </a:solidFill>
          <a:ln>
            <a:noFill/>
          </a:ln>
        </p:spPr>
        <p:txBody>
          <a:bodyPr wrap="none" lIns="432000" tIns="36000" rIns="180000" bIns="0">
            <a:spAutoFit/>
          </a:bodyPr>
          <a:lstStyle>
            <a:lvl1pPr marL="0" indent="0">
              <a:defRPr sz="3600" b="0">
                <a:solidFill>
                  <a:schemeClr val="bg1"/>
                </a:solidFill>
                <a:latin typeface="Open Sans" pitchFamily="2" charset="0"/>
                <a:ea typeface="Open Sans" pitchFamily="2" charset="0"/>
                <a:cs typeface="Open Sans" pitchFamily="2" charset="0"/>
              </a:defRPr>
            </a:lvl1pPr>
          </a:lstStyle>
          <a:p>
            <a:r>
              <a:rPr lang="de-DE"/>
              <a:t>Überschrift</a:t>
            </a:r>
          </a:p>
        </p:txBody>
      </p:sp>
      <p:sp>
        <p:nvSpPr>
          <p:cNvPr id="13" name="Datumsplatzhalter 6"/>
          <p:cNvSpPr>
            <a:spLocks noGrp="1"/>
          </p:cNvSpPr>
          <p:nvPr>
            <p:ph type="dt" sz="half" idx="11"/>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76918242-ADB5-43F2-B4EA-475D72176FC7}" type="datetime1">
              <a:rPr lang="de-DE" smtClean="0"/>
              <a:t>08.01.2025</a:t>
            </a:fld>
            <a:endParaRPr lang="de-DE"/>
          </a:p>
        </p:txBody>
      </p:sp>
      <p:sp>
        <p:nvSpPr>
          <p:cNvPr id="14" name="Fußzeilenplatzhalter 14"/>
          <p:cNvSpPr>
            <a:spLocks noGrp="1"/>
          </p:cNvSpPr>
          <p:nvPr>
            <p:ph type="ftr" sz="quarter" idx="12"/>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A97A3FC3-8EFB-4432-A64C-2B7757FF470D}"/>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4146909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Kontakt selbst anpassen">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bgerundetes Rechteck 12"/>
          <p:cNvSpPr/>
          <p:nvPr userDrawn="1"/>
        </p:nvSpPr>
        <p:spPr>
          <a:xfrm>
            <a:off x="-114702" y="1412776"/>
            <a:ext cx="2218047" cy="65315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432000" tIns="36000" rIns="180000" bIns="0" rtlCol="0" anchor="ctr">
            <a:spAutoFit/>
          </a:bodyPr>
          <a:lstStyle/>
          <a:p>
            <a:r>
              <a:rPr lang="de-DE" sz="3600" b="1">
                <a:latin typeface="Calibri" panose="020F0502020204030204" pitchFamily="34" charset="0"/>
                <a:cs typeface="Lucida Sans Unicode" panose="020B0602030504020204" pitchFamily="34" charset="0"/>
              </a:rPr>
              <a:t>Kontakt</a:t>
            </a:r>
            <a:endParaRPr lang="de-DE" sz="3600" b="1">
              <a:solidFill>
                <a:schemeClr val="bg2"/>
              </a:solidFill>
              <a:latin typeface="Calibri" panose="020F0502020204030204" pitchFamily="34" charset="0"/>
              <a:cs typeface="Lucida Sans Unicode" panose="020B0602030504020204" pitchFamily="34" charset="0"/>
            </a:endParaRPr>
          </a:p>
        </p:txBody>
      </p:sp>
      <p:sp>
        <p:nvSpPr>
          <p:cNvPr id="15" name="Rechteck 14"/>
          <p:cNvSpPr/>
          <p:nvPr userDrawn="1"/>
        </p:nvSpPr>
        <p:spPr>
          <a:xfrm>
            <a:off x="0" y="2348880"/>
            <a:ext cx="6215336" cy="954107"/>
          </a:xfrm>
          <a:prstGeom prst="rect">
            <a:avLst/>
          </a:prstGeom>
        </p:spPr>
        <p:txBody>
          <a:bodyPr wrap="square" lIns="360000">
            <a:spAutoFit/>
          </a:bodyPr>
          <a:lstStyle/>
          <a:p>
            <a:r>
              <a:rPr lang="de-DE" sz="2800">
                <a:solidFill>
                  <a:schemeClr val="bg1"/>
                </a:solidFill>
                <a:latin typeface="Calibri" panose="020F0502020204030204" pitchFamily="34" charset="0"/>
              </a:rPr>
              <a:t>BBQ - Baumann Bildung und Qualifizierung GmbH</a:t>
            </a:r>
            <a:endParaRPr lang="de-DE" sz="2400">
              <a:solidFill>
                <a:schemeClr val="bg1"/>
              </a:solidFill>
              <a:latin typeface="Calibri" panose="020F0502020204030204" pitchFamily="34" charset="0"/>
            </a:endParaRP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F40642DC-E93E-405D-A337-407FA714CBA4}" type="datetime1">
              <a:rPr lang="de-DE" smtClean="0"/>
              <a:t>08.01.2025</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3" name="Textplatzhalter 2"/>
          <p:cNvSpPr>
            <a:spLocks noGrp="1"/>
          </p:cNvSpPr>
          <p:nvPr>
            <p:ph type="body" sz="quarter" idx="10" hasCustomPrompt="1"/>
          </p:nvPr>
        </p:nvSpPr>
        <p:spPr>
          <a:xfrm>
            <a:off x="263352" y="3644900"/>
            <a:ext cx="4321175" cy="216058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24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Teltower Damm 13</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14169 Berlin</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Tel. 030 81059956  </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Fax 030 81099705</a:t>
            </a:r>
            <a:b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br>
            <a:r>
              <a:rPr kumimoji="0" lang="de-DE" sz="2400" b="0" i="0" u="none" strike="noStrike" kern="1200" cap="none" spc="0" normalizeH="0" baseline="0" noProof="0">
                <a:ln>
                  <a:noFill/>
                </a:ln>
                <a:solidFill>
                  <a:srgbClr val="FFFFFF"/>
                </a:solidFill>
                <a:effectLst/>
                <a:uLnTx/>
                <a:uFillTx/>
                <a:latin typeface="Calibri" panose="020F0502020204030204" pitchFamily="34" charset="0"/>
                <a:ea typeface="+mn-ea"/>
                <a:cs typeface="+mn-cs"/>
              </a:rPr>
              <a:t>www.bbq.de</a:t>
            </a:r>
          </a:p>
        </p:txBody>
      </p:sp>
    </p:spTree>
    <p:extLst>
      <p:ext uri="{BB962C8B-B14F-4D97-AF65-F5344CB8AC3E}">
        <p14:creationId xmlns:p14="http://schemas.microsoft.com/office/powerpoint/2010/main" val="2425065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ontakt">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bgerundetes Rechteck 12"/>
          <p:cNvSpPr/>
          <p:nvPr userDrawn="1"/>
        </p:nvSpPr>
        <p:spPr>
          <a:xfrm>
            <a:off x="-114702" y="1412776"/>
            <a:ext cx="2218047" cy="65315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432000" tIns="36000" rIns="180000" bIns="0" rtlCol="0" anchor="ctr">
            <a:spAutoFit/>
          </a:bodyPr>
          <a:lstStyle/>
          <a:p>
            <a:r>
              <a:rPr lang="de-DE" sz="3600" b="1">
                <a:latin typeface="Calibri" panose="020F0502020204030204" pitchFamily="34" charset="0"/>
                <a:cs typeface="Lucida Sans Unicode" panose="020B0602030504020204" pitchFamily="34" charset="0"/>
              </a:rPr>
              <a:t>Kontakt</a:t>
            </a:r>
            <a:endParaRPr lang="de-DE" sz="3600" b="1">
              <a:solidFill>
                <a:schemeClr val="bg2"/>
              </a:solidFill>
              <a:latin typeface="Calibri" panose="020F0502020204030204" pitchFamily="34" charset="0"/>
              <a:cs typeface="Lucida Sans Unicode" panose="020B0602030504020204" pitchFamily="34" charset="0"/>
            </a:endParaRPr>
          </a:p>
        </p:txBody>
      </p:sp>
      <p:sp>
        <p:nvSpPr>
          <p:cNvPr id="15" name="Rechteck 14"/>
          <p:cNvSpPr/>
          <p:nvPr userDrawn="1"/>
        </p:nvSpPr>
        <p:spPr>
          <a:xfrm>
            <a:off x="0" y="2348880"/>
            <a:ext cx="6215336" cy="3231654"/>
          </a:xfrm>
          <a:prstGeom prst="rect">
            <a:avLst/>
          </a:prstGeom>
        </p:spPr>
        <p:txBody>
          <a:bodyPr wrap="square" lIns="360000">
            <a:spAutoFit/>
          </a:bodyPr>
          <a:lstStyle/>
          <a:p>
            <a:r>
              <a:rPr lang="de-DE" sz="2800">
                <a:solidFill>
                  <a:schemeClr val="bg1"/>
                </a:solidFill>
                <a:latin typeface="Calibri" panose="020F0502020204030204" pitchFamily="34" charset="0"/>
              </a:rPr>
              <a:t>BBQ - Baumann Bildung und Qualifizierung GmbH</a:t>
            </a:r>
            <a:br>
              <a:rPr lang="de-DE" sz="2800">
                <a:solidFill>
                  <a:schemeClr val="bg1"/>
                </a:solidFill>
                <a:latin typeface="Calibri" panose="020F0502020204030204" pitchFamily="34" charset="0"/>
              </a:rPr>
            </a:br>
            <a:br>
              <a:rPr lang="de-DE" sz="2800">
                <a:solidFill>
                  <a:schemeClr val="bg1"/>
                </a:solidFill>
                <a:latin typeface="Calibri" panose="020F0502020204030204" pitchFamily="34" charset="0"/>
              </a:rPr>
            </a:br>
            <a:r>
              <a:rPr lang="de-DE" sz="2400">
                <a:solidFill>
                  <a:schemeClr val="bg1"/>
                </a:solidFill>
                <a:latin typeface="Calibri" panose="020F0502020204030204" pitchFamily="34" charset="0"/>
              </a:rPr>
              <a:t>Teltower Damm 13</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14169 Berlin</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Tel. 030 81059956  </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Fax 030 81099705</a:t>
            </a:r>
            <a:br>
              <a:rPr lang="de-DE" sz="2400">
                <a:solidFill>
                  <a:schemeClr val="bg1"/>
                </a:solidFill>
                <a:latin typeface="Calibri" panose="020F0502020204030204" pitchFamily="34" charset="0"/>
              </a:rPr>
            </a:br>
            <a:r>
              <a:rPr lang="de-DE" sz="2400">
                <a:solidFill>
                  <a:schemeClr val="bg1"/>
                </a:solidFill>
                <a:latin typeface="Calibri" panose="020F0502020204030204" pitchFamily="34" charset="0"/>
              </a:rPr>
              <a:t>www.bbq.de</a:t>
            </a: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FD7FCE3B-D7D5-4FEF-A43F-FFB738EEB1CE}" type="datetime1">
              <a:rPr lang="de-DE" smtClean="0"/>
              <a:t>08.01.2025</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Tree>
    <p:extLst>
      <p:ext uri="{BB962C8B-B14F-4D97-AF65-F5344CB8AC3E}">
        <p14:creationId xmlns:p14="http://schemas.microsoft.com/office/powerpoint/2010/main" val="3957377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Leer">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1/8/2025</a:t>
            </a:fld>
            <a:endParaRPr lang="en-US"/>
          </a:p>
        </p:txBody>
      </p:sp>
      <p:sp>
        <p:nvSpPr>
          <p:cNvPr id="4" name="Holder 4"/>
          <p:cNvSpPr>
            <a:spLocks noGrp="1"/>
          </p:cNvSpPr>
          <p:nvPr>
            <p:ph type="sldNum" sz="quarter" idx="7"/>
          </p:nvPr>
        </p:nvSpPr>
        <p:spPr>
          <a:xfrm>
            <a:off x="11414760" y="6492875"/>
            <a:ext cx="431800" cy="365125"/>
          </a:xfrm>
        </p:spPr>
        <p:txBody>
          <a:bodyPr lIns="0" tIns="0" rIns="0" bIns="0"/>
          <a:lstStyle>
            <a:lvl1pPr algn="ctr">
              <a:defRPr sz="700" b="0" i="0">
                <a:solidFill>
                  <a:schemeClr val="tx1"/>
                </a:solidFill>
                <a:latin typeface="Calibri"/>
                <a:cs typeface="Calibri"/>
              </a:defRPr>
            </a:lvl1pPr>
          </a:lstStyle>
          <a:p>
            <a:pPr marL="23012"/>
            <a:fld id="{81D60167-4931-47E6-BA6A-407CBD079E47}" type="slidenum">
              <a:rPr lang="de-DE" smtClean="0"/>
              <a:pPr marL="23012"/>
              <a:t>‹Nr.›</a:t>
            </a:fld>
            <a:endParaRPr lang="de-DE" dirty="0"/>
          </a:p>
        </p:txBody>
      </p:sp>
    </p:spTree>
    <p:extLst>
      <p:ext uri="{BB962C8B-B14F-4D97-AF65-F5344CB8AC3E}">
        <p14:creationId xmlns:p14="http://schemas.microsoft.com/office/powerpoint/2010/main" val="1948015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mit zweiter Zeile">
    <p:spTree>
      <p:nvGrpSpPr>
        <p:cNvPr id="1" name=""/>
        <p:cNvGrpSpPr/>
        <p:nvPr/>
      </p:nvGrpSpPr>
      <p:grpSpPr>
        <a:xfrm>
          <a:off x="0" y="0"/>
          <a:ext cx="0" cy="0"/>
          <a:chOff x="0" y="0"/>
          <a:chExt cx="0" cy="0"/>
        </a:xfrm>
      </p:grpSpPr>
      <p:sp>
        <p:nvSpPr>
          <p:cNvPr id="12" name="Auf der gleichen Seite des Rechtecks liegende Ecken abrunden 11"/>
          <p:cNvSpPr/>
          <p:nvPr userDrawn="1"/>
        </p:nvSpPr>
        <p:spPr>
          <a:xfrm>
            <a:off x="-96688" y="1124744"/>
            <a:ext cx="11952138" cy="6120680"/>
          </a:xfrm>
          <a:prstGeom prst="round2SameRect">
            <a:avLst>
              <a:gd name="adj1" fmla="val 1480"/>
              <a:gd name="adj2" fmla="val 0"/>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Auf der gleichen Seite des Rechtecks liegende Ecken abrunden 12"/>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15"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16"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D6588806-7456-4FD6-8EA7-7B6194C78F28}" type="datetime1">
              <a:rPr lang="de-DE" smtClean="0"/>
              <a:t>08.01.2025</a:t>
            </a:fld>
            <a:endParaRPr lang="de-DE"/>
          </a:p>
        </p:txBody>
      </p:sp>
      <p:sp>
        <p:nvSpPr>
          <p:cNvPr id="17"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9" name="Titel 1"/>
          <p:cNvSpPr>
            <a:spLocks noGrp="1"/>
          </p:cNvSpPr>
          <p:nvPr>
            <p:ph type="title" hasCustomPrompt="1"/>
          </p:nvPr>
        </p:nvSpPr>
        <p:spPr>
          <a:xfrm>
            <a:off x="-114701" y="4215599"/>
            <a:ext cx="2821920" cy="591859"/>
          </a:xfrm>
          <a:prstGeom prst="roundRect">
            <a:avLst>
              <a:gd name="adj" fmla="val 15324"/>
            </a:avLst>
          </a:prstGeom>
          <a:solidFill>
            <a:srgbClr val="FFFFFF">
              <a:alpha val="69804"/>
            </a:srgbClr>
          </a:solidFill>
          <a:ln>
            <a:noFill/>
          </a:ln>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Überschrift</a:t>
            </a:r>
          </a:p>
        </p:txBody>
      </p:sp>
      <p:sp>
        <p:nvSpPr>
          <p:cNvPr id="10" name="Textplatzhalter 27"/>
          <p:cNvSpPr>
            <a:spLocks noGrp="1"/>
          </p:cNvSpPr>
          <p:nvPr>
            <p:ph type="body" sz="quarter" idx="13" hasCustomPrompt="1"/>
          </p:nvPr>
        </p:nvSpPr>
        <p:spPr>
          <a:xfrm>
            <a:off x="-114702" y="4943407"/>
            <a:ext cx="2873358" cy="591859"/>
          </a:xfrm>
          <a:prstGeom prst="roundRect">
            <a:avLst/>
          </a:prstGeom>
          <a:solidFill>
            <a:srgbClr val="FFFFFF">
              <a:alpha val="69804"/>
            </a:srgbClr>
          </a:solidFill>
        </p:spPr>
        <p:txBody>
          <a:bodyPr wrap="none" lIns="432000" tIns="36000" rIns="180000" bIns="0">
            <a:spAutoFit/>
          </a:bodyPr>
          <a:lstStyle>
            <a:lvl1pPr marL="0" indent="0">
              <a:buNone/>
              <a:defRPr sz="3600">
                <a:solidFill>
                  <a:schemeClr val="tx2"/>
                </a:solidFill>
                <a:latin typeface="Calibri" panose="020F0502020204030204" pitchFamily="34" charset="0"/>
              </a:defRPr>
            </a:lvl1pPr>
            <a:lvl2pPr>
              <a:defRPr sz="3600">
                <a:solidFill>
                  <a:schemeClr val="bg2"/>
                </a:solidFill>
              </a:defRPr>
            </a:lvl2pPr>
            <a:lvl3pPr>
              <a:defRPr sz="3600">
                <a:solidFill>
                  <a:schemeClr val="bg2"/>
                </a:solidFill>
              </a:defRPr>
            </a:lvl3pPr>
            <a:lvl4pPr>
              <a:defRPr sz="3600">
                <a:solidFill>
                  <a:schemeClr val="bg2"/>
                </a:solidFill>
              </a:defRPr>
            </a:lvl4pPr>
            <a:lvl5pPr>
              <a:defRPr sz="3600">
                <a:solidFill>
                  <a:schemeClr val="bg2"/>
                </a:solidFill>
              </a:defRPr>
            </a:lvl5pPr>
          </a:lstStyle>
          <a:p>
            <a:pPr lvl="0"/>
            <a:r>
              <a:rPr lang="de-DE"/>
              <a:t>zweite Zeile</a:t>
            </a:r>
          </a:p>
        </p:txBody>
      </p:sp>
      <p:sp>
        <p:nvSpPr>
          <p:cNvPr id="20" name="Titel 1"/>
          <p:cNvSpPr txBox="1">
            <a:spLocks/>
          </p:cNvSpPr>
          <p:nvPr userDrawn="1"/>
        </p:nvSpPr>
        <p:spPr>
          <a:xfrm>
            <a:off x="-127954" y="764704"/>
            <a:ext cx="6439978" cy="591859"/>
          </a:xfrm>
          <a:prstGeom prst="roundRect">
            <a:avLst/>
          </a:prstGeom>
          <a:solidFill>
            <a:schemeClr val="tx2"/>
          </a:solidFill>
          <a:ln>
            <a:noFill/>
          </a:ln>
        </p:spPr>
        <p:txBody>
          <a:bodyPr wrap="square" lIns="432000" tIns="36000" rIns="144000" bIns="0">
            <a:spAutoFit/>
          </a:bodyPr>
          <a:lstStyle>
            <a:lvl1pPr algn="l" defTabSz="914400" rtl="0" eaLnBrk="1" latinLnBrk="0" hangingPunct="1">
              <a:lnSpc>
                <a:spcPct val="90000"/>
              </a:lnSpc>
              <a:spcBef>
                <a:spcPct val="0"/>
              </a:spcBef>
              <a:buNone/>
              <a:defRPr sz="3600" b="1" kern="1200">
                <a:solidFill>
                  <a:schemeClr val="bg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r>
              <a:rPr lang="de-DE" b="0"/>
              <a:t>#weiter</a:t>
            </a:r>
            <a:r>
              <a:rPr lang="de-DE"/>
              <a:t>bilden</a:t>
            </a:r>
            <a:r>
              <a:rPr lang="de-DE" baseline="0"/>
              <a:t> </a:t>
            </a:r>
            <a:r>
              <a:rPr lang="de-DE" b="0" baseline="0"/>
              <a:t>#weiter</a:t>
            </a:r>
            <a:r>
              <a:rPr lang="de-DE" baseline="0"/>
              <a:t>kommen</a:t>
            </a:r>
            <a:endParaRPr lang="de-DE"/>
          </a:p>
        </p:txBody>
      </p:sp>
    </p:spTree>
    <p:extLst>
      <p:ext uri="{BB962C8B-B14F-4D97-AF65-F5344CB8AC3E}">
        <p14:creationId xmlns:p14="http://schemas.microsoft.com/office/powerpoint/2010/main" val="51565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igenes Titel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96838" y="1125538"/>
            <a:ext cx="11952288" cy="6119812"/>
          </a:xfrm>
          <a:prstGeom prst="roundRect">
            <a:avLst>
              <a:gd name="adj" fmla="val 1210"/>
            </a:avLst>
          </a:prstGeom>
          <a:solidFill>
            <a:schemeClr val="bg2"/>
          </a:solidFill>
        </p:spPr>
        <p:txBody>
          <a:bodyPr anchor="t"/>
          <a:lstStyle>
            <a:lvl1pPr marL="0" indent="0" algn="ctr">
              <a:buFontTx/>
              <a:buNone/>
              <a:defRPr baseline="0">
                <a:solidFill>
                  <a:schemeClr val="bg1"/>
                </a:solidFill>
                <a:latin typeface="Calibri" panose="020F0502020204030204" pitchFamily="34" charset="0"/>
              </a:defRPr>
            </a:lvl1pPr>
          </a:lstStyle>
          <a:p>
            <a:r>
              <a:rPr lang="de-DE"/>
              <a:t>Bild durch Klicken auf Symbol hinzufügen</a:t>
            </a:r>
          </a:p>
        </p:txBody>
      </p:sp>
      <p:sp>
        <p:nvSpPr>
          <p:cNvPr id="6" name="Fußzeilenplatzhalter 5"/>
          <p:cNvSpPr>
            <a:spLocks noGrp="1"/>
          </p:cNvSpPr>
          <p:nvPr>
            <p:ph type="ftr" sz="quarter" idx="15"/>
          </p:nvPr>
        </p:nvSpPr>
        <p:spPr>
          <a:xfrm>
            <a:off x="-96688" y="6590969"/>
            <a:ext cx="11952138" cy="267032"/>
          </a:xfrm>
          <a:prstGeom prst="round2SameRect">
            <a:avLst/>
          </a:prstGeom>
          <a:solidFill>
            <a:schemeClr val="tx2"/>
          </a:solidFill>
        </p:spPr>
        <p:txBody>
          <a:bodyPr/>
          <a:lstStyle/>
          <a:p>
            <a:pPr marL="450850"/>
            <a:r>
              <a:rPr lang="de-DE"/>
              <a:t>www.bbq.de</a:t>
            </a:r>
          </a:p>
        </p:txBody>
      </p:sp>
      <p:sp>
        <p:nvSpPr>
          <p:cNvPr id="13" name="Titel 1"/>
          <p:cNvSpPr>
            <a:spLocks noGrp="1"/>
          </p:cNvSpPr>
          <p:nvPr>
            <p:ph type="title" hasCustomPrompt="1"/>
          </p:nvPr>
        </p:nvSpPr>
        <p:spPr>
          <a:xfrm>
            <a:off x="-114702" y="4421317"/>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808AE709-0829-4A23-94DC-12C1B34D298A}" type="datetime1">
              <a:rPr lang="de-DE" smtClean="0"/>
              <a:t>08.01.2025</a:t>
            </a:fld>
            <a:endParaRPr lang="de-DE"/>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Tree>
    <p:extLst>
      <p:ext uri="{BB962C8B-B14F-4D97-AF65-F5344CB8AC3E}">
        <p14:creationId xmlns:p14="http://schemas.microsoft.com/office/powerpoint/2010/main" val="176160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eigenes Titelbild">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96838" y="1125538"/>
            <a:ext cx="11952288" cy="6119812"/>
          </a:xfrm>
          <a:prstGeom prst="roundRect">
            <a:avLst>
              <a:gd name="adj" fmla="val 1210"/>
            </a:avLst>
          </a:prstGeom>
          <a:solidFill>
            <a:schemeClr val="bg2"/>
          </a:solidFill>
        </p:spPr>
        <p:txBody>
          <a:bodyPr anchor="t"/>
          <a:lstStyle>
            <a:lvl1pPr marL="0" indent="0" algn="ctr">
              <a:buFontTx/>
              <a:buNone/>
              <a:defRPr baseline="0">
                <a:solidFill>
                  <a:schemeClr val="bg1"/>
                </a:solidFill>
                <a:latin typeface="Calibri" panose="020F0502020204030204" pitchFamily="34" charset="0"/>
              </a:defRPr>
            </a:lvl1pPr>
          </a:lstStyle>
          <a:p>
            <a:r>
              <a:rPr lang="de-DE"/>
              <a:t>Bild durch Klicken auf Symbol hinzufügen</a:t>
            </a:r>
          </a:p>
        </p:txBody>
      </p:sp>
      <p:sp>
        <p:nvSpPr>
          <p:cNvPr id="6" name="Fußzeilenplatzhalter 5"/>
          <p:cNvSpPr>
            <a:spLocks noGrp="1"/>
          </p:cNvSpPr>
          <p:nvPr>
            <p:ph type="ftr" sz="quarter" idx="15"/>
          </p:nvPr>
        </p:nvSpPr>
        <p:spPr>
          <a:xfrm>
            <a:off x="-96688" y="6590969"/>
            <a:ext cx="11952138" cy="267032"/>
          </a:xfrm>
          <a:prstGeom prst="round2SameRect">
            <a:avLst/>
          </a:prstGeom>
          <a:solidFill>
            <a:schemeClr val="tx2"/>
          </a:solidFill>
        </p:spPr>
        <p:txBody>
          <a:bodyPr/>
          <a:lstStyle/>
          <a:p>
            <a:pPr marL="450850"/>
            <a:r>
              <a:rPr lang="de-DE"/>
              <a:t>www.bbq.de</a:t>
            </a:r>
          </a:p>
        </p:txBody>
      </p:sp>
      <p:sp>
        <p:nvSpPr>
          <p:cNvPr id="13" name="Titel 1"/>
          <p:cNvSpPr>
            <a:spLocks noGrp="1"/>
          </p:cNvSpPr>
          <p:nvPr>
            <p:ph type="title" hasCustomPrompt="1"/>
          </p:nvPr>
        </p:nvSpPr>
        <p:spPr>
          <a:xfrm>
            <a:off x="-114702" y="4221088"/>
            <a:ext cx="4798080" cy="591859"/>
          </a:xfrm>
          <a:prstGeom prst="roundRect">
            <a:avLst/>
          </a:prstGeom>
          <a:solidFill>
            <a:srgbClr val="FFFFFF">
              <a:alpha val="69804"/>
            </a:srgbClr>
          </a:solidFill>
        </p:spPr>
        <p:txBody>
          <a:bodyPr wrap="none" lIns="432000" tIns="36000" rIns="180000" bIns="0">
            <a:spAutoFit/>
          </a:bodyPr>
          <a:lstStyle>
            <a:lvl1pPr>
              <a:defRPr sz="3600" b="1">
                <a:solidFill>
                  <a:schemeClr val="tx2"/>
                </a:solidFill>
                <a:latin typeface="Calibri" panose="020F0502020204030204" pitchFamily="34" charset="0"/>
              </a:defRPr>
            </a:lvl1pPr>
          </a:lstStyle>
          <a:p>
            <a:r>
              <a:rPr lang="de-DE"/>
              <a:t>Titel der Präsentation</a:t>
            </a:r>
          </a:p>
        </p:txBody>
      </p:sp>
      <p:sp>
        <p:nvSpPr>
          <p:cNvPr id="5" name="Datumsplatzhalter 4"/>
          <p:cNvSpPr>
            <a:spLocks noGrp="1"/>
          </p:cNvSpPr>
          <p:nvPr>
            <p:ph type="dt" sz="half" idx="14"/>
          </p:nvPr>
        </p:nvSpPr>
        <p:spPr/>
        <p:txBody>
          <a:bodyPr/>
          <a:lstStyle/>
          <a:p>
            <a:fld id="{6232A970-C820-4A63-846A-12FAFC48221B}" type="datetime1">
              <a:rPr lang="de-DE" smtClean="0"/>
              <a:t>08.01.2025</a:t>
            </a:fld>
            <a:endParaRPr lang="de-DE"/>
          </a:p>
        </p:txBody>
      </p:sp>
      <p:sp>
        <p:nvSpPr>
          <p:cNvPr id="7" name="Foliennummernplatzhalter 6"/>
          <p:cNvSpPr>
            <a:spLocks noGrp="1"/>
          </p:cNvSpPr>
          <p:nvPr>
            <p:ph type="sldNum" sz="quarter" idx="16"/>
          </p:nvPr>
        </p:nvSpPr>
        <p:spPr/>
        <p:txBody>
          <a:bodyPr/>
          <a:lstStyle/>
          <a:p>
            <a:fld id="{0C8C0129-8475-40EE-AC67-F98452884494}" type="slidenum">
              <a:rPr lang="de-DE" smtClean="0"/>
              <a:pPr/>
              <a:t>‹Nr.›</a:t>
            </a:fld>
            <a:endParaRPr lang="de-DE"/>
          </a:p>
        </p:txBody>
      </p:sp>
      <p:sp>
        <p:nvSpPr>
          <p:cNvPr id="9" name="Textplatzhalter 27"/>
          <p:cNvSpPr>
            <a:spLocks noGrp="1"/>
          </p:cNvSpPr>
          <p:nvPr>
            <p:ph type="body" sz="quarter" idx="13" hasCustomPrompt="1"/>
          </p:nvPr>
        </p:nvSpPr>
        <p:spPr>
          <a:xfrm>
            <a:off x="-114702" y="4943407"/>
            <a:ext cx="2873358" cy="591859"/>
          </a:xfrm>
          <a:prstGeom prst="roundRect">
            <a:avLst/>
          </a:prstGeom>
          <a:solidFill>
            <a:srgbClr val="FFFFFF">
              <a:alpha val="69804"/>
            </a:srgbClr>
          </a:solidFill>
        </p:spPr>
        <p:txBody>
          <a:bodyPr wrap="none" lIns="432000" tIns="36000" rIns="180000" bIns="0">
            <a:spAutoFit/>
          </a:bodyPr>
          <a:lstStyle>
            <a:lvl1pPr marL="0" indent="0">
              <a:buNone/>
              <a:defRPr sz="3600">
                <a:solidFill>
                  <a:schemeClr val="tx2"/>
                </a:solidFill>
                <a:latin typeface="Calibri" panose="020F0502020204030204" pitchFamily="34" charset="0"/>
              </a:defRPr>
            </a:lvl1pPr>
            <a:lvl2pPr>
              <a:defRPr sz="3600">
                <a:solidFill>
                  <a:schemeClr val="bg2"/>
                </a:solidFill>
              </a:defRPr>
            </a:lvl2pPr>
            <a:lvl3pPr>
              <a:defRPr sz="3600">
                <a:solidFill>
                  <a:schemeClr val="bg2"/>
                </a:solidFill>
              </a:defRPr>
            </a:lvl3pPr>
            <a:lvl4pPr>
              <a:defRPr sz="3600">
                <a:solidFill>
                  <a:schemeClr val="bg2"/>
                </a:solidFill>
              </a:defRPr>
            </a:lvl4pPr>
            <a:lvl5pPr>
              <a:defRPr sz="3600">
                <a:solidFill>
                  <a:schemeClr val="bg2"/>
                </a:solidFill>
              </a:defRPr>
            </a:lvl5pPr>
          </a:lstStyle>
          <a:p>
            <a:pPr lvl="0"/>
            <a:r>
              <a:rPr lang="de-DE"/>
              <a:t>zweite Zeile</a:t>
            </a:r>
          </a:p>
        </p:txBody>
      </p:sp>
    </p:spTree>
    <p:extLst>
      <p:ext uri="{BB962C8B-B14F-4D97-AF65-F5344CB8AC3E}">
        <p14:creationId xmlns:p14="http://schemas.microsoft.com/office/powerpoint/2010/main" val="206146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zweite Titelfolie">
    <p:spTree>
      <p:nvGrpSpPr>
        <p:cNvPr id="1" name=""/>
        <p:cNvGrpSpPr/>
        <p:nvPr/>
      </p:nvGrpSpPr>
      <p:grpSpPr>
        <a:xfrm>
          <a:off x="0" y="0"/>
          <a:ext cx="0" cy="0"/>
          <a:chOff x="0" y="0"/>
          <a:chExt cx="0" cy="0"/>
        </a:xfrm>
      </p:grpSpPr>
      <p:sp>
        <p:nvSpPr>
          <p:cNvPr id="2" name="Titel 1"/>
          <p:cNvSpPr>
            <a:spLocks noGrp="1"/>
          </p:cNvSpPr>
          <p:nvPr>
            <p:ph type="title"/>
          </p:nvPr>
        </p:nvSpPr>
        <p:spPr>
          <a:xfrm>
            <a:off x="33612" y="1065312"/>
            <a:ext cx="10515600" cy="2852737"/>
          </a:xfrm>
          <a:prstGeom prst="rect">
            <a:avLst/>
          </a:prstGeom>
        </p:spPr>
        <p:txBody>
          <a:bodyPr lIns="360000" anchor="b"/>
          <a:lstStyle>
            <a:lvl1pPr>
              <a:defRPr sz="6000">
                <a:latin typeface="Calibri" panose="020F0502020204030204" pitchFamily="34" charset="0"/>
              </a:defRPr>
            </a:lvl1pPr>
          </a:lstStyle>
          <a:p>
            <a:r>
              <a:rPr lang="de-DE"/>
              <a:t>Mastertitelformat bearbeiten</a:t>
            </a:r>
          </a:p>
        </p:txBody>
      </p:sp>
      <p:sp>
        <p:nvSpPr>
          <p:cNvPr id="3" name="Textplatzhalter 2"/>
          <p:cNvSpPr>
            <a:spLocks noGrp="1"/>
          </p:cNvSpPr>
          <p:nvPr>
            <p:ph type="body" idx="1"/>
          </p:nvPr>
        </p:nvSpPr>
        <p:spPr>
          <a:xfrm>
            <a:off x="33612" y="3945037"/>
            <a:ext cx="10515600" cy="1500187"/>
          </a:xfrm>
          <a:prstGeom prst="rect">
            <a:avLst/>
          </a:prstGeom>
        </p:spPr>
        <p:txBody>
          <a:bodyPr lIns="360000"/>
          <a:lstStyle>
            <a:lvl1pPr marL="0" indent="0">
              <a:buNone/>
              <a:defRPr sz="2400">
                <a:solidFill>
                  <a:schemeClr val="tx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801CE7A2-D388-4E05-8B3D-5C9643ABBDA7}" type="datetime1">
              <a:rPr lang="de-DE" smtClean="0"/>
              <a:t>08.01.2025</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A5305512-2A73-4528-B4AD-993EB640FBF7}"/>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120280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Zwischenüberschrift blau">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tx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13" name="Auf der gleichen Seite des Rechtecks liegende Ecken abrunden 4">
            <a:extLst>
              <a:ext uri="{FF2B5EF4-FFF2-40B4-BE49-F238E27FC236}">
                <a16:creationId xmlns:a16="http://schemas.microsoft.com/office/drawing/2014/main" id="{7B8064A3-24DB-47A9-B3D7-EDCE1A9EA459}"/>
              </a:ext>
            </a:extLst>
          </p:cNvPr>
          <p:cNvSpPr/>
          <p:nvPr userDrawn="1"/>
        </p:nvSpPr>
        <p:spPr>
          <a:xfrm>
            <a:off x="-386299" y="1124743"/>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0">
                <a:solidFill>
                  <a:srgbClr val="29BAD5"/>
                </a:solidFill>
                <a:latin typeface="Open Sans" pitchFamily="2" charset="0"/>
                <a:ea typeface="Open Sans" pitchFamily="2" charset="0"/>
                <a:cs typeface="Open Sans" pitchFamily="2" charset="0"/>
              </a:defRPr>
            </a:lvl1pPr>
          </a:lstStyle>
          <a:p>
            <a:fld id="{158815EE-C0EC-485D-A1BB-988723BAD573}" type="datetime1">
              <a:rPr lang="de-DE" smtClean="0"/>
              <a:t>08.01.2025</a:t>
            </a:fld>
            <a:endParaRPr lang="de-DE"/>
          </a:p>
        </p:txBody>
      </p:sp>
      <p:sp>
        <p:nvSpPr>
          <p:cNvPr id="11" name="Titel 1"/>
          <p:cNvSpPr>
            <a:spLocks noGrp="1"/>
          </p:cNvSpPr>
          <p:nvPr>
            <p:ph type="title"/>
          </p:nvPr>
        </p:nvSpPr>
        <p:spPr>
          <a:xfrm>
            <a:off x="33612" y="1065312"/>
            <a:ext cx="10515600" cy="2852737"/>
          </a:xfrm>
          <a:prstGeom prst="rect">
            <a:avLst/>
          </a:prstGeom>
        </p:spPr>
        <p:txBody>
          <a:bodyPr lIns="360000" anchor="b"/>
          <a:lstStyle>
            <a:lvl1pPr>
              <a:defRPr sz="5400" b="0">
                <a:solidFill>
                  <a:schemeClr val="bg1"/>
                </a:solidFill>
                <a:latin typeface="Calibri" panose="020F0502020204030204" pitchFamily="34" charset="0"/>
              </a:defRPr>
            </a:lvl1pPr>
          </a:lstStyle>
          <a:p>
            <a:r>
              <a:rPr lang="de-DE"/>
              <a:t>Mastertitelformat bearbeiten</a:t>
            </a:r>
            <a:endParaRPr lang="de-DE" dirty="0"/>
          </a:p>
        </p:txBody>
      </p:sp>
      <p:sp>
        <p:nvSpPr>
          <p:cNvPr id="12" name="Textplatzhalter 2"/>
          <p:cNvSpPr>
            <a:spLocks noGrp="1"/>
          </p:cNvSpPr>
          <p:nvPr>
            <p:ph type="body" idx="1"/>
          </p:nvPr>
        </p:nvSpPr>
        <p:spPr>
          <a:xfrm>
            <a:off x="33612" y="3945037"/>
            <a:ext cx="10515600" cy="1500187"/>
          </a:xfrm>
          <a:prstGeom prst="rect">
            <a:avLst/>
          </a:prstGeom>
        </p:spPr>
        <p:txBody>
          <a:bodyPr lIns="360000"/>
          <a:lstStyle>
            <a:lvl1pPr marL="0" indent="0">
              <a:buNone/>
              <a:tabLst>
                <a:tab pos="3052763" algn="l"/>
              </a:tabLst>
              <a:defRPr sz="2400">
                <a:solidFill>
                  <a:schemeClr val="bg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pic>
        <p:nvPicPr>
          <p:cNvPr id="15" name="Grafik 14">
            <a:extLst>
              <a:ext uri="{FF2B5EF4-FFF2-40B4-BE49-F238E27FC236}">
                <a16:creationId xmlns:a16="http://schemas.microsoft.com/office/drawing/2014/main" id="{9E8F173A-A960-4AD2-B51D-C260D6029F60}"/>
              </a:ext>
            </a:extLst>
          </p:cNvPr>
          <p:cNvPicPr>
            <a:picLocks noChangeAspect="1"/>
          </p:cNvPicPr>
          <p:nvPr userDrawn="1"/>
        </p:nvPicPr>
        <p:blipFill rotWithShape="1">
          <a:blip r:embed="rId2">
            <a:biLevel thresh="50000"/>
          </a:blip>
          <a:srcRect r="19034" b="13876"/>
          <a:stretch/>
        </p:blipFill>
        <p:spPr>
          <a:xfrm>
            <a:off x="8067857" y="2862520"/>
            <a:ext cx="3786024" cy="4032448"/>
          </a:xfrm>
          <a:prstGeom prst="rect">
            <a:avLst/>
          </a:prstGeom>
        </p:spPr>
      </p:pic>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0">
                <a:solidFill>
                  <a:srgbClr val="29BAD5"/>
                </a:solidFill>
                <a:latin typeface="Open Sans" pitchFamily="2" charset="0"/>
                <a:ea typeface="Open Sans" pitchFamily="2" charset="0"/>
                <a:cs typeface="Open Sans" pitchFamily="2" charset="0"/>
              </a:defRPr>
            </a:lvl1pPr>
          </a:lstStyle>
          <a:p>
            <a:fld id="{0C8C0129-8475-40EE-AC67-F98452884494}" type="slidenum">
              <a:rPr lang="de-DE" smtClean="0"/>
              <a:pPr/>
              <a:t>‹Nr.›</a:t>
            </a:fld>
            <a:endParaRPr lang="de-DE"/>
          </a:p>
        </p:txBody>
      </p:sp>
    </p:spTree>
    <p:extLst>
      <p:ext uri="{BB962C8B-B14F-4D97-AF65-F5344CB8AC3E}">
        <p14:creationId xmlns:p14="http://schemas.microsoft.com/office/powerpoint/2010/main" val="2205042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ischenüberschrift grau">
    <p:spTree>
      <p:nvGrpSpPr>
        <p:cNvPr id="1" name=""/>
        <p:cNvGrpSpPr/>
        <p:nvPr/>
      </p:nvGrpSpPr>
      <p:grpSpPr>
        <a:xfrm>
          <a:off x="0" y="0"/>
          <a:ext cx="0" cy="0"/>
          <a:chOff x="0" y="0"/>
          <a:chExt cx="0" cy="0"/>
        </a:xfrm>
      </p:grpSpPr>
      <p:sp>
        <p:nvSpPr>
          <p:cNvPr id="5" name="Auf der gleichen Seite des Rechtecks liegende Ecken abrunden 4"/>
          <p:cNvSpPr/>
          <p:nvPr userDrawn="1"/>
        </p:nvSpPr>
        <p:spPr>
          <a:xfrm>
            <a:off x="-386299" y="1124744"/>
            <a:ext cx="12241750" cy="5724058"/>
          </a:xfrm>
          <a:prstGeom prst="round2SameRect">
            <a:avLst>
              <a:gd name="adj1" fmla="val 1644"/>
              <a:gd name="adj2" fmla="val 0"/>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sp>
        <p:nvSpPr>
          <p:cNvPr id="7" name="Auf der gleichen Seite des Rechtecks liegende Ecken abrunden 6"/>
          <p:cNvSpPr/>
          <p:nvPr userDrawn="1"/>
        </p:nvSpPr>
        <p:spPr>
          <a:xfrm>
            <a:off x="-96688" y="6590968"/>
            <a:ext cx="11952138" cy="273658"/>
          </a:xfrm>
          <a:prstGeom prst="round2SameRect">
            <a:avLst>
              <a:gd name="adj1" fmla="val 33025"/>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00" b="1">
              <a:solidFill>
                <a:schemeClr val="tx1"/>
              </a:solidFill>
              <a:latin typeface="Calibri" panose="020F0502020204030204" pitchFamily="34" charset="0"/>
            </a:endParaRPr>
          </a:p>
        </p:txBody>
      </p:sp>
      <p:sp>
        <p:nvSpPr>
          <p:cNvPr id="8"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1">
                <a:solidFill>
                  <a:schemeClr val="bg1"/>
                </a:solidFill>
                <a:latin typeface="Calibri" panose="020F0502020204030204" pitchFamily="34" charset="0"/>
              </a:defRPr>
            </a:lvl1pPr>
          </a:lstStyle>
          <a:p>
            <a:fld id="{0C8C0129-8475-40EE-AC67-F98452884494}" type="slidenum">
              <a:rPr lang="de-DE" smtClean="0"/>
              <a:pPr/>
              <a:t>‹Nr.›</a:t>
            </a:fld>
            <a:endParaRPr lang="de-DE"/>
          </a:p>
        </p:txBody>
      </p:sp>
      <p:sp>
        <p:nvSpPr>
          <p:cNvPr id="9"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97EED345-46D2-47CB-9DC9-AB5BE2DF432E}" type="datetime1">
              <a:rPr lang="de-DE" smtClean="0"/>
              <a:t>08.01.2025</a:t>
            </a:fld>
            <a:endParaRPr lang="de-DE"/>
          </a:p>
        </p:txBody>
      </p:sp>
      <p:sp>
        <p:nvSpPr>
          <p:cNvPr id="10"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11" name="Titel 1"/>
          <p:cNvSpPr>
            <a:spLocks noGrp="1"/>
          </p:cNvSpPr>
          <p:nvPr>
            <p:ph type="title"/>
          </p:nvPr>
        </p:nvSpPr>
        <p:spPr>
          <a:xfrm>
            <a:off x="33612" y="1065312"/>
            <a:ext cx="10515600" cy="2852737"/>
          </a:xfrm>
          <a:prstGeom prst="rect">
            <a:avLst/>
          </a:prstGeom>
        </p:spPr>
        <p:txBody>
          <a:bodyPr lIns="360000" anchor="b"/>
          <a:lstStyle>
            <a:lvl1pPr>
              <a:defRPr sz="6000" b="1">
                <a:solidFill>
                  <a:schemeClr val="bg1"/>
                </a:solidFill>
                <a:latin typeface="Calibri" panose="020F0502020204030204" pitchFamily="34" charset="0"/>
              </a:defRPr>
            </a:lvl1pPr>
          </a:lstStyle>
          <a:p>
            <a:r>
              <a:rPr lang="de-DE"/>
              <a:t>Mastertitelformat bearbeiten</a:t>
            </a:r>
          </a:p>
        </p:txBody>
      </p:sp>
      <p:sp>
        <p:nvSpPr>
          <p:cNvPr id="12" name="Textplatzhalter 2"/>
          <p:cNvSpPr>
            <a:spLocks noGrp="1"/>
          </p:cNvSpPr>
          <p:nvPr>
            <p:ph type="body" idx="1"/>
          </p:nvPr>
        </p:nvSpPr>
        <p:spPr>
          <a:xfrm>
            <a:off x="33612" y="3945037"/>
            <a:ext cx="10515600" cy="1500187"/>
          </a:xfrm>
          <a:prstGeom prst="rect">
            <a:avLst/>
          </a:prstGeom>
        </p:spPr>
        <p:txBody>
          <a:bodyPr lIns="360000"/>
          <a:lstStyle>
            <a:lvl1pPr marL="0" indent="0">
              <a:buNone/>
              <a:tabLst>
                <a:tab pos="3052763" algn="l"/>
              </a:tabLst>
              <a:defRPr sz="2400">
                <a:solidFill>
                  <a:schemeClr val="bg1"/>
                </a:solidFill>
                <a:latin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Tree>
    <p:extLst>
      <p:ext uri="{BB962C8B-B14F-4D97-AF65-F5344CB8AC3E}">
        <p14:creationId xmlns:p14="http://schemas.microsoft.com/office/powerpoint/2010/main" val="349091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und Bild">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127954" y="764704"/>
            <a:ext cx="3029576" cy="591859"/>
          </a:xfrm>
          <a:prstGeom prst="roundRect">
            <a:avLst/>
          </a:prstGeom>
          <a:solidFill>
            <a:srgbClr val="1A1A62"/>
          </a:solidFill>
          <a:ln>
            <a:noFill/>
          </a:ln>
        </p:spPr>
        <p:txBody>
          <a:bodyPr wrap="none" lIns="432000" tIns="36000" rIns="144000" bIns="0">
            <a:spAutoFit/>
          </a:bodyPr>
          <a:lstStyle>
            <a:lvl1pPr>
              <a:defRPr sz="3600" b="0">
                <a:solidFill>
                  <a:schemeClr val="bg1"/>
                </a:solidFill>
                <a:latin typeface="Open Sans" pitchFamily="2" charset="0"/>
                <a:ea typeface="Open Sans" pitchFamily="2" charset="0"/>
                <a:cs typeface="Open Sans" pitchFamily="2" charset="0"/>
              </a:defRPr>
            </a:lvl1pPr>
          </a:lstStyle>
          <a:p>
            <a:r>
              <a:rPr lang="de-DE"/>
              <a:t>Überschrift</a:t>
            </a:r>
          </a:p>
        </p:txBody>
      </p:sp>
      <p:sp>
        <p:nvSpPr>
          <p:cNvPr id="9" name="Bildplatzhalter 2"/>
          <p:cNvSpPr>
            <a:spLocks noGrp="1"/>
          </p:cNvSpPr>
          <p:nvPr>
            <p:ph type="pic" sz="quarter" idx="13"/>
          </p:nvPr>
        </p:nvSpPr>
        <p:spPr>
          <a:xfrm>
            <a:off x="7032104" y="1598183"/>
            <a:ext cx="4505325" cy="4399170"/>
          </a:xfrm>
          <a:prstGeom prst="roundRect">
            <a:avLst>
              <a:gd name="adj" fmla="val 4617"/>
            </a:avLst>
          </a:prstGeom>
        </p:spPr>
        <p:txBody>
          <a:bodyPr/>
          <a:lstStyle>
            <a:lvl1pPr marL="228600" indent="-228600">
              <a:buClr>
                <a:schemeClr val="tx2"/>
              </a:buClr>
              <a:buFont typeface="Wingdings" panose="05000000000000000000" pitchFamily="2" charset="2"/>
              <a:buChar char="§"/>
              <a:defRPr>
                <a:solidFill>
                  <a:srgbClr val="000000"/>
                </a:solidFill>
                <a:latin typeface="Calibri" panose="020F0502020204030204" pitchFamily="34" charset="0"/>
              </a:defRPr>
            </a:lvl1pPr>
          </a:lstStyle>
          <a:p>
            <a:r>
              <a:rPr lang="de-DE"/>
              <a:t>Bild durch Klicken auf Symbol hinzufügen</a:t>
            </a:r>
          </a:p>
        </p:txBody>
      </p:sp>
      <p:sp>
        <p:nvSpPr>
          <p:cNvPr id="10" name="Textplatzhalter 5"/>
          <p:cNvSpPr>
            <a:spLocks noGrp="1"/>
          </p:cNvSpPr>
          <p:nvPr>
            <p:ph type="body" sz="quarter" idx="14"/>
          </p:nvPr>
        </p:nvSpPr>
        <p:spPr>
          <a:xfrm>
            <a:off x="265113" y="1598391"/>
            <a:ext cx="6388100" cy="4398962"/>
          </a:xfrm>
          <a:prstGeom prst="roundRect">
            <a:avLst>
              <a:gd name="adj" fmla="val 3406"/>
            </a:avLst>
          </a:prstGeom>
        </p:spPr>
        <p:txBody>
          <a:bodyPr lIns="0"/>
          <a:lstStyle>
            <a:lvl1pPr marL="228600" indent="-228600">
              <a:buClr>
                <a:schemeClr val="tx2"/>
              </a:buClr>
              <a:buFont typeface="Wingdings" panose="05000000000000000000" pitchFamily="2" charset="2"/>
              <a:buChar char="§"/>
              <a:defRPr>
                <a:solidFill>
                  <a:srgbClr val="000000"/>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0480BAE7-D450-4936-B9B9-BA3B18DD1AA3}" type="datetime1">
              <a:rPr lang="de-DE" smtClean="0"/>
              <a:t>08.01.2025</a:t>
            </a:fld>
            <a:endParaRPr lang="de-DE"/>
          </a:p>
        </p:txBody>
      </p:sp>
      <p:sp>
        <p:nvSpPr>
          <p:cNvPr id="14"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11" name="Rechteck 10">
            <a:extLst>
              <a:ext uri="{FF2B5EF4-FFF2-40B4-BE49-F238E27FC236}">
                <a16:creationId xmlns:a16="http://schemas.microsoft.com/office/drawing/2014/main" id="{7C325D34-D541-4296-BD95-43300C6E4B26}"/>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11784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ext">
    <p:spTree>
      <p:nvGrpSpPr>
        <p:cNvPr id="1" name=""/>
        <p:cNvGrpSpPr/>
        <p:nvPr/>
      </p:nvGrpSpPr>
      <p:grpSpPr>
        <a:xfrm>
          <a:off x="0" y="0"/>
          <a:ext cx="0" cy="0"/>
          <a:chOff x="0" y="0"/>
          <a:chExt cx="0" cy="0"/>
        </a:xfrm>
      </p:grpSpPr>
      <p:sp>
        <p:nvSpPr>
          <p:cNvPr id="8" name="Titel 1"/>
          <p:cNvSpPr>
            <a:spLocks noGrp="1"/>
          </p:cNvSpPr>
          <p:nvPr>
            <p:ph type="title" hasCustomPrompt="1"/>
          </p:nvPr>
        </p:nvSpPr>
        <p:spPr>
          <a:xfrm>
            <a:off x="-127954" y="764704"/>
            <a:ext cx="3029576" cy="591859"/>
          </a:xfrm>
          <a:prstGeom prst="roundRect">
            <a:avLst/>
          </a:prstGeom>
          <a:solidFill>
            <a:srgbClr val="1A1A62"/>
          </a:solidFill>
          <a:ln>
            <a:noFill/>
          </a:ln>
        </p:spPr>
        <p:txBody>
          <a:bodyPr wrap="none" lIns="432000" tIns="36000" rIns="144000" bIns="0">
            <a:spAutoFit/>
          </a:bodyPr>
          <a:lstStyle>
            <a:lvl1pPr>
              <a:defRPr sz="3600" b="0">
                <a:solidFill>
                  <a:schemeClr val="bg1"/>
                </a:solidFill>
                <a:latin typeface="Open Sans" pitchFamily="2" charset="0"/>
                <a:ea typeface="Open Sans" pitchFamily="2" charset="0"/>
                <a:cs typeface="Open Sans" pitchFamily="2" charset="0"/>
              </a:defRPr>
            </a:lvl1pPr>
          </a:lstStyle>
          <a:p>
            <a:r>
              <a:rPr lang="de-DE" dirty="0"/>
              <a:t>Überschrift</a:t>
            </a:r>
          </a:p>
        </p:txBody>
      </p:sp>
      <p:sp>
        <p:nvSpPr>
          <p:cNvPr id="10" name="Textplatzhalter 5"/>
          <p:cNvSpPr>
            <a:spLocks noGrp="1"/>
          </p:cNvSpPr>
          <p:nvPr>
            <p:ph type="body" sz="quarter" idx="14"/>
          </p:nvPr>
        </p:nvSpPr>
        <p:spPr>
          <a:xfrm>
            <a:off x="265112" y="1598391"/>
            <a:ext cx="11231487" cy="4398962"/>
          </a:xfrm>
          <a:prstGeom prst="roundRect">
            <a:avLst>
              <a:gd name="adj" fmla="val 3406"/>
            </a:avLst>
          </a:prstGeom>
        </p:spPr>
        <p:txBody>
          <a:bodyPr lIns="0"/>
          <a:lstStyle>
            <a:lvl1pPr marL="228600" indent="-228600">
              <a:buClr>
                <a:schemeClr val="tx2"/>
              </a:buClr>
              <a:buFont typeface="Wingdings" panose="05000000000000000000" pitchFamily="2" charset="2"/>
              <a:buChar char="§"/>
              <a:defRPr>
                <a:solidFill>
                  <a:srgbClr val="000000"/>
                </a:solidFill>
                <a:latin typeface="Open Sans" pitchFamily="2" charset="0"/>
                <a:ea typeface="Open Sans" pitchFamily="2" charset="0"/>
                <a:cs typeface="Open Sans" pitchFamily="2" charset="0"/>
              </a:defRPr>
            </a:lvl1pPr>
            <a:lvl2pPr marL="6858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2pPr>
            <a:lvl3pPr marL="11430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3pPr>
            <a:lvl4pPr marL="16002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4pPr>
            <a:lvl5pPr marL="2057400" indent="-228600">
              <a:buClr>
                <a:schemeClr val="tx2"/>
              </a:buClr>
              <a:buFont typeface="Wingdings" panose="05000000000000000000" pitchFamily="2" charset="2"/>
              <a:buChar char="§"/>
              <a:defRPr sz="2000">
                <a:solidFill>
                  <a:srgbClr val="000000"/>
                </a:solidFill>
                <a:latin typeface="Open Sans" pitchFamily="2" charset="0"/>
                <a:ea typeface="Open Sans" pitchFamily="2" charset="0"/>
                <a:cs typeface="Open Sans" pitchFamily="2"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Datumsplatzhalter 6"/>
          <p:cNvSpPr>
            <a:spLocks noGrp="1"/>
          </p:cNvSpPr>
          <p:nvPr>
            <p:ph type="dt" sz="half" idx="2"/>
          </p:nvPr>
        </p:nvSpPr>
        <p:spPr>
          <a:xfrm>
            <a:off x="263352" y="6525343"/>
            <a:ext cx="2592288" cy="365126"/>
          </a:xfrm>
          <a:prstGeom prst="rect">
            <a:avLst/>
          </a:prstGeom>
        </p:spPr>
        <p:txBody>
          <a:bodyPr anchor="ctr"/>
          <a:lstStyle>
            <a:lvl1pPr>
              <a:defRPr sz="1300" b="1">
                <a:solidFill>
                  <a:schemeClr val="bg1"/>
                </a:solidFill>
                <a:latin typeface="Calibri" panose="020F0502020204030204" pitchFamily="34" charset="0"/>
              </a:defRPr>
            </a:lvl1pPr>
          </a:lstStyle>
          <a:p>
            <a:fld id="{E34318FB-ADDE-4F59-83FC-BC81A668842C}" type="datetime1">
              <a:rPr lang="de-DE" smtClean="0"/>
              <a:t>08.01.2025</a:t>
            </a:fld>
            <a:endParaRPr lang="de-DE"/>
          </a:p>
        </p:txBody>
      </p:sp>
      <p:sp>
        <p:nvSpPr>
          <p:cNvPr id="14" name="Fußzeilenplatzhalter 14"/>
          <p:cNvSpPr>
            <a:spLocks noGrp="1"/>
          </p:cNvSpPr>
          <p:nvPr>
            <p:ph type="ftr" sz="quarter" idx="3"/>
          </p:nvPr>
        </p:nvSpPr>
        <p:spPr>
          <a:xfrm>
            <a:off x="4038600" y="6525344"/>
            <a:ext cx="4114800" cy="365125"/>
          </a:xfrm>
          <a:prstGeom prst="rect">
            <a:avLst/>
          </a:prstGeom>
        </p:spPr>
        <p:txBody>
          <a:bodyPr vert="horz" lIns="91440" tIns="45720" rIns="91440" bIns="45720" rtlCol="0" anchor="ctr"/>
          <a:lstStyle>
            <a:lvl1pPr algn="ctr">
              <a:defRPr sz="1300" b="1">
                <a:solidFill>
                  <a:schemeClr val="bg1"/>
                </a:solidFill>
                <a:latin typeface="Calibri" panose="020F0502020204030204" pitchFamily="34" charset="0"/>
              </a:defRPr>
            </a:lvl1pPr>
          </a:lstStyle>
          <a:p>
            <a:r>
              <a:rPr lang="de-DE"/>
              <a:t>www.bbq.de</a:t>
            </a:r>
          </a:p>
        </p:txBody>
      </p:sp>
      <p:sp>
        <p:nvSpPr>
          <p:cNvPr id="7" name="Rechteck 6">
            <a:extLst>
              <a:ext uri="{FF2B5EF4-FFF2-40B4-BE49-F238E27FC236}">
                <a16:creationId xmlns:a16="http://schemas.microsoft.com/office/drawing/2014/main" id="{CAE7220D-E42D-4F51-843F-FEF61DA6FB82}"/>
              </a:ext>
            </a:extLst>
          </p:cNvPr>
          <p:cNvSpPr/>
          <p:nvPr userDrawn="1"/>
        </p:nvSpPr>
        <p:spPr>
          <a:xfrm>
            <a:off x="11480641" y="6642556"/>
            <a:ext cx="381836" cy="215444"/>
          </a:xfrm>
          <a:prstGeom prst="rect">
            <a:avLst/>
          </a:prstGeom>
        </p:spPr>
        <p:txBody>
          <a:bodyPr wrap="none">
            <a:spAutoFit/>
          </a:bodyPr>
          <a:lstStyle/>
          <a:p>
            <a:fld id="{81D60167-4931-47E6-BA6A-407CBD079E47}" type="slidenum">
              <a:rPr lang="de-DE" sz="800" smtClean="0"/>
              <a:pPr/>
              <a:t>‹Nr.›</a:t>
            </a:fld>
            <a:endParaRPr lang="de-DE" sz="800" dirty="0"/>
          </a:p>
        </p:txBody>
      </p:sp>
    </p:spTree>
    <p:extLst>
      <p:ext uri="{BB962C8B-B14F-4D97-AF65-F5344CB8AC3E}">
        <p14:creationId xmlns:p14="http://schemas.microsoft.com/office/powerpoint/2010/main" val="29615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microsoft.com/office/2007/relationships/hdphoto" Target="../media/hdphoto1.wdp"/><Relationship Id="rId20"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4.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Auf der gleichen Seite des Rechtecks liegende Ecken abrunden 8"/>
          <p:cNvSpPr/>
          <p:nvPr userDrawn="1"/>
        </p:nvSpPr>
        <p:spPr>
          <a:xfrm>
            <a:off x="0" y="1124744"/>
            <a:ext cx="11807324" cy="5717674"/>
          </a:xfrm>
          <a:prstGeom prst="round2SameRect">
            <a:avLst>
              <a:gd name="adj1" fmla="val 1527"/>
              <a:gd name="adj2" fmla="val 0"/>
            </a:avLst>
          </a:prstGeom>
          <a:gradFill flip="none" rotWithShape="1">
            <a:gsLst>
              <a:gs pos="0">
                <a:schemeClr val="bg2">
                  <a:lumMod val="20000"/>
                  <a:lumOff val="80000"/>
                </a:schemeClr>
              </a:gs>
              <a:gs pos="50000">
                <a:schemeClr val="bg1">
                  <a:lumMod val="95000"/>
                </a:schemeClr>
              </a:gs>
              <a:gs pos="100000">
                <a:schemeClr val="bg2">
                  <a:lumMod val="20000"/>
                  <a:lumOff val="80000"/>
                </a:schemeClr>
              </a:gs>
            </a:gsLst>
            <a:path path="circle">
              <a:fillToRect l="50000" t="50000" r="50000" b="50000"/>
            </a:path>
            <a:tileRect/>
          </a:gradFill>
          <a:ln w="25400" cap="flat" cmpd="sng" algn="ctr">
            <a:noFill/>
            <a:prstDash val="solid"/>
          </a:ln>
          <a:effectLst>
            <a:outerShdw blurRad="254000" dist="38100" dir="18900000" algn="b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srgbClr val="FFFFFF"/>
              </a:solidFill>
              <a:effectLst/>
              <a:uLnTx/>
              <a:uFillTx/>
              <a:latin typeface="Arial"/>
              <a:ea typeface="+mn-ea"/>
              <a:cs typeface="+mn-cs"/>
            </a:endParaRPr>
          </a:p>
        </p:txBody>
      </p:sp>
      <p:pic>
        <p:nvPicPr>
          <p:cNvPr id="10" name="Grafik 9">
            <a:extLst>
              <a:ext uri="{FF2B5EF4-FFF2-40B4-BE49-F238E27FC236}">
                <a16:creationId xmlns:a16="http://schemas.microsoft.com/office/drawing/2014/main" id="{3D04B8AF-D501-4227-9BC5-F625EF8B874E}"/>
              </a:ext>
            </a:extLst>
          </p:cNvPr>
          <p:cNvPicPr>
            <a:picLocks noChangeAspect="1"/>
          </p:cNvPicPr>
          <p:nvPr userDrawn="1"/>
        </p:nvPicPr>
        <p:blipFill rotWithShape="1">
          <a:blip r:embed="rId15">
            <a:extLst>
              <a:ext uri="{BEBA8EAE-BF5A-486C-A8C5-ECC9F3942E4B}">
                <a14:imgProps xmlns:a14="http://schemas.microsoft.com/office/drawing/2010/main">
                  <a14:imgLayer r:embed="rId16">
                    <a14:imgEffect>
                      <a14:colorTemperature colorTemp="4700"/>
                    </a14:imgEffect>
                  </a14:imgLayer>
                </a14:imgProps>
              </a:ext>
            </a:extLst>
          </a:blip>
          <a:srcRect r="19034" b="13876"/>
          <a:stretch/>
        </p:blipFill>
        <p:spPr>
          <a:xfrm>
            <a:off x="8057347" y="2809970"/>
            <a:ext cx="3786024" cy="4032448"/>
          </a:xfrm>
          <a:prstGeom prst="rect">
            <a:avLst/>
          </a:prstGeom>
        </p:spPr>
      </p:pic>
      <p:sp>
        <p:nvSpPr>
          <p:cNvPr id="6" name="Foliennummernplatzhalter 5"/>
          <p:cNvSpPr>
            <a:spLocks noGrp="1"/>
          </p:cNvSpPr>
          <p:nvPr>
            <p:ph type="sldNum" sz="quarter" idx="4"/>
          </p:nvPr>
        </p:nvSpPr>
        <p:spPr>
          <a:xfrm>
            <a:off x="10632504" y="6525343"/>
            <a:ext cx="1080120" cy="365125"/>
          </a:xfrm>
          <a:prstGeom prst="rect">
            <a:avLst/>
          </a:prstGeom>
        </p:spPr>
        <p:txBody>
          <a:bodyPr vert="horz" lIns="91440" tIns="45720" rIns="91440" bIns="45720" rtlCol="0" anchor="ctr"/>
          <a:lstStyle>
            <a:lvl1pPr algn="r">
              <a:defRPr sz="1300" b="0">
                <a:solidFill>
                  <a:srgbClr val="29BAD5"/>
                </a:solidFill>
                <a:latin typeface="Open Sans" pitchFamily="2" charset="0"/>
                <a:ea typeface="Open Sans" pitchFamily="2" charset="0"/>
                <a:cs typeface="Open Sans" pitchFamily="2" charset="0"/>
              </a:defRPr>
            </a:lvl1pPr>
          </a:lstStyle>
          <a:p>
            <a:fld id="{0C8C0129-8475-40EE-AC67-F98452884494}" type="slidenum">
              <a:rPr lang="de-DE" smtClean="0"/>
              <a:pPr/>
              <a:t>‹Nr.›</a:t>
            </a:fld>
            <a:endParaRPr lang="de-DE"/>
          </a:p>
        </p:txBody>
      </p:sp>
      <p:sp>
        <p:nvSpPr>
          <p:cNvPr id="14" name="Datumsplatzhalter 6"/>
          <p:cNvSpPr>
            <a:spLocks noGrp="1"/>
          </p:cNvSpPr>
          <p:nvPr>
            <p:ph type="dt" sz="half" idx="2"/>
          </p:nvPr>
        </p:nvSpPr>
        <p:spPr>
          <a:xfrm>
            <a:off x="263352" y="6525343"/>
            <a:ext cx="2592288" cy="365126"/>
          </a:xfrm>
          <a:prstGeom prst="rect">
            <a:avLst/>
          </a:prstGeom>
        </p:spPr>
        <p:txBody>
          <a:bodyPr anchor="ctr"/>
          <a:lstStyle>
            <a:lvl1pPr>
              <a:defRPr sz="1300" b="0">
                <a:solidFill>
                  <a:srgbClr val="29BAD5"/>
                </a:solidFill>
                <a:latin typeface="Open Sans" pitchFamily="2" charset="0"/>
                <a:ea typeface="Open Sans" pitchFamily="2" charset="0"/>
                <a:cs typeface="Open Sans" pitchFamily="2" charset="0"/>
              </a:defRPr>
            </a:lvl1pPr>
          </a:lstStyle>
          <a:p>
            <a:fld id="{47DD66C4-AD80-4344-9801-7E363437E957}" type="datetime1">
              <a:rPr lang="de-DE" smtClean="0"/>
              <a:t>08.01.2025</a:t>
            </a:fld>
            <a:endParaRPr lang="de-DE" dirty="0"/>
          </a:p>
        </p:txBody>
      </p:sp>
      <p:pic>
        <p:nvPicPr>
          <p:cNvPr id="3" name="Grafik 2">
            <a:extLst>
              <a:ext uri="{FF2B5EF4-FFF2-40B4-BE49-F238E27FC236}">
                <a16:creationId xmlns:a16="http://schemas.microsoft.com/office/drawing/2014/main" id="{495763CA-D2A2-47E2-A4B3-3F11E852C6AF}"/>
              </a:ext>
            </a:extLst>
          </p:cNvPr>
          <p:cNvPicPr>
            <a:picLocks noChangeAspect="1"/>
          </p:cNvPicPr>
          <p:nvPr userDrawn="1"/>
        </p:nvPicPr>
        <p:blipFill>
          <a:blip r:embed="rId17"/>
          <a:stretch>
            <a:fillRect/>
          </a:stretch>
        </p:blipFill>
        <p:spPr>
          <a:xfrm>
            <a:off x="10632505" y="316166"/>
            <a:ext cx="1222946" cy="559848"/>
          </a:xfrm>
          <a:prstGeom prst="rect">
            <a:avLst/>
          </a:prstGeom>
        </p:spPr>
      </p:pic>
      <p:pic>
        <p:nvPicPr>
          <p:cNvPr id="11" name="Grafik 10" descr="Bergszenerie Silhouette">
            <a:extLst>
              <a:ext uri="{FF2B5EF4-FFF2-40B4-BE49-F238E27FC236}">
                <a16:creationId xmlns:a16="http://schemas.microsoft.com/office/drawing/2014/main" id="{EC8F3ACF-C6C2-497F-9E0E-993D82F95CCB}"/>
              </a:ext>
            </a:extLst>
          </p:cNvPr>
          <p:cNvPicPr>
            <a:picLocks noChangeAspect="1"/>
          </p:cNvPicPr>
          <p:nvPr userDrawn="1"/>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821981" y="3559599"/>
            <a:ext cx="2640676" cy="2640676"/>
          </a:xfrm>
          <a:prstGeom prst="rect">
            <a:avLst/>
          </a:prstGeom>
        </p:spPr>
      </p:pic>
      <p:pic>
        <p:nvPicPr>
          <p:cNvPr id="5" name="Grafik 4">
            <a:extLst>
              <a:ext uri="{FF2B5EF4-FFF2-40B4-BE49-F238E27FC236}">
                <a16:creationId xmlns:a16="http://schemas.microsoft.com/office/drawing/2014/main" id="{8B07BA41-5873-4A94-83AB-8E2AA183F424}"/>
              </a:ext>
            </a:extLst>
          </p:cNvPr>
          <p:cNvPicPr>
            <a:picLocks noChangeAspect="1"/>
          </p:cNvPicPr>
          <p:nvPr userDrawn="1"/>
        </p:nvPicPr>
        <p:blipFill rotWithShape="1">
          <a:blip r:embed="rId20"/>
          <a:srcRect r="19537" b="13760"/>
          <a:stretch/>
        </p:blipFill>
        <p:spPr>
          <a:xfrm>
            <a:off x="8048381" y="2799084"/>
            <a:ext cx="3807070" cy="4058916"/>
          </a:xfrm>
          <a:prstGeom prst="rect">
            <a:avLst/>
          </a:prstGeom>
        </p:spPr>
      </p:pic>
    </p:spTree>
    <p:extLst>
      <p:ext uri="{BB962C8B-B14F-4D97-AF65-F5344CB8AC3E}">
        <p14:creationId xmlns:p14="http://schemas.microsoft.com/office/powerpoint/2010/main" val="274554371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65" r:id="rId3"/>
    <p:sldLayoutId id="2147483667" r:id="rId4"/>
    <p:sldLayoutId id="2147483659" r:id="rId5"/>
    <p:sldLayoutId id="2147483664" r:id="rId6"/>
    <p:sldLayoutId id="2147483669" r:id="rId7"/>
    <p:sldLayoutId id="2147483660" r:id="rId8"/>
    <p:sldLayoutId id="2147483663" r:id="rId9"/>
    <p:sldLayoutId id="2147483661" r:id="rId10"/>
    <p:sldLayoutId id="2147483668" r:id="rId11"/>
    <p:sldLayoutId id="2147483662" r:id="rId12"/>
    <p:sldLayoutId id="2147483670" r:id="rId13"/>
  </p:sldLayoutIdLst>
  <p:hf hdr="0" ftr="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www.industry-analytics.de/datenanalyse-und-data-mining-verfahren-im-ueberblick/" TargetMode="External"/><Relationship Id="rId7" Type="http://schemas.openxmlformats.org/officeDocument/2006/relationships/image" Target="../media/image14.sv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3.png"/><Relationship Id="rId5" Type="http://schemas.openxmlformats.org/officeDocument/2006/relationships/hyperlink" Target="https://www.yaveon.de/glossar/data-mining/" TargetMode="External"/><Relationship Id="rId4" Type="http://schemas.openxmlformats.org/officeDocument/2006/relationships/hyperlink" Target="https://www.aaai.org/ojs/index.php/aimagazine/article/ViewFile/1230/113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f der gleichen Seite des Rechtecks liegende Ecken abrunden 4">
            <a:extLst>
              <a:ext uri="{FF2B5EF4-FFF2-40B4-BE49-F238E27FC236}">
                <a16:creationId xmlns:a16="http://schemas.microsoft.com/office/drawing/2014/main" id="{BAB01C8C-C718-4DB7-AD9D-2A41E52C1A70}"/>
              </a:ext>
            </a:extLst>
          </p:cNvPr>
          <p:cNvSpPr/>
          <p:nvPr/>
        </p:nvSpPr>
        <p:spPr>
          <a:xfrm>
            <a:off x="-49750" y="1068295"/>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9" name="Titel 1"/>
          <p:cNvSpPr txBox="1">
            <a:spLocks/>
          </p:cNvSpPr>
          <p:nvPr/>
        </p:nvSpPr>
        <p:spPr>
          <a:xfrm>
            <a:off x="-127953" y="764704"/>
            <a:ext cx="5220000" cy="607182"/>
          </a:xfrm>
          <a:prstGeom prst="roundRect">
            <a:avLst/>
          </a:prstGeom>
          <a:solidFill>
            <a:srgbClr val="1A1A62"/>
          </a:solidFill>
        </p:spPr>
        <p:txBody>
          <a:bodyPr wrap="square" lIns="432000" tIns="36000" rIns="180000" bIns="0">
            <a:spAutoFit/>
          </a:bodyPr>
          <a:lstStyle>
            <a:lvl1pPr algn="l" defTabSz="914400" rtl="0" eaLnBrk="1" latinLnBrk="0" hangingPunct="1">
              <a:lnSpc>
                <a:spcPct val="90000"/>
              </a:lnSpc>
              <a:spcBef>
                <a:spcPct val="0"/>
              </a:spcBef>
              <a:buNone/>
              <a:defRPr sz="3600" b="1" kern="1200">
                <a:solidFill>
                  <a:schemeClr val="tx2"/>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b="0" dirty="0">
                <a:solidFill>
                  <a:schemeClr val="bg1"/>
                </a:solidFill>
                <a:latin typeface="Open Sans" pitchFamily="2" charset="0"/>
                <a:ea typeface="Open Sans" pitchFamily="2" charset="0"/>
                <a:cs typeface="Open Sans" pitchFamily="2" charset="0"/>
              </a:rPr>
              <a:t>Herzlich Willkommen</a:t>
            </a:r>
          </a:p>
        </p:txBody>
      </p:sp>
      <p:sp>
        <p:nvSpPr>
          <p:cNvPr id="13" name="Titel 12">
            <a:extLst>
              <a:ext uri="{FF2B5EF4-FFF2-40B4-BE49-F238E27FC236}">
                <a16:creationId xmlns:a16="http://schemas.microsoft.com/office/drawing/2014/main" id="{F0A666D1-62EF-4BAF-9699-B69174952697}"/>
              </a:ext>
            </a:extLst>
          </p:cNvPr>
          <p:cNvSpPr>
            <a:spLocks noGrp="1"/>
          </p:cNvSpPr>
          <p:nvPr>
            <p:ph type="title"/>
          </p:nvPr>
        </p:nvSpPr>
        <p:spPr>
          <a:xfrm>
            <a:off x="72317" y="2561321"/>
            <a:ext cx="4720239" cy="867679"/>
          </a:xfrm>
          <a:noFill/>
        </p:spPr>
        <p:txBody>
          <a:bodyPr lIns="108000"/>
          <a:lstStyle/>
          <a:p>
            <a:r>
              <a:rPr lang="de-DE" sz="5400" b="0" dirty="0">
                <a:solidFill>
                  <a:schemeClr val="bg1"/>
                </a:solidFill>
                <a:latin typeface="Open Sans" pitchFamily="2" charset="0"/>
                <a:ea typeface="Open Sans" pitchFamily="2" charset="0"/>
                <a:cs typeface="Open Sans" pitchFamily="2" charset="0"/>
              </a:rPr>
              <a:t>Datenanalyse</a:t>
            </a:r>
          </a:p>
        </p:txBody>
      </p:sp>
      <p:pic>
        <p:nvPicPr>
          <p:cNvPr id="11" name="Grafik 10" descr="Verbindungen Silhouette">
            <a:extLst>
              <a:ext uri="{FF2B5EF4-FFF2-40B4-BE49-F238E27FC236}">
                <a16:creationId xmlns:a16="http://schemas.microsoft.com/office/drawing/2014/main" id="{98E25381-0A31-4EC3-9D7C-F5B4CFCCA0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0350" y="2369786"/>
            <a:ext cx="4155557" cy="4155557"/>
          </a:xfrm>
          <a:prstGeom prst="rect">
            <a:avLst/>
          </a:prstGeom>
        </p:spPr>
      </p:pic>
      <p:sp>
        <p:nvSpPr>
          <p:cNvPr id="2" name="Datumsplatzhalter 1">
            <a:extLst>
              <a:ext uri="{FF2B5EF4-FFF2-40B4-BE49-F238E27FC236}">
                <a16:creationId xmlns:a16="http://schemas.microsoft.com/office/drawing/2014/main" id="{4FF25712-A15C-4E3E-9E3E-B47874346292}"/>
              </a:ext>
            </a:extLst>
          </p:cNvPr>
          <p:cNvSpPr>
            <a:spLocks noGrp="1"/>
          </p:cNvSpPr>
          <p:nvPr>
            <p:ph type="dt" sz="half" idx="14"/>
          </p:nvPr>
        </p:nvSpPr>
        <p:spPr/>
        <p:txBody>
          <a:bodyPr/>
          <a:lstStyle/>
          <a:p>
            <a:fld id="{C568B08B-EDE5-4AE3-8C3C-552A7E6FE17B}" type="datetime1">
              <a:rPr lang="de-DE" smtClean="0"/>
              <a:t>08.01.2025</a:t>
            </a:fld>
            <a:endParaRPr lang="de-DE"/>
          </a:p>
        </p:txBody>
      </p:sp>
      <p:sp>
        <p:nvSpPr>
          <p:cNvPr id="3" name="Foliennummernplatzhalter 2">
            <a:extLst>
              <a:ext uri="{FF2B5EF4-FFF2-40B4-BE49-F238E27FC236}">
                <a16:creationId xmlns:a16="http://schemas.microsoft.com/office/drawing/2014/main" id="{80EC6B43-2688-45F3-825E-178FC83B0330}"/>
              </a:ext>
            </a:extLst>
          </p:cNvPr>
          <p:cNvSpPr>
            <a:spLocks noGrp="1"/>
          </p:cNvSpPr>
          <p:nvPr>
            <p:ph type="sldNum" sz="quarter" idx="16"/>
          </p:nvPr>
        </p:nvSpPr>
        <p:spPr/>
        <p:txBody>
          <a:bodyPr/>
          <a:lstStyle/>
          <a:p>
            <a:fld id="{0C8C0129-8475-40EE-AC67-F98452884494}" type="slidenum">
              <a:rPr lang="de-DE" smtClean="0"/>
              <a:pPr/>
              <a:t>1</a:t>
            </a:fld>
            <a:endParaRPr lang="de-DE"/>
          </a:p>
        </p:txBody>
      </p:sp>
    </p:spTree>
    <p:extLst>
      <p:ext uri="{BB962C8B-B14F-4D97-AF65-F5344CB8AC3E}">
        <p14:creationId xmlns:p14="http://schemas.microsoft.com/office/powerpoint/2010/main" val="13187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10</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695013" y="6004465"/>
            <a:ext cx="10997967" cy="571025"/>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en-US" sz="1400" b="0" i="0" dirty="0">
                <a:solidFill>
                  <a:srgbClr val="777777"/>
                </a:solidFill>
                <a:effectLst/>
                <a:latin typeface="Arial" panose="020B0604020202020204" pitchFamily="34" charset="0"/>
              </a:rPr>
              <a:t>Fayyad, U., </a:t>
            </a:r>
            <a:r>
              <a:rPr lang="en-US" sz="1400" b="0" i="0" dirty="0" err="1">
                <a:solidFill>
                  <a:srgbClr val="777777"/>
                </a:solidFill>
                <a:effectLst/>
                <a:latin typeface="Arial" panose="020B0604020202020204" pitchFamily="34" charset="0"/>
              </a:rPr>
              <a:t>Piatetsky</a:t>
            </a:r>
            <a:r>
              <a:rPr lang="en-US" sz="1400" b="0" i="0" dirty="0">
                <a:solidFill>
                  <a:srgbClr val="777777"/>
                </a:solidFill>
                <a:effectLst/>
                <a:latin typeface="Arial" panose="020B0604020202020204" pitchFamily="34" charset="0"/>
              </a:rPr>
              <a:t>-Shapiro, G., Smyth, P., From Data Mining to Knowledge Discovery in Databases, American Association for Artificial Intelligence, 1996, Al Magazine, Vol. 17, No. 3, S. 41</a:t>
            </a:r>
            <a:endParaRPr lang="de-DE" sz="1400" b="0" i="0" dirty="0">
              <a:solidFill>
                <a:srgbClr val="777777"/>
              </a:solidFill>
              <a:effectLst/>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a:solidFill>
                  <a:srgbClr val="555555"/>
                </a:solidFill>
                <a:effectLst/>
                <a:latin typeface="Arial" panose="020B0604020202020204" pitchFamily="34" charset="0"/>
              </a:rPr>
              <a:t>Knowledge Discovery in Databases (KDD)</a:t>
            </a:r>
            <a:endParaRPr lang="de-DE" sz="3600" b="1" i="0" dirty="0">
              <a:solidFill>
                <a:srgbClr val="555555"/>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pic>
        <p:nvPicPr>
          <p:cNvPr id="1026" name="Picture 2">
            <a:extLst>
              <a:ext uri="{FF2B5EF4-FFF2-40B4-BE49-F238E27FC236}">
                <a16:creationId xmlns:a16="http://schemas.microsoft.com/office/drawing/2014/main" id="{B5CD1A85-944F-9DAD-4F19-3CF9F5FED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013" y="2056621"/>
            <a:ext cx="9647165" cy="3959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8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11</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dirty="0">
                <a:solidFill>
                  <a:srgbClr val="777777"/>
                </a:solidFill>
                <a:latin typeface="Arial" panose="020B0604020202020204" pitchFamily="34" charset="0"/>
              </a:rPr>
              <a:t>Die obenstehende Abbildung gibt einen Überblick über die Schritte des KDD-Prozesses nach </a:t>
            </a:r>
            <a:r>
              <a:rPr lang="de-DE" sz="4000" dirty="0" err="1">
                <a:solidFill>
                  <a:srgbClr val="777777"/>
                </a:solidFill>
                <a:latin typeface="Arial" panose="020B0604020202020204" pitchFamily="34" charset="0"/>
              </a:rPr>
              <a:t>Fayyad</a:t>
            </a:r>
            <a:r>
              <a:rPr lang="de-DE" sz="4000" dirty="0">
                <a:solidFill>
                  <a:srgbClr val="777777"/>
                </a:solidFill>
                <a:latin typeface="Arial" panose="020B0604020202020204" pitchFamily="34" charset="0"/>
              </a:rPr>
              <a:t> et al. Die nachfolgende Aufzählung beschreibt das praktische Vorgehen bei der Anwendung des KDD-Prozesses:</a:t>
            </a:r>
            <a:endParaRPr lang="de-DE" sz="4000" b="0" i="0" dirty="0">
              <a:solidFill>
                <a:srgbClr val="777777"/>
              </a:solidFill>
              <a:effectLst/>
              <a:latin typeface="Arial" panose="020B0604020202020204" pitchFamily="34" charset="0"/>
            </a:endParaRPr>
          </a:p>
          <a:p>
            <a:pPr algn="l"/>
            <a:endParaRPr lang="de-DE" sz="4000" dirty="0">
              <a:solidFill>
                <a:srgbClr val="777777"/>
              </a:solidFill>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a:solidFill>
                  <a:srgbClr val="555555"/>
                </a:solidFill>
                <a:effectLst/>
                <a:latin typeface="Arial" panose="020B0604020202020204" pitchFamily="34" charset="0"/>
              </a:rPr>
              <a:t>Knowledge Discovery in Databases (KDD) </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59961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12</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b="0" i="0" dirty="0">
                <a:solidFill>
                  <a:srgbClr val="777777"/>
                </a:solidFill>
                <a:effectLst/>
                <a:latin typeface="Arial" panose="020B0604020202020204" pitchFamily="34" charset="0"/>
              </a:rPr>
              <a:t>Die Datenerhebung und Selektion sowie das Bestimmen bereits vorhandenen Wissens, Datenverwaltung (File/ Datenbank).</a:t>
            </a:r>
          </a:p>
          <a:p>
            <a:pPr marL="571500" indent="-571500" algn="l">
              <a:buFont typeface="Arial" panose="020B0604020202020204" pitchFamily="34" charset="0"/>
              <a:buChar char="•"/>
            </a:pPr>
            <a:r>
              <a:rPr lang="de-DE" sz="4000" b="0" i="0" dirty="0">
                <a:solidFill>
                  <a:srgbClr val="777777"/>
                </a:solidFill>
                <a:effectLst/>
                <a:latin typeface="Arial" panose="020B0604020202020204" pitchFamily="34" charset="0"/>
              </a:rPr>
              <a:t>Anwendungsdomäne verstehen und Ziele definieren</a:t>
            </a:r>
            <a:endParaRPr lang="de-DE" sz="4000" dirty="0">
              <a:solidFill>
                <a:srgbClr val="777777"/>
              </a:solidFill>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err="1">
                <a:solidFill>
                  <a:srgbClr val="555555"/>
                </a:solidFill>
                <a:effectLst/>
                <a:latin typeface="Arial" panose="020B0604020202020204" pitchFamily="34" charset="0"/>
              </a:rPr>
              <a:t>Fokussieren</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276169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13</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dirty="0">
                <a:solidFill>
                  <a:srgbClr val="777777"/>
                </a:solidFill>
                <a:latin typeface="Arial" panose="020B0604020202020204" pitchFamily="34" charset="0"/>
              </a:rPr>
              <a:t>D</a:t>
            </a:r>
            <a:r>
              <a:rPr lang="de-DE" sz="4000" b="0" i="0" dirty="0">
                <a:solidFill>
                  <a:srgbClr val="777777"/>
                </a:solidFill>
                <a:effectLst/>
                <a:latin typeface="Arial" panose="020B0604020202020204" pitchFamily="34" charset="0"/>
              </a:rPr>
              <a:t>ie Datenbereinigung, beispielsweise durch Entfernen oder Ergänzen von unvollständigen Datensätzen, Konsistenzprüfung.</a:t>
            </a:r>
          </a:p>
          <a:p>
            <a:pPr marL="571500" indent="-571500" algn="l">
              <a:buFont typeface="Arial" panose="020B0604020202020204" pitchFamily="34" charset="0"/>
              <a:buChar char="•"/>
            </a:pPr>
            <a:r>
              <a:rPr lang="de-DE" sz="4000" b="0" i="0" dirty="0">
                <a:solidFill>
                  <a:srgbClr val="777777"/>
                </a:solidFill>
                <a:effectLst/>
                <a:latin typeface="Arial" panose="020B0604020202020204" pitchFamily="34" charset="0"/>
              </a:rPr>
              <a:t>Daten filtern, Datenauswahl, Datenbereinigung, Vorverarbeitung,</a:t>
            </a:r>
            <a:endParaRPr lang="de-DE" sz="4000" dirty="0">
              <a:solidFill>
                <a:srgbClr val="777777"/>
              </a:solidFill>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err="1">
                <a:solidFill>
                  <a:srgbClr val="555555"/>
                </a:solidFill>
                <a:effectLst/>
                <a:latin typeface="Arial" panose="020B0604020202020204" pitchFamily="34" charset="0"/>
              </a:rPr>
              <a:t>Vorverarbeitung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97908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14</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b="0" i="0" dirty="0" err="1">
                <a:solidFill>
                  <a:srgbClr val="777777"/>
                </a:solidFill>
                <a:effectLst/>
                <a:latin typeface="Arial" panose="020B0604020202020204" pitchFamily="34" charset="0"/>
              </a:rPr>
              <a:t>Diskretisierung</a:t>
            </a:r>
            <a:r>
              <a:rPr lang="de-DE" sz="4000" b="0" i="0" dirty="0">
                <a:solidFill>
                  <a:srgbClr val="777777"/>
                </a:solidFill>
                <a:effectLst/>
                <a:latin typeface="Arial" panose="020B0604020202020204" pitchFamily="34" charset="0"/>
              </a:rPr>
              <a:t> numerischer Merkmale, Ableitung neuer Merkmale, Selektion relevanter Merkmale.</a:t>
            </a:r>
          </a:p>
          <a:p>
            <a:pPr marL="571500" indent="-571500" algn="l">
              <a:buFont typeface="Arial" panose="020B0604020202020204" pitchFamily="34" charset="0"/>
              <a:buChar char="•"/>
            </a:pPr>
            <a:r>
              <a:rPr lang="de-DE" sz="4000" dirty="0">
                <a:solidFill>
                  <a:srgbClr val="777777"/>
                </a:solidFill>
                <a:latin typeface="Arial" panose="020B0604020202020204" pitchFamily="34" charset="0"/>
              </a:rPr>
              <a:t>Datenreduktion/Transformation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a:solidFill>
                  <a:srgbClr val="555555"/>
                </a:solidFill>
                <a:effectLst/>
                <a:latin typeface="Arial" panose="020B0604020202020204" pitchFamily="34" charset="0"/>
              </a:rPr>
              <a:t>Transformation</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308313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15</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dirty="0">
                <a:solidFill>
                  <a:srgbClr val="777777"/>
                </a:solidFill>
                <a:latin typeface="Arial" panose="020B0604020202020204" pitchFamily="34" charset="0"/>
              </a:rPr>
              <a:t>D</a:t>
            </a:r>
            <a:r>
              <a:rPr lang="de-DE" sz="4000" b="0" i="0" dirty="0">
                <a:solidFill>
                  <a:srgbClr val="777777"/>
                </a:solidFill>
                <a:effectLst/>
                <a:latin typeface="Arial" panose="020B0604020202020204" pitchFamily="34" charset="0"/>
              </a:rPr>
              <a:t>er eigentliche Analyseschritt, basierend auf Merkmalsvektoren, Generierung von Mustern bzw. Modellen.</a:t>
            </a:r>
          </a:p>
          <a:p>
            <a:pPr marL="571500" indent="-571500">
              <a:buFont typeface="Arial" panose="020B0604020202020204" pitchFamily="34" charset="0"/>
              <a:buChar char="•"/>
            </a:pPr>
            <a:r>
              <a:rPr lang="de-DE" sz="4000" b="0" i="0" dirty="0">
                <a:solidFill>
                  <a:srgbClr val="777777"/>
                </a:solidFill>
                <a:effectLst/>
                <a:latin typeface="Arial" panose="020B0604020202020204" pitchFamily="34" charset="0"/>
              </a:rPr>
              <a:t>Methoden selektieren,</a:t>
            </a:r>
            <a:r>
              <a:rPr lang="de-DE" sz="4000" dirty="0">
                <a:solidFill>
                  <a:srgbClr val="777777"/>
                </a:solidFill>
                <a:latin typeface="Arial" panose="020B0604020202020204" pitchFamily="34" charset="0"/>
              </a:rPr>
              <a:t> </a:t>
            </a:r>
            <a:r>
              <a:rPr lang="de-DE" sz="4000" b="0" i="0" dirty="0">
                <a:solidFill>
                  <a:srgbClr val="777777"/>
                </a:solidFill>
                <a:effectLst/>
                <a:latin typeface="Arial" panose="020B0604020202020204" pitchFamily="34" charset="0"/>
              </a:rPr>
              <a:t>Clusteranalyse, Korrelationsanalyse, Regressionsanalyse, </a:t>
            </a:r>
            <a:r>
              <a:rPr lang="de-DE" sz="4000" dirty="0">
                <a:solidFill>
                  <a:srgbClr val="777777"/>
                </a:solidFill>
                <a:latin typeface="Arial" panose="020B0604020202020204" pitchFamily="34" charset="0"/>
              </a:rPr>
              <a:t>Varianzanalyse</a:t>
            </a:r>
            <a:r>
              <a:rPr lang="de-DE" sz="4000" b="0" i="0" dirty="0">
                <a:solidFill>
                  <a:srgbClr val="777777"/>
                </a:solidFill>
                <a:effectLst/>
                <a:latin typeface="Arial" panose="020B0604020202020204" pitchFamily="34" charset="0"/>
              </a:rPr>
              <a:t> </a:t>
            </a:r>
            <a:endParaRPr lang="de-DE" sz="4000" dirty="0">
              <a:solidFill>
                <a:srgbClr val="777777"/>
              </a:solidFill>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a:solidFill>
                  <a:srgbClr val="555555"/>
                </a:solidFill>
                <a:effectLst/>
                <a:latin typeface="Arial" panose="020B0604020202020204" pitchFamily="34" charset="0"/>
              </a:rPr>
              <a:t>Data-Mining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725238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16</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buFont typeface="Arial" panose="020B0604020202020204" pitchFamily="34" charset="0"/>
              <a:buChar char="•"/>
            </a:pPr>
            <a:r>
              <a:rPr lang="de-DE" sz="4000" b="1" i="0" dirty="0">
                <a:solidFill>
                  <a:srgbClr val="777777"/>
                </a:solidFill>
                <a:effectLst/>
                <a:latin typeface="Arial" panose="020B0604020202020204" pitchFamily="34" charset="0"/>
              </a:rPr>
              <a:t>Clusteranalyse:</a:t>
            </a:r>
            <a:r>
              <a:rPr lang="de-DE" sz="4000" b="0" i="0" dirty="0">
                <a:solidFill>
                  <a:srgbClr val="777777"/>
                </a:solidFill>
                <a:effectLst/>
                <a:latin typeface="Arial" panose="020B0604020202020204" pitchFamily="34" charset="0"/>
              </a:rPr>
              <a:t> Gruppierung von Objekten aufgrund von Ähnlichkeiten</a:t>
            </a:r>
          </a:p>
          <a:p>
            <a:pPr algn="l">
              <a:buFont typeface="Arial" panose="020B0604020202020204" pitchFamily="34" charset="0"/>
              <a:buChar char="•"/>
            </a:pPr>
            <a:r>
              <a:rPr lang="de-DE" sz="4000" b="1" i="0" dirty="0">
                <a:solidFill>
                  <a:srgbClr val="777777"/>
                </a:solidFill>
                <a:effectLst/>
                <a:latin typeface="Arial" panose="020B0604020202020204" pitchFamily="34" charset="0"/>
              </a:rPr>
              <a:t>Klassifikation:</a:t>
            </a:r>
            <a:r>
              <a:rPr lang="de-DE" sz="4000" b="0" i="0" dirty="0">
                <a:solidFill>
                  <a:srgbClr val="777777"/>
                </a:solidFill>
                <a:effectLst/>
                <a:latin typeface="Arial" panose="020B0604020202020204" pitchFamily="34" charset="0"/>
              </a:rPr>
              <a:t> Elemente werden den bestehenden Klassen zugeordnet</a:t>
            </a:r>
          </a:p>
          <a:p>
            <a:pPr algn="l">
              <a:buFont typeface="Arial" panose="020B0604020202020204" pitchFamily="34" charset="0"/>
              <a:buChar char="•"/>
            </a:pPr>
            <a:r>
              <a:rPr lang="de-DE" sz="4000" b="1" i="0" dirty="0">
                <a:solidFill>
                  <a:srgbClr val="777777"/>
                </a:solidFill>
                <a:effectLst/>
                <a:latin typeface="Arial" panose="020B0604020202020204" pitchFamily="34" charset="0"/>
              </a:rPr>
              <a:t>Assoziationsanalyse:</a:t>
            </a:r>
            <a:r>
              <a:rPr lang="de-DE" sz="4000" b="0" i="0" dirty="0">
                <a:solidFill>
                  <a:srgbClr val="777777"/>
                </a:solidFill>
                <a:effectLst/>
                <a:latin typeface="Arial" panose="020B0604020202020204" pitchFamily="34" charset="0"/>
              </a:rPr>
              <a:t> Identifizierung von Zusammenhängen und Abhängigkeiten in den Daten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err="1">
                <a:solidFill>
                  <a:srgbClr val="555555"/>
                </a:solidFill>
                <a:effectLst/>
                <a:latin typeface="Arial" panose="020B0604020202020204" pitchFamily="34" charset="0"/>
              </a:rPr>
              <a:t>Methoden</a:t>
            </a:r>
            <a:r>
              <a:rPr lang="en-US" sz="3600" b="1" i="0" dirty="0">
                <a:solidFill>
                  <a:srgbClr val="555555"/>
                </a:solidFill>
                <a:effectLst/>
                <a:latin typeface="Arial" panose="020B0604020202020204" pitchFamily="34" charset="0"/>
              </a:rPr>
              <a:t> des Data-Mining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34796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17</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buFont typeface="Arial" panose="020B0604020202020204" pitchFamily="34" charset="0"/>
              <a:buChar char="•"/>
            </a:pPr>
            <a:r>
              <a:rPr lang="de-DE" sz="4000" b="1" i="0" dirty="0">
                <a:solidFill>
                  <a:srgbClr val="777777"/>
                </a:solidFill>
                <a:effectLst/>
                <a:latin typeface="Arial" panose="020B0604020202020204" pitchFamily="34" charset="0"/>
              </a:rPr>
              <a:t>Regressionsanalyse:</a:t>
            </a:r>
            <a:r>
              <a:rPr lang="de-DE" sz="4000" b="0" i="0" dirty="0">
                <a:solidFill>
                  <a:srgbClr val="777777"/>
                </a:solidFill>
                <a:effectLst/>
                <a:latin typeface="Arial" panose="020B0604020202020204" pitchFamily="34" charset="0"/>
              </a:rPr>
              <a:t> Identifizierung von Beziehungen zwischen Variablen</a:t>
            </a:r>
          </a:p>
          <a:p>
            <a:pPr algn="l">
              <a:buFont typeface="Arial" panose="020B0604020202020204" pitchFamily="34" charset="0"/>
              <a:buChar char="•"/>
            </a:pPr>
            <a:r>
              <a:rPr lang="de-DE" sz="4000" b="1" i="0" dirty="0" err="1">
                <a:solidFill>
                  <a:srgbClr val="777777"/>
                </a:solidFill>
                <a:effectLst/>
                <a:latin typeface="Arial" panose="020B0604020202020204" pitchFamily="34" charset="0"/>
              </a:rPr>
              <a:t>Ausreißererkennung</a:t>
            </a:r>
            <a:r>
              <a:rPr lang="de-DE" sz="4000" b="1" i="0" dirty="0">
                <a:solidFill>
                  <a:srgbClr val="777777"/>
                </a:solidFill>
                <a:effectLst/>
                <a:latin typeface="Arial" panose="020B0604020202020204" pitchFamily="34" charset="0"/>
              </a:rPr>
              <a:t>:</a:t>
            </a:r>
            <a:r>
              <a:rPr lang="de-DE" sz="4000" b="0" i="0" dirty="0">
                <a:solidFill>
                  <a:srgbClr val="777777"/>
                </a:solidFill>
                <a:effectLst/>
                <a:latin typeface="Arial" panose="020B0604020202020204" pitchFamily="34" charset="0"/>
              </a:rPr>
              <a:t> Identifizierung von ungewöhnlichen Datensätzen</a:t>
            </a:r>
          </a:p>
          <a:p>
            <a:pPr algn="l">
              <a:buFont typeface="Arial" panose="020B0604020202020204" pitchFamily="34" charset="0"/>
              <a:buChar char="•"/>
            </a:pPr>
            <a:r>
              <a:rPr lang="de-DE" sz="4000" b="1" i="0" dirty="0">
                <a:solidFill>
                  <a:srgbClr val="777777"/>
                </a:solidFill>
                <a:effectLst/>
                <a:latin typeface="Arial" panose="020B0604020202020204" pitchFamily="34" charset="0"/>
              </a:rPr>
              <a:t>Korrelationsanalyse:</a:t>
            </a:r>
            <a:r>
              <a:rPr lang="de-DE" sz="4000" b="0" i="0" dirty="0">
                <a:solidFill>
                  <a:srgbClr val="777777"/>
                </a:solidFill>
                <a:effectLst/>
                <a:latin typeface="Arial" panose="020B0604020202020204" pitchFamily="34" charset="0"/>
              </a:rPr>
              <a:t> Untersucht die Beziehung zwischen zwei Variablen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err="1">
                <a:solidFill>
                  <a:srgbClr val="555555"/>
                </a:solidFill>
                <a:effectLst/>
                <a:latin typeface="Arial" panose="020B0604020202020204" pitchFamily="34" charset="0"/>
              </a:rPr>
              <a:t>Methoden</a:t>
            </a:r>
            <a:r>
              <a:rPr lang="en-US" sz="3600" b="1" i="0" dirty="0">
                <a:solidFill>
                  <a:srgbClr val="555555"/>
                </a:solidFill>
                <a:effectLst/>
                <a:latin typeface="Arial" panose="020B0604020202020204" pitchFamily="34" charset="0"/>
              </a:rPr>
              <a:t> des Data-Mining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275562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18</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b="0" i="0" dirty="0">
                <a:solidFill>
                  <a:srgbClr val="777777"/>
                </a:solidFill>
                <a:effectLst/>
                <a:latin typeface="Arial" panose="020B0604020202020204" pitchFamily="34" charset="0"/>
              </a:rPr>
              <a:t>Evaluation sowie Kontrolle der erreichten Ziele, Validierung (Statistische Prüfung der Modelle).</a:t>
            </a:r>
          </a:p>
          <a:p>
            <a:pPr marL="571500" indent="-571500" algn="l">
              <a:buFont typeface="Arial" panose="020B0604020202020204" pitchFamily="34" charset="0"/>
              <a:buChar char="•"/>
            </a:pPr>
            <a:r>
              <a:rPr lang="de-DE" sz="4000" b="0" i="0" dirty="0">
                <a:solidFill>
                  <a:srgbClr val="777777"/>
                </a:solidFill>
                <a:effectLst/>
                <a:latin typeface="Arial" panose="020B0604020202020204" pitchFamily="34" charset="0"/>
              </a:rPr>
              <a:t>Interpretation der gewonnenen Erkenntnisse, Muster erkennen</a:t>
            </a:r>
            <a:r>
              <a:rPr lang="de-DE" sz="4000" dirty="0">
                <a:solidFill>
                  <a:srgbClr val="777777"/>
                </a:solidFill>
                <a:latin typeface="Arial" panose="020B0604020202020204" pitchFamily="34" charset="0"/>
              </a:rPr>
              <a:t>.</a:t>
            </a:r>
          </a:p>
          <a:p>
            <a:pPr marL="571500" indent="-571500">
              <a:buFont typeface="Arial" panose="020B0604020202020204" pitchFamily="34" charset="0"/>
              <a:buChar char="•"/>
            </a:pPr>
            <a:r>
              <a:rPr lang="de-DE" sz="4000" b="0" i="0" dirty="0">
                <a:solidFill>
                  <a:srgbClr val="777777"/>
                </a:solidFill>
                <a:effectLst/>
                <a:latin typeface="Arial" panose="020B0604020202020204" pitchFamily="34" charset="0"/>
              </a:rPr>
              <a:t>Wissen anwenden.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err="1">
                <a:solidFill>
                  <a:srgbClr val="555555"/>
                </a:solidFill>
                <a:effectLst/>
                <a:latin typeface="Arial" panose="020B0604020202020204" pitchFamily="34" charset="0"/>
              </a:rPr>
              <a:t>Abschluss</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595431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19</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dirty="0">
                <a:solidFill>
                  <a:srgbClr val="777777"/>
                </a:solidFill>
                <a:latin typeface="Arial" panose="020B0604020202020204" pitchFamily="34" charset="0"/>
              </a:rPr>
              <a:t>KDD erweitert das Data-Mining um </a:t>
            </a:r>
            <a:r>
              <a:rPr lang="de-DE" sz="4000" b="0" i="0" dirty="0">
                <a:solidFill>
                  <a:srgbClr val="777777"/>
                </a:solidFill>
                <a:effectLst/>
                <a:latin typeface="Arial" panose="020B0604020202020204" pitchFamily="34" charset="0"/>
              </a:rPr>
              <a:t>vorbereitende Untersuchungen (</a:t>
            </a:r>
            <a:r>
              <a:rPr lang="de-DE" sz="4000" b="0" i="0" dirty="0" err="1">
                <a:solidFill>
                  <a:srgbClr val="777777"/>
                </a:solidFill>
                <a:effectLst/>
                <a:latin typeface="Arial" panose="020B0604020202020204" pitchFamily="34" charset="0"/>
              </a:rPr>
              <a:t>preprocessing</a:t>
            </a:r>
            <a:r>
              <a:rPr lang="de-DE" sz="4000" b="0" i="0" dirty="0">
                <a:solidFill>
                  <a:srgbClr val="777777"/>
                </a:solidFill>
                <a:effectLst/>
                <a:latin typeface="Arial" panose="020B0604020202020204" pitchFamily="34" charset="0"/>
              </a:rPr>
              <a:t>) und Transformationen (</a:t>
            </a:r>
            <a:r>
              <a:rPr lang="de-DE" sz="4000" b="0" i="0" dirty="0" err="1">
                <a:solidFill>
                  <a:srgbClr val="777777"/>
                </a:solidFill>
                <a:effectLst/>
                <a:latin typeface="Arial" panose="020B0604020202020204" pitchFamily="34" charset="0"/>
              </a:rPr>
              <a:t>transformation</a:t>
            </a:r>
            <a:r>
              <a:rPr lang="de-DE" sz="4000" b="0" i="0" dirty="0">
                <a:solidFill>
                  <a:srgbClr val="777777"/>
                </a:solidFill>
                <a:effectLst/>
                <a:latin typeface="Arial" panose="020B0604020202020204" pitchFamily="34" charset="0"/>
              </a:rPr>
              <a:t>) der auszuwertenden Daten.</a:t>
            </a:r>
          </a:p>
          <a:p>
            <a:pPr algn="l"/>
            <a:r>
              <a:rPr lang="de-DE" sz="4000" b="0" i="0" dirty="0">
                <a:solidFill>
                  <a:srgbClr val="777777"/>
                </a:solidFill>
                <a:effectLst/>
                <a:latin typeface="Arial" panose="020B0604020202020204" pitchFamily="34" charset="0"/>
              </a:rPr>
              <a:t>Data-Mining ist der eigentliche Analyseschritt des KDD-Prozesses. </a:t>
            </a:r>
            <a:endParaRPr lang="de-DE" sz="4000" dirty="0">
              <a:solidFill>
                <a:srgbClr val="777777"/>
              </a:solidFill>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en-US" sz="3600" b="1" i="0" dirty="0">
                <a:solidFill>
                  <a:srgbClr val="555555"/>
                </a:solidFill>
                <a:effectLst/>
                <a:latin typeface="Arial" panose="020B0604020202020204" pitchFamily="34" charset="0"/>
              </a:rPr>
              <a:t>Knowledge Discovery in Databases (KDD) </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327873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836990"/>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4000" b="0" i="0" dirty="0">
                <a:solidFill>
                  <a:srgbClr val="323E48"/>
                </a:solidFill>
                <a:effectLst/>
                <a:latin typeface="Source Sans Pro" panose="020B0503030403020204" pitchFamily="34" charset="0"/>
              </a:rPr>
              <a:t>Die Datenanalyse versucht mit Hilfe statistischer Methoden Informationen aus großen Datenmengen zu gewinnen und diese im Anschluss zu visualisieren. </a:t>
            </a:r>
          </a:p>
          <a:p>
            <a:pPr fontAlgn="base"/>
            <a:r>
              <a:rPr lang="de-DE" sz="4000" b="0" i="0" dirty="0">
                <a:solidFill>
                  <a:srgbClr val="323E48"/>
                </a:solidFill>
                <a:effectLst/>
                <a:latin typeface="Source Sans Pro" panose="020B0503030403020204" pitchFamily="34" charset="0"/>
              </a:rPr>
              <a:t>Das komplexe Gebiet der Datenanalyse lässt sich in die Bereiche der </a:t>
            </a:r>
            <a:r>
              <a:rPr lang="de-DE" sz="4000" b="1" i="0" dirty="0">
                <a:solidFill>
                  <a:srgbClr val="323E48"/>
                </a:solidFill>
                <a:effectLst/>
                <a:latin typeface="Source Sans Pro" panose="020B0503030403020204" pitchFamily="34" charset="0"/>
              </a:rPr>
              <a:t>deskriptiven</a:t>
            </a:r>
            <a:r>
              <a:rPr lang="de-DE" sz="4000" b="0" i="0" dirty="0">
                <a:solidFill>
                  <a:srgbClr val="323E48"/>
                </a:solidFill>
                <a:effectLst/>
                <a:latin typeface="Source Sans Pro" panose="020B0503030403020204" pitchFamily="34" charset="0"/>
              </a:rPr>
              <a:t>, der </a:t>
            </a:r>
            <a:r>
              <a:rPr lang="de-DE" sz="4000" b="1" i="0" dirty="0" err="1">
                <a:solidFill>
                  <a:srgbClr val="323E48"/>
                </a:solidFill>
                <a:effectLst/>
                <a:latin typeface="Source Sans Pro" panose="020B0503030403020204" pitchFamily="34" charset="0"/>
              </a:rPr>
              <a:t>inferenziellen</a:t>
            </a:r>
            <a:r>
              <a:rPr lang="de-DE" sz="4000" b="0" i="0" dirty="0">
                <a:solidFill>
                  <a:srgbClr val="323E48"/>
                </a:solidFill>
                <a:effectLst/>
                <a:latin typeface="Source Sans Pro" panose="020B0503030403020204" pitchFamily="34" charset="0"/>
              </a:rPr>
              <a:t>, der </a:t>
            </a:r>
            <a:r>
              <a:rPr lang="de-DE" sz="4000" b="1" i="0" dirty="0">
                <a:solidFill>
                  <a:srgbClr val="323E48"/>
                </a:solidFill>
                <a:effectLst/>
                <a:latin typeface="Source Sans Pro" panose="020B0503030403020204" pitchFamily="34" charset="0"/>
              </a:rPr>
              <a:t>explorativen</a:t>
            </a:r>
            <a:r>
              <a:rPr lang="de-DE" sz="4000" b="0" i="0" dirty="0">
                <a:solidFill>
                  <a:srgbClr val="323E48"/>
                </a:solidFill>
                <a:effectLst/>
                <a:latin typeface="Source Sans Pro" panose="020B0503030403020204" pitchFamily="34" charset="0"/>
              </a:rPr>
              <a:t> und </a:t>
            </a:r>
            <a:r>
              <a:rPr lang="de-DE" sz="4000" b="1" i="0" dirty="0">
                <a:solidFill>
                  <a:srgbClr val="323E48"/>
                </a:solidFill>
                <a:effectLst/>
                <a:latin typeface="Source Sans Pro" panose="020B0503030403020204" pitchFamily="34" charset="0"/>
              </a:rPr>
              <a:t>konfirmatorischen</a:t>
            </a:r>
            <a:r>
              <a:rPr lang="de-DE" sz="4000" b="0" i="0" dirty="0">
                <a:solidFill>
                  <a:srgbClr val="323E48"/>
                </a:solidFill>
                <a:effectLst/>
                <a:latin typeface="Source Sans Pro" panose="020B0503030403020204" pitchFamily="34" charset="0"/>
              </a:rPr>
              <a:t> Datenanalyse unterteilen.</a:t>
            </a:r>
            <a:endParaRPr lang="de-DE" sz="36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646331"/>
          </a:xfrm>
          <a:prstGeom prst="rect">
            <a:avLst/>
          </a:prstGeom>
          <a:noFill/>
        </p:spPr>
        <p:txBody>
          <a:bodyPr wrap="square" rtlCol="0">
            <a:spAutoFit/>
          </a:bodyPr>
          <a:lstStyle/>
          <a:p>
            <a:r>
              <a:rPr lang="de-DE" sz="3600" b="1" dirty="0"/>
              <a:t>Definition Datenanalyse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234523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f der gleichen Seite des Rechtecks liegende Ecken abrunden 4">
            <a:extLst>
              <a:ext uri="{FF2B5EF4-FFF2-40B4-BE49-F238E27FC236}">
                <a16:creationId xmlns:a16="http://schemas.microsoft.com/office/drawing/2014/main" id="{176E553D-866B-4573-8C63-70820BC26EBF}"/>
              </a:ext>
            </a:extLst>
          </p:cNvPr>
          <p:cNvSpPr/>
          <p:nvPr/>
        </p:nvSpPr>
        <p:spPr>
          <a:xfrm>
            <a:off x="-370257" y="1092275"/>
            <a:ext cx="12241750" cy="5765725"/>
          </a:xfrm>
          <a:prstGeom prst="round2SameRect">
            <a:avLst>
              <a:gd name="adj1" fmla="val 1644"/>
              <a:gd name="adj2" fmla="val 0"/>
            </a:avLst>
          </a:prstGeom>
          <a:gradFill flip="none" rotWithShape="1">
            <a:gsLst>
              <a:gs pos="11000">
                <a:srgbClr val="1A1A62"/>
              </a:gs>
              <a:gs pos="86000">
                <a:srgbClr val="29BAD5"/>
              </a:gs>
            </a:gsLst>
            <a:lin ang="17400000" scaled="0"/>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a:ln>
                <a:noFill/>
              </a:ln>
              <a:solidFill>
                <a:srgbClr val="FFFFFF"/>
              </a:solidFill>
              <a:effectLst/>
              <a:uLnTx/>
              <a:uFillTx/>
              <a:latin typeface="Arial"/>
              <a:ea typeface="+mn-ea"/>
              <a:cs typeface="+mn-cs"/>
            </a:endParaRPr>
          </a:p>
        </p:txBody>
      </p:sp>
      <p:sp>
        <p:nvSpPr>
          <p:cNvPr id="2" name="Foliennummernplatzhalter 1"/>
          <p:cNvSpPr>
            <a:spLocks noGrp="1"/>
          </p:cNvSpPr>
          <p:nvPr>
            <p:ph type="sldNum" sz="quarter" idx="4"/>
          </p:nvPr>
        </p:nvSpPr>
        <p:spPr/>
        <p:txBody>
          <a:bodyPr/>
          <a:lstStyle/>
          <a:p>
            <a:fld id="{0C8C0129-8475-40EE-AC67-F98452884494}" type="slidenum">
              <a:rPr lang="de-DE" smtClean="0"/>
              <a:pPr/>
              <a:t>20</a:t>
            </a:fld>
            <a:endParaRPr lang="de-DE"/>
          </a:p>
        </p:txBody>
      </p:sp>
      <p:sp>
        <p:nvSpPr>
          <p:cNvPr id="5" name="Titel 4"/>
          <p:cNvSpPr>
            <a:spLocks noGrp="1"/>
          </p:cNvSpPr>
          <p:nvPr>
            <p:ph type="title"/>
          </p:nvPr>
        </p:nvSpPr>
        <p:spPr>
          <a:xfrm>
            <a:off x="33612" y="1065312"/>
            <a:ext cx="10515600" cy="3528459"/>
          </a:xfrm>
        </p:spPr>
        <p:txBody>
          <a:bodyPr/>
          <a:lstStyle/>
          <a:p>
            <a:br>
              <a:rPr lang="de-DE" dirty="0">
                <a:latin typeface="Open Sans" pitchFamily="2" charset="0"/>
                <a:ea typeface="Open Sans" pitchFamily="2" charset="0"/>
                <a:cs typeface="Open Sans" pitchFamily="2" charset="0"/>
              </a:rPr>
            </a:br>
            <a:r>
              <a:rPr lang="de-DE" dirty="0">
                <a:latin typeface="Open Sans" pitchFamily="2" charset="0"/>
                <a:ea typeface="Open Sans" pitchFamily="2" charset="0"/>
                <a:cs typeface="Open Sans" pitchFamily="2" charset="0"/>
              </a:rPr>
              <a:t>Vielen Dank für Ihre</a:t>
            </a:r>
            <a:br>
              <a:rPr lang="de-DE" dirty="0">
                <a:latin typeface="Open Sans" pitchFamily="2" charset="0"/>
                <a:ea typeface="Open Sans" pitchFamily="2" charset="0"/>
                <a:cs typeface="Open Sans" pitchFamily="2" charset="0"/>
              </a:rPr>
            </a:br>
            <a:r>
              <a:rPr lang="de-DE" dirty="0">
                <a:latin typeface="Open Sans" pitchFamily="2" charset="0"/>
                <a:ea typeface="Open Sans" pitchFamily="2" charset="0"/>
                <a:cs typeface="Open Sans" pitchFamily="2" charset="0"/>
              </a:rPr>
              <a:t>Aufmerksamkeit.</a:t>
            </a:r>
            <a:br>
              <a:rPr lang="de-DE" dirty="0">
                <a:latin typeface="Open Sans" pitchFamily="2" charset="0"/>
                <a:ea typeface="Open Sans" pitchFamily="2" charset="0"/>
                <a:cs typeface="Open Sans" pitchFamily="2" charset="0"/>
              </a:rPr>
            </a:br>
            <a:br>
              <a:rPr lang="de-DE" sz="1000" dirty="0">
                <a:latin typeface="Open Sans" pitchFamily="2" charset="0"/>
                <a:ea typeface="Open Sans" pitchFamily="2" charset="0"/>
                <a:cs typeface="Open Sans" pitchFamily="2" charset="0"/>
              </a:rPr>
            </a:br>
            <a:br>
              <a:rPr lang="de-DE" sz="1000" dirty="0">
                <a:latin typeface="Open Sans" pitchFamily="2" charset="0"/>
                <a:ea typeface="Open Sans" pitchFamily="2" charset="0"/>
                <a:cs typeface="Open Sans" pitchFamily="2" charset="0"/>
              </a:rPr>
            </a:br>
            <a:r>
              <a:rPr lang="de-DE" sz="3600" dirty="0">
                <a:latin typeface="Source Serif Pro" panose="02040603050405020204" pitchFamily="18" charset="0"/>
                <a:ea typeface="Source Serif Pro" panose="02040603050405020204" pitchFamily="18" charset="0"/>
                <a:cs typeface="Open Sans" pitchFamily="2" charset="0"/>
              </a:rPr>
              <a:t>Fragen?</a:t>
            </a:r>
          </a:p>
        </p:txBody>
      </p:sp>
      <p:pic>
        <p:nvPicPr>
          <p:cNvPr id="6" name="Grafik 5" descr="Fragen Silhouette">
            <a:extLst>
              <a:ext uri="{FF2B5EF4-FFF2-40B4-BE49-F238E27FC236}">
                <a16:creationId xmlns:a16="http://schemas.microsoft.com/office/drawing/2014/main" id="{70859033-AF67-4655-8F9F-8D43F98ACAA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6952" y="3037113"/>
            <a:ext cx="3222171" cy="3222171"/>
          </a:xfrm>
          <a:prstGeom prst="rect">
            <a:avLst/>
          </a:prstGeom>
        </p:spPr>
      </p:pic>
      <p:sp>
        <p:nvSpPr>
          <p:cNvPr id="3" name="Datumsplatzhalter 2">
            <a:extLst>
              <a:ext uri="{FF2B5EF4-FFF2-40B4-BE49-F238E27FC236}">
                <a16:creationId xmlns:a16="http://schemas.microsoft.com/office/drawing/2014/main" id="{5AF89E7D-6D82-4A49-9AD3-008B083EB2EF}"/>
              </a:ext>
            </a:extLst>
          </p:cNvPr>
          <p:cNvSpPr>
            <a:spLocks noGrp="1"/>
          </p:cNvSpPr>
          <p:nvPr>
            <p:ph type="dt" sz="half" idx="2"/>
          </p:nvPr>
        </p:nvSpPr>
        <p:spPr/>
        <p:txBody>
          <a:bodyPr/>
          <a:lstStyle/>
          <a:p>
            <a:fld id="{8742354C-AA7C-4107-AEC4-76D0CA97C0ED}" type="datetime1">
              <a:rPr lang="de-DE" smtClean="0"/>
              <a:t>08.01.2025</a:t>
            </a:fld>
            <a:endParaRPr lang="de-DE"/>
          </a:p>
        </p:txBody>
      </p:sp>
    </p:spTree>
    <p:extLst>
      <p:ext uri="{BB962C8B-B14F-4D97-AF65-F5344CB8AC3E}">
        <p14:creationId xmlns:p14="http://schemas.microsoft.com/office/powerpoint/2010/main" val="223143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21</a:t>
            </a:fld>
            <a:endParaRPr dirty="0"/>
          </a:p>
        </p:txBody>
      </p:sp>
      <p:sp>
        <p:nvSpPr>
          <p:cNvPr id="2" name="object 2"/>
          <p:cNvSpPr txBox="1"/>
          <p:nvPr/>
        </p:nvSpPr>
        <p:spPr>
          <a:xfrm>
            <a:off x="428044" y="1538270"/>
            <a:ext cx="8870524" cy="1530675"/>
          </a:xfrm>
          <a:prstGeom prst="rect">
            <a:avLst/>
          </a:prstGeom>
        </p:spPr>
        <p:txBody>
          <a:bodyPr vert="horz" wrap="square" lIns="0" tIns="0" rIns="0" bIns="0" rtlCol="0">
            <a:spAutoFit/>
          </a:bodyPr>
          <a:lstStyle/>
          <a:p>
            <a:pPr marL="11506" marR="4602">
              <a:lnSpc>
                <a:spcPct val="101899"/>
              </a:lnSpc>
            </a:pPr>
            <a:endParaRPr lang="de-DE" sz="1400" spc="-14" dirty="0">
              <a:latin typeface="Calibri"/>
              <a:cs typeface="Calibri"/>
            </a:endParaRPr>
          </a:p>
          <a:p>
            <a:pPr marL="297256" marR="4602" indent="-285750">
              <a:lnSpc>
                <a:spcPct val="101899"/>
              </a:lnSpc>
              <a:buFont typeface="Arial" panose="020B0604020202020204" pitchFamily="34" charset="0"/>
              <a:buChar char="•"/>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a:p>
            <a:pPr marL="11506" marR="4602">
              <a:lnSpc>
                <a:spcPct val="101899"/>
              </a:lnSpc>
            </a:pPr>
            <a:endParaRPr lang="de-DE" sz="1400" spc="-14" dirty="0">
              <a:latin typeface="Calibri"/>
              <a:cs typeface="Calibri"/>
            </a:endParaRPr>
          </a:p>
        </p:txBody>
      </p:sp>
      <p:sp>
        <p:nvSpPr>
          <p:cNvPr id="6" name="Textfeld 5">
            <a:extLst>
              <a:ext uri="{FF2B5EF4-FFF2-40B4-BE49-F238E27FC236}">
                <a16:creationId xmlns:a16="http://schemas.microsoft.com/office/drawing/2014/main" id="{E3D75499-2C39-DCFE-4BCF-DFBD78D8E349}"/>
              </a:ext>
            </a:extLst>
          </p:cNvPr>
          <p:cNvSpPr txBox="1"/>
          <p:nvPr/>
        </p:nvSpPr>
        <p:spPr>
          <a:xfrm>
            <a:off x="428044" y="2330281"/>
            <a:ext cx="11048301" cy="954107"/>
          </a:xfrm>
          <a:prstGeom prst="rect">
            <a:avLst/>
          </a:prstGeom>
          <a:noFill/>
        </p:spPr>
        <p:txBody>
          <a:bodyPr wrap="square" rtlCol="0">
            <a:spAutoFit/>
          </a:bodyPr>
          <a:lstStyle/>
          <a:p>
            <a:r>
              <a:rPr lang="de-DE" sz="1400" dirty="0">
                <a:hlinkClick r:id="rId3"/>
              </a:rPr>
              <a:t>https://www.industry-analytics.de/datenanalyse-und-data-mining-verfahren-im-ueberblick/</a:t>
            </a:r>
            <a:endParaRPr lang="de-DE" sz="1400" dirty="0"/>
          </a:p>
          <a:p>
            <a:r>
              <a:rPr lang="de-DE" sz="1400" b="0" i="0" dirty="0">
                <a:solidFill>
                  <a:srgbClr val="777777"/>
                </a:solidFill>
                <a:effectLst/>
                <a:latin typeface="Arial" panose="020B0604020202020204" pitchFamily="34" charset="0"/>
                <a:hlinkClick r:id="rId4"/>
              </a:rPr>
              <a:t>https://www.aaai.org/ojs/index.php/aimagazine/article/ViewFile/1230/1131</a:t>
            </a:r>
            <a:endParaRPr lang="de-DE" sz="1400" b="0" i="0" dirty="0">
              <a:solidFill>
                <a:srgbClr val="777777"/>
              </a:solidFill>
              <a:effectLst/>
              <a:latin typeface="Arial" panose="020B0604020202020204" pitchFamily="34" charset="0"/>
            </a:endParaRPr>
          </a:p>
          <a:p>
            <a:r>
              <a:rPr lang="de-DE" sz="1400" spc="-14" dirty="0">
                <a:cs typeface="Calibri"/>
                <a:hlinkClick r:id="rId5"/>
              </a:rPr>
              <a:t>https://www.yaveon.de/glossar/data-mining/</a:t>
            </a:r>
            <a:endParaRPr lang="de-DE" sz="1400" spc="-14" dirty="0">
              <a:cs typeface="Calibri"/>
            </a:endParaRPr>
          </a:p>
          <a:p>
            <a:endParaRPr lang="de-DE" sz="1400" spc="-14" dirty="0">
              <a:cs typeface="Calibri"/>
            </a:endParaRPr>
          </a:p>
        </p:txBody>
      </p:sp>
      <p:sp>
        <p:nvSpPr>
          <p:cNvPr id="7" name="Textfeld 6">
            <a:extLst>
              <a:ext uri="{FF2B5EF4-FFF2-40B4-BE49-F238E27FC236}">
                <a16:creationId xmlns:a16="http://schemas.microsoft.com/office/drawing/2014/main" id="{6AC4B30B-8928-4A37-98FC-056FD762EF3A}"/>
              </a:ext>
            </a:extLst>
          </p:cNvPr>
          <p:cNvSpPr txBox="1"/>
          <p:nvPr/>
        </p:nvSpPr>
        <p:spPr>
          <a:xfrm>
            <a:off x="939451" y="1503122"/>
            <a:ext cx="8880953" cy="461665"/>
          </a:xfrm>
          <a:prstGeom prst="rect">
            <a:avLst/>
          </a:prstGeom>
          <a:noFill/>
        </p:spPr>
        <p:txBody>
          <a:bodyPr wrap="square" rtlCol="0">
            <a:spAutoFit/>
          </a:bodyPr>
          <a:lstStyle/>
          <a:p>
            <a:r>
              <a:rPr lang="de-DE" sz="2400" b="1" dirty="0"/>
              <a:t>Quellenverzeichnis</a:t>
            </a:r>
          </a:p>
        </p:txBody>
      </p:sp>
      <p:pic>
        <p:nvPicPr>
          <p:cNvPr id="9" name="Grafik 8" descr="Büroklammer">
            <a:extLst>
              <a:ext uri="{FF2B5EF4-FFF2-40B4-BE49-F238E27FC236}">
                <a16:creationId xmlns:a16="http://schemas.microsoft.com/office/drawing/2014/main" id="{2D159A07-7172-47D9-A795-5216C6C98C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9658" y="1538270"/>
            <a:ext cx="1844809" cy="1844809"/>
          </a:xfrm>
          <a:prstGeom prst="rect">
            <a:avLst/>
          </a:prstGeom>
        </p:spPr>
      </p:pic>
    </p:spTree>
    <p:extLst>
      <p:ext uri="{BB962C8B-B14F-4D97-AF65-F5344CB8AC3E}">
        <p14:creationId xmlns:p14="http://schemas.microsoft.com/office/powerpoint/2010/main" val="220497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3</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836990"/>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4000" b="0" i="0" dirty="0">
                <a:solidFill>
                  <a:srgbClr val="777777"/>
                </a:solidFill>
                <a:effectLst/>
                <a:latin typeface="Arial" panose="020B0604020202020204" pitchFamily="34" charset="0"/>
              </a:rPr>
              <a:t>Bei der deskriptiven Datenanalyse werden die Informationen der Einzeldaten, welche beispielsweise einer Totalerhebung entnommen wurden, so verdichtet und dargestellt, dass das Wesentliche deutlich wird.</a:t>
            </a:r>
            <a:endParaRPr lang="de-DE" sz="36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646331"/>
          </a:xfrm>
          <a:prstGeom prst="rect">
            <a:avLst/>
          </a:prstGeom>
          <a:noFill/>
        </p:spPr>
        <p:txBody>
          <a:bodyPr wrap="square" rtlCol="0">
            <a:spAutoFit/>
          </a:bodyPr>
          <a:lstStyle/>
          <a:p>
            <a:r>
              <a:rPr lang="de-DE" sz="3600" b="1" dirty="0"/>
              <a:t>Deskriptive Datenanalyse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3458056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4</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836990"/>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4000" b="0" i="0" dirty="0">
                <a:solidFill>
                  <a:srgbClr val="777777"/>
                </a:solidFill>
                <a:effectLst/>
                <a:latin typeface="Arial" panose="020B0604020202020204" pitchFamily="34" charset="0"/>
              </a:rPr>
              <a:t>Liegen lediglich die Daten einer Stichprobenerhebung (Teilerhebung) zu Grunde, so ruht der Schwerpunkt der Datenanalyse auf der Übertragung der Stichprobenbefunde auf die Grundgesamtheit. Dabei wird von einer </a:t>
            </a:r>
            <a:r>
              <a:rPr lang="de-DE" sz="4000" b="0" i="0" dirty="0" err="1">
                <a:solidFill>
                  <a:srgbClr val="777777"/>
                </a:solidFill>
                <a:effectLst/>
                <a:latin typeface="Arial" panose="020B0604020202020204" pitchFamily="34" charset="0"/>
              </a:rPr>
              <a:t>inferenziellen</a:t>
            </a:r>
            <a:r>
              <a:rPr lang="de-DE" sz="4000" b="0" i="0" dirty="0">
                <a:solidFill>
                  <a:srgbClr val="777777"/>
                </a:solidFill>
                <a:effectLst/>
                <a:latin typeface="Arial" panose="020B0604020202020204" pitchFamily="34" charset="0"/>
              </a:rPr>
              <a:t> Datenanalyse gesprochen.</a:t>
            </a:r>
            <a:endParaRPr lang="de-DE" sz="36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5" y="1263110"/>
            <a:ext cx="7307452" cy="646331"/>
          </a:xfrm>
          <a:prstGeom prst="rect">
            <a:avLst/>
          </a:prstGeom>
          <a:noFill/>
        </p:spPr>
        <p:txBody>
          <a:bodyPr wrap="square" rtlCol="0">
            <a:spAutoFit/>
          </a:bodyPr>
          <a:lstStyle/>
          <a:p>
            <a:r>
              <a:rPr lang="de-DE" sz="3600" b="1" dirty="0" err="1"/>
              <a:t>Inferenzielle</a:t>
            </a:r>
            <a:r>
              <a:rPr lang="de-DE" sz="3600" b="1" dirty="0"/>
              <a:t> Datenanalyse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59631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5</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836990"/>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ctr"/>
          <a:lstStyle/>
          <a:p>
            <a:pPr fontAlgn="base"/>
            <a:r>
              <a:rPr lang="de-DE" sz="3600" b="0" i="0" dirty="0">
                <a:solidFill>
                  <a:srgbClr val="777777"/>
                </a:solidFill>
                <a:effectLst/>
                <a:latin typeface="Arial" panose="020B0604020202020204" pitchFamily="34" charset="0"/>
              </a:rPr>
              <a:t>Bei der </a:t>
            </a:r>
            <a:r>
              <a:rPr lang="de-DE" sz="3600" b="1" i="0" dirty="0">
                <a:solidFill>
                  <a:srgbClr val="777777"/>
                </a:solidFill>
                <a:effectLst/>
                <a:latin typeface="Arial" panose="020B0604020202020204" pitchFamily="34" charset="0"/>
              </a:rPr>
              <a:t>explorativen</a:t>
            </a:r>
            <a:r>
              <a:rPr lang="de-DE" sz="3600" b="0" i="0" dirty="0">
                <a:solidFill>
                  <a:srgbClr val="777777"/>
                </a:solidFill>
                <a:effectLst/>
                <a:latin typeface="Arial" panose="020B0604020202020204" pitchFamily="34" charset="0"/>
              </a:rPr>
              <a:t> Datenanalyse geht es darum, die verfügbare Datenmenge so zu verarbeiten, dass Strukturen in den Daten sowie Zusammenhänge ebendieser aufgezeigt und in besonderem Maße hervorgehoben werden können. </a:t>
            </a:r>
          </a:p>
          <a:p>
            <a:pPr fontAlgn="base"/>
            <a:r>
              <a:rPr lang="de-DE" sz="3600" b="0" i="0" dirty="0">
                <a:solidFill>
                  <a:srgbClr val="777777"/>
                </a:solidFill>
                <a:effectLst/>
                <a:latin typeface="Arial" panose="020B0604020202020204" pitchFamily="34" charset="0"/>
              </a:rPr>
              <a:t>Im Gegensatz dazu ist das Ziel der </a:t>
            </a:r>
            <a:r>
              <a:rPr lang="de-DE" sz="3600" b="1" i="0" dirty="0">
                <a:solidFill>
                  <a:srgbClr val="777777"/>
                </a:solidFill>
                <a:effectLst/>
                <a:latin typeface="Arial" panose="020B0604020202020204" pitchFamily="34" charset="0"/>
              </a:rPr>
              <a:t>konfirmatorischen</a:t>
            </a:r>
            <a:r>
              <a:rPr lang="de-DE" sz="3600" b="0" i="0" dirty="0">
                <a:solidFill>
                  <a:srgbClr val="777777"/>
                </a:solidFill>
                <a:effectLst/>
                <a:latin typeface="Arial" panose="020B0604020202020204" pitchFamily="34" charset="0"/>
              </a:rPr>
              <a:t> Datenanalyse die Überprüfung von Zusammenhängen.</a:t>
            </a:r>
            <a:endParaRPr lang="de-DE" sz="3200" dirty="0">
              <a:solidFill>
                <a:schemeClr val="tx1"/>
              </a:solidFill>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r>
              <a:rPr lang="de-DE" sz="3600" b="1" dirty="0"/>
              <a:t>Explorative und konfirmatorische Datenanalyse</a:t>
            </a: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3485702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6</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b="0" i="0" dirty="0">
                <a:solidFill>
                  <a:srgbClr val="777777"/>
                </a:solidFill>
                <a:effectLst/>
                <a:latin typeface="Arial" panose="020B0604020202020204" pitchFamily="34" charset="0"/>
              </a:rPr>
              <a:t>Bei der statistischen Datenanalyse wird in der Regel mit den Berechnungen des </a:t>
            </a:r>
            <a:r>
              <a:rPr lang="de-DE" sz="4000" b="1" i="0" dirty="0">
                <a:solidFill>
                  <a:srgbClr val="777777"/>
                </a:solidFill>
                <a:effectLst/>
                <a:latin typeface="Arial" panose="020B0604020202020204" pitchFamily="34" charset="0"/>
              </a:rPr>
              <a:t>Mittelwertes</a:t>
            </a:r>
            <a:r>
              <a:rPr lang="de-DE" sz="4000" b="0" i="0" dirty="0">
                <a:solidFill>
                  <a:srgbClr val="777777"/>
                </a:solidFill>
                <a:effectLst/>
                <a:latin typeface="Arial" panose="020B0604020202020204" pitchFamily="34" charset="0"/>
              </a:rPr>
              <a:t> und der </a:t>
            </a:r>
            <a:r>
              <a:rPr lang="de-DE" sz="4000" b="1" i="0" dirty="0">
                <a:solidFill>
                  <a:srgbClr val="777777"/>
                </a:solidFill>
                <a:effectLst/>
                <a:latin typeface="Arial" panose="020B0604020202020204" pitchFamily="34" charset="0"/>
              </a:rPr>
              <a:t>Standardabweichung</a:t>
            </a:r>
            <a:r>
              <a:rPr lang="de-DE" sz="4000" b="0" i="0" dirty="0">
                <a:solidFill>
                  <a:srgbClr val="777777"/>
                </a:solidFill>
                <a:effectLst/>
                <a:latin typeface="Arial" panose="020B0604020202020204" pitchFamily="34" charset="0"/>
              </a:rPr>
              <a:t> (oder Varianz) begonnen. Außerdem erfolgt die Prüfung der Daten auf </a:t>
            </a:r>
            <a:r>
              <a:rPr lang="de-DE" sz="4000" b="1" i="0" dirty="0">
                <a:solidFill>
                  <a:srgbClr val="777777"/>
                </a:solidFill>
                <a:effectLst/>
                <a:latin typeface="Arial" panose="020B0604020202020204" pitchFamily="34" charset="0"/>
              </a:rPr>
              <a:t>Normalverteilung</a:t>
            </a:r>
            <a:r>
              <a:rPr lang="de-DE" sz="4000" b="0" i="0" dirty="0">
                <a:solidFill>
                  <a:srgbClr val="777777"/>
                </a:solidFill>
                <a:effectLst/>
                <a:latin typeface="Arial" panose="020B0604020202020204" pitchFamily="34" charset="0"/>
              </a:rPr>
              <a:t>.</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de-DE" sz="3600" b="1" i="0" dirty="0">
                <a:solidFill>
                  <a:srgbClr val="555555"/>
                </a:solidFill>
                <a:effectLst/>
                <a:latin typeface="Arial" panose="020B0604020202020204" pitchFamily="34" charset="0"/>
              </a:rPr>
              <a:t>Methoden und Verfahren der Datenanalyse</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300734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7</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b="0" i="0" dirty="0">
                <a:solidFill>
                  <a:srgbClr val="777777"/>
                </a:solidFill>
                <a:effectLst/>
                <a:latin typeface="Arial" panose="020B0604020202020204" pitchFamily="34" charset="0"/>
              </a:rPr>
              <a:t>Zur Datenanalyse werden häufig folgende Verfahren verwendet:</a:t>
            </a:r>
          </a:p>
          <a:p>
            <a:pPr algn="l"/>
            <a:r>
              <a:rPr lang="de-DE" sz="4000" dirty="0">
                <a:solidFill>
                  <a:srgbClr val="777777"/>
                </a:solidFill>
                <a:latin typeface="Arial" panose="020B0604020202020204" pitchFamily="34" charset="0"/>
              </a:rPr>
              <a:t>Hypothesentest</a:t>
            </a:r>
          </a:p>
          <a:p>
            <a:pPr marL="571500" indent="-571500" algn="l">
              <a:buFont typeface="Wingdings" panose="05000000000000000000" pitchFamily="2" charset="2"/>
              <a:buChar char="Ø"/>
            </a:pPr>
            <a:r>
              <a:rPr lang="de-DE" sz="4000" dirty="0">
                <a:solidFill>
                  <a:srgbClr val="777777"/>
                </a:solidFill>
                <a:latin typeface="Arial" panose="020B0604020202020204" pitchFamily="34" charset="0"/>
              </a:rPr>
              <a:t>P-Test</a:t>
            </a:r>
          </a:p>
          <a:p>
            <a:pPr marL="571500" indent="-571500" algn="l">
              <a:buFont typeface="Wingdings" panose="05000000000000000000" pitchFamily="2" charset="2"/>
              <a:buChar char="Ø"/>
            </a:pPr>
            <a:r>
              <a:rPr lang="de-DE" sz="4000" dirty="0">
                <a:solidFill>
                  <a:srgbClr val="777777"/>
                </a:solidFill>
                <a:latin typeface="Arial" panose="020B0604020202020204" pitchFamily="34" charset="0"/>
              </a:rPr>
              <a:t>T-Test</a:t>
            </a:r>
          </a:p>
          <a:p>
            <a:pPr marL="571500" indent="-571500" algn="l">
              <a:buFont typeface="Wingdings" panose="05000000000000000000" pitchFamily="2" charset="2"/>
              <a:buChar char="Ø"/>
            </a:pPr>
            <a:r>
              <a:rPr lang="de-DE" sz="4000" dirty="0">
                <a:solidFill>
                  <a:srgbClr val="777777"/>
                </a:solidFill>
                <a:latin typeface="Arial" panose="020B0604020202020204" pitchFamily="34" charset="0"/>
              </a:rPr>
              <a:t>U-Test</a:t>
            </a:r>
          </a:p>
          <a:p>
            <a:pPr marL="571500" indent="-571500" algn="l">
              <a:buFont typeface="Wingdings" panose="05000000000000000000" pitchFamily="2" charset="2"/>
              <a:buChar char="Ø"/>
            </a:pPr>
            <a:r>
              <a:rPr lang="de-DE" sz="4000" dirty="0">
                <a:solidFill>
                  <a:srgbClr val="777777"/>
                </a:solidFill>
                <a:latin typeface="Arial" panose="020B0604020202020204" pitchFamily="34" charset="0"/>
              </a:rPr>
              <a:t>Varianzanalyse</a:t>
            </a:r>
          </a:p>
          <a:p>
            <a:pPr algn="l"/>
            <a:endParaRPr lang="de-DE" sz="4000" b="0" i="0" dirty="0">
              <a:solidFill>
                <a:srgbClr val="777777"/>
              </a:solidFill>
              <a:effectLst/>
              <a:latin typeface="Arial" panose="020B0604020202020204" pitchFamily="34" charset="0"/>
            </a:endParaRP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de-DE" sz="3600" b="1" i="0" dirty="0">
                <a:solidFill>
                  <a:srgbClr val="555555"/>
                </a:solidFill>
                <a:effectLst/>
                <a:latin typeface="Arial" panose="020B0604020202020204" pitchFamily="34" charset="0"/>
              </a:rPr>
              <a:t>Methoden und Verfahren der Datenanalyse</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133035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8</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4000" dirty="0">
                <a:solidFill>
                  <a:srgbClr val="777777"/>
                </a:solidFill>
                <a:latin typeface="Arial" panose="020B0604020202020204" pitchFamily="34" charset="0"/>
              </a:rPr>
              <a:t>Data Mining ist der Prozess, bei dem computergestützte, statistische Verfahren systematisch genutzt werden, um Muster, Zusammenhänge und Trends in Big Data, also großen Datenbeständen zu erkennen. Ziel ist es, anhand dieser Zusammenhänge nötige Handlungen zu erkennen und umzusetzen.</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de-DE" sz="3600" b="1" i="0" dirty="0">
                <a:solidFill>
                  <a:srgbClr val="555555"/>
                </a:solidFill>
                <a:effectLst/>
                <a:latin typeface="Arial" panose="020B0604020202020204" pitchFamily="34" charset="0"/>
              </a:rPr>
              <a:t>Was ist Data-Mining?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2779115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10885151" y="6021849"/>
            <a:ext cx="978632" cy="111569"/>
          </a:xfrm>
          <a:prstGeom prst="rect">
            <a:avLst/>
          </a:prstGeom>
        </p:spPr>
        <p:txBody>
          <a:bodyPr vert="horz" wrap="square" lIns="0" tIns="0" rIns="0" bIns="0" rtlCol="0" anchor="ctr">
            <a:spAutoFit/>
          </a:bodyPr>
          <a:lstStyle/>
          <a:p>
            <a:pPr marL="23012"/>
            <a:fld id="{81D60167-4931-47E6-BA6A-407CBD079E47}" type="slidenum">
              <a:rPr dirty="0"/>
              <a:pPr marL="23012"/>
              <a:t>9</a:t>
            </a:fld>
            <a:endParaRPr dirty="0"/>
          </a:p>
        </p:txBody>
      </p:sp>
      <p:sp>
        <p:nvSpPr>
          <p:cNvPr id="8" name="Rechteck: abgerundete Ecken 7">
            <a:extLst>
              <a:ext uri="{FF2B5EF4-FFF2-40B4-BE49-F238E27FC236}">
                <a16:creationId xmlns:a16="http://schemas.microsoft.com/office/drawing/2014/main" id="{574F1A4C-BA9E-4F7E-B02A-E2D1F8251230}"/>
              </a:ext>
            </a:extLst>
          </p:cNvPr>
          <p:cNvSpPr/>
          <p:nvPr/>
        </p:nvSpPr>
        <p:spPr>
          <a:xfrm>
            <a:off x="597016" y="1909441"/>
            <a:ext cx="10997967" cy="4554421"/>
          </a:xfrm>
          <a:prstGeom prst="roundRect">
            <a:avLst>
              <a:gd name="adj" fmla="val 8756"/>
            </a:avLst>
          </a:prstGeom>
        </p:spPr>
        <p:style>
          <a:lnRef idx="1">
            <a:schemeClr val="dk1"/>
          </a:lnRef>
          <a:fillRef idx="2">
            <a:schemeClr val="dk1"/>
          </a:fillRef>
          <a:effectRef idx="1">
            <a:schemeClr val="dk1"/>
          </a:effectRef>
          <a:fontRef idx="minor">
            <a:schemeClr val="dk1"/>
          </a:fontRef>
        </p:style>
        <p:txBody>
          <a:bodyPr rtlCol="0" anchor="t" anchorCtr="0"/>
          <a:lstStyle/>
          <a:p>
            <a:pPr algn="l"/>
            <a:r>
              <a:rPr lang="de-DE" sz="3600" dirty="0">
                <a:solidFill>
                  <a:srgbClr val="777777"/>
                </a:solidFill>
                <a:latin typeface="Arial" panose="020B0604020202020204" pitchFamily="34" charset="0"/>
              </a:rPr>
              <a:t>Data Mining ist interdisziplinär angelegt und greift auf Erkenntnisse aus den Bereichen IT, Mathematik und Statistik zurück und nutzt Verfahren der Künstlichen Intelligenz sowie das </a:t>
            </a:r>
            <a:r>
              <a:rPr lang="de-DE" sz="3600" dirty="0" err="1">
                <a:solidFill>
                  <a:srgbClr val="777777"/>
                </a:solidFill>
                <a:latin typeface="Arial" panose="020B0604020202020204" pitchFamily="34" charset="0"/>
              </a:rPr>
              <a:t>Machine</a:t>
            </a:r>
            <a:r>
              <a:rPr lang="de-DE" sz="3600" dirty="0">
                <a:solidFill>
                  <a:srgbClr val="777777"/>
                </a:solidFill>
                <a:latin typeface="Arial" panose="020B0604020202020204" pitchFamily="34" charset="0"/>
              </a:rPr>
              <a:t> Learning, auf Deutsch Maschinelles Lernen. Als Teil des Knowledge-Discovery-in-Databases-Prozesses läuft Data Mining in folgenden Schritten ab:</a:t>
            </a:r>
          </a:p>
        </p:txBody>
      </p:sp>
      <p:sp>
        <p:nvSpPr>
          <p:cNvPr id="6" name="Textfeld 5">
            <a:extLst>
              <a:ext uri="{FF2B5EF4-FFF2-40B4-BE49-F238E27FC236}">
                <a16:creationId xmlns:a16="http://schemas.microsoft.com/office/drawing/2014/main" id="{BCDBD4CF-A54B-4F7F-B4D5-42ED4CB9BAC3}"/>
              </a:ext>
            </a:extLst>
          </p:cNvPr>
          <p:cNvSpPr txBox="1"/>
          <p:nvPr/>
        </p:nvSpPr>
        <p:spPr>
          <a:xfrm>
            <a:off x="695014" y="1263110"/>
            <a:ext cx="9552571" cy="646331"/>
          </a:xfrm>
          <a:prstGeom prst="rect">
            <a:avLst/>
          </a:prstGeom>
          <a:noFill/>
        </p:spPr>
        <p:txBody>
          <a:bodyPr wrap="square" rtlCol="0">
            <a:spAutoFit/>
          </a:bodyPr>
          <a:lstStyle/>
          <a:p>
            <a:pPr algn="l"/>
            <a:r>
              <a:rPr lang="de-DE" sz="3600" b="1" i="0" dirty="0">
                <a:solidFill>
                  <a:srgbClr val="555555"/>
                </a:solidFill>
                <a:effectLst/>
                <a:latin typeface="Arial" panose="020B0604020202020204" pitchFamily="34" charset="0"/>
              </a:rPr>
              <a:t>Was ist Data-Mining?</a:t>
            </a:r>
            <a:endParaRPr lang="de-DE" sz="3600" b="0" i="0" dirty="0">
              <a:solidFill>
                <a:srgbClr val="777777"/>
              </a:solidFill>
              <a:effectLst/>
              <a:latin typeface="Arial" panose="020B0604020202020204" pitchFamily="34" charset="0"/>
            </a:endParaRPr>
          </a:p>
        </p:txBody>
      </p:sp>
      <p:sp>
        <p:nvSpPr>
          <p:cNvPr id="7" name="Textfeld 6">
            <a:extLst>
              <a:ext uri="{FF2B5EF4-FFF2-40B4-BE49-F238E27FC236}">
                <a16:creationId xmlns:a16="http://schemas.microsoft.com/office/drawing/2014/main" id="{F4E775B8-E379-40AA-807E-23882201F89F}"/>
              </a:ext>
            </a:extLst>
          </p:cNvPr>
          <p:cNvSpPr txBox="1"/>
          <p:nvPr/>
        </p:nvSpPr>
        <p:spPr>
          <a:xfrm>
            <a:off x="695015" y="247804"/>
            <a:ext cx="9395283" cy="701731"/>
          </a:xfrm>
          <a:prstGeom prst="rect">
            <a:avLst/>
          </a:prstGeom>
          <a:noFill/>
        </p:spPr>
        <p:txBody>
          <a:bodyPr wrap="square" rtlCol="0">
            <a:spAutoFit/>
          </a:bodyPr>
          <a:lstStyle>
            <a:defPPr>
              <a:defRPr lang="de-DE"/>
            </a:defPPr>
            <a:lvl1pPr>
              <a:lnSpc>
                <a:spcPct val="90000"/>
              </a:lnSpc>
              <a:spcBef>
                <a:spcPct val="0"/>
              </a:spcBef>
              <a:defRPr sz="4400" b="1">
                <a:solidFill>
                  <a:schemeClr val="tx2"/>
                </a:solidFill>
                <a:latin typeface="+mj-lt"/>
                <a:ea typeface="+mj-ea"/>
                <a:cs typeface="+mj-cs"/>
              </a:defRPr>
            </a:lvl1pPr>
          </a:lstStyle>
          <a:p>
            <a:r>
              <a:rPr lang="de-DE" dirty="0"/>
              <a:t>Datenanalyse</a:t>
            </a:r>
          </a:p>
        </p:txBody>
      </p:sp>
    </p:spTree>
    <p:extLst>
      <p:ext uri="{BB962C8B-B14F-4D97-AF65-F5344CB8AC3E}">
        <p14:creationId xmlns:p14="http://schemas.microsoft.com/office/powerpoint/2010/main" val="2344596830"/>
      </p:ext>
    </p:extLst>
  </p:cSld>
  <p:clrMapOvr>
    <a:masterClrMapping/>
  </p:clrMapOvr>
</p:sld>
</file>

<file path=ppt/theme/theme1.xml><?xml version="1.0" encoding="utf-8"?>
<a:theme xmlns:a="http://schemas.openxmlformats.org/drawingml/2006/main" name="BBQ">
  <a:themeElements>
    <a:clrScheme name="Benutzerdefiniert 5">
      <a:dk1>
        <a:sysClr val="windowText" lastClr="000000"/>
      </a:dk1>
      <a:lt1>
        <a:srgbClr val="FFFFFF"/>
      </a:lt1>
      <a:dk2>
        <a:srgbClr val="03529D"/>
      </a:dk2>
      <a:lt2>
        <a:srgbClr val="737373"/>
      </a:lt2>
      <a:accent1>
        <a:srgbClr val="DD0029"/>
      </a:accent1>
      <a:accent2>
        <a:srgbClr val="0094A9"/>
      </a:accent2>
      <a:accent3>
        <a:srgbClr val="7030A0"/>
      </a:accent3>
      <a:accent4>
        <a:srgbClr val="03529D"/>
      </a:accent4>
      <a:accent5>
        <a:srgbClr val="009353"/>
      </a:accent5>
      <a:accent6>
        <a:srgbClr val="FF5000"/>
      </a:accent6>
      <a:hlink>
        <a:srgbClr val="03529D"/>
      </a:hlink>
      <a:folHlink>
        <a:srgbClr val="73737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äsentationsvorlage_2022-03-17.pptx" id="{101451C1-95BC-40A3-9DEB-7A22D67B595C}" vid="{E4F5AD7D-B4E4-4EF1-8862-FF4F1B1994B8}"/>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794074b-28af-4b96-a226-7b266e0de16a">
      <Terms xmlns="http://schemas.microsoft.com/office/infopath/2007/PartnerControls"/>
    </lcf76f155ced4ddcb4097134ff3c332f>
    <TaxCatchAll xmlns="4a57a1cd-d2cd-4eeb-9433-bca60d63128e" xsi:nil="true"/>
    <Teachers xmlns="c794074b-28af-4b96-a226-7b266e0de16a">
      <UserInfo>
        <DisplayName/>
        <AccountId xsi:nil="true"/>
        <AccountType/>
      </UserInfo>
    </Teachers>
    <Math_Settings xmlns="c794074b-28af-4b96-a226-7b266e0de16a" xsi:nil="true"/>
    <Self_Registration_Enabled xmlns="c794074b-28af-4b96-a226-7b266e0de16a" xsi:nil="true"/>
    <LMS_Mappings xmlns="c794074b-28af-4b96-a226-7b266e0de16a" xsi:nil="true"/>
    <FolderType xmlns="c794074b-28af-4b96-a226-7b266e0de16a" xsi:nil="true"/>
    <DefaultSectionNames xmlns="c794074b-28af-4b96-a226-7b266e0de16a" xsi:nil="true"/>
    <AppVersion xmlns="c794074b-28af-4b96-a226-7b266e0de16a" xsi:nil="true"/>
    <IsNotebookLocked xmlns="c794074b-28af-4b96-a226-7b266e0de16a" xsi:nil="true"/>
    <NotebookType xmlns="c794074b-28af-4b96-a226-7b266e0de16a" xsi:nil="true"/>
    <Students xmlns="c794074b-28af-4b96-a226-7b266e0de16a">
      <UserInfo>
        <DisplayName/>
        <AccountId xsi:nil="true"/>
        <AccountType/>
      </UserInfo>
    </Students>
    <Student_Groups xmlns="c794074b-28af-4b96-a226-7b266e0de16a">
      <UserInfo>
        <DisplayName/>
        <AccountId xsi:nil="true"/>
        <AccountType/>
      </UserInfo>
    </Student_Groups>
    <Templates xmlns="c794074b-28af-4b96-a226-7b266e0de16a" xsi:nil="true"/>
    <Is_Collaboration_Space_Locked xmlns="c794074b-28af-4b96-a226-7b266e0de16a" xsi:nil="true"/>
    <Teams_Channel_Section_Location xmlns="c794074b-28af-4b96-a226-7b266e0de16a" xsi:nil="true"/>
    <Owner xmlns="c794074b-28af-4b96-a226-7b266e0de16a">
      <UserInfo>
        <DisplayName/>
        <AccountId xsi:nil="true"/>
        <AccountType/>
      </UserInfo>
    </Owner>
    <Distribution_Groups xmlns="c794074b-28af-4b96-a226-7b266e0de16a" xsi:nil="true"/>
    <Has_Teacher_Only_SectionGroup xmlns="c794074b-28af-4b96-a226-7b266e0de16a" xsi:nil="true"/>
    <Invited_Teachers xmlns="c794074b-28af-4b96-a226-7b266e0de16a" xsi:nil="true"/>
    <CultureName xmlns="c794074b-28af-4b96-a226-7b266e0de16a" xsi:nil="true"/>
    <TeamsChannelId xmlns="c794074b-28af-4b96-a226-7b266e0de16a" xsi:nil="true"/>
    <Invited_Students xmlns="c794074b-28af-4b96-a226-7b266e0de16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FC4DDD67019D945AA171B837326AC70" ma:contentTypeVersion="36" ma:contentTypeDescription="Ein neues Dokument erstellen." ma:contentTypeScope="" ma:versionID="66c9d35c45e24b150e164cfba5ec43be">
  <xsd:schema xmlns:xsd="http://www.w3.org/2001/XMLSchema" xmlns:xs="http://www.w3.org/2001/XMLSchema" xmlns:p="http://schemas.microsoft.com/office/2006/metadata/properties" xmlns:ns2="c794074b-28af-4b96-a226-7b266e0de16a" xmlns:ns3="4a57a1cd-d2cd-4eeb-9433-bca60d63128e" targetNamespace="http://schemas.microsoft.com/office/2006/metadata/properties" ma:root="true" ma:fieldsID="c9eb7647bd3396dd40a35995c93ae23f" ns2:_="" ns3:_="">
    <xsd:import namespace="c794074b-28af-4b96-a226-7b266e0de16a"/>
    <xsd:import namespace="4a57a1cd-d2cd-4eeb-9433-bca60d63128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94074b-28af-4b96-a226-7b266e0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NotebookType" ma:index="12" nillable="true" ma:displayName="Notebook Type" ma:internalName="NotebookType">
      <xsd:simpleType>
        <xsd:restriction base="dms:Text"/>
      </xsd:simpleType>
    </xsd:element>
    <xsd:element name="FolderType" ma:index="13" nillable="true" ma:displayName="Folder Type" ma:internalName="FolderType">
      <xsd:simpleType>
        <xsd:restriction base="dms:Text"/>
      </xsd:simpleType>
    </xsd:element>
    <xsd:element name="CultureName" ma:index="14" nillable="true" ma:displayName="Culture Name" ma:internalName="CultureName">
      <xsd:simpleType>
        <xsd:restriction base="dms:Text"/>
      </xsd:simpleType>
    </xsd:element>
    <xsd:element name="AppVersion" ma:index="15" nillable="true" ma:displayName="App Version" ma:internalName="AppVersion">
      <xsd:simpleType>
        <xsd:restriction base="dms:Text"/>
      </xsd:simpleType>
    </xsd:element>
    <xsd:element name="TeamsChannelId" ma:index="16" nillable="true" ma:displayName="Teams Channel Id" ma:internalName="TeamsChannelId">
      <xsd:simpleType>
        <xsd:restriction base="dms:Text"/>
      </xsd:simpleType>
    </xsd:element>
    <xsd:element name="Owner" ma:index="17"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8" nillable="true" ma:displayName="Math Settings" ma:internalName="Math_Settings">
      <xsd:simpleType>
        <xsd:restriction base="dms:Text"/>
      </xsd:simpleType>
    </xsd:element>
    <xsd:element name="DefaultSectionNames" ma:index="19" nillable="true" ma:displayName="Default Section Names" ma:internalName="DefaultSectionNames">
      <xsd:simpleType>
        <xsd:restriction base="dms:Note">
          <xsd:maxLength value="255"/>
        </xsd:restriction>
      </xsd:simpleType>
    </xsd:element>
    <xsd:element name="Templates" ma:index="20" nillable="true" ma:displayName="Templates" ma:internalName="Templates">
      <xsd:simpleType>
        <xsd:restriction base="dms:Note">
          <xsd:maxLength value="255"/>
        </xsd:restriction>
      </xsd:simpleType>
    </xsd:element>
    <xsd:element name="Teachers" ma:index="21"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2"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3"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4" nillable="true" ma:displayName="Distribution Groups" ma:internalName="Distribution_Groups">
      <xsd:simpleType>
        <xsd:restriction base="dms:Note">
          <xsd:maxLength value="255"/>
        </xsd:restriction>
      </xsd:simpleType>
    </xsd:element>
    <xsd:element name="LMS_Mappings" ma:index="25" nillable="true" ma:displayName="LMS Mappings" ma:internalName="LMS_Mappings">
      <xsd:simpleType>
        <xsd:restriction base="dms:Note">
          <xsd:maxLength value="255"/>
        </xsd:restriction>
      </xsd:simpleType>
    </xsd:element>
    <xsd:element name="Invited_Teachers" ma:index="26" nillable="true" ma:displayName="Invited Teachers" ma:internalName="Invited_Teachers">
      <xsd:simpleType>
        <xsd:restriction base="dms:Note">
          <xsd:maxLength value="255"/>
        </xsd:restriction>
      </xsd:simpleType>
    </xsd:element>
    <xsd:element name="Invited_Students" ma:index="27" nillable="true" ma:displayName="Invited Students" ma:internalName="Invited_Students">
      <xsd:simpleType>
        <xsd:restriction base="dms:Note">
          <xsd:maxLength value="255"/>
        </xsd:restriction>
      </xsd:simpleType>
    </xsd:element>
    <xsd:element name="Self_Registration_Enabled" ma:index="28" nillable="true" ma:displayName="Self Registration Enabled" ma:internalName="Self_Registration_Enabled">
      <xsd:simpleType>
        <xsd:restriction base="dms:Boolean"/>
      </xsd:simpleType>
    </xsd:element>
    <xsd:element name="Has_Teacher_Only_SectionGroup" ma:index="29" nillable="true" ma:displayName="Has Teacher Only SectionGroup" ma:internalName="Has_Teacher_Only_SectionGroup">
      <xsd:simpleType>
        <xsd:restriction base="dms:Boolean"/>
      </xsd:simpleType>
    </xsd:element>
    <xsd:element name="Is_Collaboration_Space_Locked" ma:index="30" nillable="true" ma:displayName="Is Collaboration Space Locked" ma:internalName="Is_Collaboration_Space_Locked">
      <xsd:simpleType>
        <xsd:restriction base="dms:Boolean"/>
      </xsd:simpleType>
    </xsd:element>
    <xsd:element name="IsNotebookLocked" ma:index="31" nillable="true" ma:displayName="Is Notebook Locked" ma:internalName="IsNotebookLocked">
      <xsd:simpleType>
        <xsd:restriction base="dms:Boolean"/>
      </xsd:simpleType>
    </xsd:element>
    <xsd:element name="Teams_Channel_Section_Location" ma:index="32" nillable="true" ma:displayName="Teams Channel Section Location" ma:internalName="Teams_Channel_Section_Location">
      <xsd:simpleType>
        <xsd:restriction base="dms:Text"/>
      </xsd:simpleType>
    </xsd:element>
    <xsd:element name="lcf76f155ced4ddcb4097134ff3c332f" ma:index="36" nillable="true" ma:taxonomy="true" ma:internalName="lcf76f155ced4ddcb4097134ff3c332f" ma:taxonomyFieldName="MediaServiceImageTags" ma:displayName="Bildmarkierungen" ma:readOnly="false" ma:fieldId="{5cf76f15-5ced-4ddc-b409-7134ff3c332f}" ma:taxonomyMulti="true" ma:sspId="c5118597-1e4e-4243-bb7c-eb32e79d5687" ma:termSetId="09814cd3-568e-fe90-9814-8d621ff8fb84" ma:anchorId="fba54fb3-c3e1-fe81-a776-ca4b69148c4d" ma:open="true" ma:isKeyword="false">
      <xsd:complexType>
        <xsd:sequence>
          <xsd:element ref="pc:Terms" minOccurs="0" maxOccurs="1"/>
        </xsd:sequence>
      </xsd:complexType>
    </xsd:element>
    <xsd:element name="MediaServiceOCR" ma:index="38" nillable="true" ma:displayName="Extracted Text" ma:internalName="MediaServiceOCR" ma:readOnly="true">
      <xsd:simpleType>
        <xsd:restriction base="dms:Note">
          <xsd:maxLength value="255"/>
        </xsd:restriction>
      </xsd:simpleType>
    </xsd:element>
    <xsd:element name="MediaServiceGenerationTime" ma:index="39" nillable="true" ma:displayName="MediaServiceGenerationTime" ma:hidden="true" ma:internalName="MediaServiceGenerationTime" ma:readOnly="true">
      <xsd:simpleType>
        <xsd:restriction base="dms:Text"/>
      </xsd:simpleType>
    </xsd:element>
    <xsd:element name="MediaServiceEventHashCode" ma:index="40" nillable="true" ma:displayName="MediaServiceEventHashCode" ma:hidden="true" ma:internalName="MediaServiceEventHashCode" ma:readOnly="true">
      <xsd:simpleType>
        <xsd:restriction base="dms:Text"/>
      </xsd:simpleType>
    </xsd:element>
    <xsd:element name="MediaServiceDateTaken" ma:index="41" nillable="true" ma:displayName="MediaServiceDateTaken" ma:hidden="true" ma:indexed="true" ma:internalName="MediaServiceDateTaken" ma:readOnly="true">
      <xsd:simpleType>
        <xsd:restriction base="dms:Text"/>
      </xsd:simpleType>
    </xsd:element>
    <xsd:element name="MediaServiceLocation" ma:index="42" nillable="true" ma:displayName="Location" ma:indexed="true" ma:internalName="MediaServiceLocation" ma:readOnly="true">
      <xsd:simpleType>
        <xsd:restriction base="dms:Text"/>
      </xsd:simpleType>
    </xsd:element>
    <xsd:element name="MediaLengthInSeconds" ma:index="4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a57a1cd-d2cd-4eeb-9433-bca60d63128e" elementFormDefault="qualified">
    <xsd:import namespace="http://schemas.microsoft.com/office/2006/documentManagement/types"/>
    <xsd:import namespace="http://schemas.microsoft.com/office/infopath/2007/PartnerControls"/>
    <xsd:element name="SharedWithUsers" ma:index="33"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4" nillable="true" ma:displayName="Freigegeben für - Details" ma:internalName="SharedWithDetails" ma:readOnly="true">
      <xsd:simpleType>
        <xsd:restriction base="dms:Note">
          <xsd:maxLength value="255"/>
        </xsd:restriction>
      </xsd:simpleType>
    </xsd:element>
    <xsd:element name="TaxCatchAll" ma:index="37" nillable="true" ma:displayName="Taxonomy Catch All Column" ma:hidden="true" ma:list="{4e15b590-c0cf-446d-aa8e-6389e1ab50e2}" ma:internalName="TaxCatchAll" ma:showField="CatchAllData" ma:web="4a57a1cd-d2cd-4eeb-9433-bca60d6312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0F0F29-FA62-4DEF-A4A7-E716980B4019}">
  <ds:schemaRefs>
    <ds:schemaRef ds:uri="278f1e38-d42e-4a64-8127-c4a9d5af4a33"/>
    <ds:schemaRef ds:uri="http://schemas.microsoft.com/office/2006/documentManagement/types"/>
    <ds:schemaRef ds:uri="http://purl.org/dc/dcmitype/"/>
    <ds:schemaRef ds:uri="http://purl.org/dc/elements/1.1/"/>
    <ds:schemaRef ds:uri="http://schemas.microsoft.com/office/infopath/2007/PartnerControls"/>
    <ds:schemaRef ds:uri="2523c1f2-881c-4bf8-bde8-8e345be398b7"/>
    <ds:schemaRef ds:uri="http://schemas.openxmlformats.org/package/2006/metadata/core-properties"/>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FB20C147-2594-41BA-B170-59F1230EDB53}">
  <ds:schemaRefs>
    <ds:schemaRef ds:uri="http://schemas.microsoft.com/sharepoint/v3/contenttype/forms"/>
  </ds:schemaRefs>
</ds:datastoreItem>
</file>

<file path=customXml/itemProps3.xml><?xml version="1.0" encoding="utf-8"?>
<ds:datastoreItem xmlns:ds="http://schemas.openxmlformats.org/officeDocument/2006/customXml" ds:itemID="{55E16C2D-3C25-46C1-B3D2-347180F056FE}"/>
</file>

<file path=docProps/app.xml><?xml version="1.0" encoding="utf-8"?>
<Properties xmlns="http://schemas.openxmlformats.org/officeDocument/2006/extended-properties" xmlns:vt="http://schemas.openxmlformats.org/officeDocument/2006/docPropsVTypes">
  <Template>Präsentationsvorlage_2022-06-08</Template>
  <TotalTime>0</TotalTime>
  <Words>787</Words>
  <Application>Microsoft Office PowerPoint</Application>
  <PresentationFormat>Breitbild</PresentationFormat>
  <Paragraphs>113</Paragraphs>
  <Slides>21</Slides>
  <Notes>20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21</vt:i4>
      </vt:variant>
    </vt:vector>
  </HeadingPairs>
  <TitlesOfParts>
    <vt:vector size="29" baseType="lpstr">
      <vt:lpstr>Arial</vt:lpstr>
      <vt:lpstr>Calibri</vt:lpstr>
      <vt:lpstr>Open Sans</vt:lpstr>
      <vt:lpstr>Roboto</vt:lpstr>
      <vt:lpstr>Source Sans Pro</vt:lpstr>
      <vt:lpstr>Source Serif Pro</vt:lpstr>
      <vt:lpstr>Wingdings</vt:lpstr>
      <vt:lpstr>BBQ</vt:lpstr>
      <vt:lpstr>Datenanalyse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Vielen Dank für Ihre Aufmerksamkeit.   Fragen?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Angebote bei BBQ</dc:title>
  <dc:creator>Zoltan Schaaf</dc:creator>
  <cp:lastModifiedBy>Zoltan Schaaf</cp:lastModifiedBy>
  <cp:revision>469</cp:revision>
  <cp:lastPrinted>2022-08-09T12:52:54Z</cp:lastPrinted>
  <dcterms:created xsi:type="dcterms:W3CDTF">2022-07-19T10:25:33Z</dcterms:created>
  <dcterms:modified xsi:type="dcterms:W3CDTF">2025-01-08T06:52:57Z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0x0101005FC4DDD67019D945AA171B837326AC70</vt:lpwstr>
  </property>
</Properties>
</file>