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31"/>
  </p:notesMasterIdLst>
  <p:handoutMasterIdLst>
    <p:handoutMasterId r:id="rId32"/>
  </p:handoutMasterIdLst>
  <p:sldIdLst>
    <p:sldId id="282" r:id="rId5"/>
    <p:sldId id="453" r:id="rId6"/>
    <p:sldId id="454" r:id="rId7"/>
    <p:sldId id="456" r:id="rId8"/>
    <p:sldId id="457" r:id="rId9"/>
    <p:sldId id="458" r:id="rId10"/>
    <p:sldId id="459" r:id="rId11"/>
    <p:sldId id="460" r:id="rId12"/>
    <p:sldId id="461" r:id="rId13"/>
    <p:sldId id="462" r:id="rId14"/>
    <p:sldId id="465" r:id="rId15"/>
    <p:sldId id="466" r:id="rId16"/>
    <p:sldId id="467" r:id="rId17"/>
    <p:sldId id="468" r:id="rId18"/>
    <p:sldId id="469" r:id="rId19"/>
    <p:sldId id="470" r:id="rId20"/>
    <p:sldId id="471" r:id="rId21"/>
    <p:sldId id="472" r:id="rId22"/>
    <p:sldId id="473" r:id="rId23"/>
    <p:sldId id="474" r:id="rId24"/>
    <p:sldId id="475" r:id="rId25"/>
    <p:sldId id="476" r:id="rId26"/>
    <p:sldId id="299" r:id="rId27"/>
    <p:sldId id="463" r:id="rId28"/>
    <p:sldId id="464" r:id="rId29"/>
    <p:sldId id="407" r:id="rId30"/>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schnitt ohne Titel" id="{DAD9B700-EA7C-46F5-B7DA-E7C81A408DD6}">
          <p14:sldIdLst>
            <p14:sldId id="282"/>
            <p14:sldId id="453"/>
            <p14:sldId id="454"/>
            <p14:sldId id="456"/>
            <p14:sldId id="457"/>
            <p14:sldId id="458"/>
            <p14:sldId id="459"/>
            <p14:sldId id="460"/>
            <p14:sldId id="461"/>
            <p14:sldId id="462"/>
            <p14:sldId id="465"/>
            <p14:sldId id="466"/>
            <p14:sldId id="467"/>
            <p14:sldId id="468"/>
            <p14:sldId id="469"/>
            <p14:sldId id="470"/>
            <p14:sldId id="471"/>
            <p14:sldId id="472"/>
            <p14:sldId id="473"/>
            <p14:sldId id="474"/>
            <p14:sldId id="475"/>
            <p14:sldId id="476"/>
            <p14:sldId id="299"/>
            <p14:sldId id="463"/>
            <p14:sldId id="464"/>
            <p14:sldId id="407"/>
          </p14:sldIdLst>
        </p14:section>
        <p14:section name="Abschnitt ohne Titel" id="{7504DE73-E0C4-4E54-961D-25A8F82B8865}">
          <p14:sldIdLst/>
        </p14:section>
      </p14:sectionLst>
    </p:ext>
    <p:ext uri="{EFAFB233-063F-42B5-8137-9DF3F51BA10A}">
      <p15:sldGuideLst xmlns:p15="http://schemas.microsoft.com/office/powerpoint/2012/main">
        <p15:guide id="1" orient="horz" pos="164" userDrawn="1">
          <p15:clr>
            <a:srgbClr val="A4A3A4"/>
          </p15:clr>
        </p15:guide>
        <p15:guide id="2" pos="7468"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ne Liehmann" initials="SL" lastIdx="2" clrIdx="0">
    <p:extLst>
      <p:ext uri="{19B8F6BF-5375-455C-9EA6-DF929625EA0E}">
        <p15:presenceInfo xmlns:p15="http://schemas.microsoft.com/office/powerpoint/2012/main" userId="Susanne Liehmann" providerId="None"/>
      </p:ext>
    </p:extLst>
  </p:cmAuthor>
  <p:cmAuthor id="2" name="Dominik Weber" initials="DW" lastIdx="22" clrIdx="1">
    <p:extLst>
      <p:ext uri="{19B8F6BF-5375-455C-9EA6-DF929625EA0E}">
        <p15:presenceInfo xmlns:p15="http://schemas.microsoft.com/office/powerpoint/2012/main" userId="S::weber@bbq.de::4537bf8d-118c-4a2b-aa85-539c58b9ad4b" providerId="AD"/>
      </p:ext>
    </p:extLst>
  </p:cmAuthor>
  <p:cmAuthor id="3" name="Romy Kopsch" initials="RK" lastIdx="1" clrIdx="2">
    <p:extLst>
      <p:ext uri="{19B8F6BF-5375-455C-9EA6-DF929625EA0E}">
        <p15:presenceInfo xmlns:p15="http://schemas.microsoft.com/office/powerpoint/2012/main" userId="S::r.kopsch@bbq.de::ae3b07f0-024f-4088-9912-87ef16a9adeb" providerId="AD"/>
      </p:ext>
    </p:extLst>
  </p:cmAuthor>
  <p:cmAuthor id="4" name="Jasmin Vogel" initials="JV" lastIdx="2" clrIdx="3">
    <p:extLst>
      <p:ext uri="{19B8F6BF-5375-455C-9EA6-DF929625EA0E}">
        <p15:presenceInfo xmlns:p15="http://schemas.microsoft.com/office/powerpoint/2012/main" userId="S::j.vogel@bbq.de::86e6cd0f-5d0d-4fd6-9aab-cc8d24451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BFDF"/>
    <a:srgbClr val="1A1A62"/>
    <a:srgbClr val="29BAD5"/>
    <a:srgbClr val="F2F2F2"/>
    <a:srgbClr val="F1F1F1"/>
    <a:srgbClr val="052265"/>
    <a:srgbClr val="EC1163"/>
    <a:srgbClr val="F89C1C"/>
    <a:srgbClr val="8BC63E"/>
    <a:srgbClr val="74BC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073" autoAdjust="0"/>
  </p:normalViewPr>
  <p:slideViewPr>
    <p:cSldViewPr snapToGrid="0">
      <p:cViewPr varScale="1">
        <p:scale>
          <a:sx n="146" d="100"/>
          <a:sy n="146" d="100"/>
        </p:scale>
        <p:origin x="460" y="72"/>
      </p:cViewPr>
      <p:guideLst>
        <p:guide orient="horz" pos="164"/>
        <p:guide pos="74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114" d="100"/>
          <a:sy n="114" d="100"/>
        </p:scale>
        <p:origin x="5094"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3"/>
            <a:ext cx="2945659" cy="496332"/>
          </a:xfrm>
          <a:prstGeom prst="rect">
            <a:avLst/>
          </a:prstGeom>
        </p:spPr>
        <p:txBody>
          <a:bodyPr vert="horz" lIns="92672" tIns="46335" rIns="92672" bIns="46335" rtlCol="0"/>
          <a:lstStyle>
            <a:lvl1pPr algn="l">
              <a:defRPr sz="1300"/>
            </a:lvl1pPr>
          </a:lstStyle>
          <a:p>
            <a:endParaRPr lang="de-DE"/>
          </a:p>
        </p:txBody>
      </p:sp>
      <p:sp>
        <p:nvSpPr>
          <p:cNvPr id="3" name="Datumsplatzhalter 2"/>
          <p:cNvSpPr>
            <a:spLocks noGrp="1"/>
          </p:cNvSpPr>
          <p:nvPr>
            <p:ph type="dt" sz="quarter" idx="1"/>
          </p:nvPr>
        </p:nvSpPr>
        <p:spPr>
          <a:xfrm>
            <a:off x="3850445" y="3"/>
            <a:ext cx="2945659" cy="496332"/>
          </a:xfrm>
          <a:prstGeom prst="rect">
            <a:avLst/>
          </a:prstGeom>
        </p:spPr>
        <p:txBody>
          <a:bodyPr vert="horz" lIns="92672" tIns="46335" rIns="92672" bIns="46335" rtlCol="0"/>
          <a:lstStyle>
            <a:lvl1pPr algn="r">
              <a:defRPr sz="1300"/>
            </a:lvl1pPr>
          </a:lstStyle>
          <a:p>
            <a:fld id="{4687170A-4372-4E89-AF27-274C66553E02}" type="datetimeFigureOut">
              <a:rPr lang="de-DE" smtClean="0"/>
              <a:t>29.01.2024</a:t>
            </a:fld>
            <a:endParaRPr lang="de-DE"/>
          </a:p>
        </p:txBody>
      </p:sp>
      <p:sp>
        <p:nvSpPr>
          <p:cNvPr id="4" name="Fußzeilenplatzhalter 3"/>
          <p:cNvSpPr>
            <a:spLocks noGrp="1"/>
          </p:cNvSpPr>
          <p:nvPr>
            <p:ph type="ftr" sz="quarter" idx="2"/>
          </p:nvPr>
        </p:nvSpPr>
        <p:spPr>
          <a:xfrm>
            <a:off x="3" y="9428585"/>
            <a:ext cx="2945659" cy="496332"/>
          </a:xfrm>
          <a:prstGeom prst="rect">
            <a:avLst/>
          </a:prstGeom>
        </p:spPr>
        <p:txBody>
          <a:bodyPr vert="horz" lIns="92672" tIns="46335" rIns="92672" bIns="46335" rtlCol="0" anchor="b"/>
          <a:lstStyle>
            <a:lvl1pPr algn="l">
              <a:defRPr sz="1300"/>
            </a:lvl1pPr>
          </a:lstStyle>
          <a:p>
            <a:endParaRPr lang="de-DE"/>
          </a:p>
        </p:txBody>
      </p:sp>
      <p:sp>
        <p:nvSpPr>
          <p:cNvPr id="5" name="Foliennummernplatzhalter 4"/>
          <p:cNvSpPr>
            <a:spLocks noGrp="1"/>
          </p:cNvSpPr>
          <p:nvPr>
            <p:ph type="sldNum" sz="quarter" idx="3"/>
          </p:nvPr>
        </p:nvSpPr>
        <p:spPr>
          <a:xfrm>
            <a:off x="3850445" y="9428585"/>
            <a:ext cx="2945659" cy="496332"/>
          </a:xfrm>
          <a:prstGeom prst="rect">
            <a:avLst/>
          </a:prstGeom>
        </p:spPr>
        <p:txBody>
          <a:bodyPr vert="horz" lIns="92672" tIns="46335" rIns="92672" bIns="46335" rtlCol="0" anchor="b"/>
          <a:lstStyle>
            <a:lvl1pPr algn="r">
              <a:defRPr sz="1300"/>
            </a:lvl1pPr>
          </a:lstStyle>
          <a:p>
            <a:fld id="{90E4FBBC-0E42-42F1-A1BE-56C526674765}" type="slidenum">
              <a:rPr lang="de-DE" smtClean="0"/>
              <a:t>‹Nr.›</a:t>
            </a:fld>
            <a:endParaRPr lang="de-DE"/>
          </a:p>
        </p:txBody>
      </p:sp>
    </p:spTree>
    <p:extLst>
      <p:ext uri="{BB962C8B-B14F-4D97-AF65-F5344CB8AC3E}">
        <p14:creationId xmlns:p14="http://schemas.microsoft.com/office/powerpoint/2010/main" val="2580507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3"/>
            <a:ext cx="2945659" cy="496332"/>
          </a:xfrm>
          <a:prstGeom prst="rect">
            <a:avLst/>
          </a:prstGeom>
        </p:spPr>
        <p:txBody>
          <a:bodyPr vert="horz" lIns="92672" tIns="46335" rIns="92672" bIns="46335" rtlCol="0"/>
          <a:lstStyle>
            <a:lvl1pPr algn="l">
              <a:defRPr sz="1300"/>
            </a:lvl1pPr>
          </a:lstStyle>
          <a:p>
            <a:endParaRPr lang="de-DE"/>
          </a:p>
        </p:txBody>
      </p:sp>
      <p:sp>
        <p:nvSpPr>
          <p:cNvPr id="3" name="Datumsplatzhalter 2"/>
          <p:cNvSpPr>
            <a:spLocks noGrp="1"/>
          </p:cNvSpPr>
          <p:nvPr>
            <p:ph type="dt" idx="1"/>
          </p:nvPr>
        </p:nvSpPr>
        <p:spPr>
          <a:xfrm>
            <a:off x="3850445" y="3"/>
            <a:ext cx="2945659" cy="496332"/>
          </a:xfrm>
          <a:prstGeom prst="rect">
            <a:avLst/>
          </a:prstGeom>
        </p:spPr>
        <p:txBody>
          <a:bodyPr vert="horz" lIns="92672" tIns="46335" rIns="92672" bIns="46335" rtlCol="0"/>
          <a:lstStyle>
            <a:lvl1pPr algn="r">
              <a:defRPr sz="1300"/>
            </a:lvl1pPr>
          </a:lstStyle>
          <a:p>
            <a:fld id="{FAD95148-A7CE-41E4-893D-3BB48B70218B}" type="datetimeFigureOut">
              <a:rPr lang="de-DE" smtClean="0"/>
              <a:t>29.01.2024</a:t>
            </a:fld>
            <a:endParaRPr lang="de-DE"/>
          </a:p>
        </p:txBody>
      </p:sp>
      <p:sp>
        <p:nvSpPr>
          <p:cNvPr id="4" name="Folienbildplatzhalter 3"/>
          <p:cNvSpPr>
            <a:spLocks noGrp="1" noRot="1" noChangeAspect="1"/>
          </p:cNvSpPr>
          <p:nvPr>
            <p:ph type="sldImg" idx="2"/>
          </p:nvPr>
        </p:nvSpPr>
        <p:spPr>
          <a:xfrm>
            <a:off x="88900" y="742950"/>
            <a:ext cx="6619875" cy="3724275"/>
          </a:xfrm>
          <a:prstGeom prst="rect">
            <a:avLst/>
          </a:prstGeom>
          <a:noFill/>
          <a:ln w="12700">
            <a:solidFill>
              <a:prstClr val="black"/>
            </a:solidFill>
          </a:ln>
        </p:spPr>
        <p:txBody>
          <a:bodyPr vert="horz" lIns="92672" tIns="46335" rIns="92672" bIns="46335" rtlCol="0" anchor="ctr"/>
          <a:lstStyle/>
          <a:p>
            <a:endParaRPr lang="de-DE"/>
          </a:p>
        </p:txBody>
      </p:sp>
      <p:sp>
        <p:nvSpPr>
          <p:cNvPr id="5" name="Notizenplatzhalter 4"/>
          <p:cNvSpPr>
            <a:spLocks noGrp="1"/>
          </p:cNvSpPr>
          <p:nvPr>
            <p:ph type="body" sz="quarter" idx="3"/>
          </p:nvPr>
        </p:nvSpPr>
        <p:spPr>
          <a:xfrm>
            <a:off x="679768" y="4715155"/>
            <a:ext cx="5438140" cy="4466987"/>
          </a:xfrm>
          <a:prstGeom prst="rect">
            <a:avLst/>
          </a:prstGeom>
        </p:spPr>
        <p:txBody>
          <a:bodyPr vert="horz" lIns="92672" tIns="46335" rIns="92672" bIns="46335"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428585"/>
            <a:ext cx="2945659" cy="496332"/>
          </a:xfrm>
          <a:prstGeom prst="rect">
            <a:avLst/>
          </a:prstGeom>
        </p:spPr>
        <p:txBody>
          <a:bodyPr vert="horz" lIns="92672" tIns="46335" rIns="92672" bIns="46335" rtlCol="0" anchor="b"/>
          <a:lstStyle>
            <a:lvl1pPr algn="l">
              <a:defRPr sz="1300"/>
            </a:lvl1pPr>
          </a:lstStyle>
          <a:p>
            <a:endParaRPr lang="de-DE"/>
          </a:p>
        </p:txBody>
      </p:sp>
      <p:sp>
        <p:nvSpPr>
          <p:cNvPr id="7" name="Foliennummernplatzhalter 6"/>
          <p:cNvSpPr>
            <a:spLocks noGrp="1"/>
          </p:cNvSpPr>
          <p:nvPr>
            <p:ph type="sldNum" sz="quarter" idx="5"/>
          </p:nvPr>
        </p:nvSpPr>
        <p:spPr>
          <a:xfrm>
            <a:off x="3850445" y="9428585"/>
            <a:ext cx="2945659" cy="496332"/>
          </a:xfrm>
          <a:prstGeom prst="rect">
            <a:avLst/>
          </a:prstGeom>
        </p:spPr>
        <p:txBody>
          <a:bodyPr vert="horz" lIns="92672" tIns="46335" rIns="92672" bIns="46335" rtlCol="0" anchor="b"/>
          <a:lstStyle>
            <a:lvl1pPr algn="r">
              <a:defRPr sz="1300"/>
            </a:lvl1pPr>
          </a:lstStyle>
          <a:p>
            <a:fld id="{565CDE9D-CB30-4F84-B85E-9E18A5D09583}" type="slidenum">
              <a:rPr lang="de-DE" smtClean="0"/>
              <a:t>‹Nr.›</a:t>
            </a:fld>
            <a:endParaRPr lang="de-DE"/>
          </a:p>
        </p:txBody>
      </p:sp>
    </p:spTree>
    <p:extLst>
      <p:ext uri="{BB962C8B-B14F-4D97-AF65-F5344CB8AC3E}">
        <p14:creationId xmlns:p14="http://schemas.microsoft.com/office/powerpoint/2010/main" val="1443930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65CDE9D-CB30-4F84-B85E-9E18A5D09583}" type="slidenum">
              <a:rPr lang="de-DE" smtClean="0"/>
              <a:t>1</a:t>
            </a:fld>
            <a:endParaRPr lang="de-DE"/>
          </a:p>
        </p:txBody>
      </p:sp>
    </p:spTree>
    <p:extLst>
      <p:ext uri="{BB962C8B-B14F-4D97-AF65-F5344CB8AC3E}">
        <p14:creationId xmlns:p14="http://schemas.microsoft.com/office/powerpoint/2010/main" val="1852862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1962266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3939731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2600858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1934279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1357312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3007636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681732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2027402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3673323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de-DE" b="0" i="0" dirty="0">
                <a:solidFill>
                  <a:srgbClr val="323E48"/>
                </a:solidFill>
                <a:effectLst/>
                <a:latin typeface="Source Sans Pro" panose="020B0503030403020204" pitchFamily="34" charset="0"/>
              </a:rPr>
              <a:t>Generell haben beide Ansätze ihre Vorteile. IT-Entscheider sollten beim Design einer Datenarchitektur interne Kapazitäten und die zunehmenden Auswirkungen von Cloud-Technologien berücksichtigen.</a:t>
            </a:r>
            <a:endParaRPr lang="de-DE" b="0" dirty="0"/>
          </a:p>
        </p:txBody>
      </p:sp>
    </p:spTree>
    <p:extLst>
      <p:ext uri="{BB962C8B-B14F-4D97-AF65-F5344CB8AC3E}">
        <p14:creationId xmlns:p14="http://schemas.microsoft.com/office/powerpoint/2010/main" val="318010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4206925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1264058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4113751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123359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de-DE" b="0" dirty="0"/>
              <a:t>Daten werden in der Regel normalisiert um den Speicherplatz und den Zugriff zu optimieren. Redundante Informationen werden dadurch vermieden.</a:t>
            </a:r>
          </a:p>
        </p:txBody>
      </p:sp>
    </p:spTree>
    <p:extLst>
      <p:ext uri="{BB962C8B-B14F-4D97-AF65-F5344CB8AC3E}">
        <p14:creationId xmlns:p14="http://schemas.microsoft.com/office/powerpoint/2010/main" val="1541996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640148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69710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de-DE" b="0" i="0" dirty="0">
                <a:solidFill>
                  <a:srgbClr val="3C3C3C"/>
                </a:solidFill>
                <a:effectLst/>
                <a:latin typeface="SAPBook"/>
              </a:rPr>
              <a:t>Cloud Computing umfasst Services wie Datenspeicherung, Sicherheit, Netzwerke, Softwareanwendungen und Business </a:t>
            </a:r>
            <a:r>
              <a:rPr lang="de-DE" b="0" i="0" dirty="0" err="1">
                <a:solidFill>
                  <a:srgbClr val="3C3C3C"/>
                </a:solidFill>
                <a:effectLst/>
                <a:latin typeface="SAPBook"/>
              </a:rPr>
              <a:t>Intelligence</a:t>
            </a:r>
            <a:r>
              <a:rPr lang="de-DE" b="0" i="0" dirty="0">
                <a:solidFill>
                  <a:srgbClr val="3C3C3C"/>
                </a:solidFill>
                <a:effectLst/>
                <a:latin typeface="SAPBook"/>
              </a:rPr>
              <a:t> über das Internet auf Abonnementbasis.</a:t>
            </a:r>
          </a:p>
          <a:p>
            <a:br>
              <a:rPr lang="de-DE" b="0" i="0" dirty="0">
                <a:solidFill>
                  <a:srgbClr val="545454"/>
                </a:solidFill>
                <a:effectLst/>
                <a:latin typeface="SAPRegular"/>
              </a:rPr>
            </a:br>
            <a:endParaRPr lang="de-DE" dirty="0"/>
          </a:p>
        </p:txBody>
      </p:sp>
    </p:spTree>
    <p:extLst>
      <p:ext uri="{BB962C8B-B14F-4D97-AF65-F5344CB8AC3E}">
        <p14:creationId xmlns:p14="http://schemas.microsoft.com/office/powerpoint/2010/main" val="940381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de-DE" b="0" i="0" dirty="0">
                <a:solidFill>
                  <a:srgbClr val="202124"/>
                </a:solidFill>
                <a:effectLst/>
                <a:latin typeface="Google Sans"/>
              </a:rPr>
              <a:t>ERP:</a:t>
            </a:r>
          </a:p>
          <a:p>
            <a:r>
              <a:rPr lang="de-DE" b="0" i="0" dirty="0">
                <a:solidFill>
                  <a:srgbClr val="202124"/>
                </a:solidFill>
                <a:effectLst/>
                <a:latin typeface="Google Sans"/>
              </a:rPr>
              <a:t>(Enterprise </a:t>
            </a:r>
            <a:r>
              <a:rPr lang="de-DE" b="0" i="0" dirty="0" err="1">
                <a:solidFill>
                  <a:srgbClr val="202124"/>
                </a:solidFill>
                <a:effectLst/>
                <a:latin typeface="Google Sans"/>
              </a:rPr>
              <a:t>Resource</a:t>
            </a:r>
            <a:r>
              <a:rPr lang="de-DE" b="0" i="0" dirty="0">
                <a:solidFill>
                  <a:srgbClr val="202124"/>
                </a:solidFill>
                <a:effectLst/>
                <a:latin typeface="Google Sans"/>
              </a:rPr>
              <a:t> </a:t>
            </a:r>
            <a:r>
              <a:rPr lang="de-DE" b="0" i="0" dirty="0" err="1">
                <a:solidFill>
                  <a:srgbClr val="202124"/>
                </a:solidFill>
                <a:effectLst/>
                <a:latin typeface="Google Sans"/>
              </a:rPr>
              <a:t>Planning</a:t>
            </a:r>
            <a:r>
              <a:rPr lang="de-DE" b="0" i="0" dirty="0">
                <a:solidFill>
                  <a:srgbClr val="202124"/>
                </a:solidFill>
                <a:effectLst/>
                <a:latin typeface="Google Sans"/>
              </a:rPr>
              <a:t>) </a:t>
            </a:r>
            <a:r>
              <a:rPr lang="de-DE" b="0" i="0" dirty="0">
                <a:solidFill>
                  <a:srgbClr val="040C28"/>
                </a:solidFill>
                <a:effectLst/>
                <a:latin typeface="Google Sans"/>
              </a:rPr>
              <a:t>ist ein Softwaresystem, mit dem Sie Ihr gesamtes Unternehmen führen können, weil es Automatisierung der Prozesse unterstützt</a:t>
            </a:r>
            <a:r>
              <a:rPr lang="de-DE" b="0" i="0" dirty="0">
                <a:solidFill>
                  <a:srgbClr val="202124"/>
                </a:solidFill>
                <a:effectLst/>
                <a:latin typeface="Google Sans"/>
              </a:rPr>
              <a:t>.</a:t>
            </a:r>
          </a:p>
          <a:p>
            <a:r>
              <a:rPr lang="de-DE" b="0" i="0" dirty="0">
                <a:solidFill>
                  <a:srgbClr val="202124"/>
                </a:solidFill>
                <a:effectLst/>
                <a:latin typeface="Google Sans"/>
              </a:rPr>
              <a:t>Das ERP-System kann zum Beispiel in den Bereichen Finanzen, Personalwesen, Fertigung, Lieferkette, Services und Beschaffung die Effizienz erhöhen. (z.B. SAP S4/Hana, Microsoft Dynamics 365 ERP, Oracle ERP Cloud, Sage </a:t>
            </a:r>
            <a:r>
              <a:rPr lang="de-DE" b="0" i="0" dirty="0">
                <a:solidFill>
                  <a:srgbClr val="2E475D"/>
                </a:solidFill>
                <a:effectLst/>
                <a:latin typeface="Lexend Deca"/>
              </a:rPr>
              <a:t>100 Cloud Plus,….</a:t>
            </a:r>
            <a:r>
              <a:rPr lang="de-DE" b="0" i="0" dirty="0">
                <a:solidFill>
                  <a:srgbClr val="202124"/>
                </a:solidFill>
                <a:effectLst/>
                <a:latin typeface="Google Sans"/>
              </a:rPr>
              <a:t>)</a:t>
            </a:r>
          </a:p>
          <a:p>
            <a:r>
              <a:rPr lang="de-DE" b="0" dirty="0"/>
              <a:t>CRM: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202124"/>
                </a:solidFill>
                <a:effectLst/>
                <a:latin typeface="Google Sans"/>
              </a:rPr>
              <a:t>Ein Customer-Relationship-Management-System (CRM-System) </a:t>
            </a:r>
            <a:r>
              <a:rPr lang="de-DE" b="0" i="0" dirty="0">
                <a:solidFill>
                  <a:srgbClr val="040C28"/>
                </a:solidFill>
                <a:effectLst/>
                <a:latin typeface="Google Sans"/>
              </a:rPr>
              <a:t>unterstützt das Management von Kundendaten</a:t>
            </a:r>
            <a:r>
              <a:rPr lang="de-DE" b="0" i="0" dirty="0">
                <a:solidFill>
                  <a:srgbClr val="202124"/>
                </a:solidFill>
                <a:effectLst/>
                <a:latin typeface="Google Sans"/>
              </a:rPr>
              <a:t>. Es erleichtert das Vertriebsmanagement, liefert nützliche Erkenntnisse, kann mit sozialen Netzwerken integriert werden und vereinfacht die Teamkommunikation. (z.B. Salesforce, </a:t>
            </a:r>
            <a:r>
              <a:rPr lang="de-DE" b="0" i="0" dirty="0">
                <a:solidFill>
                  <a:srgbClr val="202124"/>
                </a:solidFill>
                <a:effectLst/>
                <a:latin typeface="arial" panose="020B0604020202020204" pitchFamily="34" charset="0"/>
              </a:rPr>
              <a:t>Microsoft Dynamics, </a:t>
            </a:r>
            <a:r>
              <a:rPr lang="de-DE" b="0" i="0" dirty="0" err="1">
                <a:solidFill>
                  <a:srgbClr val="004C8A"/>
                </a:solidFill>
                <a:effectLst/>
                <a:latin typeface="Open Sans" panose="020B0606030504020204" pitchFamily="34" charset="0"/>
              </a:rPr>
              <a:t>HubSpot</a:t>
            </a:r>
            <a:r>
              <a:rPr lang="de-DE" b="0" i="0" dirty="0">
                <a:solidFill>
                  <a:srgbClr val="202124"/>
                </a:solidFill>
                <a:effectLst/>
                <a:latin typeface="Google Sans"/>
              </a:rPr>
              <a:t>, </a:t>
            </a:r>
            <a:r>
              <a:rPr lang="de-DE" b="0" i="0" dirty="0" err="1">
                <a:solidFill>
                  <a:srgbClr val="004C8A"/>
                </a:solidFill>
                <a:effectLst/>
                <a:latin typeface="Open Sans" panose="020B0606030504020204" pitchFamily="34" charset="0"/>
              </a:rPr>
              <a:t>Pipedrive</a:t>
            </a:r>
            <a:r>
              <a:rPr lang="de-DE" b="0" i="0" dirty="0">
                <a:solidFill>
                  <a:srgbClr val="004C8A"/>
                </a:solidFill>
                <a:effectLst/>
                <a:latin typeface="Open Sans" panose="020B0606030504020204" pitchFamily="34" charset="0"/>
              </a:rPr>
              <a:t>, …</a:t>
            </a:r>
            <a:r>
              <a:rPr lang="de-DE" b="0" i="0" dirty="0">
                <a:solidFill>
                  <a:srgbClr val="202124"/>
                </a:solidFill>
                <a:effectLst/>
                <a:latin typeface="Google Sans"/>
              </a:rPr>
              <a:t>)</a:t>
            </a:r>
            <a:endParaRPr lang="de-DE" b="0" dirty="0"/>
          </a:p>
        </p:txBody>
      </p:sp>
    </p:spTree>
    <p:extLst>
      <p:ext uri="{BB962C8B-B14F-4D97-AF65-F5344CB8AC3E}">
        <p14:creationId xmlns:p14="http://schemas.microsoft.com/office/powerpoint/2010/main" val="3116384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3179710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b="1" i="0" dirty="0">
                <a:solidFill>
                  <a:srgbClr val="202122"/>
                </a:solidFill>
                <a:effectLst/>
                <a:latin typeface="Arial" panose="020B0604020202020204" pitchFamily="34" charset="0"/>
              </a:rPr>
              <a:t>Single Point of Truth</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SPOT</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auch</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Single Source of Truth</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SSOT</a:t>
            </a:r>
            <a:r>
              <a:rPr lang="en-US"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sym typeface="Wingdings" panose="05000000000000000000" pitchFamily="2" charset="2"/>
              </a:rPr>
              <a:t> </a:t>
            </a:r>
            <a:r>
              <a:rPr lang="en-US" b="0" i="0" dirty="0" err="1">
                <a:solidFill>
                  <a:srgbClr val="202122"/>
                </a:solidFill>
                <a:effectLst/>
                <a:latin typeface="Arial" panose="020B0604020202020204" pitchFamily="34" charset="0"/>
                <a:sym typeface="Wingdings" panose="05000000000000000000" pitchFamily="2" charset="2"/>
              </a:rPr>
              <a:t>Grafik</a:t>
            </a:r>
            <a:r>
              <a:rPr lang="en-US" b="0" i="0" dirty="0">
                <a:solidFill>
                  <a:srgbClr val="202122"/>
                </a:solidFill>
                <a:effectLst/>
                <a:latin typeface="Arial" panose="020B0604020202020204" pitchFamily="34" charset="0"/>
                <a:sym typeface="Wingdings" panose="05000000000000000000" pitchFamily="2" charset="2"/>
              </a:rPr>
              <a:t> </a:t>
            </a:r>
            <a:r>
              <a:rPr lang="en-US" b="0" i="0" dirty="0" err="1">
                <a:solidFill>
                  <a:srgbClr val="202122"/>
                </a:solidFill>
                <a:effectLst/>
                <a:latin typeface="Arial" panose="020B0604020202020204" pitchFamily="34" charset="0"/>
                <a:sym typeface="Wingdings" panose="05000000000000000000" pitchFamily="2" charset="2"/>
              </a:rPr>
              <a:t>ist</a:t>
            </a:r>
            <a:r>
              <a:rPr lang="en-US" b="0" i="0" dirty="0">
                <a:solidFill>
                  <a:srgbClr val="202122"/>
                </a:solidFill>
                <a:effectLst/>
                <a:latin typeface="Arial" panose="020B0604020202020204" pitchFamily="34" charset="0"/>
                <a:sym typeface="Wingdings" panose="05000000000000000000" pitchFamily="2" charset="2"/>
              </a:rPr>
              <a:t> der Wikipedia Link</a:t>
            </a:r>
            <a:endParaRPr lang="de-DE" b="0" dirty="0"/>
          </a:p>
        </p:txBody>
      </p:sp>
    </p:spTree>
    <p:extLst>
      <p:ext uri="{BB962C8B-B14F-4D97-AF65-F5344CB8AC3E}">
        <p14:creationId xmlns:p14="http://schemas.microsoft.com/office/powerpoint/2010/main" val="1561581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533904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3208051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b="0" dirty="0"/>
          </a:p>
        </p:txBody>
      </p:sp>
    </p:spTree>
    <p:extLst>
      <p:ext uri="{BB962C8B-B14F-4D97-AF65-F5344CB8AC3E}">
        <p14:creationId xmlns:p14="http://schemas.microsoft.com/office/powerpoint/2010/main" val="65479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0" name="Auf der gleichen Seite des Rechtecks liegende Ecken abrunden 9"/>
          <p:cNvSpPr/>
          <p:nvPr userDrawn="1"/>
        </p:nvSpPr>
        <p:spPr>
          <a:xfrm>
            <a:off x="-96688" y="1124744"/>
            <a:ext cx="11952138" cy="6120680"/>
          </a:xfrm>
          <a:prstGeom prst="round2SameRect">
            <a:avLst>
              <a:gd name="adj1" fmla="val 1480"/>
              <a:gd name="adj2" fmla="val 0"/>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uf der gleichen Seite des Rechtecks liegende Ecken abrunden 10"/>
          <p:cNvSpPr/>
          <p:nvPr userDrawn="1"/>
        </p:nvSpPr>
        <p:spPr>
          <a:xfrm>
            <a:off x="-96688" y="6590968"/>
            <a:ext cx="11952138" cy="273658"/>
          </a:xfrm>
          <a:prstGeom prst="round2SameRect">
            <a:avLst>
              <a:gd name="adj1" fmla="val 33025"/>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00" b="1">
              <a:solidFill>
                <a:schemeClr val="tx1"/>
              </a:solidFill>
              <a:latin typeface="Calibri" panose="020F0502020204030204" pitchFamily="34" charset="0"/>
            </a:endParaRPr>
          </a:p>
        </p:txBody>
      </p:sp>
      <p:sp>
        <p:nvSpPr>
          <p:cNvPr id="13" name="Titel 1"/>
          <p:cNvSpPr>
            <a:spLocks noGrp="1"/>
          </p:cNvSpPr>
          <p:nvPr>
            <p:ph type="title" hasCustomPrompt="1"/>
          </p:nvPr>
        </p:nvSpPr>
        <p:spPr>
          <a:xfrm>
            <a:off x="-114702" y="4421317"/>
            <a:ext cx="4798080" cy="591859"/>
          </a:xfrm>
          <a:prstGeom prst="roundRect">
            <a:avLst/>
          </a:prstGeom>
          <a:solidFill>
            <a:srgbClr val="FFFFFF">
              <a:alpha val="69804"/>
            </a:srgbClr>
          </a:solidFill>
        </p:spPr>
        <p:txBody>
          <a:bodyPr wrap="none" lIns="432000" tIns="36000" rIns="180000" bIns="0">
            <a:spAutoFit/>
          </a:bodyPr>
          <a:lstStyle>
            <a:lvl1pPr>
              <a:defRPr sz="3600" b="1">
                <a:solidFill>
                  <a:schemeClr val="tx2"/>
                </a:solidFill>
                <a:latin typeface="Calibri" panose="020F0502020204030204" pitchFamily="34" charset="0"/>
              </a:defRPr>
            </a:lvl1pPr>
          </a:lstStyle>
          <a:p>
            <a:r>
              <a:rPr lang="de-DE"/>
              <a:t>Titel der Präsentation</a:t>
            </a:r>
          </a:p>
        </p:txBody>
      </p:sp>
      <p:sp>
        <p:nvSpPr>
          <p:cNvPr id="5" name="Datumsplatzhalter 4"/>
          <p:cNvSpPr>
            <a:spLocks noGrp="1"/>
          </p:cNvSpPr>
          <p:nvPr>
            <p:ph type="dt" sz="half" idx="14"/>
          </p:nvPr>
        </p:nvSpPr>
        <p:spPr/>
        <p:txBody>
          <a:bodyPr/>
          <a:lstStyle/>
          <a:p>
            <a:fld id="{66DA9694-1356-419D-B971-A9373A4EADA5}" type="datetime1">
              <a:rPr lang="de-DE" smtClean="0"/>
              <a:t>29.01.2024</a:t>
            </a:fld>
            <a:endParaRPr lang="de-DE"/>
          </a:p>
        </p:txBody>
      </p:sp>
      <p:sp>
        <p:nvSpPr>
          <p:cNvPr id="6" name="Fußzeilenplatzhalter 5"/>
          <p:cNvSpPr>
            <a:spLocks noGrp="1"/>
          </p:cNvSpPr>
          <p:nvPr>
            <p:ph type="ftr" sz="quarter" idx="15"/>
          </p:nvPr>
        </p:nvSpPr>
        <p:spPr>
          <a:xfrm>
            <a:off x="4038600" y="6525344"/>
            <a:ext cx="4114800" cy="365125"/>
          </a:xfrm>
          <a:prstGeom prst="rect">
            <a:avLst/>
          </a:prstGeom>
        </p:spPr>
        <p:txBody>
          <a:bodyPr/>
          <a:lstStyle/>
          <a:p>
            <a:r>
              <a:rPr lang="de-DE"/>
              <a:t>www.bbq.de</a:t>
            </a:r>
          </a:p>
        </p:txBody>
      </p:sp>
      <p:sp>
        <p:nvSpPr>
          <p:cNvPr id="7" name="Foliennummernplatzhalter 6"/>
          <p:cNvSpPr>
            <a:spLocks noGrp="1"/>
          </p:cNvSpPr>
          <p:nvPr>
            <p:ph type="sldNum" sz="quarter" idx="16"/>
          </p:nvPr>
        </p:nvSpPr>
        <p:spPr/>
        <p:txBody>
          <a:bodyPr/>
          <a:lstStyle/>
          <a:p>
            <a:fld id="{0C8C0129-8475-40EE-AC67-F98452884494}" type="slidenum">
              <a:rPr lang="de-DE" smtClean="0"/>
              <a:pPr/>
              <a:t>‹Nr.›</a:t>
            </a:fld>
            <a:endParaRPr lang="de-DE"/>
          </a:p>
        </p:txBody>
      </p:sp>
      <p:sp>
        <p:nvSpPr>
          <p:cNvPr id="24" name="Titel 1"/>
          <p:cNvSpPr txBox="1">
            <a:spLocks/>
          </p:cNvSpPr>
          <p:nvPr userDrawn="1"/>
        </p:nvSpPr>
        <p:spPr>
          <a:xfrm>
            <a:off x="-127954" y="764704"/>
            <a:ext cx="6439978" cy="591859"/>
          </a:xfrm>
          <a:prstGeom prst="roundRect">
            <a:avLst/>
          </a:prstGeom>
          <a:solidFill>
            <a:schemeClr val="tx2"/>
          </a:solidFill>
          <a:ln>
            <a:noFill/>
          </a:ln>
        </p:spPr>
        <p:txBody>
          <a:bodyPr wrap="square" lIns="432000" tIns="36000" rIns="144000" bIns="0">
            <a:spAutoFit/>
          </a:bodyPr>
          <a:lstStyle>
            <a:lvl1pPr algn="l" defTabSz="914400" rtl="0" eaLnBrk="1" latinLnBrk="0" hangingPunct="1">
              <a:lnSpc>
                <a:spcPct val="90000"/>
              </a:lnSpc>
              <a:spcBef>
                <a:spcPct val="0"/>
              </a:spcBef>
              <a:buNone/>
              <a:defRPr sz="3600" b="1" kern="1200">
                <a:solidFill>
                  <a:schemeClr val="bg1"/>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b="0"/>
              <a:t>#weiter</a:t>
            </a:r>
            <a:r>
              <a:rPr lang="de-DE"/>
              <a:t>bilden</a:t>
            </a:r>
            <a:r>
              <a:rPr lang="de-DE" baseline="0"/>
              <a:t> </a:t>
            </a:r>
            <a:r>
              <a:rPr lang="de-DE" b="0" baseline="0"/>
              <a:t>#weiter</a:t>
            </a:r>
            <a:r>
              <a:rPr lang="de-DE" baseline="0"/>
              <a:t>kommen</a:t>
            </a:r>
            <a:endParaRPr lang="de-DE"/>
          </a:p>
        </p:txBody>
      </p:sp>
    </p:spTree>
    <p:extLst>
      <p:ext uri="{BB962C8B-B14F-4D97-AF65-F5344CB8AC3E}">
        <p14:creationId xmlns:p14="http://schemas.microsoft.com/office/powerpoint/2010/main" val="726113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34" y="1517453"/>
            <a:ext cx="5400000" cy="823912"/>
          </a:xfrm>
          <a:prstGeom prst="rect">
            <a:avLst/>
          </a:prstGeom>
        </p:spPr>
        <p:txBody>
          <a:bodyPr lIns="360000" anchor="ctr"/>
          <a:lstStyle>
            <a:lvl1pPr marL="0" indent="0">
              <a:buNone/>
              <a:defRPr sz="2600" b="0">
                <a:solidFill>
                  <a:schemeClr val="tx2"/>
                </a:solidFill>
                <a:latin typeface="Open Sans" pitchFamily="2" charset="0"/>
                <a:ea typeface="Open Sans" pitchFamily="2" charset="0"/>
                <a:cs typeface="Open Sans"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034" y="2341365"/>
            <a:ext cx="5400000" cy="3684588"/>
          </a:xfrm>
          <a:prstGeom prst="rect">
            <a:avLst/>
          </a:prstGeom>
        </p:spPr>
        <p:txBody>
          <a:bodyPr lIns="360000"/>
          <a:lstStyle>
            <a:lvl1pPr marL="2286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1pPr>
            <a:lvl2pPr marL="6858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2pPr>
            <a:lvl3pPr marL="11430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3pPr>
            <a:lvl4pPr marL="16002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4pPr>
            <a:lvl5pPr marL="20574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6023992" y="1517453"/>
            <a:ext cx="5400000" cy="823912"/>
          </a:xfrm>
          <a:prstGeom prst="rect">
            <a:avLst/>
          </a:prstGeom>
        </p:spPr>
        <p:txBody>
          <a:bodyPr anchor="ctr"/>
          <a:lstStyle>
            <a:lvl1pPr marL="0" indent="0">
              <a:buNone/>
              <a:defRPr sz="2600" b="0">
                <a:solidFill>
                  <a:schemeClr val="tx2"/>
                </a:solidFill>
                <a:latin typeface="Open Sans" pitchFamily="2" charset="0"/>
                <a:ea typeface="Open Sans" pitchFamily="2" charset="0"/>
                <a:cs typeface="Open Sans"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023992" y="2341365"/>
            <a:ext cx="5400000" cy="3684588"/>
          </a:xfrm>
          <a:prstGeom prst="rect">
            <a:avLst/>
          </a:prstGeom>
        </p:spPr>
        <p:txBody>
          <a:bodyPr/>
          <a:lstStyle>
            <a:lvl1pPr marL="2286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1pPr>
            <a:lvl2pPr marL="6858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2pPr>
            <a:lvl3pPr marL="11430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3pPr>
            <a:lvl4pPr marL="16002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4pPr>
            <a:lvl5pPr marL="20574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itel 1"/>
          <p:cNvSpPr>
            <a:spLocks noGrp="1"/>
          </p:cNvSpPr>
          <p:nvPr>
            <p:ph type="title" hasCustomPrompt="1"/>
          </p:nvPr>
        </p:nvSpPr>
        <p:spPr>
          <a:xfrm>
            <a:off x="-127954" y="764704"/>
            <a:ext cx="3066279" cy="591859"/>
          </a:xfrm>
          <a:prstGeom prst="roundRect">
            <a:avLst/>
          </a:prstGeom>
          <a:solidFill>
            <a:srgbClr val="1A1A62"/>
          </a:solidFill>
          <a:ln>
            <a:noFill/>
          </a:ln>
        </p:spPr>
        <p:txBody>
          <a:bodyPr wrap="none" lIns="432000" tIns="36000" rIns="180000" bIns="0">
            <a:spAutoFit/>
          </a:bodyPr>
          <a:lstStyle>
            <a:lvl1pPr marL="0" indent="0">
              <a:defRPr sz="3600" b="0">
                <a:solidFill>
                  <a:schemeClr val="bg1"/>
                </a:solidFill>
                <a:latin typeface="Open Sans" pitchFamily="2" charset="0"/>
                <a:ea typeface="Open Sans" pitchFamily="2" charset="0"/>
                <a:cs typeface="Open Sans" pitchFamily="2" charset="0"/>
              </a:defRPr>
            </a:lvl1pPr>
          </a:lstStyle>
          <a:p>
            <a:r>
              <a:rPr lang="de-DE"/>
              <a:t>Überschrift</a:t>
            </a:r>
          </a:p>
        </p:txBody>
      </p:sp>
      <p:sp>
        <p:nvSpPr>
          <p:cNvPr id="13" name="Datumsplatzhalter 6"/>
          <p:cNvSpPr>
            <a:spLocks noGrp="1"/>
          </p:cNvSpPr>
          <p:nvPr>
            <p:ph type="dt" sz="half" idx="11"/>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76918242-ADB5-43F2-B4EA-475D72176FC7}" type="datetime1">
              <a:rPr lang="de-DE" smtClean="0"/>
              <a:t>29.01.2024</a:t>
            </a:fld>
            <a:endParaRPr lang="de-DE"/>
          </a:p>
        </p:txBody>
      </p:sp>
      <p:sp>
        <p:nvSpPr>
          <p:cNvPr id="14" name="Fußzeilenplatzhalter 14"/>
          <p:cNvSpPr>
            <a:spLocks noGrp="1"/>
          </p:cNvSpPr>
          <p:nvPr>
            <p:ph type="ftr" sz="quarter" idx="12"/>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7" name="Rechteck 6">
            <a:extLst>
              <a:ext uri="{FF2B5EF4-FFF2-40B4-BE49-F238E27FC236}">
                <a16:creationId xmlns:a16="http://schemas.microsoft.com/office/drawing/2014/main" id="{A97A3FC3-8EFB-4432-A64C-2B7757FF470D}"/>
              </a:ext>
            </a:extLst>
          </p:cNvPr>
          <p:cNvSpPr/>
          <p:nvPr userDrawn="1"/>
        </p:nvSpPr>
        <p:spPr>
          <a:xfrm>
            <a:off x="11480641" y="6642556"/>
            <a:ext cx="381836" cy="215444"/>
          </a:xfrm>
          <a:prstGeom prst="rect">
            <a:avLst/>
          </a:prstGeom>
        </p:spPr>
        <p:txBody>
          <a:bodyPr wrap="none">
            <a:spAutoFit/>
          </a:bodyPr>
          <a:lstStyle/>
          <a:p>
            <a:fld id="{81D60167-4931-47E6-BA6A-407CBD079E47}" type="slidenum">
              <a:rPr lang="de-DE" sz="800" smtClean="0"/>
              <a:pPr/>
              <a:t>‹Nr.›</a:t>
            </a:fld>
            <a:endParaRPr lang="de-DE" sz="800" dirty="0"/>
          </a:p>
        </p:txBody>
      </p:sp>
    </p:spTree>
    <p:extLst>
      <p:ext uri="{BB962C8B-B14F-4D97-AF65-F5344CB8AC3E}">
        <p14:creationId xmlns:p14="http://schemas.microsoft.com/office/powerpoint/2010/main" val="414690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ontakt selbst anpassen">
    <p:spTree>
      <p:nvGrpSpPr>
        <p:cNvPr id="1" name=""/>
        <p:cNvGrpSpPr/>
        <p:nvPr/>
      </p:nvGrpSpPr>
      <p:grpSpPr>
        <a:xfrm>
          <a:off x="0" y="0"/>
          <a:ext cx="0" cy="0"/>
          <a:chOff x="0" y="0"/>
          <a:chExt cx="0" cy="0"/>
        </a:xfrm>
      </p:grpSpPr>
      <p:sp>
        <p:nvSpPr>
          <p:cNvPr id="5" name="Auf der gleichen Seite des Rechtecks liegende Ecken abrunden 4"/>
          <p:cNvSpPr/>
          <p:nvPr userDrawn="1"/>
        </p:nvSpPr>
        <p:spPr>
          <a:xfrm>
            <a:off x="-386299" y="1124744"/>
            <a:ext cx="12241750" cy="5724058"/>
          </a:xfrm>
          <a:prstGeom prst="round2SameRect">
            <a:avLst>
              <a:gd name="adj1" fmla="val 1644"/>
              <a:gd name="adj2" fmla="val 0"/>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sp>
        <p:nvSpPr>
          <p:cNvPr id="13" name="Abgerundetes Rechteck 12"/>
          <p:cNvSpPr/>
          <p:nvPr userDrawn="1"/>
        </p:nvSpPr>
        <p:spPr>
          <a:xfrm>
            <a:off x="-114702" y="1412776"/>
            <a:ext cx="2218047" cy="65315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432000" tIns="36000" rIns="180000" bIns="0" rtlCol="0" anchor="ctr">
            <a:spAutoFit/>
          </a:bodyPr>
          <a:lstStyle/>
          <a:p>
            <a:r>
              <a:rPr lang="de-DE" sz="3600" b="1">
                <a:latin typeface="Calibri" panose="020F0502020204030204" pitchFamily="34" charset="0"/>
                <a:cs typeface="Lucida Sans Unicode" panose="020B0602030504020204" pitchFamily="34" charset="0"/>
              </a:rPr>
              <a:t>Kontakt</a:t>
            </a:r>
            <a:endParaRPr lang="de-DE" sz="3600" b="1">
              <a:solidFill>
                <a:schemeClr val="bg2"/>
              </a:solidFill>
              <a:latin typeface="Calibri" panose="020F0502020204030204" pitchFamily="34" charset="0"/>
              <a:cs typeface="Lucida Sans Unicode" panose="020B0602030504020204" pitchFamily="34" charset="0"/>
            </a:endParaRPr>
          </a:p>
        </p:txBody>
      </p:sp>
      <p:sp>
        <p:nvSpPr>
          <p:cNvPr id="15" name="Rechteck 14"/>
          <p:cNvSpPr/>
          <p:nvPr userDrawn="1"/>
        </p:nvSpPr>
        <p:spPr>
          <a:xfrm>
            <a:off x="0" y="2348880"/>
            <a:ext cx="6215336" cy="954107"/>
          </a:xfrm>
          <a:prstGeom prst="rect">
            <a:avLst/>
          </a:prstGeom>
        </p:spPr>
        <p:txBody>
          <a:bodyPr wrap="square" lIns="360000">
            <a:spAutoFit/>
          </a:bodyPr>
          <a:lstStyle/>
          <a:p>
            <a:r>
              <a:rPr lang="de-DE" sz="2800">
                <a:solidFill>
                  <a:schemeClr val="bg1"/>
                </a:solidFill>
                <a:latin typeface="Calibri" panose="020F0502020204030204" pitchFamily="34" charset="0"/>
              </a:rPr>
              <a:t>BBQ - Baumann Bildung und Qualifizierung GmbH</a:t>
            </a:r>
            <a:endParaRPr lang="de-DE" sz="2400">
              <a:solidFill>
                <a:schemeClr val="bg1"/>
              </a:solidFill>
              <a:latin typeface="Calibri" panose="020F0502020204030204" pitchFamily="34" charset="0"/>
            </a:endParaRPr>
          </a:p>
        </p:txBody>
      </p:sp>
      <p:sp>
        <p:nvSpPr>
          <p:cNvPr id="7" name="Auf der gleichen Seite des Rechtecks liegende Ecken abrunden 6"/>
          <p:cNvSpPr/>
          <p:nvPr userDrawn="1"/>
        </p:nvSpPr>
        <p:spPr>
          <a:xfrm>
            <a:off x="-96688" y="6590968"/>
            <a:ext cx="11952138" cy="273658"/>
          </a:xfrm>
          <a:prstGeom prst="round2SameRect">
            <a:avLst>
              <a:gd name="adj1" fmla="val 33025"/>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00" b="1">
              <a:solidFill>
                <a:schemeClr val="tx1"/>
              </a:solidFill>
              <a:latin typeface="Calibri" panose="020F0502020204030204" pitchFamily="34" charset="0"/>
            </a:endParaRPr>
          </a:p>
        </p:txBody>
      </p:sp>
      <p:sp>
        <p:nvSpPr>
          <p:cNvPr id="8" name="Foliennummernplatzhalter 5"/>
          <p:cNvSpPr>
            <a:spLocks noGrp="1"/>
          </p:cNvSpPr>
          <p:nvPr>
            <p:ph type="sldNum" sz="quarter" idx="4"/>
          </p:nvPr>
        </p:nvSpPr>
        <p:spPr>
          <a:xfrm>
            <a:off x="10632504" y="6525343"/>
            <a:ext cx="1080120" cy="365125"/>
          </a:xfrm>
          <a:prstGeom prst="rect">
            <a:avLst/>
          </a:prstGeom>
        </p:spPr>
        <p:txBody>
          <a:bodyPr vert="horz" lIns="91440" tIns="45720" rIns="91440" bIns="45720" rtlCol="0" anchor="ctr"/>
          <a:lstStyle>
            <a:lvl1pPr algn="r">
              <a:defRPr sz="1300" b="1">
                <a:solidFill>
                  <a:schemeClr val="bg1"/>
                </a:solidFill>
                <a:latin typeface="Calibri" panose="020F0502020204030204" pitchFamily="34" charset="0"/>
              </a:defRPr>
            </a:lvl1pPr>
          </a:lstStyle>
          <a:p>
            <a:fld id="{0C8C0129-8475-40EE-AC67-F98452884494}" type="slidenum">
              <a:rPr lang="de-DE" smtClean="0"/>
              <a:pPr/>
              <a:t>‹Nr.›</a:t>
            </a:fld>
            <a:endParaRPr lang="de-DE"/>
          </a:p>
        </p:txBody>
      </p:sp>
      <p:sp>
        <p:nvSpPr>
          <p:cNvPr id="9"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F40642DC-E93E-405D-A337-407FA714CBA4}" type="datetime1">
              <a:rPr lang="de-DE" smtClean="0"/>
              <a:t>29.01.2024</a:t>
            </a:fld>
            <a:endParaRPr lang="de-DE"/>
          </a:p>
        </p:txBody>
      </p:sp>
      <p:sp>
        <p:nvSpPr>
          <p:cNvPr id="10"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3" name="Textplatzhalter 2"/>
          <p:cNvSpPr>
            <a:spLocks noGrp="1"/>
          </p:cNvSpPr>
          <p:nvPr>
            <p:ph type="body" sz="quarter" idx="10" hasCustomPrompt="1"/>
          </p:nvPr>
        </p:nvSpPr>
        <p:spPr>
          <a:xfrm>
            <a:off x="263352" y="3644900"/>
            <a:ext cx="4321175" cy="216058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t>Teltower Damm 13</a:t>
            </a:r>
            <a:b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br>
            <a: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t>14169 Berlin</a:t>
            </a:r>
            <a:b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br>
            <a: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t>Tel. 030 81059956  </a:t>
            </a:r>
            <a:b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br>
            <a: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t>Fax 030 81099705</a:t>
            </a:r>
            <a:b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br>
            <a: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t>www.bbq.de</a:t>
            </a:r>
          </a:p>
        </p:txBody>
      </p:sp>
    </p:spTree>
    <p:extLst>
      <p:ext uri="{BB962C8B-B14F-4D97-AF65-F5344CB8AC3E}">
        <p14:creationId xmlns:p14="http://schemas.microsoft.com/office/powerpoint/2010/main" val="2425065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ontakt">
    <p:spTree>
      <p:nvGrpSpPr>
        <p:cNvPr id="1" name=""/>
        <p:cNvGrpSpPr/>
        <p:nvPr/>
      </p:nvGrpSpPr>
      <p:grpSpPr>
        <a:xfrm>
          <a:off x="0" y="0"/>
          <a:ext cx="0" cy="0"/>
          <a:chOff x="0" y="0"/>
          <a:chExt cx="0" cy="0"/>
        </a:xfrm>
      </p:grpSpPr>
      <p:sp>
        <p:nvSpPr>
          <p:cNvPr id="5" name="Auf der gleichen Seite des Rechtecks liegende Ecken abrunden 4"/>
          <p:cNvSpPr/>
          <p:nvPr userDrawn="1"/>
        </p:nvSpPr>
        <p:spPr>
          <a:xfrm>
            <a:off x="-386299" y="1124744"/>
            <a:ext cx="12241750" cy="5724058"/>
          </a:xfrm>
          <a:prstGeom prst="round2SameRect">
            <a:avLst>
              <a:gd name="adj1" fmla="val 1644"/>
              <a:gd name="adj2" fmla="val 0"/>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sp>
        <p:nvSpPr>
          <p:cNvPr id="13" name="Abgerundetes Rechteck 12"/>
          <p:cNvSpPr/>
          <p:nvPr userDrawn="1"/>
        </p:nvSpPr>
        <p:spPr>
          <a:xfrm>
            <a:off x="-114702" y="1412776"/>
            <a:ext cx="2218047" cy="65315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432000" tIns="36000" rIns="180000" bIns="0" rtlCol="0" anchor="ctr">
            <a:spAutoFit/>
          </a:bodyPr>
          <a:lstStyle/>
          <a:p>
            <a:r>
              <a:rPr lang="de-DE" sz="3600" b="1">
                <a:latin typeface="Calibri" panose="020F0502020204030204" pitchFamily="34" charset="0"/>
                <a:cs typeface="Lucida Sans Unicode" panose="020B0602030504020204" pitchFamily="34" charset="0"/>
              </a:rPr>
              <a:t>Kontakt</a:t>
            </a:r>
            <a:endParaRPr lang="de-DE" sz="3600" b="1">
              <a:solidFill>
                <a:schemeClr val="bg2"/>
              </a:solidFill>
              <a:latin typeface="Calibri" panose="020F0502020204030204" pitchFamily="34" charset="0"/>
              <a:cs typeface="Lucida Sans Unicode" panose="020B0602030504020204" pitchFamily="34" charset="0"/>
            </a:endParaRPr>
          </a:p>
        </p:txBody>
      </p:sp>
      <p:sp>
        <p:nvSpPr>
          <p:cNvPr id="15" name="Rechteck 14"/>
          <p:cNvSpPr/>
          <p:nvPr userDrawn="1"/>
        </p:nvSpPr>
        <p:spPr>
          <a:xfrm>
            <a:off x="0" y="2348880"/>
            <a:ext cx="6215336" cy="3231654"/>
          </a:xfrm>
          <a:prstGeom prst="rect">
            <a:avLst/>
          </a:prstGeom>
        </p:spPr>
        <p:txBody>
          <a:bodyPr wrap="square" lIns="360000">
            <a:spAutoFit/>
          </a:bodyPr>
          <a:lstStyle/>
          <a:p>
            <a:r>
              <a:rPr lang="de-DE" sz="2800">
                <a:solidFill>
                  <a:schemeClr val="bg1"/>
                </a:solidFill>
                <a:latin typeface="Calibri" panose="020F0502020204030204" pitchFamily="34" charset="0"/>
              </a:rPr>
              <a:t>BBQ - Baumann Bildung und Qualifizierung GmbH</a:t>
            </a:r>
            <a:br>
              <a:rPr lang="de-DE" sz="2800">
                <a:solidFill>
                  <a:schemeClr val="bg1"/>
                </a:solidFill>
                <a:latin typeface="Calibri" panose="020F0502020204030204" pitchFamily="34" charset="0"/>
              </a:rPr>
            </a:br>
            <a:br>
              <a:rPr lang="de-DE" sz="2800">
                <a:solidFill>
                  <a:schemeClr val="bg1"/>
                </a:solidFill>
                <a:latin typeface="Calibri" panose="020F0502020204030204" pitchFamily="34" charset="0"/>
              </a:rPr>
            </a:br>
            <a:r>
              <a:rPr lang="de-DE" sz="2400">
                <a:solidFill>
                  <a:schemeClr val="bg1"/>
                </a:solidFill>
                <a:latin typeface="Calibri" panose="020F0502020204030204" pitchFamily="34" charset="0"/>
              </a:rPr>
              <a:t>Teltower Damm 13</a:t>
            </a:r>
            <a:br>
              <a:rPr lang="de-DE" sz="2400">
                <a:solidFill>
                  <a:schemeClr val="bg1"/>
                </a:solidFill>
                <a:latin typeface="Calibri" panose="020F0502020204030204" pitchFamily="34" charset="0"/>
              </a:rPr>
            </a:br>
            <a:r>
              <a:rPr lang="de-DE" sz="2400">
                <a:solidFill>
                  <a:schemeClr val="bg1"/>
                </a:solidFill>
                <a:latin typeface="Calibri" panose="020F0502020204030204" pitchFamily="34" charset="0"/>
              </a:rPr>
              <a:t>14169 Berlin</a:t>
            </a:r>
            <a:br>
              <a:rPr lang="de-DE" sz="2400">
                <a:solidFill>
                  <a:schemeClr val="bg1"/>
                </a:solidFill>
                <a:latin typeface="Calibri" panose="020F0502020204030204" pitchFamily="34" charset="0"/>
              </a:rPr>
            </a:br>
            <a:r>
              <a:rPr lang="de-DE" sz="2400">
                <a:solidFill>
                  <a:schemeClr val="bg1"/>
                </a:solidFill>
                <a:latin typeface="Calibri" panose="020F0502020204030204" pitchFamily="34" charset="0"/>
              </a:rPr>
              <a:t>Tel. 030 81059956  </a:t>
            </a:r>
            <a:br>
              <a:rPr lang="de-DE" sz="2400">
                <a:solidFill>
                  <a:schemeClr val="bg1"/>
                </a:solidFill>
                <a:latin typeface="Calibri" panose="020F0502020204030204" pitchFamily="34" charset="0"/>
              </a:rPr>
            </a:br>
            <a:r>
              <a:rPr lang="de-DE" sz="2400">
                <a:solidFill>
                  <a:schemeClr val="bg1"/>
                </a:solidFill>
                <a:latin typeface="Calibri" panose="020F0502020204030204" pitchFamily="34" charset="0"/>
              </a:rPr>
              <a:t>Fax 030 81099705</a:t>
            </a:r>
            <a:br>
              <a:rPr lang="de-DE" sz="2400">
                <a:solidFill>
                  <a:schemeClr val="bg1"/>
                </a:solidFill>
                <a:latin typeface="Calibri" panose="020F0502020204030204" pitchFamily="34" charset="0"/>
              </a:rPr>
            </a:br>
            <a:r>
              <a:rPr lang="de-DE" sz="2400">
                <a:solidFill>
                  <a:schemeClr val="bg1"/>
                </a:solidFill>
                <a:latin typeface="Calibri" panose="020F0502020204030204" pitchFamily="34" charset="0"/>
              </a:rPr>
              <a:t>www.bbq.de</a:t>
            </a:r>
          </a:p>
        </p:txBody>
      </p:sp>
      <p:sp>
        <p:nvSpPr>
          <p:cNvPr id="7" name="Auf der gleichen Seite des Rechtecks liegende Ecken abrunden 6"/>
          <p:cNvSpPr/>
          <p:nvPr userDrawn="1"/>
        </p:nvSpPr>
        <p:spPr>
          <a:xfrm>
            <a:off x="-96688" y="6590968"/>
            <a:ext cx="11952138" cy="273658"/>
          </a:xfrm>
          <a:prstGeom prst="round2SameRect">
            <a:avLst>
              <a:gd name="adj1" fmla="val 33025"/>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00" b="1">
              <a:solidFill>
                <a:schemeClr val="tx1"/>
              </a:solidFill>
              <a:latin typeface="Calibri" panose="020F0502020204030204" pitchFamily="34" charset="0"/>
            </a:endParaRPr>
          </a:p>
        </p:txBody>
      </p:sp>
      <p:sp>
        <p:nvSpPr>
          <p:cNvPr id="8" name="Foliennummernplatzhalter 5"/>
          <p:cNvSpPr>
            <a:spLocks noGrp="1"/>
          </p:cNvSpPr>
          <p:nvPr>
            <p:ph type="sldNum" sz="quarter" idx="4"/>
          </p:nvPr>
        </p:nvSpPr>
        <p:spPr>
          <a:xfrm>
            <a:off x="10632504" y="6525343"/>
            <a:ext cx="1080120" cy="365125"/>
          </a:xfrm>
          <a:prstGeom prst="rect">
            <a:avLst/>
          </a:prstGeom>
        </p:spPr>
        <p:txBody>
          <a:bodyPr vert="horz" lIns="91440" tIns="45720" rIns="91440" bIns="45720" rtlCol="0" anchor="ctr"/>
          <a:lstStyle>
            <a:lvl1pPr algn="r">
              <a:defRPr sz="1300" b="1">
                <a:solidFill>
                  <a:schemeClr val="bg1"/>
                </a:solidFill>
                <a:latin typeface="Calibri" panose="020F0502020204030204" pitchFamily="34" charset="0"/>
              </a:defRPr>
            </a:lvl1pPr>
          </a:lstStyle>
          <a:p>
            <a:fld id="{0C8C0129-8475-40EE-AC67-F98452884494}" type="slidenum">
              <a:rPr lang="de-DE" smtClean="0"/>
              <a:pPr/>
              <a:t>‹Nr.›</a:t>
            </a:fld>
            <a:endParaRPr lang="de-DE"/>
          </a:p>
        </p:txBody>
      </p:sp>
      <p:sp>
        <p:nvSpPr>
          <p:cNvPr id="9"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FD7FCE3B-D7D5-4FEF-A43F-FFB738EEB1CE}" type="datetime1">
              <a:rPr lang="de-DE" smtClean="0"/>
              <a:t>29.01.2024</a:t>
            </a:fld>
            <a:endParaRPr lang="de-DE"/>
          </a:p>
        </p:txBody>
      </p:sp>
      <p:sp>
        <p:nvSpPr>
          <p:cNvPr id="10"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Tree>
    <p:extLst>
      <p:ext uri="{BB962C8B-B14F-4D97-AF65-F5344CB8AC3E}">
        <p14:creationId xmlns:p14="http://schemas.microsoft.com/office/powerpoint/2010/main" val="3957377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Leer">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4" name="Holder 4"/>
          <p:cNvSpPr>
            <a:spLocks noGrp="1"/>
          </p:cNvSpPr>
          <p:nvPr>
            <p:ph type="sldNum" sz="quarter" idx="7"/>
          </p:nvPr>
        </p:nvSpPr>
        <p:spPr>
          <a:xfrm>
            <a:off x="11414760" y="6492875"/>
            <a:ext cx="431800" cy="365125"/>
          </a:xfrm>
        </p:spPr>
        <p:txBody>
          <a:bodyPr lIns="0" tIns="0" rIns="0" bIns="0"/>
          <a:lstStyle>
            <a:lvl1pPr algn="ctr">
              <a:defRPr sz="700" b="0" i="0">
                <a:solidFill>
                  <a:schemeClr val="tx1"/>
                </a:solidFill>
                <a:latin typeface="Calibri"/>
                <a:cs typeface="Calibri"/>
              </a:defRPr>
            </a:lvl1pPr>
          </a:lstStyle>
          <a:p>
            <a:pPr marL="23012"/>
            <a:fld id="{81D60167-4931-47E6-BA6A-407CBD079E47}" type="slidenum">
              <a:rPr lang="de-DE" smtClean="0"/>
              <a:pPr marL="23012"/>
              <a:t>‹Nr.›</a:t>
            </a:fld>
            <a:endParaRPr lang="de-DE" dirty="0"/>
          </a:p>
        </p:txBody>
      </p:sp>
    </p:spTree>
    <p:extLst>
      <p:ext uri="{BB962C8B-B14F-4D97-AF65-F5344CB8AC3E}">
        <p14:creationId xmlns:p14="http://schemas.microsoft.com/office/powerpoint/2010/main" val="194801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mit zweiter Zeile">
    <p:spTree>
      <p:nvGrpSpPr>
        <p:cNvPr id="1" name=""/>
        <p:cNvGrpSpPr/>
        <p:nvPr/>
      </p:nvGrpSpPr>
      <p:grpSpPr>
        <a:xfrm>
          <a:off x="0" y="0"/>
          <a:ext cx="0" cy="0"/>
          <a:chOff x="0" y="0"/>
          <a:chExt cx="0" cy="0"/>
        </a:xfrm>
      </p:grpSpPr>
      <p:sp>
        <p:nvSpPr>
          <p:cNvPr id="12" name="Auf der gleichen Seite des Rechtecks liegende Ecken abrunden 11"/>
          <p:cNvSpPr/>
          <p:nvPr userDrawn="1"/>
        </p:nvSpPr>
        <p:spPr>
          <a:xfrm>
            <a:off x="-96688" y="1124744"/>
            <a:ext cx="11952138" cy="6120680"/>
          </a:xfrm>
          <a:prstGeom prst="round2SameRect">
            <a:avLst>
              <a:gd name="adj1" fmla="val 1480"/>
              <a:gd name="adj2" fmla="val 0"/>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Auf der gleichen Seite des Rechtecks liegende Ecken abrunden 12"/>
          <p:cNvSpPr/>
          <p:nvPr userDrawn="1"/>
        </p:nvSpPr>
        <p:spPr>
          <a:xfrm>
            <a:off x="-96688" y="6590968"/>
            <a:ext cx="11952138" cy="273658"/>
          </a:xfrm>
          <a:prstGeom prst="round2SameRect">
            <a:avLst>
              <a:gd name="adj1" fmla="val 33025"/>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00" b="1">
              <a:solidFill>
                <a:schemeClr val="tx1"/>
              </a:solidFill>
              <a:latin typeface="Calibri" panose="020F0502020204030204" pitchFamily="34" charset="0"/>
            </a:endParaRPr>
          </a:p>
        </p:txBody>
      </p:sp>
      <p:sp>
        <p:nvSpPr>
          <p:cNvPr id="15" name="Foliennummernplatzhalter 5"/>
          <p:cNvSpPr>
            <a:spLocks noGrp="1"/>
          </p:cNvSpPr>
          <p:nvPr>
            <p:ph type="sldNum" sz="quarter" idx="4"/>
          </p:nvPr>
        </p:nvSpPr>
        <p:spPr>
          <a:xfrm>
            <a:off x="10632504" y="6525343"/>
            <a:ext cx="1080120" cy="365125"/>
          </a:xfrm>
          <a:prstGeom prst="rect">
            <a:avLst/>
          </a:prstGeom>
        </p:spPr>
        <p:txBody>
          <a:bodyPr vert="horz" lIns="91440" tIns="45720" rIns="91440" bIns="45720" rtlCol="0" anchor="ctr"/>
          <a:lstStyle>
            <a:lvl1pPr algn="r">
              <a:defRPr sz="1300" b="1">
                <a:solidFill>
                  <a:schemeClr val="bg1"/>
                </a:solidFill>
                <a:latin typeface="Calibri" panose="020F0502020204030204" pitchFamily="34" charset="0"/>
              </a:defRPr>
            </a:lvl1pPr>
          </a:lstStyle>
          <a:p>
            <a:fld id="{0C8C0129-8475-40EE-AC67-F98452884494}" type="slidenum">
              <a:rPr lang="de-DE" smtClean="0"/>
              <a:pPr/>
              <a:t>‹Nr.›</a:t>
            </a:fld>
            <a:endParaRPr lang="de-DE"/>
          </a:p>
        </p:txBody>
      </p:sp>
      <p:sp>
        <p:nvSpPr>
          <p:cNvPr id="16"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D6588806-7456-4FD6-8EA7-7B6194C78F28}" type="datetime1">
              <a:rPr lang="de-DE" smtClean="0"/>
              <a:t>29.01.2024</a:t>
            </a:fld>
            <a:endParaRPr lang="de-DE"/>
          </a:p>
        </p:txBody>
      </p:sp>
      <p:sp>
        <p:nvSpPr>
          <p:cNvPr id="17"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9" name="Titel 1"/>
          <p:cNvSpPr>
            <a:spLocks noGrp="1"/>
          </p:cNvSpPr>
          <p:nvPr>
            <p:ph type="title" hasCustomPrompt="1"/>
          </p:nvPr>
        </p:nvSpPr>
        <p:spPr>
          <a:xfrm>
            <a:off x="-114701" y="4215599"/>
            <a:ext cx="2821920" cy="591859"/>
          </a:xfrm>
          <a:prstGeom prst="roundRect">
            <a:avLst>
              <a:gd name="adj" fmla="val 15324"/>
            </a:avLst>
          </a:prstGeom>
          <a:solidFill>
            <a:srgbClr val="FFFFFF">
              <a:alpha val="69804"/>
            </a:srgbClr>
          </a:solidFill>
          <a:ln>
            <a:noFill/>
          </a:ln>
        </p:spPr>
        <p:txBody>
          <a:bodyPr wrap="none" lIns="432000" tIns="36000" rIns="180000" bIns="0">
            <a:spAutoFit/>
          </a:bodyPr>
          <a:lstStyle>
            <a:lvl1pPr>
              <a:defRPr sz="3600" b="1">
                <a:solidFill>
                  <a:schemeClr val="tx2"/>
                </a:solidFill>
                <a:latin typeface="Calibri" panose="020F0502020204030204" pitchFamily="34" charset="0"/>
              </a:defRPr>
            </a:lvl1pPr>
          </a:lstStyle>
          <a:p>
            <a:r>
              <a:rPr lang="de-DE"/>
              <a:t>Überschrift</a:t>
            </a:r>
          </a:p>
        </p:txBody>
      </p:sp>
      <p:sp>
        <p:nvSpPr>
          <p:cNvPr id="10" name="Textplatzhalter 27"/>
          <p:cNvSpPr>
            <a:spLocks noGrp="1"/>
          </p:cNvSpPr>
          <p:nvPr>
            <p:ph type="body" sz="quarter" idx="13" hasCustomPrompt="1"/>
          </p:nvPr>
        </p:nvSpPr>
        <p:spPr>
          <a:xfrm>
            <a:off x="-114702" y="4943407"/>
            <a:ext cx="2873358" cy="591859"/>
          </a:xfrm>
          <a:prstGeom prst="roundRect">
            <a:avLst/>
          </a:prstGeom>
          <a:solidFill>
            <a:srgbClr val="FFFFFF">
              <a:alpha val="69804"/>
            </a:srgbClr>
          </a:solidFill>
        </p:spPr>
        <p:txBody>
          <a:bodyPr wrap="none" lIns="432000" tIns="36000" rIns="180000" bIns="0">
            <a:spAutoFit/>
          </a:bodyPr>
          <a:lstStyle>
            <a:lvl1pPr marL="0" indent="0">
              <a:buNone/>
              <a:defRPr sz="3600">
                <a:solidFill>
                  <a:schemeClr val="tx2"/>
                </a:solidFill>
                <a:latin typeface="Calibri" panose="020F0502020204030204" pitchFamily="34" charset="0"/>
              </a:defRPr>
            </a:lvl1pPr>
            <a:lvl2pPr>
              <a:defRPr sz="3600">
                <a:solidFill>
                  <a:schemeClr val="bg2"/>
                </a:solidFill>
              </a:defRPr>
            </a:lvl2pPr>
            <a:lvl3pPr>
              <a:defRPr sz="3600">
                <a:solidFill>
                  <a:schemeClr val="bg2"/>
                </a:solidFill>
              </a:defRPr>
            </a:lvl3pPr>
            <a:lvl4pPr>
              <a:defRPr sz="3600">
                <a:solidFill>
                  <a:schemeClr val="bg2"/>
                </a:solidFill>
              </a:defRPr>
            </a:lvl4pPr>
            <a:lvl5pPr>
              <a:defRPr sz="3600">
                <a:solidFill>
                  <a:schemeClr val="bg2"/>
                </a:solidFill>
              </a:defRPr>
            </a:lvl5pPr>
          </a:lstStyle>
          <a:p>
            <a:pPr lvl="0"/>
            <a:r>
              <a:rPr lang="de-DE"/>
              <a:t>zweite Zeile</a:t>
            </a:r>
          </a:p>
        </p:txBody>
      </p:sp>
      <p:sp>
        <p:nvSpPr>
          <p:cNvPr id="20" name="Titel 1"/>
          <p:cNvSpPr txBox="1">
            <a:spLocks/>
          </p:cNvSpPr>
          <p:nvPr userDrawn="1"/>
        </p:nvSpPr>
        <p:spPr>
          <a:xfrm>
            <a:off x="-127954" y="764704"/>
            <a:ext cx="6439978" cy="591859"/>
          </a:xfrm>
          <a:prstGeom prst="roundRect">
            <a:avLst/>
          </a:prstGeom>
          <a:solidFill>
            <a:schemeClr val="tx2"/>
          </a:solidFill>
          <a:ln>
            <a:noFill/>
          </a:ln>
        </p:spPr>
        <p:txBody>
          <a:bodyPr wrap="square" lIns="432000" tIns="36000" rIns="144000" bIns="0">
            <a:spAutoFit/>
          </a:bodyPr>
          <a:lstStyle>
            <a:lvl1pPr algn="l" defTabSz="914400" rtl="0" eaLnBrk="1" latinLnBrk="0" hangingPunct="1">
              <a:lnSpc>
                <a:spcPct val="90000"/>
              </a:lnSpc>
              <a:spcBef>
                <a:spcPct val="0"/>
              </a:spcBef>
              <a:buNone/>
              <a:defRPr sz="3600" b="1" kern="1200">
                <a:solidFill>
                  <a:schemeClr val="bg1"/>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r>
              <a:rPr lang="de-DE" b="0"/>
              <a:t>#weiter</a:t>
            </a:r>
            <a:r>
              <a:rPr lang="de-DE"/>
              <a:t>bilden</a:t>
            </a:r>
            <a:r>
              <a:rPr lang="de-DE" baseline="0"/>
              <a:t> </a:t>
            </a:r>
            <a:r>
              <a:rPr lang="de-DE" b="0" baseline="0"/>
              <a:t>#weiter</a:t>
            </a:r>
            <a:r>
              <a:rPr lang="de-DE" baseline="0"/>
              <a:t>kommen</a:t>
            </a:r>
            <a:endParaRPr lang="de-DE"/>
          </a:p>
        </p:txBody>
      </p:sp>
    </p:spTree>
    <p:extLst>
      <p:ext uri="{BB962C8B-B14F-4D97-AF65-F5344CB8AC3E}">
        <p14:creationId xmlns:p14="http://schemas.microsoft.com/office/powerpoint/2010/main" val="51565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igenes Titel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96838" y="1125538"/>
            <a:ext cx="11952288" cy="6119812"/>
          </a:xfrm>
          <a:prstGeom prst="roundRect">
            <a:avLst>
              <a:gd name="adj" fmla="val 1210"/>
            </a:avLst>
          </a:prstGeom>
          <a:solidFill>
            <a:schemeClr val="bg2"/>
          </a:solidFill>
        </p:spPr>
        <p:txBody>
          <a:bodyPr anchor="t"/>
          <a:lstStyle>
            <a:lvl1pPr marL="0" indent="0" algn="ctr">
              <a:buFontTx/>
              <a:buNone/>
              <a:defRPr baseline="0">
                <a:solidFill>
                  <a:schemeClr val="bg1"/>
                </a:solidFill>
                <a:latin typeface="Calibri" panose="020F0502020204030204" pitchFamily="34" charset="0"/>
              </a:defRPr>
            </a:lvl1pPr>
          </a:lstStyle>
          <a:p>
            <a:r>
              <a:rPr lang="de-DE"/>
              <a:t>Bild durch Klicken auf Symbol hinzufügen</a:t>
            </a:r>
          </a:p>
        </p:txBody>
      </p:sp>
      <p:sp>
        <p:nvSpPr>
          <p:cNvPr id="6" name="Fußzeilenplatzhalter 5"/>
          <p:cNvSpPr>
            <a:spLocks noGrp="1"/>
          </p:cNvSpPr>
          <p:nvPr>
            <p:ph type="ftr" sz="quarter" idx="15"/>
          </p:nvPr>
        </p:nvSpPr>
        <p:spPr>
          <a:xfrm>
            <a:off x="-96688" y="6590969"/>
            <a:ext cx="11952138" cy="267032"/>
          </a:xfrm>
          <a:prstGeom prst="round2SameRect">
            <a:avLst/>
          </a:prstGeom>
          <a:solidFill>
            <a:schemeClr val="tx2"/>
          </a:solidFill>
        </p:spPr>
        <p:txBody>
          <a:bodyPr/>
          <a:lstStyle/>
          <a:p>
            <a:pPr marL="450850"/>
            <a:r>
              <a:rPr lang="de-DE"/>
              <a:t>www.bbq.de</a:t>
            </a:r>
          </a:p>
        </p:txBody>
      </p:sp>
      <p:sp>
        <p:nvSpPr>
          <p:cNvPr id="13" name="Titel 1"/>
          <p:cNvSpPr>
            <a:spLocks noGrp="1"/>
          </p:cNvSpPr>
          <p:nvPr>
            <p:ph type="title" hasCustomPrompt="1"/>
          </p:nvPr>
        </p:nvSpPr>
        <p:spPr>
          <a:xfrm>
            <a:off x="-114702" y="4421317"/>
            <a:ext cx="4798080" cy="591859"/>
          </a:xfrm>
          <a:prstGeom prst="roundRect">
            <a:avLst/>
          </a:prstGeom>
          <a:solidFill>
            <a:srgbClr val="FFFFFF">
              <a:alpha val="69804"/>
            </a:srgbClr>
          </a:solidFill>
        </p:spPr>
        <p:txBody>
          <a:bodyPr wrap="none" lIns="432000" tIns="36000" rIns="180000" bIns="0">
            <a:spAutoFit/>
          </a:bodyPr>
          <a:lstStyle>
            <a:lvl1pPr>
              <a:defRPr sz="3600" b="1">
                <a:solidFill>
                  <a:schemeClr val="tx2"/>
                </a:solidFill>
                <a:latin typeface="Calibri" panose="020F0502020204030204" pitchFamily="34" charset="0"/>
              </a:defRPr>
            </a:lvl1pPr>
          </a:lstStyle>
          <a:p>
            <a:r>
              <a:rPr lang="de-DE"/>
              <a:t>Titel der Präsentation</a:t>
            </a:r>
          </a:p>
        </p:txBody>
      </p:sp>
      <p:sp>
        <p:nvSpPr>
          <p:cNvPr id="5" name="Datumsplatzhalter 4"/>
          <p:cNvSpPr>
            <a:spLocks noGrp="1"/>
          </p:cNvSpPr>
          <p:nvPr>
            <p:ph type="dt" sz="half" idx="14"/>
          </p:nvPr>
        </p:nvSpPr>
        <p:spPr/>
        <p:txBody>
          <a:bodyPr/>
          <a:lstStyle/>
          <a:p>
            <a:fld id="{808AE709-0829-4A23-94DC-12C1B34D298A}" type="datetime1">
              <a:rPr lang="de-DE" smtClean="0"/>
              <a:t>29.01.2024</a:t>
            </a:fld>
            <a:endParaRPr lang="de-DE"/>
          </a:p>
        </p:txBody>
      </p:sp>
      <p:sp>
        <p:nvSpPr>
          <p:cNvPr id="7" name="Foliennummernplatzhalter 6"/>
          <p:cNvSpPr>
            <a:spLocks noGrp="1"/>
          </p:cNvSpPr>
          <p:nvPr>
            <p:ph type="sldNum" sz="quarter" idx="16"/>
          </p:nvPr>
        </p:nvSpPr>
        <p:spPr/>
        <p:txBody>
          <a:bodyPr/>
          <a:lstStyle/>
          <a:p>
            <a:fld id="{0C8C0129-8475-40EE-AC67-F98452884494}" type="slidenum">
              <a:rPr lang="de-DE" smtClean="0"/>
              <a:pPr/>
              <a:t>‹Nr.›</a:t>
            </a:fld>
            <a:endParaRPr lang="de-DE"/>
          </a:p>
        </p:txBody>
      </p:sp>
    </p:spTree>
    <p:extLst>
      <p:ext uri="{BB962C8B-B14F-4D97-AF65-F5344CB8AC3E}">
        <p14:creationId xmlns:p14="http://schemas.microsoft.com/office/powerpoint/2010/main" val="17616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igenes Titel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96838" y="1125538"/>
            <a:ext cx="11952288" cy="6119812"/>
          </a:xfrm>
          <a:prstGeom prst="roundRect">
            <a:avLst>
              <a:gd name="adj" fmla="val 1210"/>
            </a:avLst>
          </a:prstGeom>
          <a:solidFill>
            <a:schemeClr val="bg2"/>
          </a:solidFill>
        </p:spPr>
        <p:txBody>
          <a:bodyPr anchor="t"/>
          <a:lstStyle>
            <a:lvl1pPr marL="0" indent="0" algn="ctr">
              <a:buFontTx/>
              <a:buNone/>
              <a:defRPr baseline="0">
                <a:solidFill>
                  <a:schemeClr val="bg1"/>
                </a:solidFill>
                <a:latin typeface="Calibri" panose="020F0502020204030204" pitchFamily="34" charset="0"/>
              </a:defRPr>
            </a:lvl1pPr>
          </a:lstStyle>
          <a:p>
            <a:r>
              <a:rPr lang="de-DE"/>
              <a:t>Bild durch Klicken auf Symbol hinzufügen</a:t>
            </a:r>
          </a:p>
        </p:txBody>
      </p:sp>
      <p:sp>
        <p:nvSpPr>
          <p:cNvPr id="6" name="Fußzeilenplatzhalter 5"/>
          <p:cNvSpPr>
            <a:spLocks noGrp="1"/>
          </p:cNvSpPr>
          <p:nvPr>
            <p:ph type="ftr" sz="quarter" idx="15"/>
          </p:nvPr>
        </p:nvSpPr>
        <p:spPr>
          <a:xfrm>
            <a:off x="-96688" y="6590969"/>
            <a:ext cx="11952138" cy="267032"/>
          </a:xfrm>
          <a:prstGeom prst="round2SameRect">
            <a:avLst/>
          </a:prstGeom>
          <a:solidFill>
            <a:schemeClr val="tx2"/>
          </a:solidFill>
        </p:spPr>
        <p:txBody>
          <a:bodyPr/>
          <a:lstStyle/>
          <a:p>
            <a:pPr marL="450850"/>
            <a:r>
              <a:rPr lang="de-DE"/>
              <a:t>www.bbq.de</a:t>
            </a:r>
          </a:p>
        </p:txBody>
      </p:sp>
      <p:sp>
        <p:nvSpPr>
          <p:cNvPr id="13" name="Titel 1"/>
          <p:cNvSpPr>
            <a:spLocks noGrp="1"/>
          </p:cNvSpPr>
          <p:nvPr>
            <p:ph type="title" hasCustomPrompt="1"/>
          </p:nvPr>
        </p:nvSpPr>
        <p:spPr>
          <a:xfrm>
            <a:off x="-114702" y="4221088"/>
            <a:ext cx="4798080" cy="591859"/>
          </a:xfrm>
          <a:prstGeom prst="roundRect">
            <a:avLst/>
          </a:prstGeom>
          <a:solidFill>
            <a:srgbClr val="FFFFFF">
              <a:alpha val="69804"/>
            </a:srgbClr>
          </a:solidFill>
        </p:spPr>
        <p:txBody>
          <a:bodyPr wrap="none" lIns="432000" tIns="36000" rIns="180000" bIns="0">
            <a:spAutoFit/>
          </a:bodyPr>
          <a:lstStyle>
            <a:lvl1pPr>
              <a:defRPr sz="3600" b="1">
                <a:solidFill>
                  <a:schemeClr val="tx2"/>
                </a:solidFill>
                <a:latin typeface="Calibri" panose="020F0502020204030204" pitchFamily="34" charset="0"/>
              </a:defRPr>
            </a:lvl1pPr>
          </a:lstStyle>
          <a:p>
            <a:r>
              <a:rPr lang="de-DE"/>
              <a:t>Titel der Präsentation</a:t>
            </a:r>
          </a:p>
        </p:txBody>
      </p:sp>
      <p:sp>
        <p:nvSpPr>
          <p:cNvPr id="5" name="Datumsplatzhalter 4"/>
          <p:cNvSpPr>
            <a:spLocks noGrp="1"/>
          </p:cNvSpPr>
          <p:nvPr>
            <p:ph type="dt" sz="half" idx="14"/>
          </p:nvPr>
        </p:nvSpPr>
        <p:spPr/>
        <p:txBody>
          <a:bodyPr/>
          <a:lstStyle/>
          <a:p>
            <a:fld id="{6232A970-C820-4A63-846A-12FAFC48221B}" type="datetime1">
              <a:rPr lang="de-DE" smtClean="0"/>
              <a:t>29.01.2024</a:t>
            </a:fld>
            <a:endParaRPr lang="de-DE"/>
          </a:p>
        </p:txBody>
      </p:sp>
      <p:sp>
        <p:nvSpPr>
          <p:cNvPr id="7" name="Foliennummernplatzhalter 6"/>
          <p:cNvSpPr>
            <a:spLocks noGrp="1"/>
          </p:cNvSpPr>
          <p:nvPr>
            <p:ph type="sldNum" sz="quarter" idx="16"/>
          </p:nvPr>
        </p:nvSpPr>
        <p:spPr/>
        <p:txBody>
          <a:bodyPr/>
          <a:lstStyle/>
          <a:p>
            <a:fld id="{0C8C0129-8475-40EE-AC67-F98452884494}" type="slidenum">
              <a:rPr lang="de-DE" smtClean="0"/>
              <a:pPr/>
              <a:t>‹Nr.›</a:t>
            </a:fld>
            <a:endParaRPr lang="de-DE"/>
          </a:p>
        </p:txBody>
      </p:sp>
      <p:sp>
        <p:nvSpPr>
          <p:cNvPr id="9" name="Textplatzhalter 27"/>
          <p:cNvSpPr>
            <a:spLocks noGrp="1"/>
          </p:cNvSpPr>
          <p:nvPr>
            <p:ph type="body" sz="quarter" idx="13" hasCustomPrompt="1"/>
          </p:nvPr>
        </p:nvSpPr>
        <p:spPr>
          <a:xfrm>
            <a:off x="-114702" y="4943407"/>
            <a:ext cx="2873358" cy="591859"/>
          </a:xfrm>
          <a:prstGeom prst="roundRect">
            <a:avLst/>
          </a:prstGeom>
          <a:solidFill>
            <a:srgbClr val="FFFFFF">
              <a:alpha val="69804"/>
            </a:srgbClr>
          </a:solidFill>
        </p:spPr>
        <p:txBody>
          <a:bodyPr wrap="none" lIns="432000" tIns="36000" rIns="180000" bIns="0">
            <a:spAutoFit/>
          </a:bodyPr>
          <a:lstStyle>
            <a:lvl1pPr marL="0" indent="0">
              <a:buNone/>
              <a:defRPr sz="3600">
                <a:solidFill>
                  <a:schemeClr val="tx2"/>
                </a:solidFill>
                <a:latin typeface="Calibri" panose="020F0502020204030204" pitchFamily="34" charset="0"/>
              </a:defRPr>
            </a:lvl1pPr>
            <a:lvl2pPr>
              <a:defRPr sz="3600">
                <a:solidFill>
                  <a:schemeClr val="bg2"/>
                </a:solidFill>
              </a:defRPr>
            </a:lvl2pPr>
            <a:lvl3pPr>
              <a:defRPr sz="3600">
                <a:solidFill>
                  <a:schemeClr val="bg2"/>
                </a:solidFill>
              </a:defRPr>
            </a:lvl3pPr>
            <a:lvl4pPr>
              <a:defRPr sz="3600">
                <a:solidFill>
                  <a:schemeClr val="bg2"/>
                </a:solidFill>
              </a:defRPr>
            </a:lvl4pPr>
            <a:lvl5pPr>
              <a:defRPr sz="3600">
                <a:solidFill>
                  <a:schemeClr val="bg2"/>
                </a:solidFill>
              </a:defRPr>
            </a:lvl5pPr>
          </a:lstStyle>
          <a:p>
            <a:pPr lvl="0"/>
            <a:r>
              <a:rPr lang="de-DE"/>
              <a:t>zweite Zeile</a:t>
            </a:r>
          </a:p>
        </p:txBody>
      </p:sp>
    </p:spTree>
    <p:extLst>
      <p:ext uri="{BB962C8B-B14F-4D97-AF65-F5344CB8AC3E}">
        <p14:creationId xmlns:p14="http://schemas.microsoft.com/office/powerpoint/2010/main" val="20614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zweite Titelfolie">
    <p:spTree>
      <p:nvGrpSpPr>
        <p:cNvPr id="1" name=""/>
        <p:cNvGrpSpPr/>
        <p:nvPr/>
      </p:nvGrpSpPr>
      <p:grpSpPr>
        <a:xfrm>
          <a:off x="0" y="0"/>
          <a:ext cx="0" cy="0"/>
          <a:chOff x="0" y="0"/>
          <a:chExt cx="0" cy="0"/>
        </a:xfrm>
      </p:grpSpPr>
      <p:sp>
        <p:nvSpPr>
          <p:cNvPr id="2" name="Titel 1"/>
          <p:cNvSpPr>
            <a:spLocks noGrp="1"/>
          </p:cNvSpPr>
          <p:nvPr>
            <p:ph type="title"/>
          </p:nvPr>
        </p:nvSpPr>
        <p:spPr>
          <a:xfrm>
            <a:off x="33612" y="1065312"/>
            <a:ext cx="10515600" cy="2852737"/>
          </a:xfrm>
          <a:prstGeom prst="rect">
            <a:avLst/>
          </a:prstGeom>
        </p:spPr>
        <p:txBody>
          <a:bodyPr lIns="360000" anchor="b"/>
          <a:lstStyle>
            <a:lvl1pPr>
              <a:defRPr sz="6000">
                <a:latin typeface="Calibri" panose="020F0502020204030204" pitchFamily="34" charset="0"/>
              </a:defRPr>
            </a:lvl1pPr>
          </a:lstStyle>
          <a:p>
            <a:r>
              <a:rPr lang="de-DE"/>
              <a:t>Mastertitelformat bearbeiten</a:t>
            </a:r>
          </a:p>
        </p:txBody>
      </p:sp>
      <p:sp>
        <p:nvSpPr>
          <p:cNvPr id="3" name="Textplatzhalter 2"/>
          <p:cNvSpPr>
            <a:spLocks noGrp="1"/>
          </p:cNvSpPr>
          <p:nvPr>
            <p:ph type="body" idx="1"/>
          </p:nvPr>
        </p:nvSpPr>
        <p:spPr>
          <a:xfrm>
            <a:off x="33612" y="3945037"/>
            <a:ext cx="10515600" cy="1500187"/>
          </a:xfrm>
          <a:prstGeom prst="rect">
            <a:avLst/>
          </a:prstGeom>
        </p:spPr>
        <p:txBody>
          <a:bodyPr lIns="360000"/>
          <a:lstStyle>
            <a:lvl1pPr marL="0" indent="0">
              <a:buNone/>
              <a:defRPr sz="2400">
                <a:solidFill>
                  <a:schemeClr val="tx1"/>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9"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801CE7A2-D388-4E05-8B3D-5C9643ABBDA7}" type="datetime1">
              <a:rPr lang="de-DE" smtClean="0"/>
              <a:t>29.01.2024</a:t>
            </a:fld>
            <a:endParaRPr lang="de-DE"/>
          </a:p>
        </p:txBody>
      </p:sp>
      <p:sp>
        <p:nvSpPr>
          <p:cNvPr id="10"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7" name="Rechteck 6">
            <a:extLst>
              <a:ext uri="{FF2B5EF4-FFF2-40B4-BE49-F238E27FC236}">
                <a16:creationId xmlns:a16="http://schemas.microsoft.com/office/drawing/2014/main" id="{A5305512-2A73-4528-B4AD-993EB640FBF7}"/>
              </a:ext>
            </a:extLst>
          </p:cNvPr>
          <p:cNvSpPr/>
          <p:nvPr userDrawn="1"/>
        </p:nvSpPr>
        <p:spPr>
          <a:xfrm>
            <a:off x="11480641" y="6642556"/>
            <a:ext cx="381836" cy="215444"/>
          </a:xfrm>
          <a:prstGeom prst="rect">
            <a:avLst/>
          </a:prstGeom>
        </p:spPr>
        <p:txBody>
          <a:bodyPr wrap="none">
            <a:spAutoFit/>
          </a:bodyPr>
          <a:lstStyle/>
          <a:p>
            <a:fld id="{81D60167-4931-47E6-BA6A-407CBD079E47}" type="slidenum">
              <a:rPr lang="de-DE" sz="800" smtClean="0"/>
              <a:pPr/>
              <a:t>‹Nr.›</a:t>
            </a:fld>
            <a:endParaRPr lang="de-DE" sz="800" dirty="0"/>
          </a:p>
        </p:txBody>
      </p:sp>
    </p:spTree>
    <p:extLst>
      <p:ext uri="{BB962C8B-B14F-4D97-AF65-F5344CB8AC3E}">
        <p14:creationId xmlns:p14="http://schemas.microsoft.com/office/powerpoint/2010/main" val="120280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ischenüberschrift blau">
    <p:spTree>
      <p:nvGrpSpPr>
        <p:cNvPr id="1" name=""/>
        <p:cNvGrpSpPr/>
        <p:nvPr/>
      </p:nvGrpSpPr>
      <p:grpSpPr>
        <a:xfrm>
          <a:off x="0" y="0"/>
          <a:ext cx="0" cy="0"/>
          <a:chOff x="0" y="0"/>
          <a:chExt cx="0" cy="0"/>
        </a:xfrm>
      </p:grpSpPr>
      <p:sp>
        <p:nvSpPr>
          <p:cNvPr id="5" name="Auf der gleichen Seite des Rechtecks liegende Ecken abrunden 4"/>
          <p:cNvSpPr/>
          <p:nvPr userDrawn="1"/>
        </p:nvSpPr>
        <p:spPr>
          <a:xfrm>
            <a:off x="-386299" y="1124744"/>
            <a:ext cx="12241750" cy="5724058"/>
          </a:xfrm>
          <a:prstGeom prst="round2SameRect">
            <a:avLst>
              <a:gd name="adj1" fmla="val 1644"/>
              <a:gd name="adj2" fmla="val 0"/>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sp>
        <p:nvSpPr>
          <p:cNvPr id="13" name="Auf der gleichen Seite des Rechtecks liegende Ecken abrunden 4">
            <a:extLst>
              <a:ext uri="{FF2B5EF4-FFF2-40B4-BE49-F238E27FC236}">
                <a16:creationId xmlns:a16="http://schemas.microsoft.com/office/drawing/2014/main" id="{7B8064A3-24DB-47A9-B3D7-EDCE1A9EA459}"/>
              </a:ext>
            </a:extLst>
          </p:cNvPr>
          <p:cNvSpPr/>
          <p:nvPr userDrawn="1"/>
        </p:nvSpPr>
        <p:spPr>
          <a:xfrm>
            <a:off x="-386299" y="1124743"/>
            <a:ext cx="12241750" cy="5765725"/>
          </a:xfrm>
          <a:prstGeom prst="round2SameRect">
            <a:avLst>
              <a:gd name="adj1" fmla="val 1644"/>
              <a:gd name="adj2" fmla="val 0"/>
            </a:avLst>
          </a:prstGeom>
          <a:gradFill flip="none" rotWithShape="1">
            <a:gsLst>
              <a:gs pos="11000">
                <a:srgbClr val="1A1A62"/>
              </a:gs>
              <a:gs pos="86000">
                <a:srgbClr val="29BAD5"/>
              </a:gs>
            </a:gsLst>
            <a:lin ang="1740000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Arial"/>
              <a:ea typeface="+mn-ea"/>
              <a:cs typeface="+mn-cs"/>
            </a:endParaRPr>
          </a:p>
        </p:txBody>
      </p:sp>
      <p:sp>
        <p:nvSpPr>
          <p:cNvPr id="9" name="Datumsplatzhalter 6"/>
          <p:cNvSpPr>
            <a:spLocks noGrp="1"/>
          </p:cNvSpPr>
          <p:nvPr>
            <p:ph type="dt" sz="half" idx="2"/>
          </p:nvPr>
        </p:nvSpPr>
        <p:spPr>
          <a:xfrm>
            <a:off x="263352" y="6525343"/>
            <a:ext cx="2592288" cy="365126"/>
          </a:xfrm>
          <a:prstGeom prst="rect">
            <a:avLst/>
          </a:prstGeom>
        </p:spPr>
        <p:txBody>
          <a:bodyPr anchor="ctr"/>
          <a:lstStyle>
            <a:lvl1pPr>
              <a:defRPr sz="1300" b="0">
                <a:solidFill>
                  <a:srgbClr val="29BAD5"/>
                </a:solidFill>
                <a:latin typeface="Open Sans" pitchFamily="2" charset="0"/>
                <a:ea typeface="Open Sans" pitchFamily="2" charset="0"/>
                <a:cs typeface="Open Sans" pitchFamily="2" charset="0"/>
              </a:defRPr>
            </a:lvl1pPr>
          </a:lstStyle>
          <a:p>
            <a:fld id="{158815EE-C0EC-485D-A1BB-988723BAD573}" type="datetime1">
              <a:rPr lang="de-DE" smtClean="0"/>
              <a:t>29.01.2024</a:t>
            </a:fld>
            <a:endParaRPr lang="de-DE"/>
          </a:p>
        </p:txBody>
      </p:sp>
      <p:sp>
        <p:nvSpPr>
          <p:cNvPr id="11" name="Titel 1"/>
          <p:cNvSpPr>
            <a:spLocks noGrp="1"/>
          </p:cNvSpPr>
          <p:nvPr>
            <p:ph type="title"/>
          </p:nvPr>
        </p:nvSpPr>
        <p:spPr>
          <a:xfrm>
            <a:off x="33612" y="1065312"/>
            <a:ext cx="10515600" cy="2852737"/>
          </a:xfrm>
          <a:prstGeom prst="rect">
            <a:avLst/>
          </a:prstGeom>
        </p:spPr>
        <p:txBody>
          <a:bodyPr lIns="360000" anchor="b"/>
          <a:lstStyle>
            <a:lvl1pPr>
              <a:defRPr sz="5400" b="0">
                <a:solidFill>
                  <a:schemeClr val="bg1"/>
                </a:solidFill>
                <a:latin typeface="Calibri" panose="020F0502020204030204" pitchFamily="34" charset="0"/>
              </a:defRPr>
            </a:lvl1pPr>
          </a:lstStyle>
          <a:p>
            <a:r>
              <a:rPr lang="de-DE"/>
              <a:t>Mastertitelformat bearbeiten</a:t>
            </a:r>
            <a:endParaRPr lang="de-DE" dirty="0"/>
          </a:p>
        </p:txBody>
      </p:sp>
      <p:sp>
        <p:nvSpPr>
          <p:cNvPr id="12" name="Textplatzhalter 2"/>
          <p:cNvSpPr>
            <a:spLocks noGrp="1"/>
          </p:cNvSpPr>
          <p:nvPr>
            <p:ph type="body" idx="1"/>
          </p:nvPr>
        </p:nvSpPr>
        <p:spPr>
          <a:xfrm>
            <a:off x="33612" y="3945037"/>
            <a:ext cx="10515600" cy="1500187"/>
          </a:xfrm>
          <a:prstGeom prst="rect">
            <a:avLst/>
          </a:prstGeom>
        </p:spPr>
        <p:txBody>
          <a:bodyPr lIns="360000"/>
          <a:lstStyle>
            <a:lvl1pPr marL="0" indent="0">
              <a:buNone/>
              <a:tabLst>
                <a:tab pos="3052763" algn="l"/>
              </a:tabLst>
              <a:defRPr sz="2400">
                <a:solidFill>
                  <a:schemeClr val="bg1"/>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pic>
        <p:nvPicPr>
          <p:cNvPr id="15" name="Grafik 14">
            <a:extLst>
              <a:ext uri="{FF2B5EF4-FFF2-40B4-BE49-F238E27FC236}">
                <a16:creationId xmlns:a16="http://schemas.microsoft.com/office/drawing/2014/main" id="{9E8F173A-A960-4AD2-B51D-C260D6029F60}"/>
              </a:ext>
            </a:extLst>
          </p:cNvPr>
          <p:cNvPicPr>
            <a:picLocks noChangeAspect="1"/>
          </p:cNvPicPr>
          <p:nvPr userDrawn="1"/>
        </p:nvPicPr>
        <p:blipFill rotWithShape="1">
          <a:blip r:embed="rId2">
            <a:biLevel thresh="50000"/>
          </a:blip>
          <a:srcRect r="19034" b="13876"/>
          <a:stretch/>
        </p:blipFill>
        <p:spPr>
          <a:xfrm>
            <a:off x="8067857" y="2862520"/>
            <a:ext cx="3786024" cy="4032448"/>
          </a:xfrm>
          <a:prstGeom prst="rect">
            <a:avLst/>
          </a:prstGeom>
        </p:spPr>
      </p:pic>
      <p:sp>
        <p:nvSpPr>
          <p:cNvPr id="8" name="Foliennummernplatzhalter 5"/>
          <p:cNvSpPr>
            <a:spLocks noGrp="1"/>
          </p:cNvSpPr>
          <p:nvPr>
            <p:ph type="sldNum" sz="quarter" idx="4"/>
          </p:nvPr>
        </p:nvSpPr>
        <p:spPr>
          <a:xfrm>
            <a:off x="10632504" y="6525343"/>
            <a:ext cx="1080120" cy="365125"/>
          </a:xfrm>
          <a:prstGeom prst="rect">
            <a:avLst/>
          </a:prstGeom>
        </p:spPr>
        <p:txBody>
          <a:bodyPr vert="horz" lIns="91440" tIns="45720" rIns="91440" bIns="45720" rtlCol="0" anchor="ctr"/>
          <a:lstStyle>
            <a:lvl1pPr algn="r">
              <a:defRPr sz="1300" b="0">
                <a:solidFill>
                  <a:srgbClr val="29BAD5"/>
                </a:solidFill>
                <a:latin typeface="Open Sans" pitchFamily="2" charset="0"/>
                <a:ea typeface="Open Sans" pitchFamily="2" charset="0"/>
                <a:cs typeface="Open Sans" pitchFamily="2" charset="0"/>
              </a:defRPr>
            </a:lvl1pPr>
          </a:lstStyle>
          <a:p>
            <a:fld id="{0C8C0129-8475-40EE-AC67-F98452884494}" type="slidenum">
              <a:rPr lang="de-DE" smtClean="0"/>
              <a:pPr/>
              <a:t>‹Nr.›</a:t>
            </a:fld>
            <a:endParaRPr lang="de-DE"/>
          </a:p>
        </p:txBody>
      </p:sp>
    </p:spTree>
    <p:extLst>
      <p:ext uri="{BB962C8B-B14F-4D97-AF65-F5344CB8AC3E}">
        <p14:creationId xmlns:p14="http://schemas.microsoft.com/office/powerpoint/2010/main" val="220504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ischenüberschrift grau">
    <p:spTree>
      <p:nvGrpSpPr>
        <p:cNvPr id="1" name=""/>
        <p:cNvGrpSpPr/>
        <p:nvPr/>
      </p:nvGrpSpPr>
      <p:grpSpPr>
        <a:xfrm>
          <a:off x="0" y="0"/>
          <a:ext cx="0" cy="0"/>
          <a:chOff x="0" y="0"/>
          <a:chExt cx="0" cy="0"/>
        </a:xfrm>
      </p:grpSpPr>
      <p:sp>
        <p:nvSpPr>
          <p:cNvPr id="5" name="Auf der gleichen Seite des Rechtecks liegende Ecken abrunden 4"/>
          <p:cNvSpPr/>
          <p:nvPr userDrawn="1"/>
        </p:nvSpPr>
        <p:spPr>
          <a:xfrm>
            <a:off x="-386299" y="1124744"/>
            <a:ext cx="12241750" cy="5724058"/>
          </a:xfrm>
          <a:prstGeom prst="round2SameRect">
            <a:avLst>
              <a:gd name="adj1" fmla="val 1644"/>
              <a:gd name="adj2" fmla="val 0"/>
            </a:avLst>
          </a:prstGeom>
          <a:solidFill>
            <a:schemeClr val="bg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sp>
        <p:nvSpPr>
          <p:cNvPr id="7" name="Auf der gleichen Seite des Rechtecks liegende Ecken abrunden 6"/>
          <p:cNvSpPr/>
          <p:nvPr userDrawn="1"/>
        </p:nvSpPr>
        <p:spPr>
          <a:xfrm>
            <a:off x="-96688" y="6590968"/>
            <a:ext cx="11952138" cy="273658"/>
          </a:xfrm>
          <a:prstGeom prst="round2SameRect">
            <a:avLst>
              <a:gd name="adj1" fmla="val 33025"/>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00" b="1">
              <a:solidFill>
                <a:schemeClr val="tx1"/>
              </a:solidFill>
              <a:latin typeface="Calibri" panose="020F0502020204030204" pitchFamily="34" charset="0"/>
            </a:endParaRPr>
          </a:p>
        </p:txBody>
      </p:sp>
      <p:sp>
        <p:nvSpPr>
          <p:cNvPr id="8" name="Foliennummernplatzhalter 5"/>
          <p:cNvSpPr>
            <a:spLocks noGrp="1"/>
          </p:cNvSpPr>
          <p:nvPr>
            <p:ph type="sldNum" sz="quarter" idx="4"/>
          </p:nvPr>
        </p:nvSpPr>
        <p:spPr>
          <a:xfrm>
            <a:off x="10632504" y="6525343"/>
            <a:ext cx="1080120" cy="365125"/>
          </a:xfrm>
          <a:prstGeom prst="rect">
            <a:avLst/>
          </a:prstGeom>
        </p:spPr>
        <p:txBody>
          <a:bodyPr vert="horz" lIns="91440" tIns="45720" rIns="91440" bIns="45720" rtlCol="0" anchor="ctr"/>
          <a:lstStyle>
            <a:lvl1pPr algn="r">
              <a:defRPr sz="1300" b="1">
                <a:solidFill>
                  <a:schemeClr val="bg1"/>
                </a:solidFill>
                <a:latin typeface="Calibri" panose="020F0502020204030204" pitchFamily="34" charset="0"/>
              </a:defRPr>
            </a:lvl1pPr>
          </a:lstStyle>
          <a:p>
            <a:fld id="{0C8C0129-8475-40EE-AC67-F98452884494}" type="slidenum">
              <a:rPr lang="de-DE" smtClean="0"/>
              <a:pPr/>
              <a:t>‹Nr.›</a:t>
            </a:fld>
            <a:endParaRPr lang="de-DE"/>
          </a:p>
        </p:txBody>
      </p:sp>
      <p:sp>
        <p:nvSpPr>
          <p:cNvPr id="9"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97EED345-46D2-47CB-9DC9-AB5BE2DF432E}" type="datetime1">
              <a:rPr lang="de-DE" smtClean="0"/>
              <a:t>29.01.2024</a:t>
            </a:fld>
            <a:endParaRPr lang="de-DE"/>
          </a:p>
        </p:txBody>
      </p:sp>
      <p:sp>
        <p:nvSpPr>
          <p:cNvPr id="10"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11" name="Titel 1"/>
          <p:cNvSpPr>
            <a:spLocks noGrp="1"/>
          </p:cNvSpPr>
          <p:nvPr>
            <p:ph type="title"/>
          </p:nvPr>
        </p:nvSpPr>
        <p:spPr>
          <a:xfrm>
            <a:off x="33612" y="1065312"/>
            <a:ext cx="10515600" cy="2852737"/>
          </a:xfrm>
          <a:prstGeom prst="rect">
            <a:avLst/>
          </a:prstGeom>
        </p:spPr>
        <p:txBody>
          <a:bodyPr lIns="360000" anchor="b"/>
          <a:lstStyle>
            <a:lvl1pPr>
              <a:defRPr sz="6000" b="1">
                <a:solidFill>
                  <a:schemeClr val="bg1"/>
                </a:solidFill>
                <a:latin typeface="Calibri" panose="020F0502020204030204" pitchFamily="34" charset="0"/>
              </a:defRPr>
            </a:lvl1pPr>
          </a:lstStyle>
          <a:p>
            <a:r>
              <a:rPr lang="de-DE"/>
              <a:t>Mastertitelformat bearbeiten</a:t>
            </a:r>
          </a:p>
        </p:txBody>
      </p:sp>
      <p:sp>
        <p:nvSpPr>
          <p:cNvPr id="12" name="Textplatzhalter 2"/>
          <p:cNvSpPr>
            <a:spLocks noGrp="1"/>
          </p:cNvSpPr>
          <p:nvPr>
            <p:ph type="body" idx="1"/>
          </p:nvPr>
        </p:nvSpPr>
        <p:spPr>
          <a:xfrm>
            <a:off x="33612" y="3945037"/>
            <a:ext cx="10515600" cy="1500187"/>
          </a:xfrm>
          <a:prstGeom prst="rect">
            <a:avLst/>
          </a:prstGeom>
        </p:spPr>
        <p:txBody>
          <a:bodyPr lIns="360000"/>
          <a:lstStyle>
            <a:lvl1pPr marL="0" indent="0">
              <a:buNone/>
              <a:tabLst>
                <a:tab pos="3052763" algn="l"/>
              </a:tabLst>
              <a:defRPr sz="2400">
                <a:solidFill>
                  <a:schemeClr val="bg1"/>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Tree>
    <p:extLst>
      <p:ext uri="{BB962C8B-B14F-4D97-AF65-F5344CB8AC3E}">
        <p14:creationId xmlns:p14="http://schemas.microsoft.com/office/powerpoint/2010/main" val="349091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und Bild">
    <p:spTree>
      <p:nvGrpSpPr>
        <p:cNvPr id="1" name=""/>
        <p:cNvGrpSpPr/>
        <p:nvPr/>
      </p:nvGrpSpPr>
      <p:grpSpPr>
        <a:xfrm>
          <a:off x="0" y="0"/>
          <a:ext cx="0" cy="0"/>
          <a:chOff x="0" y="0"/>
          <a:chExt cx="0" cy="0"/>
        </a:xfrm>
      </p:grpSpPr>
      <p:sp>
        <p:nvSpPr>
          <p:cNvPr id="8" name="Titel 1"/>
          <p:cNvSpPr>
            <a:spLocks noGrp="1"/>
          </p:cNvSpPr>
          <p:nvPr>
            <p:ph type="title" hasCustomPrompt="1"/>
          </p:nvPr>
        </p:nvSpPr>
        <p:spPr>
          <a:xfrm>
            <a:off x="-127954" y="764704"/>
            <a:ext cx="3029576" cy="591859"/>
          </a:xfrm>
          <a:prstGeom prst="roundRect">
            <a:avLst/>
          </a:prstGeom>
          <a:solidFill>
            <a:srgbClr val="1A1A62"/>
          </a:solidFill>
          <a:ln>
            <a:noFill/>
          </a:ln>
        </p:spPr>
        <p:txBody>
          <a:bodyPr wrap="none" lIns="432000" tIns="36000" rIns="144000" bIns="0">
            <a:spAutoFit/>
          </a:bodyPr>
          <a:lstStyle>
            <a:lvl1pPr>
              <a:defRPr sz="3600" b="0">
                <a:solidFill>
                  <a:schemeClr val="bg1"/>
                </a:solidFill>
                <a:latin typeface="Open Sans" pitchFamily="2" charset="0"/>
                <a:ea typeface="Open Sans" pitchFamily="2" charset="0"/>
                <a:cs typeface="Open Sans" pitchFamily="2" charset="0"/>
              </a:defRPr>
            </a:lvl1pPr>
          </a:lstStyle>
          <a:p>
            <a:r>
              <a:rPr lang="de-DE"/>
              <a:t>Überschrift</a:t>
            </a:r>
          </a:p>
        </p:txBody>
      </p:sp>
      <p:sp>
        <p:nvSpPr>
          <p:cNvPr id="9" name="Bildplatzhalter 2"/>
          <p:cNvSpPr>
            <a:spLocks noGrp="1"/>
          </p:cNvSpPr>
          <p:nvPr>
            <p:ph type="pic" sz="quarter" idx="13"/>
          </p:nvPr>
        </p:nvSpPr>
        <p:spPr>
          <a:xfrm>
            <a:off x="7032104" y="1598183"/>
            <a:ext cx="4505325" cy="4399170"/>
          </a:xfrm>
          <a:prstGeom prst="roundRect">
            <a:avLst>
              <a:gd name="adj" fmla="val 4617"/>
            </a:avLst>
          </a:prstGeom>
        </p:spPr>
        <p:txBody>
          <a:bodyPr/>
          <a:lstStyle>
            <a:lvl1pPr marL="228600" indent="-228600">
              <a:buClr>
                <a:schemeClr val="tx2"/>
              </a:buClr>
              <a:buFont typeface="Wingdings" panose="05000000000000000000" pitchFamily="2" charset="2"/>
              <a:buChar char="§"/>
              <a:defRPr>
                <a:solidFill>
                  <a:srgbClr val="000000"/>
                </a:solidFill>
                <a:latin typeface="Calibri" panose="020F0502020204030204" pitchFamily="34" charset="0"/>
              </a:defRPr>
            </a:lvl1pPr>
          </a:lstStyle>
          <a:p>
            <a:r>
              <a:rPr lang="de-DE"/>
              <a:t>Bild durch Klicken auf Symbol hinzufügen</a:t>
            </a:r>
          </a:p>
        </p:txBody>
      </p:sp>
      <p:sp>
        <p:nvSpPr>
          <p:cNvPr id="10" name="Textplatzhalter 5"/>
          <p:cNvSpPr>
            <a:spLocks noGrp="1"/>
          </p:cNvSpPr>
          <p:nvPr>
            <p:ph type="body" sz="quarter" idx="14"/>
          </p:nvPr>
        </p:nvSpPr>
        <p:spPr>
          <a:xfrm>
            <a:off x="265113" y="1598391"/>
            <a:ext cx="6388100" cy="4398962"/>
          </a:xfrm>
          <a:prstGeom prst="roundRect">
            <a:avLst>
              <a:gd name="adj" fmla="val 3406"/>
            </a:avLst>
          </a:prstGeom>
        </p:spPr>
        <p:txBody>
          <a:bodyPr lIns="0"/>
          <a:lstStyle>
            <a:lvl1pPr marL="228600" indent="-228600">
              <a:buClr>
                <a:schemeClr val="tx2"/>
              </a:buClr>
              <a:buFont typeface="Wingdings" panose="05000000000000000000" pitchFamily="2" charset="2"/>
              <a:buChar char="§"/>
              <a:defRPr>
                <a:solidFill>
                  <a:srgbClr val="000000"/>
                </a:solidFill>
                <a:latin typeface="Open Sans" pitchFamily="2" charset="0"/>
                <a:ea typeface="Open Sans" pitchFamily="2" charset="0"/>
                <a:cs typeface="Open Sans" pitchFamily="2" charset="0"/>
              </a:defRPr>
            </a:lvl1pPr>
            <a:lvl2pPr marL="6858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2pPr>
            <a:lvl3pPr marL="11430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3pPr>
            <a:lvl4pPr marL="16002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4pPr>
            <a:lvl5pPr marL="20574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0480BAE7-D450-4936-B9B9-BA3B18DD1AA3}" type="datetime1">
              <a:rPr lang="de-DE" smtClean="0"/>
              <a:t>29.01.2024</a:t>
            </a:fld>
            <a:endParaRPr lang="de-DE"/>
          </a:p>
        </p:txBody>
      </p:sp>
      <p:sp>
        <p:nvSpPr>
          <p:cNvPr id="14"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11" name="Rechteck 10">
            <a:extLst>
              <a:ext uri="{FF2B5EF4-FFF2-40B4-BE49-F238E27FC236}">
                <a16:creationId xmlns:a16="http://schemas.microsoft.com/office/drawing/2014/main" id="{7C325D34-D541-4296-BD95-43300C6E4B26}"/>
              </a:ext>
            </a:extLst>
          </p:cNvPr>
          <p:cNvSpPr/>
          <p:nvPr userDrawn="1"/>
        </p:nvSpPr>
        <p:spPr>
          <a:xfrm>
            <a:off x="11480641" y="6642556"/>
            <a:ext cx="381836" cy="215444"/>
          </a:xfrm>
          <a:prstGeom prst="rect">
            <a:avLst/>
          </a:prstGeom>
        </p:spPr>
        <p:txBody>
          <a:bodyPr wrap="none">
            <a:spAutoFit/>
          </a:bodyPr>
          <a:lstStyle/>
          <a:p>
            <a:fld id="{81D60167-4931-47E6-BA6A-407CBD079E47}" type="slidenum">
              <a:rPr lang="de-DE" sz="800" smtClean="0"/>
              <a:pPr/>
              <a:t>‹Nr.›</a:t>
            </a:fld>
            <a:endParaRPr lang="de-DE" sz="800" dirty="0"/>
          </a:p>
        </p:txBody>
      </p:sp>
    </p:spTree>
    <p:extLst>
      <p:ext uri="{BB962C8B-B14F-4D97-AF65-F5344CB8AC3E}">
        <p14:creationId xmlns:p14="http://schemas.microsoft.com/office/powerpoint/2010/main" val="11784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ext">
    <p:spTree>
      <p:nvGrpSpPr>
        <p:cNvPr id="1" name=""/>
        <p:cNvGrpSpPr/>
        <p:nvPr/>
      </p:nvGrpSpPr>
      <p:grpSpPr>
        <a:xfrm>
          <a:off x="0" y="0"/>
          <a:ext cx="0" cy="0"/>
          <a:chOff x="0" y="0"/>
          <a:chExt cx="0" cy="0"/>
        </a:xfrm>
      </p:grpSpPr>
      <p:sp>
        <p:nvSpPr>
          <p:cNvPr id="8" name="Titel 1"/>
          <p:cNvSpPr>
            <a:spLocks noGrp="1"/>
          </p:cNvSpPr>
          <p:nvPr>
            <p:ph type="title" hasCustomPrompt="1"/>
          </p:nvPr>
        </p:nvSpPr>
        <p:spPr>
          <a:xfrm>
            <a:off x="-127954" y="764704"/>
            <a:ext cx="3029576" cy="591859"/>
          </a:xfrm>
          <a:prstGeom prst="roundRect">
            <a:avLst/>
          </a:prstGeom>
          <a:solidFill>
            <a:srgbClr val="1A1A62"/>
          </a:solidFill>
          <a:ln>
            <a:noFill/>
          </a:ln>
        </p:spPr>
        <p:txBody>
          <a:bodyPr wrap="none" lIns="432000" tIns="36000" rIns="144000" bIns="0">
            <a:spAutoFit/>
          </a:bodyPr>
          <a:lstStyle>
            <a:lvl1pPr>
              <a:defRPr sz="3600" b="0">
                <a:solidFill>
                  <a:schemeClr val="bg1"/>
                </a:solidFill>
                <a:latin typeface="Open Sans" pitchFamily="2" charset="0"/>
                <a:ea typeface="Open Sans" pitchFamily="2" charset="0"/>
                <a:cs typeface="Open Sans" pitchFamily="2" charset="0"/>
              </a:defRPr>
            </a:lvl1pPr>
          </a:lstStyle>
          <a:p>
            <a:r>
              <a:rPr lang="de-DE" dirty="0"/>
              <a:t>Überschrift</a:t>
            </a:r>
          </a:p>
        </p:txBody>
      </p:sp>
      <p:sp>
        <p:nvSpPr>
          <p:cNvPr id="10" name="Textplatzhalter 5"/>
          <p:cNvSpPr>
            <a:spLocks noGrp="1"/>
          </p:cNvSpPr>
          <p:nvPr>
            <p:ph type="body" sz="quarter" idx="14"/>
          </p:nvPr>
        </p:nvSpPr>
        <p:spPr>
          <a:xfrm>
            <a:off x="265112" y="1598391"/>
            <a:ext cx="11231487" cy="4398962"/>
          </a:xfrm>
          <a:prstGeom prst="roundRect">
            <a:avLst>
              <a:gd name="adj" fmla="val 3406"/>
            </a:avLst>
          </a:prstGeom>
        </p:spPr>
        <p:txBody>
          <a:bodyPr lIns="0"/>
          <a:lstStyle>
            <a:lvl1pPr marL="228600" indent="-228600">
              <a:buClr>
                <a:schemeClr val="tx2"/>
              </a:buClr>
              <a:buFont typeface="Wingdings" panose="05000000000000000000" pitchFamily="2" charset="2"/>
              <a:buChar char="§"/>
              <a:defRPr>
                <a:solidFill>
                  <a:srgbClr val="000000"/>
                </a:solidFill>
                <a:latin typeface="Open Sans" pitchFamily="2" charset="0"/>
                <a:ea typeface="Open Sans" pitchFamily="2" charset="0"/>
                <a:cs typeface="Open Sans" pitchFamily="2" charset="0"/>
              </a:defRPr>
            </a:lvl1pPr>
            <a:lvl2pPr marL="6858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2pPr>
            <a:lvl3pPr marL="11430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3pPr>
            <a:lvl4pPr marL="16002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4pPr>
            <a:lvl5pPr marL="20574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E34318FB-ADDE-4F59-83FC-BC81A668842C}" type="datetime1">
              <a:rPr lang="de-DE" smtClean="0"/>
              <a:t>29.01.2024</a:t>
            </a:fld>
            <a:endParaRPr lang="de-DE"/>
          </a:p>
        </p:txBody>
      </p:sp>
      <p:sp>
        <p:nvSpPr>
          <p:cNvPr id="14"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7" name="Rechteck 6">
            <a:extLst>
              <a:ext uri="{FF2B5EF4-FFF2-40B4-BE49-F238E27FC236}">
                <a16:creationId xmlns:a16="http://schemas.microsoft.com/office/drawing/2014/main" id="{CAE7220D-E42D-4F51-843F-FEF61DA6FB82}"/>
              </a:ext>
            </a:extLst>
          </p:cNvPr>
          <p:cNvSpPr/>
          <p:nvPr userDrawn="1"/>
        </p:nvSpPr>
        <p:spPr>
          <a:xfrm>
            <a:off x="11480641" y="6642556"/>
            <a:ext cx="381836" cy="215444"/>
          </a:xfrm>
          <a:prstGeom prst="rect">
            <a:avLst/>
          </a:prstGeom>
        </p:spPr>
        <p:txBody>
          <a:bodyPr wrap="none">
            <a:spAutoFit/>
          </a:bodyPr>
          <a:lstStyle/>
          <a:p>
            <a:fld id="{81D60167-4931-47E6-BA6A-407CBD079E47}" type="slidenum">
              <a:rPr lang="de-DE" sz="800" smtClean="0"/>
              <a:pPr/>
              <a:t>‹Nr.›</a:t>
            </a:fld>
            <a:endParaRPr lang="de-DE" sz="800" dirty="0"/>
          </a:p>
        </p:txBody>
      </p:sp>
    </p:spTree>
    <p:extLst>
      <p:ext uri="{BB962C8B-B14F-4D97-AF65-F5344CB8AC3E}">
        <p14:creationId xmlns:p14="http://schemas.microsoft.com/office/powerpoint/2010/main" val="296156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microsoft.com/office/2007/relationships/hdphoto" Target="../media/hdphoto1.wdp"/><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Auf der gleichen Seite des Rechtecks liegende Ecken abrunden 8"/>
          <p:cNvSpPr/>
          <p:nvPr userDrawn="1"/>
        </p:nvSpPr>
        <p:spPr>
          <a:xfrm>
            <a:off x="0" y="1124744"/>
            <a:ext cx="11807324" cy="5717674"/>
          </a:xfrm>
          <a:prstGeom prst="round2SameRect">
            <a:avLst>
              <a:gd name="adj1" fmla="val 1527"/>
              <a:gd name="adj2" fmla="val 0"/>
            </a:avLst>
          </a:prstGeom>
          <a:gradFill flip="none" rotWithShape="1">
            <a:gsLst>
              <a:gs pos="0">
                <a:schemeClr val="bg2">
                  <a:lumMod val="20000"/>
                  <a:lumOff val="80000"/>
                </a:schemeClr>
              </a:gs>
              <a:gs pos="50000">
                <a:schemeClr val="bg1">
                  <a:lumMod val="95000"/>
                </a:schemeClr>
              </a:gs>
              <a:gs pos="100000">
                <a:schemeClr val="bg2">
                  <a:lumMod val="20000"/>
                  <a:lumOff val="80000"/>
                </a:schemeClr>
              </a:gs>
            </a:gsLst>
            <a:path path="circle">
              <a:fillToRect l="50000" t="50000" r="50000" b="50000"/>
            </a:path>
            <a:tileRect/>
          </a:gradFill>
          <a:ln w="25400" cap="flat" cmpd="sng" algn="ctr">
            <a:noFill/>
            <a:prstDash val="solid"/>
          </a:ln>
          <a:effectLst>
            <a:outerShdw blurRad="254000" dist="38100" dir="18900000" algn="b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pic>
        <p:nvPicPr>
          <p:cNvPr id="10" name="Grafik 9">
            <a:extLst>
              <a:ext uri="{FF2B5EF4-FFF2-40B4-BE49-F238E27FC236}">
                <a16:creationId xmlns:a16="http://schemas.microsoft.com/office/drawing/2014/main" id="{3D04B8AF-D501-4227-9BC5-F625EF8B874E}"/>
              </a:ext>
            </a:extLst>
          </p:cNvPr>
          <p:cNvPicPr>
            <a:picLocks noChangeAspect="1"/>
          </p:cNvPicPr>
          <p:nvPr userDrawn="1"/>
        </p:nvPicPr>
        <p:blipFill rotWithShape="1">
          <a:blip r:embed="rId15">
            <a:extLst>
              <a:ext uri="{BEBA8EAE-BF5A-486C-A8C5-ECC9F3942E4B}">
                <a14:imgProps xmlns:a14="http://schemas.microsoft.com/office/drawing/2010/main">
                  <a14:imgLayer r:embed="rId16">
                    <a14:imgEffect>
                      <a14:colorTemperature colorTemp="4700"/>
                    </a14:imgEffect>
                  </a14:imgLayer>
                </a14:imgProps>
              </a:ext>
            </a:extLst>
          </a:blip>
          <a:srcRect r="19034" b="13876"/>
          <a:stretch/>
        </p:blipFill>
        <p:spPr>
          <a:xfrm>
            <a:off x="8057347" y="2809970"/>
            <a:ext cx="3786024" cy="4032448"/>
          </a:xfrm>
          <a:prstGeom prst="rect">
            <a:avLst/>
          </a:prstGeom>
        </p:spPr>
      </p:pic>
      <p:sp>
        <p:nvSpPr>
          <p:cNvPr id="6" name="Foliennummernplatzhalter 5"/>
          <p:cNvSpPr>
            <a:spLocks noGrp="1"/>
          </p:cNvSpPr>
          <p:nvPr>
            <p:ph type="sldNum" sz="quarter" idx="4"/>
          </p:nvPr>
        </p:nvSpPr>
        <p:spPr>
          <a:xfrm>
            <a:off x="10632504" y="6525343"/>
            <a:ext cx="1080120" cy="365125"/>
          </a:xfrm>
          <a:prstGeom prst="rect">
            <a:avLst/>
          </a:prstGeom>
        </p:spPr>
        <p:txBody>
          <a:bodyPr vert="horz" lIns="91440" tIns="45720" rIns="91440" bIns="45720" rtlCol="0" anchor="ctr"/>
          <a:lstStyle>
            <a:lvl1pPr algn="r">
              <a:defRPr sz="1300" b="0">
                <a:solidFill>
                  <a:srgbClr val="29BAD5"/>
                </a:solidFill>
                <a:latin typeface="Open Sans" pitchFamily="2" charset="0"/>
                <a:ea typeface="Open Sans" pitchFamily="2" charset="0"/>
                <a:cs typeface="Open Sans" pitchFamily="2" charset="0"/>
              </a:defRPr>
            </a:lvl1pPr>
          </a:lstStyle>
          <a:p>
            <a:fld id="{0C8C0129-8475-40EE-AC67-F98452884494}" type="slidenum">
              <a:rPr lang="de-DE" smtClean="0"/>
              <a:pPr/>
              <a:t>‹Nr.›</a:t>
            </a:fld>
            <a:endParaRPr lang="de-DE"/>
          </a:p>
        </p:txBody>
      </p:sp>
      <p:sp>
        <p:nvSpPr>
          <p:cNvPr id="14" name="Datumsplatzhalter 6"/>
          <p:cNvSpPr>
            <a:spLocks noGrp="1"/>
          </p:cNvSpPr>
          <p:nvPr>
            <p:ph type="dt" sz="half" idx="2"/>
          </p:nvPr>
        </p:nvSpPr>
        <p:spPr>
          <a:xfrm>
            <a:off x="263352" y="6525343"/>
            <a:ext cx="2592288" cy="365126"/>
          </a:xfrm>
          <a:prstGeom prst="rect">
            <a:avLst/>
          </a:prstGeom>
        </p:spPr>
        <p:txBody>
          <a:bodyPr anchor="ctr"/>
          <a:lstStyle>
            <a:lvl1pPr>
              <a:defRPr sz="1300" b="0">
                <a:solidFill>
                  <a:srgbClr val="29BAD5"/>
                </a:solidFill>
                <a:latin typeface="Open Sans" pitchFamily="2" charset="0"/>
                <a:ea typeface="Open Sans" pitchFamily="2" charset="0"/>
                <a:cs typeface="Open Sans" pitchFamily="2" charset="0"/>
              </a:defRPr>
            </a:lvl1pPr>
          </a:lstStyle>
          <a:p>
            <a:fld id="{47DD66C4-AD80-4344-9801-7E363437E957}" type="datetime1">
              <a:rPr lang="de-DE" smtClean="0"/>
              <a:t>29.01.2024</a:t>
            </a:fld>
            <a:endParaRPr lang="de-DE" dirty="0"/>
          </a:p>
        </p:txBody>
      </p:sp>
      <p:pic>
        <p:nvPicPr>
          <p:cNvPr id="3" name="Grafik 2">
            <a:extLst>
              <a:ext uri="{FF2B5EF4-FFF2-40B4-BE49-F238E27FC236}">
                <a16:creationId xmlns:a16="http://schemas.microsoft.com/office/drawing/2014/main" id="{495763CA-D2A2-47E2-A4B3-3F11E852C6AF}"/>
              </a:ext>
            </a:extLst>
          </p:cNvPr>
          <p:cNvPicPr>
            <a:picLocks noChangeAspect="1"/>
          </p:cNvPicPr>
          <p:nvPr userDrawn="1"/>
        </p:nvPicPr>
        <p:blipFill>
          <a:blip r:embed="rId17"/>
          <a:stretch>
            <a:fillRect/>
          </a:stretch>
        </p:blipFill>
        <p:spPr>
          <a:xfrm>
            <a:off x="10632505" y="316166"/>
            <a:ext cx="1222946" cy="559848"/>
          </a:xfrm>
          <a:prstGeom prst="rect">
            <a:avLst/>
          </a:prstGeom>
        </p:spPr>
      </p:pic>
      <p:pic>
        <p:nvPicPr>
          <p:cNvPr id="11" name="Grafik 10" descr="Bergszenerie Silhouette">
            <a:extLst>
              <a:ext uri="{FF2B5EF4-FFF2-40B4-BE49-F238E27FC236}">
                <a16:creationId xmlns:a16="http://schemas.microsoft.com/office/drawing/2014/main" id="{EC8F3ACF-C6C2-497F-9E0E-993D82F95CCB}"/>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821981" y="3559599"/>
            <a:ext cx="2640676" cy="2640676"/>
          </a:xfrm>
          <a:prstGeom prst="rect">
            <a:avLst/>
          </a:prstGeom>
        </p:spPr>
      </p:pic>
      <p:pic>
        <p:nvPicPr>
          <p:cNvPr id="5" name="Grafik 4">
            <a:extLst>
              <a:ext uri="{FF2B5EF4-FFF2-40B4-BE49-F238E27FC236}">
                <a16:creationId xmlns:a16="http://schemas.microsoft.com/office/drawing/2014/main" id="{8B07BA41-5873-4A94-83AB-8E2AA183F424}"/>
              </a:ext>
            </a:extLst>
          </p:cNvPr>
          <p:cNvPicPr>
            <a:picLocks noChangeAspect="1"/>
          </p:cNvPicPr>
          <p:nvPr userDrawn="1"/>
        </p:nvPicPr>
        <p:blipFill rotWithShape="1">
          <a:blip r:embed="rId20"/>
          <a:srcRect r="19537" b="13760"/>
          <a:stretch/>
        </p:blipFill>
        <p:spPr>
          <a:xfrm>
            <a:off x="8048381" y="2799084"/>
            <a:ext cx="3807070" cy="4058916"/>
          </a:xfrm>
          <a:prstGeom prst="rect">
            <a:avLst/>
          </a:prstGeom>
        </p:spPr>
      </p:pic>
    </p:spTree>
    <p:extLst>
      <p:ext uri="{BB962C8B-B14F-4D97-AF65-F5344CB8AC3E}">
        <p14:creationId xmlns:p14="http://schemas.microsoft.com/office/powerpoint/2010/main" val="2745543718"/>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5" r:id="rId3"/>
    <p:sldLayoutId id="2147483667" r:id="rId4"/>
    <p:sldLayoutId id="2147483659" r:id="rId5"/>
    <p:sldLayoutId id="2147483664" r:id="rId6"/>
    <p:sldLayoutId id="2147483669" r:id="rId7"/>
    <p:sldLayoutId id="2147483660" r:id="rId8"/>
    <p:sldLayoutId id="2147483663" r:id="rId9"/>
    <p:sldLayoutId id="2147483661" r:id="rId10"/>
    <p:sldLayoutId id="2147483668" r:id="rId11"/>
    <p:sldLayoutId id="2147483662" r:id="rId12"/>
    <p:sldLayoutId id="2147483670" r:id="rId13"/>
  </p:sldLayoutIdLst>
  <p:hf hdr="0" ft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slide" Target="slide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sap.com/germany/insights/what-is-big-data.html"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0.png"/><Relationship Id="rId4" Type="http://schemas.openxmlformats.org/officeDocument/2006/relationships/slide" Target="slide19.xml"/><Relationship Id="rId9" Type="http://schemas.openxmlformats.org/officeDocument/2006/relationships/image" Target="../media/image14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www.sap.com/germany/insights/what-is-a-data-warehouse.html" TargetMode="External"/><Relationship Id="rId7" Type="http://schemas.openxmlformats.org/officeDocument/2006/relationships/image" Target="../media/image24.sv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hyperlink" Target="https://www.astera.com/de/" TargetMode="External"/><Relationship Id="rId4" Type="http://schemas.openxmlformats.org/officeDocument/2006/relationships/hyperlink" Target="https://www.talend.com/d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de.wikipedia.org/wiki/Single_Point_of_Truth"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f der gleichen Seite des Rechtecks liegende Ecken abrunden 4">
            <a:extLst>
              <a:ext uri="{FF2B5EF4-FFF2-40B4-BE49-F238E27FC236}">
                <a16:creationId xmlns:a16="http://schemas.microsoft.com/office/drawing/2014/main" id="{BAB01C8C-C718-4DB7-AD9D-2A41E52C1A70}"/>
              </a:ext>
            </a:extLst>
          </p:cNvPr>
          <p:cNvSpPr/>
          <p:nvPr/>
        </p:nvSpPr>
        <p:spPr>
          <a:xfrm>
            <a:off x="-49750" y="1068295"/>
            <a:ext cx="12241750" cy="5765725"/>
          </a:xfrm>
          <a:prstGeom prst="round2SameRect">
            <a:avLst>
              <a:gd name="adj1" fmla="val 1644"/>
              <a:gd name="adj2" fmla="val 0"/>
            </a:avLst>
          </a:prstGeom>
          <a:gradFill flip="none" rotWithShape="1">
            <a:gsLst>
              <a:gs pos="11000">
                <a:srgbClr val="1A1A62"/>
              </a:gs>
              <a:gs pos="86000">
                <a:srgbClr val="29BAD5"/>
              </a:gs>
            </a:gsLst>
            <a:lin ang="1740000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Arial"/>
              <a:ea typeface="+mn-ea"/>
              <a:cs typeface="+mn-cs"/>
            </a:endParaRPr>
          </a:p>
        </p:txBody>
      </p:sp>
      <p:sp>
        <p:nvSpPr>
          <p:cNvPr id="9" name="Titel 1"/>
          <p:cNvSpPr txBox="1">
            <a:spLocks/>
          </p:cNvSpPr>
          <p:nvPr/>
        </p:nvSpPr>
        <p:spPr>
          <a:xfrm>
            <a:off x="-127953" y="764704"/>
            <a:ext cx="5220000" cy="607182"/>
          </a:xfrm>
          <a:prstGeom prst="roundRect">
            <a:avLst/>
          </a:prstGeom>
          <a:solidFill>
            <a:srgbClr val="1A1A62"/>
          </a:solidFill>
        </p:spPr>
        <p:txBody>
          <a:bodyPr wrap="square" lIns="432000" tIns="36000" rIns="180000" bIns="0">
            <a:spAutoFit/>
          </a:bodyPr>
          <a:lstStyle>
            <a:lvl1pPr algn="l" defTabSz="914400" rtl="0" eaLnBrk="1" latinLnBrk="0" hangingPunct="1">
              <a:lnSpc>
                <a:spcPct val="90000"/>
              </a:lnSpc>
              <a:spcBef>
                <a:spcPct val="0"/>
              </a:spcBef>
              <a:buNone/>
              <a:defRPr sz="3600" b="1" kern="1200">
                <a:solidFill>
                  <a:schemeClr val="tx2"/>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b="0" dirty="0">
                <a:solidFill>
                  <a:schemeClr val="bg1"/>
                </a:solidFill>
                <a:latin typeface="Open Sans" pitchFamily="2" charset="0"/>
                <a:ea typeface="Open Sans" pitchFamily="2" charset="0"/>
                <a:cs typeface="Open Sans" pitchFamily="2" charset="0"/>
              </a:rPr>
              <a:t>Herzlich Willkommen</a:t>
            </a:r>
          </a:p>
        </p:txBody>
      </p:sp>
      <p:sp>
        <p:nvSpPr>
          <p:cNvPr id="13" name="Titel 12">
            <a:extLst>
              <a:ext uri="{FF2B5EF4-FFF2-40B4-BE49-F238E27FC236}">
                <a16:creationId xmlns:a16="http://schemas.microsoft.com/office/drawing/2014/main" id="{F0A666D1-62EF-4BAF-9699-B69174952697}"/>
              </a:ext>
            </a:extLst>
          </p:cNvPr>
          <p:cNvSpPr>
            <a:spLocks noGrp="1"/>
          </p:cNvSpPr>
          <p:nvPr>
            <p:ph type="title"/>
          </p:nvPr>
        </p:nvSpPr>
        <p:spPr>
          <a:xfrm>
            <a:off x="72317" y="2561321"/>
            <a:ext cx="5808158" cy="1695140"/>
          </a:xfrm>
          <a:noFill/>
        </p:spPr>
        <p:txBody>
          <a:bodyPr lIns="108000"/>
          <a:lstStyle/>
          <a:p>
            <a:r>
              <a:rPr lang="de-DE" sz="5400" b="0" dirty="0">
                <a:solidFill>
                  <a:schemeClr val="bg1"/>
                </a:solidFill>
                <a:latin typeface="Open Sans" pitchFamily="2" charset="0"/>
                <a:ea typeface="Open Sans" pitchFamily="2" charset="0"/>
                <a:cs typeface="Open Sans" pitchFamily="2" charset="0"/>
              </a:rPr>
              <a:t>Fachunterricht</a:t>
            </a:r>
            <a:br>
              <a:rPr lang="de-DE" sz="5400" b="0" dirty="0">
                <a:solidFill>
                  <a:schemeClr val="bg1"/>
                </a:solidFill>
                <a:latin typeface="Open Sans" pitchFamily="2" charset="0"/>
                <a:ea typeface="Open Sans" pitchFamily="2" charset="0"/>
                <a:cs typeface="Open Sans" pitchFamily="2" charset="0"/>
              </a:rPr>
            </a:br>
            <a:r>
              <a:rPr lang="de-DE" sz="5400" b="0" dirty="0">
                <a:solidFill>
                  <a:schemeClr val="bg1"/>
                </a:solidFill>
                <a:latin typeface="Open Sans" pitchFamily="2" charset="0"/>
                <a:ea typeface="Open Sans" pitchFamily="2" charset="0"/>
                <a:cs typeface="Open Sans" pitchFamily="2" charset="0"/>
              </a:rPr>
              <a:t>Data Warehouse</a:t>
            </a:r>
          </a:p>
        </p:txBody>
      </p:sp>
      <p:pic>
        <p:nvPicPr>
          <p:cNvPr id="11" name="Grafik 10" descr="Verbindungen Silhouette">
            <a:extLst>
              <a:ext uri="{FF2B5EF4-FFF2-40B4-BE49-F238E27FC236}">
                <a16:creationId xmlns:a16="http://schemas.microsoft.com/office/drawing/2014/main" id="{98E25381-0A31-4EC3-9D7C-F5B4CFCCA0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0350" y="2369786"/>
            <a:ext cx="4155557" cy="4155557"/>
          </a:xfrm>
          <a:prstGeom prst="rect">
            <a:avLst/>
          </a:prstGeom>
        </p:spPr>
      </p:pic>
      <p:sp>
        <p:nvSpPr>
          <p:cNvPr id="2" name="Datumsplatzhalter 1">
            <a:extLst>
              <a:ext uri="{FF2B5EF4-FFF2-40B4-BE49-F238E27FC236}">
                <a16:creationId xmlns:a16="http://schemas.microsoft.com/office/drawing/2014/main" id="{4FF25712-A15C-4E3E-9E3E-B47874346292}"/>
              </a:ext>
            </a:extLst>
          </p:cNvPr>
          <p:cNvSpPr>
            <a:spLocks noGrp="1"/>
          </p:cNvSpPr>
          <p:nvPr>
            <p:ph type="dt" sz="half" idx="14"/>
          </p:nvPr>
        </p:nvSpPr>
        <p:spPr/>
        <p:txBody>
          <a:bodyPr/>
          <a:lstStyle/>
          <a:p>
            <a:fld id="{C568B08B-EDE5-4AE3-8C3C-552A7E6FE17B}" type="datetime1">
              <a:rPr lang="de-DE" smtClean="0"/>
              <a:t>29.01.2024</a:t>
            </a:fld>
            <a:endParaRPr lang="de-DE"/>
          </a:p>
        </p:txBody>
      </p:sp>
      <p:sp>
        <p:nvSpPr>
          <p:cNvPr id="3" name="Foliennummernplatzhalter 2">
            <a:extLst>
              <a:ext uri="{FF2B5EF4-FFF2-40B4-BE49-F238E27FC236}">
                <a16:creationId xmlns:a16="http://schemas.microsoft.com/office/drawing/2014/main" id="{80EC6B43-2688-45F3-825E-178FC83B0330}"/>
              </a:ext>
            </a:extLst>
          </p:cNvPr>
          <p:cNvSpPr>
            <a:spLocks noGrp="1"/>
          </p:cNvSpPr>
          <p:nvPr>
            <p:ph type="sldNum" sz="quarter" idx="16"/>
          </p:nvPr>
        </p:nvSpPr>
        <p:spPr/>
        <p:txBody>
          <a:bodyPr/>
          <a:lstStyle/>
          <a:p>
            <a:fld id="{0C8C0129-8475-40EE-AC67-F98452884494}" type="slidenum">
              <a:rPr lang="de-DE" smtClean="0"/>
              <a:pPr/>
              <a:t>1</a:t>
            </a:fld>
            <a:endParaRPr lang="de-DE"/>
          </a:p>
        </p:txBody>
      </p:sp>
    </p:spTree>
    <p:extLst>
      <p:ext uri="{BB962C8B-B14F-4D97-AF65-F5344CB8AC3E}">
        <p14:creationId xmlns:p14="http://schemas.microsoft.com/office/powerpoint/2010/main" val="13187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10</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192445"/>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2800" b="0" i="0" dirty="0">
                <a:solidFill>
                  <a:srgbClr val="3C3C3C"/>
                </a:solidFill>
                <a:effectLst/>
                <a:latin typeface="SAPBook"/>
              </a:rPr>
              <a:t>Als Data </a:t>
            </a:r>
            <a:r>
              <a:rPr lang="de-DE" sz="2800" b="0" i="0" dirty="0" err="1">
                <a:solidFill>
                  <a:srgbClr val="3C3C3C"/>
                </a:solidFill>
                <a:effectLst/>
                <a:latin typeface="SAPBook"/>
              </a:rPr>
              <a:t>Warehouses</a:t>
            </a:r>
            <a:r>
              <a:rPr lang="de-DE" sz="2800" b="0" i="0" dirty="0">
                <a:solidFill>
                  <a:srgbClr val="3C3C3C"/>
                </a:solidFill>
                <a:effectLst/>
                <a:latin typeface="SAPBook"/>
              </a:rPr>
              <a:t> in den späten 1980er-Jahren populär wurden, waren sie für die Speicherung von Informationen über Personen, Produkte und Transaktionen konzipiert. Diese Daten – die so genannten </a:t>
            </a:r>
            <a:r>
              <a:rPr lang="de-DE" sz="2800" b="1" i="0" dirty="0">
                <a:solidFill>
                  <a:srgbClr val="3C3C3C"/>
                </a:solidFill>
                <a:effectLst/>
                <a:latin typeface="SAPBook"/>
                <a:hlinkClick r:id="rId3" action="ppaction://hlinksldjump"/>
              </a:rPr>
              <a:t>strukturierten Daten</a:t>
            </a:r>
            <a:r>
              <a:rPr lang="de-DE" sz="2800" b="0" i="0" dirty="0">
                <a:solidFill>
                  <a:srgbClr val="3C3C3C"/>
                </a:solidFill>
                <a:effectLst/>
                <a:latin typeface="SAPBook"/>
              </a:rPr>
              <a:t> – wurden übersichtlich organisiert und für einen einfachen Zugriff formatiert.</a:t>
            </a:r>
          </a:p>
          <a:p>
            <a:pPr algn="l"/>
            <a:r>
              <a:rPr lang="de-DE" sz="2800" b="0" i="0" dirty="0">
                <a:solidFill>
                  <a:srgbClr val="3C3C3C"/>
                </a:solidFill>
                <a:effectLst/>
                <a:latin typeface="SAPBook"/>
              </a:rPr>
              <a:t>Doch schon bald wollten Unternehmen auch </a:t>
            </a:r>
            <a:r>
              <a:rPr lang="de-DE" sz="2800" b="1" i="0" dirty="0">
                <a:solidFill>
                  <a:srgbClr val="3C3C3C"/>
                </a:solidFill>
                <a:effectLst/>
                <a:latin typeface="SAPBook"/>
                <a:hlinkClick r:id="rId4" action="ppaction://hlinksldjump"/>
              </a:rPr>
              <a:t>unstrukturierte Daten</a:t>
            </a:r>
            <a:r>
              <a:rPr lang="de-DE" sz="2800" b="0" i="0" dirty="0">
                <a:solidFill>
                  <a:srgbClr val="3C3C3C"/>
                </a:solidFill>
                <a:effectLst/>
                <a:latin typeface="SAPBook"/>
              </a:rPr>
              <a:t> wie Dokumente, Bilder, Videos, E-Mails, Beiträge in sozialen Medien und Rohdaten von Maschinensensoren speichern, abrufen und analysieren.</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Was kann ein Data Warehouse speichern?</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Tree>
    <p:extLst>
      <p:ext uri="{BB962C8B-B14F-4D97-AF65-F5344CB8AC3E}">
        <p14:creationId xmlns:p14="http://schemas.microsoft.com/office/powerpoint/2010/main" val="42468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11</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192445"/>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4000" b="0" i="0" dirty="0">
                <a:solidFill>
                  <a:srgbClr val="3C3C3C"/>
                </a:solidFill>
                <a:effectLst/>
                <a:latin typeface="SAPBook"/>
              </a:rPr>
              <a:t>Ein modernes Data Warehouse kann sowohl strukturierte als auch unstrukturierte Daten aufnehmen. Durch die Zusammenführung dieser Datentypen und das Aufbrechen von Silos zwischen ihnen erhalten Unternehmen ein vollständiges und umfassendes Bild und gewinnen so wertvolle Erkenntnisse.</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Was kann ein Data Warehouse speichern?</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Tree>
    <p:extLst>
      <p:ext uri="{BB962C8B-B14F-4D97-AF65-F5344CB8AC3E}">
        <p14:creationId xmlns:p14="http://schemas.microsoft.com/office/powerpoint/2010/main" val="387789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12</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475593"/>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2800" b="0" i="0" dirty="0">
                <a:solidFill>
                  <a:srgbClr val="3C3C3C"/>
                </a:solidFill>
                <a:effectLst/>
                <a:latin typeface="SAPBook"/>
              </a:rPr>
              <a:t>Datenbanken und Data </a:t>
            </a:r>
            <a:r>
              <a:rPr lang="de-DE" sz="2800" b="0" i="0" dirty="0" err="1">
                <a:solidFill>
                  <a:srgbClr val="3C3C3C"/>
                </a:solidFill>
                <a:effectLst/>
                <a:latin typeface="SAPBook"/>
              </a:rPr>
              <a:t>Warehouses</a:t>
            </a:r>
            <a:r>
              <a:rPr lang="de-DE" sz="2800" b="0" i="0" dirty="0">
                <a:solidFill>
                  <a:srgbClr val="3C3C3C"/>
                </a:solidFill>
                <a:effectLst/>
                <a:latin typeface="SAPBook"/>
              </a:rPr>
              <a:t> sind beides Datenspeichersysteme, sie dienen jedoch unterschiedlichen Zwecken. </a:t>
            </a:r>
          </a:p>
          <a:p>
            <a:pPr algn="l"/>
            <a:r>
              <a:rPr lang="de-DE" sz="2800" b="0" i="0" dirty="0">
                <a:solidFill>
                  <a:srgbClr val="3C3C3C"/>
                </a:solidFill>
                <a:effectLst/>
                <a:latin typeface="SAPBook"/>
              </a:rPr>
              <a:t>Eine Datenbank speichert Daten in der Regel für einen bestimmten Geschäftsbereich. </a:t>
            </a:r>
          </a:p>
          <a:p>
            <a:pPr algn="l"/>
            <a:r>
              <a:rPr lang="de-DE" sz="2800" b="0" i="0" dirty="0">
                <a:solidFill>
                  <a:srgbClr val="3C3C3C"/>
                </a:solidFill>
                <a:effectLst/>
                <a:latin typeface="SAPBook"/>
              </a:rPr>
              <a:t>Ein Data Warehouse speichert aktuelle und historische Daten für das gesamte Unternehmen und dient als Grundlage für BI und Analysen. </a:t>
            </a:r>
          </a:p>
          <a:p>
            <a:pPr algn="l"/>
            <a:r>
              <a:rPr lang="de-DE" sz="2800" b="0" i="0" dirty="0">
                <a:solidFill>
                  <a:srgbClr val="3C3C3C"/>
                </a:solidFill>
                <a:effectLst/>
                <a:latin typeface="SAPBook"/>
              </a:rPr>
              <a:t>Data </a:t>
            </a:r>
            <a:r>
              <a:rPr lang="de-DE" sz="2800" b="0" i="0" dirty="0" err="1">
                <a:solidFill>
                  <a:srgbClr val="3C3C3C"/>
                </a:solidFill>
                <a:effectLst/>
                <a:latin typeface="SAPBook"/>
              </a:rPr>
              <a:t>Warehouses</a:t>
            </a:r>
            <a:r>
              <a:rPr lang="de-DE" sz="2800" b="0" i="0" dirty="0">
                <a:solidFill>
                  <a:srgbClr val="3C3C3C"/>
                </a:solidFill>
                <a:effectLst/>
                <a:latin typeface="SAPBook"/>
              </a:rPr>
              <a:t> verwenden einen Datenbankserver, um Daten aus den Datenbanken eines Unternehmens zu beziehen. Sie verfügen über zusätzliche Funktionen für die Datenmodellierung, die Verwaltung des Datenlebenszyklus, die Integration von Datenquellen und mehr.</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Data Warehouse und Datenbank</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Tree>
    <p:extLst>
      <p:ext uri="{BB962C8B-B14F-4D97-AF65-F5344CB8AC3E}">
        <p14:creationId xmlns:p14="http://schemas.microsoft.com/office/powerpoint/2010/main" val="2238571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13</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310055"/>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2400" b="0" i="0" dirty="0">
                <a:solidFill>
                  <a:srgbClr val="3C3C3C"/>
                </a:solidFill>
                <a:effectLst/>
                <a:latin typeface="SAPBook"/>
              </a:rPr>
              <a:t>Sowohl Data </a:t>
            </a:r>
            <a:r>
              <a:rPr lang="de-DE" sz="2400" b="0" i="0" dirty="0" err="1">
                <a:solidFill>
                  <a:srgbClr val="3C3C3C"/>
                </a:solidFill>
                <a:effectLst/>
                <a:latin typeface="SAPBook"/>
              </a:rPr>
              <a:t>Warehouses</a:t>
            </a:r>
            <a:r>
              <a:rPr lang="de-DE" sz="2400" b="0" i="0" dirty="0">
                <a:solidFill>
                  <a:srgbClr val="3C3C3C"/>
                </a:solidFill>
                <a:effectLst/>
                <a:latin typeface="SAPBook"/>
              </a:rPr>
              <a:t> als auch Data Lakes dienen der Speicherung von </a:t>
            </a:r>
            <a:r>
              <a:rPr lang="de-DE" sz="2400" b="0" i="0" u="none" strike="noStrike" dirty="0">
                <a:solidFill>
                  <a:srgbClr val="007DB8"/>
                </a:solidFill>
                <a:effectLst/>
                <a:latin typeface="SAPBook"/>
                <a:hlinkClick r:id="rId3"/>
              </a:rPr>
              <a:t>Big Data</a:t>
            </a:r>
            <a:r>
              <a:rPr lang="de-DE" sz="2400" b="0" i="0" dirty="0">
                <a:solidFill>
                  <a:srgbClr val="3C3C3C"/>
                </a:solidFill>
                <a:effectLst/>
                <a:latin typeface="SAPBook"/>
              </a:rPr>
              <a:t>. Es handelt sich jedoch um sehr unterschiedliche Speichersysteme. </a:t>
            </a:r>
          </a:p>
          <a:p>
            <a:pPr algn="l"/>
            <a:r>
              <a:rPr lang="de-DE" sz="2400" b="0" i="0" dirty="0">
                <a:solidFill>
                  <a:srgbClr val="3C3C3C"/>
                </a:solidFill>
                <a:effectLst/>
                <a:latin typeface="SAPBook"/>
              </a:rPr>
              <a:t>In einem Data Warehouse werden Daten gespeichert, die für einen bestimmten Zweck formatiert wurden, während Daten in einem Data Lake in ihrem rohen, unverarbeiteten Zustand gespeichert werden, deren Zweck noch nicht definiert ist. Data </a:t>
            </a:r>
            <a:r>
              <a:rPr lang="de-DE" sz="2400" b="0" i="0" dirty="0" err="1">
                <a:solidFill>
                  <a:srgbClr val="3C3C3C"/>
                </a:solidFill>
                <a:effectLst/>
                <a:latin typeface="SAPBook"/>
              </a:rPr>
              <a:t>Warehouses</a:t>
            </a:r>
            <a:r>
              <a:rPr lang="de-DE" sz="2400" b="0" i="0" dirty="0">
                <a:solidFill>
                  <a:srgbClr val="3C3C3C"/>
                </a:solidFill>
                <a:effectLst/>
                <a:latin typeface="SAPBook"/>
              </a:rPr>
              <a:t> und Data Lakes ergänzen sich oft gegenseitig. Wenn beispielsweise in einem Data Lake gespeicherte Rohdaten zur Beantwortung einer geschäftlichen Frage benötigt werden, können sie extrahiert, bereinigt, umgewandelt und in einem Data Warehouse zur Analyse verwendet werden. </a:t>
            </a:r>
          </a:p>
          <a:p>
            <a:pPr algn="l"/>
            <a:r>
              <a:rPr lang="de-DE" sz="2400" b="0" i="0" dirty="0">
                <a:solidFill>
                  <a:srgbClr val="3C3C3C"/>
                </a:solidFill>
                <a:effectLst/>
                <a:latin typeface="SAPBook"/>
              </a:rPr>
              <a:t>Das Datenvolumen, die Datenbankleistung und die Speicherpreise spielen eine wichtige Rolle bei der Auswahl der richtigen Speicherlösung.</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Data Warehouse und Data Lake</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Tree>
    <p:extLst>
      <p:ext uri="{BB962C8B-B14F-4D97-AF65-F5344CB8AC3E}">
        <p14:creationId xmlns:p14="http://schemas.microsoft.com/office/powerpoint/2010/main" val="360733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11" name="Folienzoom 10">
                <a:extLst>
                  <a:ext uri="{FF2B5EF4-FFF2-40B4-BE49-F238E27FC236}">
                    <a16:creationId xmlns:a16="http://schemas.microsoft.com/office/drawing/2014/main" id="{6CE20EAC-FB34-D94E-E3A9-FA05F604751D}"/>
                  </a:ext>
                </a:extLst>
              </p:cNvPr>
              <p:cNvGraphicFramePr>
                <a:graphicFrameLocks noChangeAspect="1"/>
              </p:cNvGraphicFramePr>
              <p:nvPr>
                <p:extLst>
                  <p:ext uri="{D42A27DB-BD31-4B8C-83A1-F6EECF244321}">
                    <p14:modId xmlns:p14="http://schemas.microsoft.com/office/powerpoint/2010/main" val="119417387"/>
                  </p:ext>
                </p:extLst>
              </p:nvPr>
            </p:nvGraphicFramePr>
            <p:xfrm>
              <a:off x="10058573" y="4962769"/>
              <a:ext cx="1304405" cy="733728"/>
            </p:xfrm>
            <a:graphic>
              <a:graphicData uri="http://schemas.microsoft.com/office/powerpoint/2016/slidezoom">
                <pslz:sldZm>
                  <pslz:sldZmObj sldId="473" cId="523081744">
                    <pslz:zmPr id="{7C602A0B-8B34-4567-84A6-199E16C0C976}" returnToParent="0" transitionDur="1000" showBg="0">
                      <p166:blipFill xmlns:p166="http://schemas.microsoft.com/office/powerpoint/2016/6/main">
                        <a:blip r:embed="rId3"/>
                        <a:stretch>
                          <a:fillRect/>
                        </a:stretch>
                      </p166:blipFill>
                      <p166:spPr xmlns:p166="http://schemas.microsoft.com/office/powerpoint/2016/6/main">
                        <a:xfrm>
                          <a:off x="0" y="0"/>
                          <a:ext cx="1304405" cy="733728"/>
                        </a:xfrm>
                        <a:prstGeom prst="rect">
                          <a:avLst/>
                        </a:prstGeom>
                      </p166:spPr>
                    </pslz:zmPr>
                  </pslz:sldZmObj>
                </pslz:sldZm>
              </a:graphicData>
            </a:graphic>
          </p:graphicFrame>
        </mc:Choice>
        <mc:Fallback xmlns="">
          <p:pic>
            <p:nvPicPr>
              <p:cNvPr id="11" name="Folienzoom 10">
                <a:hlinkClick r:id="rId4" action="ppaction://hlinksldjump"/>
                <a:extLst>
                  <a:ext uri="{FF2B5EF4-FFF2-40B4-BE49-F238E27FC236}">
                    <a16:creationId xmlns:a16="http://schemas.microsoft.com/office/drawing/2014/main" id="{6CE20EAC-FB34-D94E-E3A9-FA05F604751D}"/>
                  </a:ext>
                </a:extLst>
              </p:cNvPr>
              <p:cNvPicPr>
                <a:picLocks noGrp="1" noRot="1" noChangeAspect="1" noMove="1" noResize="1" noEditPoints="1" noAdjustHandles="1" noChangeArrowheads="1" noChangeShapeType="1"/>
              </p:cNvPicPr>
              <p:nvPr/>
            </p:nvPicPr>
            <p:blipFill>
              <a:blip r:embed="rId5"/>
              <a:stretch>
                <a:fillRect/>
              </a:stretch>
            </p:blipFill>
            <p:spPr>
              <a:xfrm>
                <a:off x="10058573" y="4962769"/>
                <a:ext cx="1304405" cy="733728"/>
              </a:xfrm>
              <a:prstGeom prst="rect">
                <a:avLst/>
              </a:prstGeom>
            </p:spPr>
          </p:pic>
        </mc:Fallback>
      </mc:AlternateContent>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14</a:t>
            </a:fld>
            <a:endParaRPr dirty="0"/>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Data Warehouse und Data Lake</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pic>
        <p:nvPicPr>
          <p:cNvPr id="4" name="Grafik 3">
            <a:extLst>
              <a:ext uri="{FF2B5EF4-FFF2-40B4-BE49-F238E27FC236}">
                <a16:creationId xmlns:a16="http://schemas.microsoft.com/office/drawing/2014/main" id="{D13DCB49-1C01-599C-B2F2-16CE95E8E6DD}"/>
              </a:ext>
            </a:extLst>
          </p:cNvPr>
          <p:cNvPicPr>
            <a:picLocks noChangeAspect="1"/>
          </p:cNvPicPr>
          <p:nvPr/>
        </p:nvPicPr>
        <p:blipFill>
          <a:blip r:embed="rId6"/>
          <a:stretch>
            <a:fillRect/>
          </a:stretch>
        </p:blipFill>
        <p:spPr>
          <a:xfrm>
            <a:off x="829022" y="1940973"/>
            <a:ext cx="8874654" cy="4595457"/>
          </a:xfrm>
          <a:prstGeom prst="rect">
            <a:avLst/>
          </a:prstGeom>
        </p:spPr>
      </p:pic>
      <mc:AlternateContent xmlns:mc="http://schemas.openxmlformats.org/markup-compatibility/2006" xmlns:pslz="http://schemas.microsoft.com/office/powerpoint/2016/slidezoom">
        <mc:Choice Requires="pslz">
          <p:graphicFrame>
            <p:nvGraphicFramePr>
              <p:cNvPr id="13" name="Folienzoom 12">
                <a:extLst>
                  <a:ext uri="{FF2B5EF4-FFF2-40B4-BE49-F238E27FC236}">
                    <a16:creationId xmlns:a16="http://schemas.microsoft.com/office/drawing/2014/main" id="{9DA949C2-72D0-EDEA-16EE-27A98E9D54E5}"/>
                  </a:ext>
                </a:extLst>
              </p:cNvPr>
              <p:cNvGraphicFramePr>
                <a:graphicFrameLocks noChangeAspect="1"/>
              </p:cNvGraphicFramePr>
              <p:nvPr>
                <p:extLst>
                  <p:ext uri="{D42A27DB-BD31-4B8C-83A1-F6EECF244321}">
                    <p14:modId xmlns:p14="http://schemas.microsoft.com/office/powerpoint/2010/main" val="2612426259"/>
                  </p:ext>
                </p:extLst>
              </p:nvPr>
            </p:nvGraphicFramePr>
            <p:xfrm>
              <a:off x="10058572" y="2319657"/>
              <a:ext cx="1304405" cy="733728"/>
            </p:xfrm>
            <a:graphic>
              <a:graphicData uri="http://schemas.microsoft.com/office/powerpoint/2016/slidezoom">
                <pslz:sldZm>
                  <pslz:sldZmObj sldId="472" cId="2823502865">
                    <pslz:zmPr id="{E4190B3B-597D-4563-8566-800E685F0A69}" returnToParent="0" transitionDur="1000">
                      <p166:blipFill xmlns:p166="http://schemas.microsoft.com/office/powerpoint/2016/6/main">
                        <a:blip r:embed="rId7"/>
                        <a:stretch>
                          <a:fillRect/>
                        </a:stretch>
                      </p166:blipFill>
                      <p166:spPr xmlns:p166="http://schemas.microsoft.com/office/powerpoint/2016/6/main">
                        <a:xfrm>
                          <a:off x="0" y="0"/>
                          <a:ext cx="1304405" cy="733728"/>
                        </a:xfrm>
                        <a:prstGeom prst="rect">
                          <a:avLst/>
                        </a:prstGeom>
                        <a:ln w="3175">
                          <a:solidFill>
                            <a:prstClr val="ltGray"/>
                          </a:solidFill>
                        </a:ln>
                      </p166:spPr>
                    </pslz:zmPr>
                  </pslz:sldZmObj>
                </pslz:sldZm>
              </a:graphicData>
            </a:graphic>
          </p:graphicFrame>
        </mc:Choice>
        <mc:Fallback xmlns="">
          <p:pic>
            <p:nvPicPr>
              <p:cNvPr id="13" name="Folienzoom 12">
                <a:hlinkClick r:id="rId8" action="ppaction://hlinksldjump"/>
                <a:extLst>
                  <a:ext uri="{FF2B5EF4-FFF2-40B4-BE49-F238E27FC236}">
                    <a16:creationId xmlns:a16="http://schemas.microsoft.com/office/drawing/2014/main" id="{9DA949C2-72D0-EDEA-16EE-27A98E9D54E5}"/>
                  </a:ext>
                </a:extLst>
              </p:cNvPr>
              <p:cNvPicPr>
                <a:picLocks noGrp="1" noRot="1" noChangeAspect="1" noMove="1" noResize="1" noEditPoints="1" noAdjustHandles="1" noChangeArrowheads="1" noChangeShapeType="1"/>
              </p:cNvPicPr>
              <p:nvPr/>
            </p:nvPicPr>
            <p:blipFill>
              <a:blip r:embed="rId9"/>
              <a:stretch>
                <a:fillRect/>
              </a:stretch>
            </p:blipFill>
            <p:spPr>
              <a:xfrm>
                <a:off x="10058572" y="2319657"/>
                <a:ext cx="1304405" cy="733728"/>
              </a:xfrm>
              <a:prstGeom prst="rect">
                <a:avLst/>
              </a:prstGeom>
              <a:ln w="3175">
                <a:solidFill>
                  <a:prstClr val="ltGray"/>
                </a:solidFill>
              </a:ln>
            </p:spPr>
          </p:pic>
        </mc:Fallback>
      </mc:AlternateContent>
    </p:spTree>
    <p:extLst>
      <p:ext uri="{BB962C8B-B14F-4D97-AF65-F5344CB8AC3E}">
        <p14:creationId xmlns:p14="http://schemas.microsoft.com/office/powerpoint/2010/main" val="155935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15</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310055"/>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2800" b="0" i="0" dirty="0">
                <a:solidFill>
                  <a:srgbClr val="3C3C3C"/>
                </a:solidFill>
                <a:effectLst/>
                <a:latin typeface="SAPBook"/>
              </a:rPr>
              <a:t>Ein Data Mart ist ein Teilbereich eines Data Warehouse, der speziell für eine Abteilung oder einen Geschäftsbereich – wie Vertrieb, Marketing oder Finanzen – abgetrennt ist. Einige Data </a:t>
            </a:r>
            <a:r>
              <a:rPr lang="de-DE" sz="2800" b="0" i="0" dirty="0" err="1">
                <a:solidFill>
                  <a:srgbClr val="3C3C3C"/>
                </a:solidFill>
                <a:effectLst/>
                <a:latin typeface="SAPBook"/>
              </a:rPr>
              <a:t>Marts</a:t>
            </a:r>
            <a:r>
              <a:rPr lang="de-DE" sz="2800" b="0" i="0" dirty="0">
                <a:solidFill>
                  <a:srgbClr val="3C3C3C"/>
                </a:solidFill>
                <a:effectLst/>
                <a:latin typeface="SAPBook"/>
              </a:rPr>
              <a:t> werden auch für eigenständige operative Zwecke erstellt. </a:t>
            </a:r>
          </a:p>
          <a:p>
            <a:pPr algn="l"/>
            <a:r>
              <a:rPr lang="de-DE" sz="2800" b="0" i="0" dirty="0">
                <a:solidFill>
                  <a:srgbClr val="3C3C3C"/>
                </a:solidFill>
                <a:effectLst/>
                <a:latin typeface="SAPBook"/>
              </a:rPr>
              <a:t>Während ein Data Warehouse als zentraler Datenspeicher für ein ganzes Unternehmen dient, stellt ein Data Mart relevante Daten für eine ausgewählte Gruppe von Anwendern bereit. </a:t>
            </a:r>
          </a:p>
          <a:p>
            <a:pPr algn="l"/>
            <a:r>
              <a:rPr lang="de-DE" sz="2800" b="0" i="0" dirty="0">
                <a:solidFill>
                  <a:srgbClr val="3C3C3C"/>
                </a:solidFill>
                <a:effectLst/>
                <a:latin typeface="SAPBook"/>
              </a:rPr>
              <a:t>Dies vereinfacht den Datenzugriff, beschleunigt die Analyse und gibt ihnen die Kontrolle über ihre eigenen Daten. In einem Data Warehouse werden oft mehrere Data </a:t>
            </a:r>
            <a:r>
              <a:rPr lang="de-DE" sz="2800" b="0" i="0" dirty="0" err="1">
                <a:solidFill>
                  <a:srgbClr val="3C3C3C"/>
                </a:solidFill>
                <a:effectLst/>
                <a:latin typeface="SAPBook"/>
              </a:rPr>
              <a:t>Marts</a:t>
            </a:r>
            <a:r>
              <a:rPr lang="de-DE" sz="2800" b="0" i="0" dirty="0">
                <a:solidFill>
                  <a:srgbClr val="3C3C3C"/>
                </a:solidFill>
                <a:effectLst/>
                <a:latin typeface="SAPBook"/>
              </a:rPr>
              <a:t> eingerichtet.</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Data Warehouse und Data Mart</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Tree>
    <p:extLst>
      <p:ext uri="{BB962C8B-B14F-4D97-AF65-F5344CB8AC3E}">
        <p14:creationId xmlns:p14="http://schemas.microsoft.com/office/powerpoint/2010/main" val="1605248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16</a:t>
            </a:fld>
            <a:endParaRPr dirty="0"/>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Data Mart</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pic>
        <p:nvPicPr>
          <p:cNvPr id="5" name="Grafik 4">
            <a:extLst>
              <a:ext uri="{FF2B5EF4-FFF2-40B4-BE49-F238E27FC236}">
                <a16:creationId xmlns:a16="http://schemas.microsoft.com/office/drawing/2014/main" id="{D60AE56C-90D9-5B69-2441-DEFAAD188EC7}"/>
              </a:ext>
            </a:extLst>
          </p:cNvPr>
          <p:cNvPicPr>
            <a:picLocks noChangeAspect="1"/>
          </p:cNvPicPr>
          <p:nvPr/>
        </p:nvPicPr>
        <p:blipFill>
          <a:blip r:embed="rId3"/>
          <a:stretch>
            <a:fillRect/>
          </a:stretch>
        </p:blipFill>
        <p:spPr>
          <a:xfrm>
            <a:off x="796807" y="2224525"/>
            <a:ext cx="9526329" cy="3191320"/>
          </a:xfrm>
          <a:prstGeom prst="rect">
            <a:avLst/>
          </a:prstGeom>
        </p:spPr>
      </p:pic>
    </p:spTree>
    <p:extLst>
      <p:ext uri="{BB962C8B-B14F-4D97-AF65-F5344CB8AC3E}">
        <p14:creationId xmlns:p14="http://schemas.microsoft.com/office/powerpoint/2010/main" val="103469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C2783F5-33E9-069B-9C21-282393482A90}"/>
              </a:ext>
            </a:extLst>
          </p:cNvPr>
          <p:cNvPicPr>
            <a:picLocks noChangeAspect="1"/>
          </p:cNvPicPr>
          <p:nvPr/>
        </p:nvPicPr>
        <p:blipFill>
          <a:blip r:embed="rId3"/>
          <a:stretch>
            <a:fillRect/>
          </a:stretch>
        </p:blipFill>
        <p:spPr>
          <a:xfrm>
            <a:off x="1099974" y="3507828"/>
            <a:ext cx="8443107" cy="3245801"/>
          </a:xfrm>
          <a:prstGeom prst="rect">
            <a:avLst/>
          </a:prstGeom>
        </p:spPr>
      </p:pic>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17</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1488027"/>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2400" b="0" i="0" dirty="0">
                <a:solidFill>
                  <a:srgbClr val="3C3C3C"/>
                </a:solidFill>
                <a:effectLst/>
                <a:latin typeface="SAPBook"/>
              </a:rPr>
              <a:t>Ein typisches Data Warehouse besteht aus vier Hauptkomponenten: einer zentralen Datenbank, ETL-Tools (</a:t>
            </a:r>
            <a:r>
              <a:rPr lang="de-DE" sz="2400" b="1" i="0" dirty="0">
                <a:solidFill>
                  <a:srgbClr val="3C3C3C"/>
                </a:solidFill>
                <a:effectLst/>
                <a:latin typeface="SAPBook"/>
              </a:rPr>
              <a:t>E</a:t>
            </a:r>
            <a:r>
              <a:rPr lang="de-DE" sz="2400" b="0" i="0" dirty="0">
                <a:solidFill>
                  <a:srgbClr val="3C3C3C"/>
                </a:solidFill>
                <a:effectLst/>
                <a:latin typeface="SAPBook"/>
              </a:rPr>
              <a:t>xtrahieren, </a:t>
            </a:r>
            <a:r>
              <a:rPr lang="de-DE" sz="2400" b="1" i="0" dirty="0">
                <a:solidFill>
                  <a:srgbClr val="3C3C3C"/>
                </a:solidFill>
                <a:effectLst/>
                <a:latin typeface="SAPBook"/>
              </a:rPr>
              <a:t>T</a:t>
            </a:r>
            <a:r>
              <a:rPr lang="de-DE" sz="2400" b="0" i="0" dirty="0">
                <a:solidFill>
                  <a:srgbClr val="3C3C3C"/>
                </a:solidFill>
                <a:effectLst/>
                <a:latin typeface="SAPBook"/>
              </a:rPr>
              <a:t>ransformieren, </a:t>
            </a:r>
            <a:r>
              <a:rPr lang="de-DE" sz="2400" b="1" i="0" dirty="0">
                <a:solidFill>
                  <a:srgbClr val="3C3C3C"/>
                </a:solidFill>
                <a:effectLst/>
                <a:latin typeface="SAPBook"/>
              </a:rPr>
              <a:t>L</a:t>
            </a:r>
            <a:r>
              <a:rPr lang="de-DE" sz="2400" b="0" i="0" dirty="0">
                <a:solidFill>
                  <a:srgbClr val="3C3C3C"/>
                </a:solidFill>
                <a:effectLst/>
                <a:latin typeface="SAPBook"/>
              </a:rPr>
              <a:t>aden), Metadaten und Zugriffstools. Alle diese Komponenten sind auf Schnelligkeit ausgelegt, damit Sie zügig Ergebnisse erhalten und Daten im Handumdrehen analysieren können.</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Komponenten eines Data Warehouse</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
        <p:nvSpPr>
          <p:cNvPr id="5" name="Textfeld 4">
            <a:extLst>
              <a:ext uri="{FF2B5EF4-FFF2-40B4-BE49-F238E27FC236}">
                <a16:creationId xmlns:a16="http://schemas.microsoft.com/office/drawing/2014/main" id="{41F4E536-2671-AE7D-4066-CF867148BABC}"/>
              </a:ext>
            </a:extLst>
          </p:cNvPr>
          <p:cNvSpPr txBox="1"/>
          <p:nvPr/>
        </p:nvSpPr>
        <p:spPr>
          <a:xfrm>
            <a:off x="92519" y="1869378"/>
            <a:ext cx="11594984" cy="1631216"/>
          </a:xfrm>
          <a:prstGeom prst="rect">
            <a:avLst/>
          </a:prstGeom>
          <a:solidFill>
            <a:schemeClr val="bg1"/>
          </a:solidFill>
        </p:spPr>
        <p:txBody>
          <a:bodyPr wrap="square" rtlCol="0">
            <a:spAutoFit/>
          </a:bodyPr>
          <a:lstStyle/>
          <a:p>
            <a:pPr algn="l"/>
            <a:r>
              <a:rPr lang="de-DE" sz="2000" b="1" i="0" dirty="0">
                <a:solidFill>
                  <a:srgbClr val="3C3C3C"/>
                </a:solidFill>
                <a:effectLst/>
                <a:latin typeface="SAPBook"/>
              </a:rPr>
              <a:t>Zentrale Datenbank: </a:t>
            </a:r>
          </a:p>
          <a:p>
            <a:pPr algn="l"/>
            <a:r>
              <a:rPr lang="de-DE" sz="2000" b="0" i="0" dirty="0">
                <a:solidFill>
                  <a:srgbClr val="3C3C3C"/>
                </a:solidFill>
                <a:effectLst/>
                <a:latin typeface="SAPBook"/>
              </a:rPr>
              <a:t>Eine Datenbank bildet die Grundlage für Ihr Data Warehouse. In der Regel handelt es sich dabei um relationale Standarddatenbanken, die on-</a:t>
            </a:r>
            <a:r>
              <a:rPr lang="de-DE" sz="2000" b="0" i="0" dirty="0" err="1">
                <a:solidFill>
                  <a:srgbClr val="3C3C3C"/>
                </a:solidFill>
                <a:effectLst/>
                <a:latin typeface="SAPBook"/>
              </a:rPr>
              <a:t>premise</a:t>
            </a:r>
            <a:r>
              <a:rPr lang="de-DE" sz="2000" b="0" i="0" dirty="0">
                <a:solidFill>
                  <a:srgbClr val="3C3C3C"/>
                </a:solidFill>
                <a:effectLst/>
                <a:latin typeface="SAPBook"/>
              </a:rPr>
              <a:t> oder in der Cloud betrieben werden. Durch Big Data, den Bedarf an wirklicher Echtzeitleistung und eine drastische Senkung der Kosten für Arbeitsspeicher gewinnen In-Memory-Datenbanken jedoch rasant an Popularität.</a:t>
            </a:r>
          </a:p>
        </p:txBody>
      </p:sp>
      <p:sp>
        <p:nvSpPr>
          <p:cNvPr id="10" name="Textfeld 9">
            <a:extLst>
              <a:ext uri="{FF2B5EF4-FFF2-40B4-BE49-F238E27FC236}">
                <a16:creationId xmlns:a16="http://schemas.microsoft.com/office/drawing/2014/main" id="{F8BA5830-0EDC-1383-9E48-3AD12691101C}"/>
              </a:ext>
            </a:extLst>
          </p:cNvPr>
          <p:cNvSpPr txBox="1"/>
          <p:nvPr/>
        </p:nvSpPr>
        <p:spPr>
          <a:xfrm>
            <a:off x="92519" y="1878199"/>
            <a:ext cx="11594984" cy="1631216"/>
          </a:xfrm>
          <a:prstGeom prst="rect">
            <a:avLst/>
          </a:prstGeom>
          <a:solidFill>
            <a:schemeClr val="bg1"/>
          </a:solidFill>
        </p:spPr>
        <p:txBody>
          <a:bodyPr wrap="square" rtlCol="0">
            <a:spAutoFit/>
          </a:bodyPr>
          <a:lstStyle/>
          <a:p>
            <a:r>
              <a:rPr lang="de-DE" sz="2000" b="1" dirty="0"/>
              <a:t>Datenintegration:</a:t>
            </a:r>
          </a:p>
          <a:p>
            <a:r>
              <a:rPr lang="de-DE" sz="2000" dirty="0"/>
              <a:t>Die Daten werden aus den Quellsystemen abgerufen und modifiziert, um die Informationen für eine schnelle analytische Nutzung mithilfe einer Vielzahl von Datenintegrationsansätzen wie ETL (Extrahieren, Transformieren, Laden) und ELT sowie Echtzeitdatenreplikation, Massenladeverarbeitung, Datentransformation und Datenqualitäts- und ‑</a:t>
            </a:r>
            <a:r>
              <a:rPr lang="de-DE" sz="2000" dirty="0" err="1"/>
              <a:t>anreicherungsdienste</a:t>
            </a:r>
            <a:r>
              <a:rPr lang="de-DE" sz="2000" dirty="0"/>
              <a:t> abzustimmen.</a:t>
            </a:r>
          </a:p>
        </p:txBody>
      </p:sp>
      <p:sp>
        <p:nvSpPr>
          <p:cNvPr id="17" name="Textfeld 16">
            <a:extLst>
              <a:ext uri="{FF2B5EF4-FFF2-40B4-BE49-F238E27FC236}">
                <a16:creationId xmlns:a16="http://schemas.microsoft.com/office/drawing/2014/main" id="{70A88358-A6F0-2A2D-FF00-1DC54436EF1C}"/>
              </a:ext>
            </a:extLst>
          </p:cNvPr>
          <p:cNvSpPr txBox="1"/>
          <p:nvPr/>
        </p:nvSpPr>
        <p:spPr>
          <a:xfrm>
            <a:off x="92519" y="1894323"/>
            <a:ext cx="11594984" cy="1631216"/>
          </a:xfrm>
          <a:prstGeom prst="rect">
            <a:avLst/>
          </a:prstGeom>
          <a:solidFill>
            <a:schemeClr val="bg1"/>
          </a:solidFill>
        </p:spPr>
        <p:txBody>
          <a:bodyPr wrap="square" rtlCol="0">
            <a:spAutoFit/>
          </a:bodyPr>
          <a:lstStyle/>
          <a:p>
            <a:r>
              <a:rPr lang="de-DE" sz="2000" b="1" dirty="0"/>
              <a:t>Metadaten:</a:t>
            </a:r>
          </a:p>
          <a:p>
            <a:r>
              <a:rPr lang="de-DE" sz="2000" dirty="0"/>
              <a:t>Metadaten sind Daten über Ihre Daten. Sie spezifizieren die Quelle, die Verwendung, die Werte und andere Merkmale der Datensätze in Ihrem Data Warehouse. Es gibt geschäftliche Metadaten, die Ihren Daten einen zusätzlichen Kontext verleihen, und technische Metadaten, die den Datenzugriff beschreiben – einschließlich des Speicherorts und der Struktur der Daten.</a:t>
            </a:r>
          </a:p>
        </p:txBody>
      </p:sp>
      <p:sp>
        <p:nvSpPr>
          <p:cNvPr id="18" name="Textfeld 17">
            <a:extLst>
              <a:ext uri="{FF2B5EF4-FFF2-40B4-BE49-F238E27FC236}">
                <a16:creationId xmlns:a16="http://schemas.microsoft.com/office/drawing/2014/main" id="{4A989E0B-6847-6FFD-13AF-BCA2054D8BCE}"/>
              </a:ext>
            </a:extLst>
          </p:cNvPr>
          <p:cNvSpPr txBox="1"/>
          <p:nvPr/>
        </p:nvSpPr>
        <p:spPr>
          <a:xfrm>
            <a:off x="92519" y="1865688"/>
            <a:ext cx="11594984" cy="1323439"/>
          </a:xfrm>
          <a:prstGeom prst="rect">
            <a:avLst/>
          </a:prstGeom>
          <a:solidFill>
            <a:schemeClr val="bg1"/>
          </a:solidFill>
        </p:spPr>
        <p:txBody>
          <a:bodyPr wrap="square" rtlCol="0">
            <a:spAutoFit/>
          </a:bodyPr>
          <a:lstStyle/>
          <a:p>
            <a:r>
              <a:rPr lang="de-DE" sz="2000" b="1" dirty="0"/>
              <a:t>Tools für den Zugriff auf das Data Warehouse:</a:t>
            </a:r>
            <a:r>
              <a:rPr lang="de-DE" sz="2000" dirty="0"/>
              <a:t> </a:t>
            </a:r>
          </a:p>
          <a:p>
            <a:r>
              <a:rPr lang="de-DE" sz="2000" dirty="0"/>
              <a:t>Mit Zugriffstools können die Anwendern mit den Daten in Ihrem Data Warehouse interagieren. Beispiele für Zugriffstools sind Abfrage- und Berichtstools, Anwendungsentwicklungstools, Data-Mining-Tools und OLAP-Tools.</a:t>
            </a:r>
          </a:p>
        </p:txBody>
      </p:sp>
      <p:sp>
        <p:nvSpPr>
          <p:cNvPr id="14" name="Rechteck: abgerundete Ecken 13">
            <a:extLst>
              <a:ext uri="{FF2B5EF4-FFF2-40B4-BE49-F238E27FC236}">
                <a16:creationId xmlns:a16="http://schemas.microsoft.com/office/drawing/2014/main" id="{AA42DDF9-B17A-6735-C88F-37FAB93ED439}"/>
              </a:ext>
            </a:extLst>
          </p:cNvPr>
          <p:cNvSpPr/>
          <p:nvPr/>
        </p:nvSpPr>
        <p:spPr>
          <a:xfrm>
            <a:off x="1064484" y="3471188"/>
            <a:ext cx="2884777" cy="281006"/>
          </a:xfrm>
          <a:prstGeom prst="roundRect">
            <a:avLst/>
          </a:prstGeom>
          <a:solidFill>
            <a:schemeClr val="tx2">
              <a:lumMod val="40000"/>
              <a:lumOff val="60000"/>
              <a:alpha val="4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DCEB0C06-47E3-DCE9-F5DD-D8C6D0097A8A}"/>
              </a:ext>
            </a:extLst>
          </p:cNvPr>
          <p:cNvSpPr/>
          <p:nvPr/>
        </p:nvSpPr>
        <p:spPr>
          <a:xfrm>
            <a:off x="5021317" y="3475361"/>
            <a:ext cx="1497724" cy="276834"/>
          </a:xfrm>
          <a:prstGeom prst="roundRect">
            <a:avLst/>
          </a:prstGeom>
          <a:solidFill>
            <a:schemeClr val="tx2">
              <a:lumMod val="40000"/>
              <a:lumOff val="60000"/>
              <a:alpha val="4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abgerundete Ecken 15">
            <a:extLst>
              <a:ext uri="{FF2B5EF4-FFF2-40B4-BE49-F238E27FC236}">
                <a16:creationId xmlns:a16="http://schemas.microsoft.com/office/drawing/2014/main" id="{7F01042B-AE16-4647-C1EE-6D66459F288D}"/>
              </a:ext>
            </a:extLst>
          </p:cNvPr>
          <p:cNvSpPr/>
          <p:nvPr/>
        </p:nvSpPr>
        <p:spPr>
          <a:xfrm>
            <a:off x="8368706" y="3475360"/>
            <a:ext cx="1209865" cy="276834"/>
          </a:xfrm>
          <a:prstGeom prst="roundRect">
            <a:avLst/>
          </a:prstGeom>
          <a:solidFill>
            <a:schemeClr val="tx2">
              <a:lumMod val="40000"/>
              <a:lumOff val="60000"/>
              <a:alpha val="4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68B42523-5873-DA49-A25C-46467568CD28}"/>
              </a:ext>
            </a:extLst>
          </p:cNvPr>
          <p:cNvSpPr/>
          <p:nvPr/>
        </p:nvSpPr>
        <p:spPr>
          <a:xfrm>
            <a:off x="5025276" y="6515561"/>
            <a:ext cx="1497724" cy="276834"/>
          </a:xfrm>
          <a:prstGeom prst="roundRect">
            <a:avLst/>
          </a:prstGeom>
          <a:solidFill>
            <a:schemeClr val="tx2">
              <a:lumMod val="40000"/>
              <a:lumOff val="60000"/>
              <a:alpha val="4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4498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50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2"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50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50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50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0" grpId="0" animBg="1"/>
      <p:bldP spid="10" grpId="1" animBg="1"/>
      <p:bldP spid="17" grpId="0" animBg="1"/>
      <p:bldP spid="17" grpId="1" animBg="1"/>
      <p:bldP spid="18" grpId="0" animBg="1"/>
      <p:bldP spid="18" grpId="1" animBg="1"/>
      <p:bldP spid="14" grpId="1" animBg="1"/>
      <p:bldP spid="14" grpId="2" animBg="1"/>
      <p:bldP spid="13" grpId="0" animBg="1"/>
      <p:bldP spid="13" grpId="1" animBg="1"/>
      <p:bldP spid="16" grpId="0" animBg="1"/>
      <p:bldP spid="16" grpId="1" animBg="1"/>
      <p:bldP spid="15" grpId="0" animBg="1"/>
      <p:bldP spid="1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18</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1424965"/>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2800" b="0" i="0" dirty="0">
                <a:solidFill>
                  <a:srgbClr val="3C3C3C"/>
                </a:solidFill>
                <a:effectLst/>
                <a:latin typeface="SAPBook"/>
              </a:rPr>
              <a:t>Der Unterschied zwischen ETL und ELT liegt zum einen am Ort, an dem die Daten in Geschäftsinformationen umgewandelt werden, und an der Menge der Daten, die in Data-</a:t>
            </a:r>
            <a:r>
              <a:rPr lang="de-DE" sz="2800" b="0" i="0" dirty="0" err="1">
                <a:solidFill>
                  <a:srgbClr val="3C3C3C"/>
                </a:solidFill>
                <a:effectLst/>
                <a:latin typeface="SAPBook"/>
              </a:rPr>
              <a:t>Warehouses</a:t>
            </a:r>
            <a:r>
              <a:rPr lang="de-DE" sz="2800" b="0" i="0" dirty="0">
                <a:solidFill>
                  <a:srgbClr val="3C3C3C"/>
                </a:solidFill>
                <a:effectLst/>
                <a:latin typeface="SAPBook"/>
              </a:rPr>
              <a:t> gehalten wird.</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ETL versus ELT (ETL)</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
        <p:nvSpPr>
          <p:cNvPr id="2" name="Rechteck: abgerundete Ecken 1">
            <a:extLst>
              <a:ext uri="{FF2B5EF4-FFF2-40B4-BE49-F238E27FC236}">
                <a16:creationId xmlns:a16="http://schemas.microsoft.com/office/drawing/2014/main" id="{439ACC7F-13A9-C325-BC38-E70F00B0DF10}"/>
              </a:ext>
            </a:extLst>
          </p:cNvPr>
          <p:cNvSpPr/>
          <p:nvPr/>
        </p:nvSpPr>
        <p:spPr>
          <a:xfrm>
            <a:off x="597016" y="3511497"/>
            <a:ext cx="6095446" cy="3228262"/>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2800" b="1" i="0" dirty="0">
                <a:solidFill>
                  <a:srgbClr val="3C3C3C"/>
                </a:solidFill>
                <a:effectLst/>
                <a:latin typeface="SAPBook"/>
              </a:rPr>
              <a:t>Extraktion/Transformation/Laden (ETL)</a:t>
            </a:r>
            <a:r>
              <a:rPr lang="de-DE" sz="2800" b="0" i="0" dirty="0">
                <a:solidFill>
                  <a:srgbClr val="3C3C3C"/>
                </a:solidFill>
                <a:effectLst/>
                <a:latin typeface="SAPBook"/>
              </a:rPr>
              <a:t> ist ein Integrationsansatz, bei dem Informationen aus Remote-Quellen extrahiert, in vorgegebene Formate und Styles transformiert und anschließend in Datenbanken, Datenquellen oder Data-</a:t>
            </a:r>
            <a:r>
              <a:rPr lang="de-DE" sz="2800" b="0" i="0" dirty="0" err="1">
                <a:solidFill>
                  <a:srgbClr val="3C3C3C"/>
                </a:solidFill>
                <a:effectLst/>
                <a:latin typeface="SAPBook"/>
              </a:rPr>
              <a:t>Warehouses</a:t>
            </a:r>
            <a:r>
              <a:rPr lang="de-DE" sz="2800" b="0" i="0" dirty="0">
                <a:solidFill>
                  <a:srgbClr val="3C3C3C"/>
                </a:solidFill>
                <a:effectLst/>
                <a:latin typeface="SAPBook"/>
              </a:rPr>
              <a:t> geladen werden.</a:t>
            </a:r>
          </a:p>
        </p:txBody>
      </p:sp>
      <p:pic>
        <p:nvPicPr>
          <p:cNvPr id="5" name="Grafik 4">
            <a:extLst>
              <a:ext uri="{FF2B5EF4-FFF2-40B4-BE49-F238E27FC236}">
                <a16:creationId xmlns:a16="http://schemas.microsoft.com/office/drawing/2014/main" id="{8C4BF8A6-FD05-F3D0-6ED8-2EFE0CD1CEB1}"/>
              </a:ext>
            </a:extLst>
          </p:cNvPr>
          <p:cNvPicPr>
            <a:picLocks noChangeAspect="1"/>
          </p:cNvPicPr>
          <p:nvPr/>
        </p:nvPicPr>
        <p:blipFill>
          <a:blip r:embed="rId3"/>
          <a:stretch>
            <a:fillRect/>
          </a:stretch>
        </p:blipFill>
        <p:spPr>
          <a:xfrm>
            <a:off x="6854386" y="4031779"/>
            <a:ext cx="4650918" cy="1809365"/>
          </a:xfrm>
          <a:prstGeom prst="rect">
            <a:avLst/>
          </a:prstGeom>
        </p:spPr>
      </p:pic>
      <p:sp>
        <p:nvSpPr>
          <p:cNvPr id="9" name="Interaktive Schaltfläche: Zurück oder Vorherige(r) 8">
            <a:hlinkClick r:id="" action="ppaction://hlinkshowjump?jump=lastslideviewed" highlightClick="1"/>
            <a:extLst>
              <a:ext uri="{FF2B5EF4-FFF2-40B4-BE49-F238E27FC236}">
                <a16:creationId xmlns:a16="http://schemas.microsoft.com/office/drawing/2014/main" id="{28ACE8E6-110B-8B79-210B-1BE54808B785}"/>
              </a:ext>
            </a:extLst>
          </p:cNvPr>
          <p:cNvSpPr/>
          <p:nvPr/>
        </p:nvSpPr>
        <p:spPr>
          <a:xfrm>
            <a:off x="8403019" y="6219497"/>
            <a:ext cx="1813035" cy="367051"/>
          </a:xfrm>
          <a:prstGeom prst="actionButtonBackPreviou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chemeClr val="tx2">
                    <a:lumMod val="20000"/>
                    <a:lumOff val="80000"/>
                  </a:schemeClr>
                </a:solidFill>
              </a:rPr>
              <a:t>Zurück</a:t>
            </a:r>
          </a:p>
        </p:txBody>
      </p:sp>
    </p:spTree>
    <p:extLst>
      <p:ext uri="{BB962C8B-B14F-4D97-AF65-F5344CB8AC3E}">
        <p14:creationId xmlns:p14="http://schemas.microsoft.com/office/powerpoint/2010/main" val="2823502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19</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1913696"/>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2800" b="0" i="0" dirty="0">
                <a:solidFill>
                  <a:srgbClr val="323E48"/>
                </a:solidFill>
                <a:effectLst/>
                <a:latin typeface="Source Sans Pro" panose="020B0503030403020204" pitchFamily="34" charset="0"/>
              </a:rPr>
              <a:t>Ähnlich geht es beim Prozess </a:t>
            </a:r>
            <a:r>
              <a:rPr lang="de-DE" sz="2800" b="1" i="0" dirty="0">
                <a:solidFill>
                  <a:srgbClr val="323E48"/>
                </a:solidFill>
                <a:effectLst/>
                <a:latin typeface="Source Sans Pro" panose="020B0503030403020204" pitchFamily="34" charset="0"/>
              </a:rPr>
              <a:t>Extraktion/Laden/Transformation (ELT) </a:t>
            </a:r>
            <a:r>
              <a:rPr lang="de-DE" sz="2800" b="0" i="0" dirty="0">
                <a:solidFill>
                  <a:srgbClr val="323E48"/>
                </a:solidFill>
                <a:effectLst/>
                <a:latin typeface="Source Sans Pro" panose="020B0503030403020204" pitchFamily="34" charset="0"/>
              </a:rPr>
              <a:t>darum, Daten aus einer oder mehreren Remote-Quellen zu extrahieren, doch anschließend werden diese Daten in das Ziel-Data-Warehouse ohne weitere Formatierung geladen. </a:t>
            </a:r>
            <a:endParaRPr lang="de-DE" sz="2800" b="0" i="0" dirty="0">
              <a:solidFill>
                <a:srgbClr val="3C3C3C"/>
              </a:solidFill>
              <a:effectLst/>
              <a:latin typeface="SAPBook"/>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ETL versus ELT (ELT)</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
        <p:nvSpPr>
          <p:cNvPr id="2" name="Rechteck: abgerundete Ecken 1">
            <a:extLst>
              <a:ext uri="{FF2B5EF4-FFF2-40B4-BE49-F238E27FC236}">
                <a16:creationId xmlns:a16="http://schemas.microsoft.com/office/drawing/2014/main" id="{439ACC7F-13A9-C325-BC38-E70F00B0DF10}"/>
              </a:ext>
            </a:extLst>
          </p:cNvPr>
          <p:cNvSpPr/>
          <p:nvPr/>
        </p:nvSpPr>
        <p:spPr>
          <a:xfrm>
            <a:off x="597016" y="4010782"/>
            <a:ext cx="6095446" cy="271321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2800" b="0" i="0" dirty="0">
                <a:solidFill>
                  <a:srgbClr val="323E48"/>
                </a:solidFill>
                <a:effectLst/>
                <a:latin typeface="Source Sans Pro" panose="020B0503030403020204" pitchFamily="34" charset="0"/>
              </a:rPr>
              <a:t>Beim ELT-Prozess erfolgt die Transformation der Daten innerhalb der Zieldatenbank. Das Einzige, was ELT von den Remote-Quellen benötigt, sind die Rohdaten und </a:t>
            </a:r>
            <a:r>
              <a:rPr lang="de-DE" sz="2800" b="0" i="0" dirty="0" err="1">
                <a:solidFill>
                  <a:srgbClr val="323E48"/>
                </a:solidFill>
                <a:effectLst/>
                <a:latin typeface="Source Sans Pro" panose="020B0503030403020204" pitchFamily="34" charset="0"/>
              </a:rPr>
              <a:t>unaufbereitete</a:t>
            </a:r>
            <a:r>
              <a:rPr lang="de-DE" sz="2800" b="0" i="0" dirty="0">
                <a:solidFill>
                  <a:srgbClr val="323E48"/>
                </a:solidFill>
                <a:effectLst/>
                <a:latin typeface="Source Sans Pro" panose="020B0503030403020204" pitchFamily="34" charset="0"/>
              </a:rPr>
              <a:t> Informationen.</a:t>
            </a:r>
            <a:endParaRPr lang="de-DE" sz="2800" b="0" i="0" dirty="0">
              <a:solidFill>
                <a:srgbClr val="3C3C3C"/>
              </a:solidFill>
              <a:effectLst/>
              <a:latin typeface="SAPBook"/>
            </a:endParaRPr>
          </a:p>
        </p:txBody>
      </p:sp>
      <p:pic>
        <p:nvPicPr>
          <p:cNvPr id="9" name="Grafik 8">
            <a:extLst>
              <a:ext uri="{FF2B5EF4-FFF2-40B4-BE49-F238E27FC236}">
                <a16:creationId xmlns:a16="http://schemas.microsoft.com/office/drawing/2014/main" id="{D40E70CF-8B0C-7B71-0136-D885065E0F0A}"/>
              </a:ext>
            </a:extLst>
          </p:cNvPr>
          <p:cNvPicPr>
            <a:picLocks noChangeAspect="1"/>
          </p:cNvPicPr>
          <p:nvPr/>
        </p:nvPicPr>
        <p:blipFill>
          <a:blip r:embed="rId3"/>
          <a:stretch>
            <a:fillRect/>
          </a:stretch>
        </p:blipFill>
        <p:spPr>
          <a:xfrm>
            <a:off x="6854386" y="4042771"/>
            <a:ext cx="4650918" cy="1809365"/>
          </a:xfrm>
          <a:prstGeom prst="rect">
            <a:avLst/>
          </a:prstGeom>
        </p:spPr>
      </p:pic>
      <p:sp>
        <p:nvSpPr>
          <p:cNvPr id="14" name="Interaktive Schaltfläche: Zurück oder Vorherige(r) 13">
            <a:hlinkClick r:id="" action="ppaction://hlinkshowjump?jump=lastslideviewed" highlightClick="1"/>
            <a:extLst>
              <a:ext uri="{FF2B5EF4-FFF2-40B4-BE49-F238E27FC236}">
                <a16:creationId xmlns:a16="http://schemas.microsoft.com/office/drawing/2014/main" id="{1DE0DA53-21F9-70F1-299A-7E5EC3AD546A}"/>
              </a:ext>
            </a:extLst>
          </p:cNvPr>
          <p:cNvSpPr/>
          <p:nvPr/>
        </p:nvSpPr>
        <p:spPr>
          <a:xfrm>
            <a:off x="8403019" y="6219497"/>
            <a:ext cx="1813035" cy="367051"/>
          </a:xfrm>
          <a:prstGeom prst="actionButtonBackPreviou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chemeClr val="tx2">
                    <a:lumMod val="20000"/>
                    <a:lumOff val="80000"/>
                  </a:schemeClr>
                </a:solidFill>
              </a:rPr>
              <a:t>Zurück</a:t>
            </a:r>
          </a:p>
        </p:txBody>
      </p:sp>
    </p:spTree>
    <p:extLst>
      <p:ext uri="{BB962C8B-B14F-4D97-AF65-F5344CB8AC3E}">
        <p14:creationId xmlns:p14="http://schemas.microsoft.com/office/powerpoint/2010/main" val="52308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2</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617483"/>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fontAlgn="base"/>
            <a:r>
              <a:rPr lang="de-DE" sz="3200" b="0" i="0" dirty="0">
                <a:solidFill>
                  <a:srgbClr val="000000"/>
                </a:solidFill>
                <a:effectLst/>
                <a:latin typeface="SAPBold"/>
              </a:rPr>
              <a:t>Ein Data Warehouse (DW) ist ein digitales Speichersystem, das große Datenmengen aus vielen verschiedenen Quellen miteinander verbindet und harmonisiert. Ziel ist es, Business </a:t>
            </a:r>
            <a:r>
              <a:rPr lang="de-DE" sz="3200" b="0" i="0" dirty="0" err="1">
                <a:solidFill>
                  <a:srgbClr val="000000"/>
                </a:solidFill>
                <a:effectLst/>
                <a:latin typeface="SAPBold"/>
              </a:rPr>
              <a:t>Intelligence</a:t>
            </a:r>
            <a:r>
              <a:rPr lang="de-DE" sz="3200" b="0" i="0" dirty="0">
                <a:solidFill>
                  <a:srgbClr val="000000"/>
                </a:solidFill>
                <a:effectLst/>
                <a:latin typeface="SAPBold"/>
              </a:rPr>
              <a:t> (BI), Berichterstellung und Analysen zu unterstützen und gesetzliche Anforderungen zu erfüllen, damit Unternehmen ihre Daten in Erkenntnisse umwandeln und intelligente, datengestützte Entscheidungen treffen können. Data </a:t>
            </a:r>
            <a:r>
              <a:rPr lang="de-DE" sz="3200" b="0" i="0" dirty="0" err="1">
                <a:solidFill>
                  <a:srgbClr val="000000"/>
                </a:solidFill>
                <a:effectLst/>
                <a:latin typeface="SAPBold"/>
              </a:rPr>
              <a:t>Warehouses</a:t>
            </a:r>
            <a:r>
              <a:rPr lang="de-DE" sz="3200" b="0" i="0" dirty="0">
                <a:solidFill>
                  <a:srgbClr val="000000"/>
                </a:solidFill>
                <a:effectLst/>
                <a:latin typeface="SAPBold"/>
              </a:rPr>
              <a:t> speichern aktuelle und historische Daten an einem Ort und dienen als zentrale Datenquelle für ein Unternehmen.</a:t>
            </a:r>
            <a:endParaRPr lang="de-DE" sz="3200" dirty="0">
              <a:solidFill>
                <a:schemeClr val="tx1"/>
              </a:solidFill>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7307452" cy="707886"/>
          </a:xfrm>
          <a:prstGeom prst="rect">
            <a:avLst/>
          </a:prstGeom>
          <a:noFill/>
        </p:spPr>
        <p:txBody>
          <a:bodyPr wrap="square" rtlCol="0">
            <a:spAutoFit/>
          </a:bodyPr>
          <a:lstStyle/>
          <a:p>
            <a:r>
              <a:rPr lang="de-DE" sz="4000" b="1" dirty="0"/>
              <a:t>Was ist ein Data Warehouse?</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Tree>
    <p:extLst>
      <p:ext uri="{BB962C8B-B14F-4D97-AF65-F5344CB8AC3E}">
        <p14:creationId xmlns:p14="http://schemas.microsoft.com/office/powerpoint/2010/main" val="2345239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abgerundete Ecken 4">
            <a:extLst>
              <a:ext uri="{FF2B5EF4-FFF2-40B4-BE49-F238E27FC236}">
                <a16:creationId xmlns:a16="http://schemas.microsoft.com/office/drawing/2014/main" id="{BDDBD14B-C07F-A48D-27DC-80ED8C93F04D}"/>
              </a:ext>
            </a:extLst>
          </p:cNvPr>
          <p:cNvSpPr/>
          <p:nvPr/>
        </p:nvSpPr>
        <p:spPr>
          <a:xfrm>
            <a:off x="695015" y="1940972"/>
            <a:ext cx="4405130" cy="4208115"/>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2800" b="0" i="0" dirty="0">
                <a:solidFill>
                  <a:srgbClr val="3C3C3C"/>
                </a:solidFill>
                <a:effectLst/>
                <a:latin typeface="SAPBook"/>
              </a:rPr>
              <a:t>Der klassische Aufbau eines Data-</a:t>
            </a:r>
            <a:r>
              <a:rPr lang="de-DE" sz="2800" b="0" i="0" dirty="0" err="1">
                <a:solidFill>
                  <a:srgbClr val="3C3C3C"/>
                </a:solidFill>
                <a:effectLst/>
                <a:latin typeface="SAPBook"/>
              </a:rPr>
              <a:t>Warehouses</a:t>
            </a:r>
            <a:r>
              <a:rPr lang="de-DE" sz="2800" b="0" i="0" dirty="0">
                <a:solidFill>
                  <a:srgbClr val="3C3C3C"/>
                </a:solidFill>
                <a:effectLst/>
                <a:latin typeface="SAPBook"/>
              </a:rPr>
              <a:t> besteht aus:</a:t>
            </a:r>
          </a:p>
          <a:p>
            <a:pPr marL="457200" indent="-457200" algn="l">
              <a:buFont typeface="Wingdings" panose="05000000000000000000" pitchFamily="2" charset="2"/>
              <a:buChar char="Ø"/>
            </a:pPr>
            <a:r>
              <a:rPr lang="de-DE" sz="2800" dirty="0">
                <a:solidFill>
                  <a:srgbClr val="3C3C3C"/>
                </a:solidFill>
                <a:latin typeface="SAPBook"/>
              </a:rPr>
              <a:t>Datenschicht</a:t>
            </a:r>
          </a:p>
          <a:p>
            <a:pPr marL="457200" indent="-457200" algn="l">
              <a:buFont typeface="Wingdings" panose="05000000000000000000" pitchFamily="2" charset="2"/>
              <a:buChar char="Ø"/>
            </a:pPr>
            <a:r>
              <a:rPr lang="de-DE" sz="2800" b="0" i="0" dirty="0">
                <a:solidFill>
                  <a:srgbClr val="3C3C3C"/>
                </a:solidFill>
                <a:effectLst/>
                <a:latin typeface="SAPBook"/>
              </a:rPr>
              <a:t>Semantische Schicht</a:t>
            </a:r>
          </a:p>
          <a:p>
            <a:pPr marL="457200" indent="-457200" algn="l">
              <a:buFont typeface="Wingdings" panose="05000000000000000000" pitchFamily="2" charset="2"/>
              <a:buChar char="Ø"/>
            </a:pPr>
            <a:r>
              <a:rPr lang="de-DE" sz="2800" dirty="0">
                <a:solidFill>
                  <a:srgbClr val="3C3C3C"/>
                </a:solidFill>
                <a:latin typeface="SAPBook"/>
              </a:rPr>
              <a:t>Analytische Schicht</a:t>
            </a:r>
          </a:p>
          <a:p>
            <a:pPr algn="l"/>
            <a:endParaRPr lang="de-DE" sz="2800" b="0" i="0" dirty="0">
              <a:solidFill>
                <a:srgbClr val="3C3C3C"/>
              </a:solidFill>
              <a:effectLst/>
              <a:latin typeface="SAPBook"/>
            </a:endParaRPr>
          </a:p>
        </p:txBody>
      </p:sp>
      <p:pic>
        <p:nvPicPr>
          <p:cNvPr id="4" name="Grafik 3">
            <a:extLst>
              <a:ext uri="{FF2B5EF4-FFF2-40B4-BE49-F238E27FC236}">
                <a16:creationId xmlns:a16="http://schemas.microsoft.com/office/drawing/2014/main" id="{81AC719D-5004-CA18-DE80-C662D918AFC6}"/>
              </a:ext>
            </a:extLst>
          </p:cNvPr>
          <p:cNvPicPr>
            <a:picLocks noChangeAspect="1"/>
          </p:cNvPicPr>
          <p:nvPr/>
        </p:nvPicPr>
        <p:blipFill>
          <a:blip r:embed="rId3"/>
          <a:stretch>
            <a:fillRect/>
          </a:stretch>
        </p:blipFill>
        <p:spPr>
          <a:xfrm>
            <a:off x="5194663" y="1940973"/>
            <a:ext cx="6116742" cy="4208116"/>
          </a:xfrm>
          <a:prstGeom prst="rect">
            <a:avLst/>
          </a:prstGeom>
        </p:spPr>
      </p:pic>
      <p:sp>
        <p:nvSpPr>
          <p:cNvPr id="6" name="Textfeld 5">
            <a:extLst>
              <a:ext uri="{FF2B5EF4-FFF2-40B4-BE49-F238E27FC236}">
                <a16:creationId xmlns:a16="http://schemas.microsoft.com/office/drawing/2014/main" id="{BCDBD4CF-A54B-4F7F-B4D5-42ED4CB9BAC3}"/>
              </a:ext>
            </a:extLst>
          </p:cNvPr>
          <p:cNvSpPr txBox="1"/>
          <p:nvPr/>
        </p:nvSpPr>
        <p:spPr>
          <a:xfrm>
            <a:off x="695015" y="1233086"/>
            <a:ext cx="9253026" cy="707886"/>
          </a:xfrm>
          <a:prstGeom prst="rect">
            <a:avLst/>
          </a:prstGeom>
          <a:noFill/>
        </p:spPr>
        <p:txBody>
          <a:bodyPr wrap="square" rtlCol="0">
            <a:spAutoFit/>
          </a:bodyPr>
          <a:lstStyle/>
          <a:p>
            <a:r>
              <a:rPr lang="de-DE" sz="4000" b="1" dirty="0"/>
              <a:t>Data Warehouse Architektur</a:t>
            </a:r>
          </a:p>
        </p:txBody>
      </p:sp>
      <p:sp>
        <p:nvSpPr>
          <p:cNvPr id="12" name="Textfeld 11">
            <a:extLst>
              <a:ext uri="{FF2B5EF4-FFF2-40B4-BE49-F238E27FC236}">
                <a16:creationId xmlns:a16="http://schemas.microsoft.com/office/drawing/2014/main" id="{D16F66F0-BD23-4357-BDAB-85770E1EEBB7}"/>
              </a:ext>
            </a:extLst>
          </p:cNvPr>
          <p:cNvSpPr txBox="1"/>
          <p:nvPr/>
        </p:nvSpPr>
        <p:spPr>
          <a:xfrm>
            <a:off x="521277" y="1116448"/>
            <a:ext cx="10801971" cy="1477328"/>
          </a:xfrm>
          <a:prstGeom prst="rect">
            <a:avLst/>
          </a:prstGeom>
          <a:solidFill>
            <a:schemeClr val="bg1"/>
          </a:solidFill>
        </p:spPr>
        <p:txBody>
          <a:bodyPr wrap="square" rtlCol="0">
            <a:spAutoFit/>
          </a:bodyPr>
          <a:lstStyle/>
          <a:p>
            <a:r>
              <a:rPr lang="de-DE" b="1" dirty="0"/>
              <a:t>Datenschicht: </a:t>
            </a:r>
          </a:p>
          <a:p>
            <a:r>
              <a:rPr lang="de-DE" dirty="0"/>
              <a:t>Die Daten werden aus Ihren Quellen extrahiert und dann mithilfe von ETL-Tools umgewandelt und in die </a:t>
            </a:r>
            <a:r>
              <a:rPr lang="de-DE" b="1" dirty="0"/>
              <a:t>unterste Schicht geladen</a:t>
            </a:r>
            <a:r>
              <a:rPr lang="de-DE" dirty="0"/>
              <a:t>. Diese besteht aus Ihrem Datenbankserver, Data </a:t>
            </a:r>
            <a:r>
              <a:rPr lang="de-DE" dirty="0" err="1"/>
              <a:t>Marts</a:t>
            </a:r>
            <a:r>
              <a:rPr lang="de-DE" dirty="0"/>
              <a:t> und Data Lakes. In dieser Schicht werden Metadaten erstellt – und Datenintegrationstools wie </a:t>
            </a:r>
            <a:r>
              <a:rPr lang="de-DE" dirty="0" err="1"/>
              <a:t>Datenvirtualisierung</a:t>
            </a:r>
            <a:r>
              <a:rPr lang="de-DE" dirty="0"/>
              <a:t> eingesetzt, um Daten nahtlos zu kombinieren und zu aggregieren.</a:t>
            </a:r>
          </a:p>
        </p:txBody>
      </p:sp>
      <p:sp>
        <p:nvSpPr>
          <p:cNvPr id="15" name="Textfeld 14">
            <a:extLst>
              <a:ext uri="{FF2B5EF4-FFF2-40B4-BE49-F238E27FC236}">
                <a16:creationId xmlns:a16="http://schemas.microsoft.com/office/drawing/2014/main" id="{1637BBEA-944F-01D2-80BF-812084984BED}"/>
              </a:ext>
            </a:extLst>
          </p:cNvPr>
          <p:cNvSpPr txBox="1"/>
          <p:nvPr/>
        </p:nvSpPr>
        <p:spPr>
          <a:xfrm>
            <a:off x="509434" y="1130582"/>
            <a:ext cx="10801971" cy="923330"/>
          </a:xfrm>
          <a:prstGeom prst="rect">
            <a:avLst/>
          </a:prstGeom>
          <a:solidFill>
            <a:schemeClr val="bg1"/>
          </a:solidFill>
        </p:spPr>
        <p:txBody>
          <a:bodyPr wrap="square" rtlCol="0">
            <a:spAutoFit/>
          </a:bodyPr>
          <a:lstStyle/>
          <a:p>
            <a:r>
              <a:rPr lang="de-DE" b="1" dirty="0"/>
              <a:t>Semantische Schicht:</a:t>
            </a:r>
          </a:p>
          <a:p>
            <a:r>
              <a:rPr lang="de-DE" dirty="0"/>
              <a:t>In der </a:t>
            </a:r>
            <a:r>
              <a:rPr lang="de-DE" b="1" dirty="0"/>
              <a:t>mittleren Schicht</a:t>
            </a:r>
            <a:r>
              <a:rPr lang="de-DE" dirty="0"/>
              <a:t> strukturieren OLAP (Online Analytical Processing)- und OLTP (Online </a:t>
            </a:r>
            <a:r>
              <a:rPr lang="de-DE" dirty="0" err="1"/>
              <a:t>Transactional</a:t>
            </a:r>
            <a:r>
              <a:rPr lang="de-DE" dirty="0"/>
              <a:t> Processing)-Server die Daten für schnelle, komplexe Abfragen und Analysen um.</a:t>
            </a:r>
          </a:p>
        </p:txBody>
      </p:sp>
      <p:sp>
        <p:nvSpPr>
          <p:cNvPr id="19" name="Textfeld 18">
            <a:extLst>
              <a:ext uri="{FF2B5EF4-FFF2-40B4-BE49-F238E27FC236}">
                <a16:creationId xmlns:a16="http://schemas.microsoft.com/office/drawing/2014/main" id="{AAC23102-6A45-836E-20FA-D5F384BD8DBA}"/>
              </a:ext>
            </a:extLst>
          </p:cNvPr>
          <p:cNvSpPr txBox="1"/>
          <p:nvPr/>
        </p:nvSpPr>
        <p:spPr>
          <a:xfrm>
            <a:off x="509433" y="1126891"/>
            <a:ext cx="10801971" cy="1477328"/>
          </a:xfrm>
          <a:prstGeom prst="rect">
            <a:avLst/>
          </a:prstGeom>
          <a:solidFill>
            <a:schemeClr val="bg1"/>
          </a:solidFill>
        </p:spPr>
        <p:txBody>
          <a:bodyPr wrap="square" rtlCol="0">
            <a:spAutoFit/>
          </a:bodyPr>
          <a:lstStyle/>
          <a:p>
            <a:r>
              <a:rPr lang="de-DE" b="1" dirty="0"/>
              <a:t>Analytische Schicht:</a:t>
            </a:r>
          </a:p>
          <a:p>
            <a:r>
              <a:rPr lang="de-DE" dirty="0"/>
              <a:t>Die </a:t>
            </a:r>
            <a:r>
              <a:rPr lang="de-DE" b="1" dirty="0"/>
              <a:t>oberste Schicht</a:t>
            </a:r>
            <a:r>
              <a:rPr lang="de-DE" dirty="0"/>
              <a:t> ist die Frontend-Client-Schicht. Sie enthält die Data-Warehouse-Zugriffstools, mit denen Anwender mit Daten interagieren, Dashboards und Berichte erstellen, KPIs überwachen, Daten auswerten und analysieren, Anwendungen erstellen und vieles mehr. Diese Schicht umfasst häufig eine </a:t>
            </a:r>
            <a:r>
              <a:rPr lang="de-DE" dirty="0" err="1"/>
              <a:t>Workbench</a:t>
            </a:r>
            <a:r>
              <a:rPr lang="de-DE" dirty="0"/>
              <a:t> oder einen Sandbox-Bereich für die Datenauswertung und die Entwicklung neuer Datenmodelle.</a:t>
            </a:r>
          </a:p>
        </p:txBody>
      </p:sp>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20</a:t>
            </a:fld>
            <a:endParaRPr dirty="0"/>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
        <p:nvSpPr>
          <p:cNvPr id="9" name="Rechteck: abgerundete Ecken 8">
            <a:extLst>
              <a:ext uri="{FF2B5EF4-FFF2-40B4-BE49-F238E27FC236}">
                <a16:creationId xmlns:a16="http://schemas.microsoft.com/office/drawing/2014/main" id="{259B96F1-5F22-02FB-1F13-69D429CBCF5E}"/>
              </a:ext>
            </a:extLst>
          </p:cNvPr>
          <p:cNvSpPr/>
          <p:nvPr/>
        </p:nvSpPr>
        <p:spPr>
          <a:xfrm>
            <a:off x="8484476" y="4840014"/>
            <a:ext cx="966952" cy="189188"/>
          </a:xfrm>
          <a:prstGeom prst="roundRect">
            <a:avLst/>
          </a:prstGeom>
          <a:solidFill>
            <a:schemeClr val="tx2">
              <a:lumMod val="40000"/>
              <a:lumOff val="60000"/>
              <a:alpha val="4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DC039F8-F0EE-63F8-2F22-A07DF31EA9EB}"/>
              </a:ext>
            </a:extLst>
          </p:cNvPr>
          <p:cNvSpPr/>
          <p:nvPr/>
        </p:nvSpPr>
        <p:spPr>
          <a:xfrm>
            <a:off x="1308538" y="3882963"/>
            <a:ext cx="1978572" cy="334312"/>
          </a:xfrm>
          <a:prstGeom prst="roundRect">
            <a:avLst/>
          </a:prstGeom>
          <a:solidFill>
            <a:schemeClr val="tx2">
              <a:lumMod val="40000"/>
              <a:lumOff val="60000"/>
              <a:alpha val="4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76AD686B-71EF-812D-8E24-3F84573B7925}"/>
              </a:ext>
            </a:extLst>
          </p:cNvPr>
          <p:cNvSpPr/>
          <p:nvPr/>
        </p:nvSpPr>
        <p:spPr>
          <a:xfrm>
            <a:off x="1308537" y="4311226"/>
            <a:ext cx="3042745" cy="334312"/>
          </a:xfrm>
          <a:prstGeom prst="roundRect">
            <a:avLst/>
          </a:prstGeom>
          <a:solidFill>
            <a:schemeClr val="tx2">
              <a:lumMod val="40000"/>
              <a:lumOff val="60000"/>
              <a:alpha val="4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abgerundete Ecken 13">
            <a:extLst>
              <a:ext uri="{FF2B5EF4-FFF2-40B4-BE49-F238E27FC236}">
                <a16:creationId xmlns:a16="http://schemas.microsoft.com/office/drawing/2014/main" id="{FF9F80B4-817B-9920-9111-A95AF150861B}"/>
              </a:ext>
            </a:extLst>
          </p:cNvPr>
          <p:cNvSpPr/>
          <p:nvPr/>
        </p:nvSpPr>
        <p:spPr>
          <a:xfrm>
            <a:off x="7769557" y="3983675"/>
            <a:ext cx="1177373" cy="189188"/>
          </a:xfrm>
          <a:prstGeom prst="roundRect">
            <a:avLst/>
          </a:prstGeom>
          <a:solidFill>
            <a:schemeClr val="tx2">
              <a:lumMod val="40000"/>
              <a:lumOff val="60000"/>
              <a:alpha val="4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abgerundete Ecken 15">
            <a:extLst>
              <a:ext uri="{FF2B5EF4-FFF2-40B4-BE49-F238E27FC236}">
                <a16:creationId xmlns:a16="http://schemas.microsoft.com/office/drawing/2014/main" id="{D012A8AE-4480-5604-F55B-DB1D6EEBBBB2}"/>
              </a:ext>
            </a:extLst>
          </p:cNvPr>
          <p:cNvSpPr/>
          <p:nvPr/>
        </p:nvSpPr>
        <p:spPr>
          <a:xfrm>
            <a:off x="1308536" y="4739489"/>
            <a:ext cx="3042745" cy="334312"/>
          </a:xfrm>
          <a:prstGeom prst="roundRect">
            <a:avLst/>
          </a:prstGeom>
          <a:solidFill>
            <a:schemeClr val="tx2">
              <a:lumMod val="40000"/>
              <a:lumOff val="60000"/>
              <a:alpha val="4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abgerundete Ecken 17">
            <a:extLst>
              <a:ext uri="{FF2B5EF4-FFF2-40B4-BE49-F238E27FC236}">
                <a16:creationId xmlns:a16="http://schemas.microsoft.com/office/drawing/2014/main" id="{789BF6B5-53EC-AAA3-230C-06ABC9A4902A}"/>
              </a:ext>
            </a:extLst>
          </p:cNvPr>
          <p:cNvSpPr/>
          <p:nvPr/>
        </p:nvSpPr>
        <p:spPr>
          <a:xfrm>
            <a:off x="7046973" y="2964789"/>
            <a:ext cx="1119566" cy="189188"/>
          </a:xfrm>
          <a:prstGeom prst="roundRect">
            <a:avLst/>
          </a:prstGeom>
          <a:solidFill>
            <a:schemeClr val="tx2">
              <a:lumMod val="40000"/>
              <a:lumOff val="60000"/>
              <a:alpha val="4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6823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5" grpId="0" animBg="1"/>
      <p:bldP spid="15" grpId="1" animBg="1"/>
      <p:bldP spid="19" grpId="0" animBg="1"/>
      <p:bldP spid="19" grpId="1" animBg="1"/>
      <p:bldP spid="9" grpId="0" animBg="1"/>
      <p:bldP spid="9" grpId="1" animBg="1"/>
      <p:bldP spid="10" grpId="0" animBg="1"/>
      <p:bldP spid="10" grpId="1" animBg="1"/>
      <p:bldP spid="13" grpId="0" animBg="1"/>
      <p:bldP spid="13" grpId="1" animBg="1"/>
      <p:bldP spid="14" grpId="0" animBg="1"/>
      <p:bldP spid="14" grpId="1" animBg="1"/>
      <p:bldP spid="16" grpId="0" animBg="1"/>
      <p:bldP spid="16" grpId="1" animBg="1"/>
      <p:bldP spid="18" grpId="0" animBg="1"/>
      <p:bldP spid="1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21</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3939565"/>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2800" b="0" i="0" dirty="0">
                <a:solidFill>
                  <a:srgbClr val="3C3C3C"/>
                </a:solidFill>
                <a:effectLst/>
                <a:latin typeface="SAPBook"/>
              </a:rPr>
              <a:t>OLTP ist für transaktionsorientierte Anwendungen konzipiert. </a:t>
            </a:r>
          </a:p>
          <a:p>
            <a:pPr algn="l"/>
            <a:r>
              <a:rPr lang="de-DE" sz="2800" b="0" i="0" dirty="0">
                <a:solidFill>
                  <a:srgbClr val="3C3C3C"/>
                </a:solidFill>
                <a:effectLst/>
                <a:latin typeface="SAPBook"/>
              </a:rPr>
              <a:t>In einem OLTP-System sind die Daten in Zeilen und Spalten organisiert. Jede Zeile steht für einen einzelnen Datensatz, z.B. einen Kunden oder eine Bestellung. Jede Spalte steht für ein bestimmtes Attribut dieses Datensatzes, z.B. den Namen oder die Adresse. </a:t>
            </a:r>
          </a:p>
          <a:p>
            <a:pPr algn="l"/>
            <a:r>
              <a:rPr lang="de-DE" sz="2800" b="0" i="0" dirty="0">
                <a:solidFill>
                  <a:srgbClr val="3C3C3C"/>
                </a:solidFill>
                <a:effectLst/>
                <a:latin typeface="SAPBook"/>
              </a:rPr>
              <a:t>OLTP-Systeme sind für schnelles Einfügen, Aktualisieren und Löschen von Datensätzen optimiert. Außerdem sind sie in der Regel normalisiert, d.h. die Daten sind auf mehrere Tabellen verteilt, um Redundanzen zu minimieren.</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OLTP</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Tree>
    <p:extLst>
      <p:ext uri="{BB962C8B-B14F-4D97-AF65-F5344CB8AC3E}">
        <p14:creationId xmlns:p14="http://schemas.microsoft.com/office/powerpoint/2010/main" val="2472687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373117"/>
          </a:xfrm>
          <a:prstGeom prst="roundRect">
            <a:avLst>
              <a:gd name="adj" fmla="val 8756"/>
            </a:avLst>
          </a:prstGeom>
          <a:gradFill>
            <a:gsLst>
              <a:gs pos="0">
                <a:schemeClr val="dk1">
                  <a:tint val="50000"/>
                  <a:satMod val="300000"/>
                  <a:lumMod val="100000"/>
                </a:schemeClr>
              </a:gs>
              <a:gs pos="35000">
                <a:schemeClr val="dk1">
                  <a:tint val="37000"/>
                  <a:satMod val="300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l"/>
            <a:r>
              <a:rPr lang="de-DE" sz="2800" b="0" i="0" dirty="0">
                <a:effectLst/>
                <a:latin typeface="-apple-system"/>
              </a:rPr>
              <a:t>Im Gegensatz zu OLTP-Systemen sind OLAP-Systeme für analytische Anwendungen konzipiert. </a:t>
            </a:r>
          </a:p>
          <a:p>
            <a:pPr algn="l"/>
            <a:r>
              <a:rPr lang="de-DE" sz="2800" b="0" i="0" dirty="0">
                <a:effectLst/>
                <a:latin typeface="-apple-system"/>
              </a:rPr>
              <a:t>Die Daten in einem OLAP-System sind in Würfeln organisiert und nicht in </a:t>
            </a:r>
            <a:r>
              <a:rPr lang="de-DE" sz="2800" b="0" i="0" dirty="0" err="1">
                <a:effectLst/>
                <a:latin typeface="-apple-system"/>
              </a:rPr>
              <a:t>zeilen</a:t>
            </a:r>
            <a:r>
              <a:rPr lang="de-DE" sz="2800" b="0" i="0" dirty="0">
                <a:effectLst/>
                <a:latin typeface="-apple-system"/>
              </a:rPr>
              <a:t> und Spalten. Ein Würfel ist eine dreidimensionale Datenstruktur, bei der jede Dimension einer Detailstufe entspricht. Die Dimensionen in einem OLAP-Verkaufswürfel könnten zum Beispiel Zeit, Produkt und Region sein. Die Daten in jedem Cube sind in Zellen organisiert. Jede Zelle enthält einen aggregierten Wert, z.B. den Gesamtumsatz für ein bestimmtes Produkt in einer bestimmten Region während eines bestimmten Zeitraums.</a:t>
            </a:r>
            <a:endParaRPr lang="de-DE" sz="2800" b="0" i="0" dirty="0">
              <a:solidFill>
                <a:srgbClr val="3C3C3C"/>
              </a:solidFill>
              <a:effectLst/>
              <a:latin typeface="SAPBook"/>
            </a:endParaRPr>
          </a:p>
        </p:txBody>
      </p:sp>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22</a:t>
            </a:fld>
            <a:endParaRPr dirty="0"/>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OLAP</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pic>
        <p:nvPicPr>
          <p:cNvPr id="4" name="Grafik 3">
            <a:extLst>
              <a:ext uri="{FF2B5EF4-FFF2-40B4-BE49-F238E27FC236}">
                <a16:creationId xmlns:a16="http://schemas.microsoft.com/office/drawing/2014/main" id="{E2212AA8-0A22-380C-528A-70B268BE46EE}"/>
              </a:ext>
            </a:extLst>
          </p:cNvPr>
          <p:cNvPicPr>
            <a:picLocks noChangeAspect="1"/>
          </p:cNvPicPr>
          <p:nvPr/>
        </p:nvPicPr>
        <p:blipFill>
          <a:blip r:embed="rId3"/>
          <a:stretch>
            <a:fillRect/>
          </a:stretch>
        </p:blipFill>
        <p:spPr>
          <a:xfrm>
            <a:off x="2986081" y="1940973"/>
            <a:ext cx="7493932" cy="4373117"/>
          </a:xfrm>
          <a:prstGeom prst="rect">
            <a:avLst/>
          </a:prstGeom>
          <a:solidFill>
            <a:schemeClr val="bg1">
              <a:lumMod val="85000"/>
            </a:schemeClr>
          </a:solidFill>
        </p:spPr>
      </p:pic>
    </p:spTree>
    <p:extLst>
      <p:ext uri="{BB962C8B-B14F-4D97-AF65-F5344CB8AC3E}">
        <p14:creationId xmlns:p14="http://schemas.microsoft.com/office/powerpoint/2010/main" val="145027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500"/>
                                        <p:tgtEl>
                                          <p:spTgt spid="4"/>
                                        </p:tgtEl>
                                        <p:attrNameLst>
                                          <p:attrName>ppt_w</p:attrName>
                                        </p:attrNameLst>
                                      </p:cBhvr>
                                      <p:tavLst>
                                        <p:tav tm="0">
                                          <p:val>
                                            <p:strVal val="ppt_w"/>
                                          </p:val>
                                        </p:tav>
                                        <p:tav tm="100000">
                                          <p:val>
                                            <p:fltVal val="0"/>
                                          </p:val>
                                        </p:tav>
                                      </p:tavLst>
                                    </p:anim>
                                    <p:anim calcmode="lin" valueType="num">
                                      <p:cBhvr>
                                        <p:cTn id="12" dur="500"/>
                                        <p:tgtEl>
                                          <p:spTgt spid="4"/>
                                        </p:tgtEl>
                                        <p:attrNameLst>
                                          <p:attrName>ppt_h</p:attrName>
                                        </p:attrNameLst>
                                      </p:cBhvr>
                                      <p:tavLst>
                                        <p:tav tm="0">
                                          <p:val>
                                            <p:strVal val="ppt_h"/>
                                          </p:val>
                                        </p:tav>
                                        <p:tav tm="100000">
                                          <p:val>
                                            <p:fltVal val="0"/>
                                          </p:val>
                                        </p:tav>
                                      </p:tavLst>
                                    </p:anim>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f der gleichen Seite des Rechtecks liegende Ecken abrunden 4">
            <a:extLst>
              <a:ext uri="{FF2B5EF4-FFF2-40B4-BE49-F238E27FC236}">
                <a16:creationId xmlns:a16="http://schemas.microsoft.com/office/drawing/2014/main" id="{176E553D-866B-4573-8C63-70820BC26EBF}"/>
              </a:ext>
            </a:extLst>
          </p:cNvPr>
          <p:cNvSpPr/>
          <p:nvPr/>
        </p:nvSpPr>
        <p:spPr>
          <a:xfrm>
            <a:off x="-370257" y="1092275"/>
            <a:ext cx="12241750" cy="5765725"/>
          </a:xfrm>
          <a:prstGeom prst="round2SameRect">
            <a:avLst>
              <a:gd name="adj1" fmla="val 1644"/>
              <a:gd name="adj2" fmla="val 0"/>
            </a:avLst>
          </a:prstGeom>
          <a:gradFill flip="none" rotWithShape="1">
            <a:gsLst>
              <a:gs pos="11000">
                <a:srgbClr val="1A1A62"/>
              </a:gs>
              <a:gs pos="86000">
                <a:srgbClr val="29BAD5"/>
              </a:gs>
            </a:gsLst>
            <a:lin ang="1740000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 name="Foliennummernplatzhalter 1"/>
          <p:cNvSpPr>
            <a:spLocks noGrp="1"/>
          </p:cNvSpPr>
          <p:nvPr>
            <p:ph type="sldNum" sz="quarter" idx="4"/>
          </p:nvPr>
        </p:nvSpPr>
        <p:spPr/>
        <p:txBody>
          <a:bodyPr/>
          <a:lstStyle/>
          <a:p>
            <a:fld id="{0C8C0129-8475-40EE-AC67-F98452884494}" type="slidenum">
              <a:rPr lang="de-DE" smtClean="0"/>
              <a:pPr/>
              <a:t>23</a:t>
            </a:fld>
            <a:endParaRPr lang="de-DE"/>
          </a:p>
        </p:txBody>
      </p:sp>
      <p:sp>
        <p:nvSpPr>
          <p:cNvPr id="5" name="Titel 4"/>
          <p:cNvSpPr>
            <a:spLocks noGrp="1"/>
          </p:cNvSpPr>
          <p:nvPr>
            <p:ph type="title"/>
          </p:nvPr>
        </p:nvSpPr>
        <p:spPr>
          <a:xfrm>
            <a:off x="33612" y="1065312"/>
            <a:ext cx="10515600" cy="3528459"/>
          </a:xfrm>
        </p:spPr>
        <p:txBody>
          <a:bodyPr/>
          <a:lstStyle/>
          <a:p>
            <a:br>
              <a:rPr lang="de-DE" dirty="0">
                <a:latin typeface="Open Sans" pitchFamily="2" charset="0"/>
                <a:ea typeface="Open Sans" pitchFamily="2" charset="0"/>
                <a:cs typeface="Open Sans" pitchFamily="2" charset="0"/>
              </a:rPr>
            </a:br>
            <a:r>
              <a:rPr lang="de-DE" dirty="0">
                <a:latin typeface="Open Sans" pitchFamily="2" charset="0"/>
                <a:ea typeface="Open Sans" pitchFamily="2" charset="0"/>
                <a:cs typeface="Open Sans" pitchFamily="2" charset="0"/>
              </a:rPr>
              <a:t>Vielen Dank für Ihre</a:t>
            </a:r>
            <a:br>
              <a:rPr lang="de-DE" dirty="0">
                <a:latin typeface="Open Sans" pitchFamily="2" charset="0"/>
                <a:ea typeface="Open Sans" pitchFamily="2" charset="0"/>
                <a:cs typeface="Open Sans" pitchFamily="2" charset="0"/>
              </a:rPr>
            </a:br>
            <a:r>
              <a:rPr lang="de-DE" dirty="0">
                <a:latin typeface="Open Sans" pitchFamily="2" charset="0"/>
                <a:ea typeface="Open Sans" pitchFamily="2" charset="0"/>
                <a:cs typeface="Open Sans" pitchFamily="2" charset="0"/>
              </a:rPr>
              <a:t>Aufmerksamkeit.</a:t>
            </a:r>
            <a:br>
              <a:rPr lang="de-DE" dirty="0">
                <a:latin typeface="Open Sans" pitchFamily="2" charset="0"/>
                <a:ea typeface="Open Sans" pitchFamily="2" charset="0"/>
                <a:cs typeface="Open Sans" pitchFamily="2" charset="0"/>
              </a:rPr>
            </a:br>
            <a:br>
              <a:rPr lang="de-DE" sz="1000" dirty="0">
                <a:latin typeface="Open Sans" pitchFamily="2" charset="0"/>
                <a:ea typeface="Open Sans" pitchFamily="2" charset="0"/>
                <a:cs typeface="Open Sans" pitchFamily="2" charset="0"/>
              </a:rPr>
            </a:br>
            <a:br>
              <a:rPr lang="de-DE" sz="1000" dirty="0">
                <a:latin typeface="Open Sans" pitchFamily="2" charset="0"/>
                <a:ea typeface="Open Sans" pitchFamily="2" charset="0"/>
                <a:cs typeface="Open Sans" pitchFamily="2" charset="0"/>
              </a:rPr>
            </a:br>
            <a:r>
              <a:rPr lang="de-DE" sz="3600" dirty="0">
                <a:latin typeface="Source Serif Pro" panose="02040603050405020204" pitchFamily="18" charset="0"/>
                <a:ea typeface="Source Serif Pro" panose="02040603050405020204" pitchFamily="18" charset="0"/>
                <a:cs typeface="Open Sans" pitchFamily="2" charset="0"/>
              </a:rPr>
              <a:t>Fragen?</a:t>
            </a:r>
          </a:p>
        </p:txBody>
      </p:sp>
      <p:pic>
        <p:nvPicPr>
          <p:cNvPr id="6" name="Grafik 5" descr="Fragen Silhouette">
            <a:extLst>
              <a:ext uri="{FF2B5EF4-FFF2-40B4-BE49-F238E27FC236}">
                <a16:creationId xmlns:a16="http://schemas.microsoft.com/office/drawing/2014/main" id="{70859033-AF67-4655-8F9F-8D43F98ACA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6952" y="3037113"/>
            <a:ext cx="3222171" cy="3222171"/>
          </a:xfrm>
          <a:prstGeom prst="rect">
            <a:avLst/>
          </a:prstGeom>
        </p:spPr>
      </p:pic>
      <p:sp>
        <p:nvSpPr>
          <p:cNvPr id="3" name="Datumsplatzhalter 2">
            <a:extLst>
              <a:ext uri="{FF2B5EF4-FFF2-40B4-BE49-F238E27FC236}">
                <a16:creationId xmlns:a16="http://schemas.microsoft.com/office/drawing/2014/main" id="{5AF89E7D-6D82-4A49-9AD3-008B083EB2EF}"/>
              </a:ext>
            </a:extLst>
          </p:cNvPr>
          <p:cNvSpPr>
            <a:spLocks noGrp="1"/>
          </p:cNvSpPr>
          <p:nvPr>
            <p:ph type="dt" sz="half" idx="2"/>
          </p:nvPr>
        </p:nvSpPr>
        <p:spPr/>
        <p:txBody>
          <a:bodyPr/>
          <a:lstStyle/>
          <a:p>
            <a:fld id="{8742354C-AA7C-4107-AEC4-76D0CA97C0ED}" type="datetime1">
              <a:rPr lang="de-DE" smtClean="0"/>
              <a:t>29.01.2024</a:t>
            </a:fld>
            <a:endParaRPr lang="de-DE"/>
          </a:p>
        </p:txBody>
      </p:sp>
    </p:spTree>
    <p:extLst>
      <p:ext uri="{BB962C8B-B14F-4D97-AF65-F5344CB8AC3E}">
        <p14:creationId xmlns:p14="http://schemas.microsoft.com/office/powerpoint/2010/main" val="2231436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24</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192445"/>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2800" b="0" i="0">
                <a:solidFill>
                  <a:srgbClr val="000000"/>
                </a:solidFill>
                <a:effectLst/>
                <a:latin typeface="Open Sans" panose="020B0606030504020204" pitchFamily="34" charset="0"/>
              </a:rPr>
              <a:t>Strukturierte Daten sind Informationen, die formatiert und in ein wohldefiniertes Datenmodell umgewandelt wurden. Die Rohdaten werden in vordefinierte Felder abgebildet, die dann einfach extrahiert und über SQL gelesen werden können. Relationale SQL-Datenbanken, bestehend aus Tabellen mit Zeilen und Spalten, sind das perfekte Beispiel für strukturierte Daten.</a:t>
            </a:r>
            <a:endParaRPr lang="de-DE" sz="2800" b="0" i="0" dirty="0">
              <a:solidFill>
                <a:srgbClr val="3C3C3C"/>
              </a:solidFill>
              <a:effectLst/>
              <a:latin typeface="SAPBook"/>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Strukturierte Daten</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
        <p:nvSpPr>
          <p:cNvPr id="4" name="Interaktive Schaltfläche: Zurück oder Vorherige(r) 3">
            <a:hlinkClick r:id="" action="ppaction://hlinkshowjump?jump=lastslideviewed" highlightClick="1"/>
            <a:extLst>
              <a:ext uri="{FF2B5EF4-FFF2-40B4-BE49-F238E27FC236}">
                <a16:creationId xmlns:a16="http://schemas.microsoft.com/office/drawing/2014/main" id="{28BCE5AA-0B6D-E88A-EB0A-6896735E1EB2}"/>
              </a:ext>
            </a:extLst>
          </p:cNvPr>
          <p:cNvSpPr/>
          <p:nvPr/>
        </p:nvSpPr>
        <p:spPr>
          <a:xfrm>
            <a:off x="8403019" y="6219497"/>
            <a:ext cx="1813035" cy="367051"/>
          </a:xfrm>
          <a:prstGeom prst="actionButtonBackPreviou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chemeClr val="tx2">
                    <a:lumMod val="20000"/>
                    <a:lumOff val="80000"/>
                  </a:schemeClr>
                </a:solidFill>
              </a:rPr>
              <a:t>Zurück</a:t>
            </a:r>
          </a:p>
        </p:txBody>
      </p:sp>
    </p:spTree>
    <p:extLst>
      <p:ext uri="{BB962C8B-B14F-4D97-AF65-F5344CB8AC3E}">
        <p14:creationId xmlns:p14="http://schemas.microsoft.com/office/powerpoint/2010/main" val="24077964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25</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192445"/>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algn="l"/>
            <a:r>
              <a:rPr lang="de-DE" sz="2800" dirty="0">
                <a:solidFill>
                  <a:srgbClr val="000000"/>
                </a:solidFill>
                <a:latin typeface="Open Sans" panose="020B0606030504020204" pitchFamily="34" charset="0"/>
              </a:rPr>
              <a:t>Unstrukturierte Daten </a:t>
            </a:r>
            <a:r>
              <a:rPr lang="de-DE" sz="2800" b="0" i="0" dirty="0">
                <a:solidFill>
                  <a:srgbClr val="000000"/>
                </a:solidFill>
                <a:effectLst/>
                <a:latin typeface="Open Sans" panose="020B0606030504020204" pitchFamily="34" charset="0"/>
              </a:rPr>
              <a:t>sind als Daten definiert, die in absoluter Rohform vorliegen. Diese Daten sind aufgrund ihrer komplexen Anordnung und Formatierung schwer zu verarbeiten. Unstrukturiertes Datenmanagement kann Daten aus vielen Formen annehmen, einschließlich </a:t>
            </a:r>
            <a:r>
              <a:rPr lang="de-DE" sz="2800" b="0" i="0" dirty="0" err="1">
                <a:solidFill>
                  <a:srgbClr val="000000"/>
                </a:solidFill>
                <a:effectLst/>
                <a:latin typeface="Open Sans" panose="020B0606030504020204" pitchFamily="34" charset="0"/>
              </a:rPr>
              <a:t>Social</a:t>
            </a:r>
            <a:r>
              <a:rPr lang="de-DE" sz="2800" b="0" i="0" dirty="0">
                <a:solidFill>
                  <a:srgbClr val="000000"/>
                </a:solidFill>
                <a:effectLst/>
                <a:latin typeface="Open Sans" panose="020B0606030504020204" pitchFamily="34" charset="0"/>
              </a:rPr>
              <a:t>-Media-Posts, Chats, Satellitenbilder, </a:t>
            </a:r>
            <a:r>
              <a:rPr lang="de-DE" sz="2800" dirty="0">
                <a:solidFill>
                  <a:srgbClr val="000000"/>
                </a:solidFill>
                <a:latin typeface="Open Sans" panose="020B0606030504020204" pitchFamily="34" charset="0"/>
              </a:rPr>
              <a:t>IoT-Sensordaten</a:t>
            </a:r>
            <a:r>
              <a:rPr lang="de-DE" sz="2800" b="0" i="0" dirty="0">
                <a:solidFill>
                  <a:srgbClr val="000000"/>
                </a:solidFill>
                <a:effectLst/>
                <a:latin typeface="Open Sans" panose="020B0606030504020204" pitchFamily="34" charset="0"/>
              </a:rPr>
              <a:t>, E-Mails und Präsentationen, um sie auf logische, vordefinierte Weise in einem Datenspeicher zu organisieren.</a:t>
            </a:r>
            <a:endParaRPr lang="de-DE" sz="2800" b="0" i="0" dirty="0">
              <a:solidFill>
                <a:srgbClr val="3C3C3C"/>
              </a:solidFill>
              <a:effectLst/>
              <a:latin typeface="SAPBook"/>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9253026" cy="707886"/>
          </a:xfrm>
          <a:prstGeom prst="rect">
            <a:avLst/>
          </a:prstGeom>
          <a:noFill/>
        </p:spPr>
        <p:txBody>
          <a:bodyPr wrap="square" rtlCol="0">
            <a:spAutoFit/>
          </a:bodyPr>
          <a:lstStyle/>
          <a:p>
            <a:r>
              <a:rPr lang="de-DE" sz="4000" b="1" dirty="0"/>
              <a:t>Unstrukturierte Daten</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
        <p:nvSpPr>
          <p:cNvPr id="4" name="Interaktive Schaltfläche: Zurück oder Vorherige(r) 3">
            <a:hlinkClick r:id="" action="ppaction://hlinkshowjump?jump=lastslideviewed" highlightClick="1"/>
            <a:extLst>
              <a:ext uri="{FF2B5EF4-FFF2-40B4-BE49-F238E27FC236}">
                <a16:creationId xmlns:a16="http://schemas.microsoft.com/office/drawing/2014/main" id="{E95D3771-AC2E-DACB-C1F8-B42DC315EE98}"/>
              </a:ext>
            </a:extLst>
          </p:cNvPr>
          <p:cNvSpPr/>
          <p:nvPr/>
        </p:nvSpPr>
        <p:spPr>
          <a:xfrm>
            <a:off x="8403019" y="6219497"/>
            <a:ext cx="1813035" cy="367051"/>
          </a:xfrm>
          <a:prstGeom prst="actionButtonBackPreviou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chemeClr val="tx2">
                    <a:lumMod val="20000"/>
                    <a:lumOff val="80000"/>
                  </a:schemeClr>
                </a:solidFill>
              </a:rPr>
              <a:t>Zurück</a:t>
            </a:r>
          </a:p>
        </p:txBody>
      </p:sp>
    </p:spTree>
    <p:extLst>
      <p:ext uri="{BB962C8B-B14F-4D97-AF65-F5344CB8AC3E}">
        <p14:creationId xmlns:p14="http://schemas.microsoft.com/office/powerpoint/2010/main" val="40204394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26</a:t>
            </a:fld>
            <a:endParaRPr dirty="0"/>
          </a:p>
        </p:txBody>
      </p:sp>
      <p:sp>
        <p:nvSpPr>
          <p:cNvPr id="2" name="object 2"/>
          <p:cNvSpPr txBox="1"/>
          <p:nvPr/>
        </p:nvSpPr>
        <p:spPr>
          <a:xfrm>
            <a:off x="428044" y="1538270"/>
            <a:ext cx="8870524" cy="1530675"/>
          </a:xfrm>
          <a:prstGeom prst="rect">
            <a:avLst/>
          </a:prstGeom>
        </p:spPr>
        <p:txBody>
          <a:bodyPr vert="horz" wrap="square" lIns="0" tIns="0" rIns="0" bIns="0" rtlCol="0">
            <a:spAutoFit/>
          </a:bodyPr>
          <a:lstStyle/>
          <a:p>
            <a:pPr marL="11506" marR="4602">
              <a:lnSpc>
                <a:spcPct val="101899"/>
              </a:lnSpc>
            </a:pPr>
            <a:endParaRPr lang="de-DE" sz="1400" spc="-14" dirty="0">
              <a:latin typeface="Calibri"/>
              <a:cs typeface="Calibri"/>
            </a:endParaRPr>
          </a:p>
          <a:p>
            <a:pPr marL="297256" marR="4602" indent="-285750">
              <a:lnSpc>
                <a:spcPct val="101899"/>
              </a:lnSpc>
              <a:buFont typeface="Arial" panose="020B0604020202020204" pitchFamily="34" charset="0"/>
              <a:buChar char="•"/>
            </a:pPr>
            <a:endParaRPr lang="de-DE" sz="1400" spc="-14" dirty="0">
              <a:latin typeface="Calibri"/>
              <a:cs typeface="Calibri"/>
            </a:endParaRPr>
          </a:p>
          <a:p>
            <a:pPr marL="11506" marR="4602">
              <a:lnSpc>
                <a:spcPct val="101899"/>
              </a:lnSpc>
            </a:pPr>
            <a:endParaRPr lang="de-DE" sz="1400" spc="-14" dirty="0">
              <a:latin typeface="Calibri"/>
              <a:cs typeface="Calibri"/>
            </a:endParaRPr>
          </a:p>
          <a:p>
            <a:pPr marL="11506" marR="4602">
              <a:lnSpc>
                <a:spcPct val="101899"/>
              </a:lnSpc>
            </a:pPr>
            <a:endParaRPr lang="de-DE" sz="1400" spc="-14" dirty="0">
              <a:latin typeface="Calibri"/>
              <a:cs typeface="Calibri"/>
            </a:endParaRPr>
          </a:p>
          <a:p>
            <a:pPr marL="11506" marR="4602">
              <a:lnSpc>
                <a:spcPct val="101899"/>
              </a:lnSpc>
            </a:pPr>
            <a:endParaRPr lang="de-DE" sz="1400" spc="-14" dirty="0">
              <a:latin typeface="Calibri"/>
              <a:cs typeface="Calibri"/>
            </a:endParaRPr>
          </a:p>
          <a:p>
            <a:pPr marL="11506" marR="4602">
              <a:lnSpc>
                <a:spcPct val="101899"/>
              </a:lnSpc>
            </a:pPr>
            <a:endParaRPr lang="de-DE" sz="1400" spc="-14" dirty="0">
              <a:latin typeface="Calibri"/>
              <a:cs typeface="Calibri"/>
            </a:endParaRPr>
          </a:p>
          <a:p>
            <a:pPr marL="11506" marR="4602">
              <a:lnSpc>
                <a:spcPct val="101899"/>
              </a:lnSpc>
            </a:pPr>
            <a:endParaRPr lang="de-DE" sz="1400" spc="-14" dirty="0">
              <a:latin typeface="Calibri"/>
              <a:cs typeface="Calibri"/>
            </a:endParaRPr>
          </a:p>
        </p:txBody>
      </p:sp>
      <p:sp>
        <p:nvSpPr>
          <p:cNvPr id="6" name="Textfeld 5">
            <a:extLst>
              <a:ext uri="{FF2B5EF4-FFF2-40B4-BE49-F238E27FC236}">
                <a16:creationId xmlns:a16="http://schemas.microsoft.com/office/drawing/2014/main" id="{E3D75499-2C39-DCFE-4BCF-DFBD78D8E349}"/>
              </a:ext>
            </a:extLst>
          </p:cNvPr>
          <p:cNvSpPr txBox="1"/>
          <p:nvPr/>
        </p:nvSpPr>
        <p:spPr>
          <a:xfrm>
            <a:off x="428044" y="2330281"/>
            <a:ext cx="11048301" cy="954107"/>
          </a:xfrm>
          <a:prstGeom prst="rect">
            <a:avLst/>
          </a:prstGeom>
          <a:noFill/>
        </p:spPr>
        <p:txBody>
          <a:bodyPr wrap="square" rtlCol="0">
            <a:spAutoFit/>
          </a:bodyPr>
          <a:lstStyle/>
          <a:p>
            <a:r>
              <a:rPr lang="de-DE" sz="1400" spc="-14" dirty="0">
                <a:cs typeface="Calibri"/>
                <a:hlinkClick r:id="rId3"/>
              </a:rPr>
              <a:t>https://www.sap.com/germany/insights/what-is-a-data-warehouse.html</a:t>
            </a:r>
            <a:endParaRPr lang="de-DE" sz="1400" spc="-14" dirty="0">
              <a:cs typeface="Calibri"/>
            </a:endParaRPr>
          </a:p>
          <a:p>
            <a:r>
              <a:rPr lang="de-DE" sz="1400" spc="-14" dirty="0">
                <a:cs typeface="Calibri"/>
                <a:hlinkClick r:id="rId4"/>
              </a:rPr>
              <a:t>https://www.talend.com/de/</a:t>
            </a:r>
            <a:endParaRPr lang="de-DE" sz="1400" spc="-14" dirty="0">
              <a:cs typeface="Calibri"/>
            </a:endParaRPr>
          </a:p>
          <a:p>
            <a:r>
              <a:rPr lang="de-DE" sz="1400" spc="-14" dirty="0">
                <a:cs typeface="Calibri"/>
                <a:hlinkClick r:id="rId5"/>
              </a:rPr>
              <a:t>https://www.astera.com/de/</a:t>
            </a:r>
            <a:endParaRPr lang="de-DE" sz="1400" spc="-14" dirty="0">
              <a:cs typeface="Calibri"/>
            </a:endParaRPr>
          </a:p>
          <a:p>
            <a:endParaRPr lang="de-DE" sz="1400" spc="-14" dirty="0">
              <a:cs typeface="Calibri"/>
            </a:endParaRPr>
          </a:p>
        </p:txBody>
      </p:sp>
      <p:sp>
        <p:nvSpPr>
          <p:cNvPr id="7" name="Textfeld 6">
            <a:extLst>
              <a:ext uri="{FF2B5EF4-FFF2-40B4-BE49-F238E27FC236}">
                <a16:creationId xmlns:a16="http://schemas.microsoft.com/office/drawing/2014/main" id="{6AC4B30B-8928-4A37-98FC-056FD762EF3A}"/>
              </a:ext>
            </a:extLst>
          </p:cNvPr>
          <p:cNvSpPr txBox="1"/>
          <p:nvPr/>
        </p:nvSpPr>
        <p:spPr>
          <a:xfrm>
            <a:off x="939451" y="1503122"/>
            <a:ext cx="8880953" cy="461665"/>
          </a:xfrm>
          <a:prstGeom prst="rect">
            <a:avLst/>
          </a:prstGeom>
          <a:noFill/>
        </p:spPr>
        <p:txBody>
          <a:bodyPr wrap="square" rtlCol="0">
            <a:spAutoFit/>
          </a:bodyPr>
          <a:lstStyle/>
          <a:p>
            <a:r>
              <a:rPr lang="de-DE" sz="2400" b="1" dirty="0"/>
              <a:t>Quellenverzeichnis</a:t>
            </a:r>
          </a:p>
        </p:txBody>
      </p:sp>
      <p:pic>
        <p:nvPicPr>
          <p:cNvPr id="9" name="Grafik 8" descr="Büroklammer">
            <a:extLst>
              <a:ext uri="{FF2B5EF4-FFF2-40B4-BE49-F238E27FC236}">
                <a16:creationId xmlns:a16="http://schemas.microsoft.com/office/drawing/2014/main" id="{2D159A07-7172-47D9-A795-5216C6C98C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9658" y="1538270"/>
            <a:ext cx="1844809" cy="1844809"/>
          </a:xfrm>
          <a:prstGeom prst="rect">
            <a:avLst/>
          </a:prstGeom>
        </p:spPr>
      </p:pic>
    </p:spTree>
    <p:extLst>
      <p:ext uri="{BB962C8B-B14F-4D97-AF65-F5344CB8AC3E}">
        <p14:creationId xmlns:p14="http://schemas.microsoft.com/office/powerpoint/2010/main" val="220497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3</a:t>
            </a:fld>
            <a:endParaRPr dirty="0"/>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63110"/>
            <a:ext cx="7307452" cy="707886"/>
          </a:xfrm>
          <a:prstGeom prst="rect">
            <a:avLst/>
          </a:prstGeom>
          <a:noFill/>
        </p:spPr>
        <p:txBody>
          <a:bodyPr wrap="square" rtlCol="0">
            <a:spAutoFit/>
          </a:bodyPr>
          <a:lstStyle/>
          <a:p>
            <a:r>
              <a:rPr lang="de-DE" sz="4000" b="1" dirty="0"/>
              <a:t>Was ist Cloud Computing?</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pic>
        <p:nvPicPr>
          <p:cNvPr id="9" name="Grafik 8">
            <a:extLst>
              <a:ext uri="{FF2B5EF4-FFF2-40B4-BE49-F238E27FC236}">
                <a16:creationId xmlns:a16="http://schemas.microsoft.com/office/drawing/2014/main" id="{A77FBF33-1BE6-7EC7-6185-1BFEEF2CFAC7}"/>
              </a:ext>
            </a:extLst>
          </p:cNvPr>
          <p:cNvPicPr>
            <a:picLocks noChangeAspect="1"/>
          </p:cNvPicPr>
          <p:nvPr/>
        </p:nvPicPr>
        <p:blipFill>
          <a:blip r:embed="rId3"/>
          <a:stretch>
            <a:fillRect/>
          </a:stretch>
        </p:blipFill>
        <p:spPr>
          <a:xfrm>
            <a:off x="695015" y="1970996"/>
            <a:ext cx="8843926" cy="4692439"/>
          </a:xfrm>
          <a:prstGeom prst="rect">
            <a:avLst/>
          </a:prstGeom>
        </p:spPr>
      </p:pic>
    </p:spTree>
    <p:extLst>
      <p:ext uri="{BB962C8B-B14F-4D97-AF65-F5344CB8AC3E}">
        <p14:creationId xmlns:p14="http://schemas.microsoft.com/office/powerpoint/2010/main" val="197564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4</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617483"/>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fontAlgn="base"/>
            <a:r>
              <a:rPr lang="de-DE" sz="3200" b="0" i="0" dirty="0">
                <a:solidFill>
                  <a:srgbClr val="3C3C3C"/>
                </a:solidFill>
                <a:effectLst/>
                <a:latin typeface="SAPBook"/>
              </a:rPr>
              <a:t>In ein Data Warehouse fließen Daten aus operativen Systemen (wie ERP und CRM), Datenbanken und externen Quellen wie Partnersystemen, IoT-Geräten (Internet </a:t>
            </a:r>
            <a:r>
              <a:rPr lang="de-DE" sz="3200" b="0" i="0" dirty="0" err="1">
                <a:solidFill>
                  <a:srgbClr val="3C3C3C"/>
                </a:solidFill>
                <a:effectLst/>
                <a:latin typeface="SAPBook"/>
              </a:rPr>
              <a:t>of</a:t>
            </a:r>
            <a:r>
              <a:rPr lang="de-DE" sz="3200" b="0" i="0" dirty="0">
                <a:solidFill>
                  <a:srgbClr val="3C3C3C"/>
                </a:solidFill>
                <a:effectLst/>
                <a:latin typeface="SAPBook"/>
              </a:rPr>
              <a:t> Things), Wetter-Apps und sozialen Medien ein – normalerweise in regelmäßigen Abständen. Das Aufkommen von Cloud Computing hat die Landschaft verändert. In den letzten Jahren haben sich die Orte der Datenspeicherung von der herkömmlichen On-</a:t>
            </a:r>
            <a:r>
              <a:rPr lang="de-DE" sz="3200" b="0" i="0" dirty="0" err="1">
                <a:solidFill>
                  <a:srgbClr val="3C3C3C"/>
                </a:solidFill>
                <a:effectLst/>
                <a:latin typeface="SAPBook"/>
              </a:rPr>
              <a:t>Premise</a:t>
            </a:r>
            <a:r>
              <a:rPr lang="de-DE" sz="3200" b="0" i="0" dirty="0">
                <a:solidFill>
                  <a:srgbClr val="3C3C3C"/>
                </a:solidFill>
                <a:effectLst/>
                <a:latin typeface="SAPBook"/>
              </a:rPr>
              <a:t>-Infrastruktur auf mehrere Standorte verlagert, darunter On-</a:t>
            </a:r>
            <a:r>
              <a:rPr lang="de-DE" sz="3200" b="0" i="0" dirty="0" err="1">
                <a:solidFill>
                  <a:srgbClr val="3C3C3C"/>
                </a:solidFill>
                <a:effectLst/>
                <a:latin typeface="SAPBook"/>
              </a:rPr>
              <a:t>Premise</a:t>
            </a:r>
            <a:r>
              <a:rPr lang="de-DE" sz="3200" b="0" i="0" dirty="0">
                <a:solidFill>
                  <a:srgbClr val="3C3C3C"/>
                </a:solidFill>
                <a:effectLst/>
                <a:latin typeface="SAPBook"/>
              </a:rPr>
              <a:t>, private Cloud und öffentliche Cloud.</a:t>
            </a:r>
            <a:endParaRPr lang="de-DE" sz="3200" dirty="0">
              <a:solidFill>
                <a:schemeClr val="tx1"/>
              </a:solidFill>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63110"/>
            <a:ext cx="7307452" cy="707886"/>
          </a:xfrm>
          <a:prstGeom prst="rect">
            <a:avLst/>
          </a:prstGeom>
          <a:noFill/>
        </p:spPr>
        <p:txBody>
          <a:bodyPr wrap="square" rtlCol="0">
            <a:spAutoFit/>
          </a:bodyPr>
          <a:lstStyle/>
          <a:p>
            <a:r>
              <a:rPr lang="de-DE" sz="4000" b="1" dirty="0"/>
              <a:t>Was ist ein Data Warehouse?</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Tree>
    <p:extLst>
      <p:ext uri="{BB962C8B-B14F-4D97-AF65-F5344CB8AC3E}">
        <p14:creationId xmlns:p14="http://schemas.microsoft.com/office/powerpoint/2010/main" val="312008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5</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617483"/>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fontAlgn="base"/>
            <a:r>
              <a:rPr lang="de-DE" sz="2800" b="0" i="0" dirty="0">
                <a:solidFill>
                  <a:srgbClr val="3C3C3C"/>
                </a:solidFill>
                <a:effectLst/>
                <a:latin typeface="SAPBook"/>
              </a:rPr>
              <a:t>Moderne Data </a:t>
            </a:r>
            <a:r>
              <a:rPr lang="de-DE" sz="2800" b="0" i="0" dirty="0" err="1">
                <a:solidFill>
                  <a:srgbClr val="3C3C3C"/>
                </a:solidFill>
                <a:effectLst/>
                <a:latin typeface="SAPBook"/>
              </a:rPr>
              <a:t>Warehouses</a:t>
            </a:r>
            <a:r>
              <a:rPr lang="de-DE" sz="2800" b="0" i="0" dirty="0">
                <a:solidFill>
                  <a:srgbClr val="3C3C3C"/>
                </a:solidFill>
                <a:effectLst/>
                <a:latin typeface="SAPBook"/>
              </a:rPr>
              <a:t> sind für die Verarbeitung strukturierter und unstrukturierter Daten wie Videos, Bilddateien und Sensordaten ausgelegt. Einige nutzen integrierte Analysen und In-Memory-Datenbanktechnologie (bei der der Datensatz im Computerspeicher und nicht auf der Festplatte gespeichert wird), um einen Echtzeitzugriff auf vertrauenswürdige Daten zu ermöglichen und die Entscheidungsfindung zu unterstützen. Ohne Data Warehousing ist es sehr schwierig, Daten aus heterogenen Quellen zu kombinieren, sicherzustellen, dass sie im richtigen Format für Analysen vorliegen, und sowohl einen aktuellen als auch einen langfristigen Überblick über die Daten zu gewinnen.</a:t>
            </a:r>
            <a:endParaRPr lang="de-DE" sz="2800" dirty="0">
              <a:solidFill>
                <a:schemeClr val="tx1"/>
              </a:solidFill>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63110"/>
            <a:ext cx="7307452" cy="707886"/>
          </a:xfrm>
          <a:prstGeom prst="rect">
            <a:avLst/>
          </a:prstGeom>
          <a:noFill/>
        </p:spPr>
        <p:txBody>
          <a:bodyPr wrap="square" rtlCol="0">
            <a:spAutoFit/>
          </a:bodyPr>
          <a:lstStyle/>
          <a:p>
            <a:r>
              <a:rPr lang="de-DE" sz="4000" b="1" dirty="0"/>
              <a:t>Was ist ein Data Warehouse?</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Tree>
    <p:extLst>
      <p:ext uri="{BB962C8B-B14F-4D97-AF65-F5344CB8AC3E}">
        <p14:creationId xmlns:p14="http://schemas.microsoft.com/office/powerpoint/2010/main" val="135507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6</a:t>
            </a:fld>
            <a:endParaRPr dirty="0"/>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63110"/>
            <a:ext cx="7307452" cy="707886"/>
          </a:xfrm>
          <a:prstGeom prst="rect">
            <a:avLst/>
          </a:prstGeom>
          <a:noFill/>
        </p:spPr>
        <p:txBody>
          <a:bodyPr wrap="square" rtlCol="0">
            <a:spAutoFit/>
          </a:bodyPr>
          <a:lstStyle/>
          <a:p>
            <a:r>
              <a:rPr lang="de-DE" sz="4000" b="1" dirty="0"/>
              <a:t>Was ist ein Data Warehouse?</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pic>
        <p:nvPicPr>
          <p:cNvPr id="4" name="Grafik 3">
            <a:hlinkClick r:id="rId3"/>
            <a:extLst>
              <a:ext uri="{FF2B5EF4-FFF2-40B4-BE49-F238E27FC236}">
                <a16:creationId xmlns:a16="http://schemas.microsoft.com/office/drawing/2014/main" id="{ED2B2864-C224-F438-D412-00585A833DA8}"/>
              </a:ext>
            </a:extLst>
          </p:cNvPr>
          <p:cNvPicPr>
            <a:picLocks noChangeAspect="1"/>
          </p:cNvPicPr>
          <p:nvPr/>
        </p:nvPicPr>
        <p:blipFill>
          <a:blip r:embed="rId4"/>
          <a:stretch>
            <a:fillRect/>
          </a:stretch>
        </p:blipFill>
        <p:spPr>
          <a:xfrm>
            <a:off x="299545" y="2608021"/>
            <a:ext cx="11198772" cy="2550290"/>
          </a:xfrm>
          <a:prstGeom prst="rect">
            <a:avLst/>
          </a:prstGeom>
        </p:spPr>
      </p:pic>
    </p:spTree>
    <p:extLst>
      <p:ext uri="{BB962C8B-B14F-4D97-AF65-F5344CB8AC3E}">
        <p14:creationId xmlns:p14="http://schemas.microsoft.com/office/powerpoint/2010/main" val="141093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7</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617483"/>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fontAlgn="base"/>
            <a:r>
              <a:rPr lang="de-DE" sz="3200" b="0" i="0" dirty="0">
                <a:solidFill>
                  <a:srgbClr val="3C3C3C"/>
                </a:solidFill>
                <a:effectLst/>
                <a:latin typeface="SAPBook"/>
              </a:rPr>
              <a:t>Ein gut konzipiertes Data Warehouse ist die Grundlage für jedes erfolgreiche BI- oder Analyseprogramm. </a:t>
            </a:r>
          </a:p>
          <a:p>
            <a:pPr fontAlgn="base"/>
            <a:r>
              <a:rPr lang="de-DE" sz="3200" b="0" i="0" dirty="0">
                <a:solidFill>
                  <a:srgbClr val="3C3C3C"/>
                </a:solidFill>
                <a:effectLst/>
                <a:latin typeface="SAPBook"/>
              </a:rPr>
              <a:t>Seine Hauptaufgabe besteht in der Erstellung von Berichten, Dashboards und Analysetools, die für Unternehmen heutzutage unverzichtbar geworden sind. Ein Data Warehouse liefert die Informationen für Ihre datengestützten Entscheidungen und hilft Ihnen, die richtigen Optionen zu wählen, von der Entwicklung neuer Produkte bis hin zu den Lagerbeständen. Die Vorteile eines Data Warehouse sind vielfältig.</a:t>
            </a:r>
            <a:endParaRPr lang="de-DE" sz="3200" dirty="0">
              <a:solidFill>
                <a:schemeClr val="tx1"/>
              </a:solidFill>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63110"/>
            <a:ext cx="7307452" cy="707886"/>
          </a:xfrm>
          <a:prstGeom prst="rect">
            <a:avLst/>
          </a:prstGeom>
          <a:noFill/>
        </p:spPr>
        <p:txBody>
          <a:bodyPr wrap="square" rtlCol="0">
            <a:spAutoFit/>
          </a:bodyPr>
          <a:lstStyle/>
          <a:p>
            <a:r>
              <a:rPr lang="de-DE" sz="4000" b="1" dirty="0"/>
              <a:t>Vorteile von Data Warehousing</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Tree>
    <p:extLst>
      <p:ext uri="{BB962C8B-B14F-4D97-AF65-F5344CB8AC3E}">
        <p14:creationId xmlns:p14="http://schemas.microsoft.com/office/powerpoint/2010/main" val="337415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8</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617483"/>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marL="457200" indent="-457200" algn="l">
              <a:buFont typeface="Wingdings" panose="05000000000000000000" pitchFamily="2" charset="2"/>
              <a:buChar char="Ø"/>
            </a:pPr>
            <a:r>
              <a:rPr lang="de-DE" sz="2800" b="1" i="0" dirty="0">
                <a:solidFill>
                  <a:srgbClr val="3C3C3C"/>
                </a:solidFill>
                <a:effectLst/>
                <a:latin typeface="SAPBook"/>
              </a:rPr>
              <a:t>Bessere Geschäftsanalysen:</a:t>
            </a:r>
            <a:r>
              <a:rPr lang="de-DE" sz="2800" b="0" i="0" dirty="0">
                <a:solidFill>
                  <a:srgbClr val="3C3C3C"/>
                </a:solidFill>
                <a:effectLst/>
                <a:latin typeface="SAPBook"/>
              </a:rPr>
              <a:t> Mit Data Warehousing können Entscheidungsträger auf Daten aus verschiedenen Quellen zugreifen und müssen nicht mehr auf Basis unvollständiger Informationen entscheiden.  </a:t>
            </a:r>
          </a:p>
          <a:p>
            <a:pPr marL="457200" indent="-457200" algn="l">
              <a:buFont typeface="Wingdings" panose="05000000000000000000" pitchFamily="2" charset="2"/>
              <a:buChar char="Ø"/>
            </a:pPr>
            <a:r>
              <a:rPr lang="de-DE" sz="2800" b="1" i="0" dirty="0">
                <a:solidFill>
                  <a:srgbClr val="3C3C3C"/>
                </a:solidFill>
                <a:effectLst/>
                <a:latin typeface="SAPBook"/>
              </a:rPr>
              <a:t>Verbesserte Datenqualität:</a:t>
            </a:r>
            <a:r>
              <a:rPr lang="de-DE" sz="2800" b="0" i="0" dirty="0">
                <a:solidFill>
                  <a:srgbClr val="3C3C3C"/>
                </a:solidFill>
                <a:effectLst/>
                <a:latin typeface="SAPBook"/>
              </a:rPr>
              <a:t> Vor dem Laden in das Data Warehouse werden vom System Datenbereinigungsfälle erstellt und in einen Arbeitsvorrat für die weitere Verarbeitung aufgenommen. Das stellt sicher, dass die Daten in ein konsistentes Format umgewandelt werden, um Analysen – und Entscheidungen – auf der Grundlage qualitativ hochwertiger, genauer Daten zu unterstützen.</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63110"/>
            <a:ext cx="7307452" cy="707886"/>
          </a:xfrm>
          <a:prstGeom prst="rect">
            <a:avLst/>
          </a:prstGeom>
          <a:noFill/>
        </p:spPr>
        <p:txBody>
          <a:bodyPr wrap="square" rtlCol="0">
            <a:spAutoFit/>
          </a:bodyPr>
          <a:lstStyle/>
          <a:p>
            <a:r>
              <a:rPr lang="de-DE" sz="4000" b="1" dirty="0"/>
              <a:t>Anwendungsbeispiele 1/2</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Tree>
    <p:extLst>
      <p:ext uri="{BB962C8B-B14F-4D97-AF65-F5344CB8AC3E}">
        <p14:creationId xmlns:p14="http://schemas.microsoft.com/office/powerpoint/2010/main" val="270564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9</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40973"/>
            <a:ext cx="10997967" cy="4192445"/>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marL="457200" indent="-457200" algn="l">
              <a:buFont typeface="Wingdings" panose="05000000000000000000" pitchFamily="2" charset="2"/>
              <a:buChar char="Ø"/>
            </a:pPr>
            <a:r>
              <a:rPr lang="de-DE" sz="2800" b="1" i="0" dirty="0">
                <a:solidFill>
                  <a:srgbClr val="3C3C3C"/>
                </a:solidFill>
                <a:effectLst/>
                <a:latin typeface="SAPBook"/>
              </a:rPr>
              <a:t>Historische Erkenntnisse:</a:t>
            </a:r>
            <a:r>
              <a:rPr lang="de-DE" sz="2800" b="0" i="0" dirty="0">
                <a:solidFill>
                  <a:srgbClr val="3C3C3C"/>
                </a:solidFill>
                <a:effectLst/>
                <a:latin typeface="SAPBook"/>
              </a:rPr>
              <a:t> Durch die Speicherung umfangreicher historischer Daten ermöglicht ein Data Warehouse den Entscheidungsträgern, aus vergangenen Trends und Herausforderungen zu lernen, Vorhersagen zu treffen und kontinuierliche Geschäftsverbesserungen vorzunehmen.</a:t>
            </a:r>
          </a:p>
          <a:p>
            <a:pPr marL="457200" indent="-457200" algn="l">
              <a:buFont typeface="Wingdings" panose="05000000000000000000" pitchFamily="2" charset="2"/>
              <a:buChar char="Ø"/>
            </a:pPr>
            <a:r>
              <a:rPr lang="de-DE" sz="2800" b="1" i="0" dirty="0">
                <a:solidFill>
                  <a:srgbClr val="3C3C3C"/>
                </a:solidFill>
                <a:effectLst/>
                <a:latin typeface="SAPBook"/>
              </a:rPr>
              <a:t>Schnellere Abfragen: </a:t>
            </a:r>
            <a:r>
              <a:rPr lang="de-DE" sz="2800" b="0" i="0" dirty="0">
                <a:solidFill>
                  <a:srgbClr val="3C3C3C"/>
                </a:solidFill>
                <a:effectLst/>
                <a:latin typeface="SAPBook"/>
              </a:rPr>
              <a:t>Data </a:t>
            </a:r>
            <a:r>
              <a:rPr lang="de-DE" sz="2800" b="0" i="0" dirty="0" err="1">
                <a:solidFill>
                  <a:srgbClr val="3C3C3C"/>
                </a:solidFill>
                <a:effectLst/>
                <a:latin typeface="SAPBook"/>
              </a:rPr>
              <a:t>Warehouses</a:t>
            </a:r>
            <a:r>
              <a:rPr lang="de-DE" sz="2800" b="0" i="0" dirty="0">
                <a:solidFill>
                  <a:srgbClr val="3C3C3C"/>
                </a:solidFill>
                <a:effectLst/>
                <a:latin typeface="SAPBook"/>
              </a:rPr>
              <a:t> sind speziell für den schnellen Datenabruf und die schnelle Analyse konzipiert. Mit einem Data Warehouse können Sie sehr zügig große Mengen konsolidierter Daten abfragen – mit wenig bis gar keiner Unterstützung durch die IT.  </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33087"/>
            <a:ext cx="7307452" cy="707886"/>
          </a:xfrm>
          <a:prstGeom prst="rect">
            <a:avLst/>
          </a:prstGeom>
          <a:noFill/>
        </p:spPr>
        <p:txBody>
          <a:bodyPr wrap="square" rtlCol="0">
            <a:spAutoFit/>
          </a:bodyPr>
          <a:lstStyle/>
          <a:p>
            <a:r>
              <a:rPr lang="de-DE" sz="4000" b="1" dirty="0"/>
              <a:t>Anwendungsbeispiele 2/2</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Data Warehouse</a:t>
            </a:r>
          </a:p>
        </p:txBody>
      </p:sp>
    </p:spTree>
    <p:extLst>
      <p:ext uri="{BB962C8B-B14F-4D97-AF65-F5344CB8AC3E}">
        <p14:creationId xmlns:p14="http://schemas.microsoft.com/office/powerpoint/2010/main" val="2077669098"/>
      </p:ext>
    </p:extLst>
  </p:cSld>
  <p:clrMapOvr>
    <a:masterClrMapping/>
  </p:clrMapOvr>
</p:sld>
</file>

<file path=ppt/theme/theme1.xml><?xml version="1.0" encoding="utf-8"?>
<a:theme xmlns:a="http://schemas.openxmlformats.org/drawingml/2006/main" name="BBQ">
  <a:themeElements>
    <a:clrScheme name="Benutzerdefiniert 5">
      <a:dk1>
        <a:sysClr val="windowText" lastClr="000000"/>
      </a:dk1>
      <a:lt1>
        <a:srgbClr val="FFFFFF"/>
      </a:lt1>
      <a:dk2>
        <a:srgbClr val="03529D"/>
      </a:dk2>
      <a:lt2>
        <a:srgbClr val="737373"/>
      </a:lt2>
      <a:accent1>
        <a:srgbClr val="DD0029"/>
      </a:accent1>
      <a:accent2>
        <a:srgbClr val="0094A9"/>
      </a:accent2>
      <a:accent3>
        <a:srgbClr val="7030A0"/>
      </a:accent3>
      <a:accent4>
        <a:srgbClr val="03529D"/>
      </a:accent4>
      <a:accent5>
        <a:srgbClr val="009353"/>
      </a:accent5>
      <a:accent6>
        <a:srgbClr val="FF5000"/>
      </a:accent6>
      <a:hlink>
        <a:srgbClr val="03529D"/>
      </a:hlink>
      <a:folHlink>
        <a:srgbClr val="73737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svorlage_2022-03-17.pptx" id="{101451C1-95BC-40A3-9DEB-7A22D67B595C}" vid="{E4F5AD7D-B4E4-4EF1-8862-FF4F1B1994B8}"/>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FC4DDD67019D945AA171B837326AC70" ma:contentTypeVersion="36" ma:contentTypeDescription="Ein neues Dokument erstellen." ma:contentTypeScope="" ma:versionID="66c9d35c45e24b150e164cfba5ec43be">
  <xsd:schema xmlns:xsd="http://www.w3.org/2001/XMLSchema" xmlns:xs="http://www.w3.org/2001/XMLSchema" xmlns:p="http://schemas.microsoft.com/office/2006/metadata/properties" xmlns:ns2="c794074b-28af-4b96-a226-7b266e0de16a" xmlns:ns3="4a57a1cd-d2cd-4eeb-9433-bca60d63128e" targetNamespace="http://schemas.microsoft.com/office/2006/metadata/properties" ma:root="true" ma:fieldsID="c9eb7647bd3396dd40a35995c93ae23f" ns2:_="" ns3:_="">
    <xsd:import namespace="c794074b-28af-4b96-a226-7b266e0de16a"/>
    <xsd:import namespace="4a57a1cd-d2cd-4eeb-9433-bca60d63128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94074b-28af-4b96-a226-7b266e0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NotebookType" ma:index="12" nillable="true" ma:displayName="Notebook Type" ma:internalName="NotebookType">
      <xsd:simpleType>
        <xsd:restriction base="dms:Text"/>
      </xsd:simpleType>
    </xsd:element>
    <xsd:element name="FolderType" ma:index="13" nillable="true" ma:displayName="Folder Type" ma:internalName="FolderType">
      <xsd:simpleType>
        <xsd:restriction base="dms:Text"/>
      </xsd:simpleType>
    </xsd:element>
    <xsd:element name="CultureName" ma:index="14" nillable="true" ma:displayName="Culture Name" ma:internalName="CultureName">
      <xsd:simpleType>
        <xsd:restriction base="dms:Text"/>
      </xsd:simpleType>
    </xsd:element>
    <xsd:element name="AppVersion" ma:index="15" nillable="true" ma:displayName="App Version" ma:internalName="AppVersion">
      <xsd:simpleType>
        <xsd:restriction base="dms:Text"/>
      </xsd:simpleType>
    </xsd:element>
    <xsd:element name="TeamsChannelId" ma:index="16" nillable="true" ma:displayName="Teams Channel Id" ma:internalName="TeamsChannelId">
      <xsd:simpleType>
        <xsd:restriction base="dms:Text"/>
      </xsd:simpleType>
    </xsd:element>
    <xsd:element name="Owner" ma:index="17"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8" nillable="true" ma:displayName="Math Settings" ma:internalName="Math_Settings">
      <xsd:simpleType>
        <xsd:restriction base="dms:Text"/>
      </xsd:simpleType>
    </xsd:element>
    <xsd:element name="DefaultSectionNames" ma:index="19" nillable="true" ma:displayName="Default Section Names" ma:internalName="DefaultSectionNames">
      <xsd:simpleType>
        <xsd:restriction base="dms:Note">
          <xsd:maxLength value="255"/>
        </xsd:restriction>
      </xsd:simpleType>
    </xsd:element>
    <xsd:element name="Templates" ma:index="20" nillable="true" ma:displayName="Templates" ma:internalName="Templates">
      <xsd:simpleType>
        <xsd:restriction base="dms:Note">
          <xsd:maxLength value="255"/>
        </xsd:restriction>
      </xsd:simpleType>
    </xsd:element>
    <xsd:element name="Teachers" ma:index="21"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2"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3"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4" nillable="true" ma:displayName="Distribution Groups" ma:internalName="Distribution_Groups">
      <xsd:simpleType>
        <xsd:restriction base="dms:Note">
          <xsd:maxLength value="255"/>
        </xsd:restriction>
      </xsd:simpleType>
    </xsd:element>
    <xsd:element name="LMS_Mappings" ma:index="25" nillable="true" ma:displayName="LMS Mappings" ma:internalName="LMS_Mappings">
      <xsd:simpleType>
        <xsd:restriction base="dms:Note">
          <xsd:maxLength value="255"/>
        </xsd:restriction>
      </xsd:simpleType>
    </xsd:element>
    <xsd:element name="Invited_Teachers" ma:index="26" nillable="true" ma:displayName="Invited Teachers" ma:internalName="Invited_Teachers">
      <xsd:simpleType>
        <xsd:restriction base="dms:Note">
          <xsd:maxLength value="255"/>
        </xsd:restriction>
      </xsd:simpleType>
    </xsd:element>
    <xsd:element name="Invited_Students" ma:index="27" nillable="true" ma:displayName="Invited Students" ma:internalName="Invited_Students">
      <xsd:simpleType>
        <xsd:restriction base="dms:Note">
          <xsd:maxLength value="255"/>
        </xsd:restriction>
      </xsd:simpleType>
    </xsd:element>
    <xsd:element name="Self_Registration_Enabled" ma:index="28" nillable="true" ma:displayName="Self Registration Enabled" ma:internalName="Self_Registration_Enabled">
      <xsd:simpleType>
        <xsd:restriction base="dms:Boolean"/>
      </xsd:simpleType>
    </xsd:element>
    <xsd:element name="Has_Teacher_Only_SectionGroup" ma:index="29" nillable="true" ma:displayName="Has Teacher Only SectionGroup" ma:internalName="Has_Teacher_Only_SectionGroup">
      <xsd:simpleType>
        <xsd:restriction base="dms:Boolean"/>
      </xsd:simpleType>
    </xsd:element>
    <xsd:element name="Is_Collaboration_Space_Locked" ma:index="30" nillable="true" ma:displayName="Is Collaboration Space Locked" ma:internalName="Is_Collaboration_Space_Locked">
      <xsd:simpleType>
        <xsd:restriction base="dms:Boolean"/>
      </xsd:simpleType>
    </xsd:element>
    <xsd:element name="IsNotebookLocked" ma:index="31" nillable="true" ma:displayName="Is Notebook Locked" ma:internalName="IsNotebookLocked">
      <xsd:simpleType>
        <xsd:restriction base="dms:Boolean"/>
      </xsd:simpleType>
    </xsd:element>
    <xsd:element name="Teams_Channel_Section_Location" ma:index="32" nillable="true" ma:displayName="Teams Channel Section Location" ma:internalName="Teams_Channel_Section_Location">
      <xsd:simpleType>
        <xsd:restriction base="dms:Text"/>
      </xsd:simpleType>
    </xsd:element>
    <xsd:element name="lcf76f155ced4ddcb4097134ff3c332f" ma:index="36" nillable="true" ma:taxonomy="true" ma:internalName="lcf76f155ced4ddcb4097134ff3c332f" ma:taxonomyFieldName="MediaServiceImageTags" ma:displayName="Bildmarkierungen" ma:readOnly="false" ma:fieldId="{5cf76f15-5ced-4ddc-b409-7134ff3c332f}" ma:taxonomyMulti="true" ma:sspId="c5118597-1e4e-4243-bb7c-eb32e79d5687" ma:termSetId="09814cd3-568e-fe90-9814-8d621ff8fb84" ma:anchorId="fba54fb3-c3e1-fe81-a776-ca4b69148c4d" ma:open="true" ma:isKeyword="false">
      <xsd:complexType>
        <xsd:sequence>
          <xsd:element ref="pc:Terms" minOccurs="0" maxOccurs="1"/>
        </xsd:sequence>
      </xsd:complexType>
    </xsd:element>
    <xsd:element name="MediaServiceOCR" ma:index="38" nillable="true" ma:displayName="Extracted Text" ma:internalName="MediaServiceOCR" ma:readOnly="true">
      <xsd:simpleType>
        <xsd:restriction base="dms:Note">
          <xsd:maxLength value="255"/>
        </xsd:restriction>
      </xsd:simpleType>
    </xsd:element>
    <xsd:element name="MediaServiceGenerationTime" ma:index="39" nillable="true" ma:displayName="MediaServiceGenerationTime" ma:hidden="true" ma:internalName="MediaServiceGenerationTime" ma:readOnly="true">
      <xsd:simpleType>
        <xsd:restriction base="dms:Text"/>
      </xsd:simpleType>
    </xsd:element>
    <xsd:element name="MediaServiceEventHashCode" ma:index="40" nillable="true" ma:displayName="MediaServiceEventHashCode" ma:hidden="true" ma:internalName="MediaServiceEventHashCode" ma:readOnly="true">
      <xsd:simpleType>
        <xsd:restriction base="dms:Text"/>
      </xsd:simpleType>
    </xsd:element>
    <xsd:element name="MediaServiceDateTaken" ma:index="41" nillable="true" ma:displayName="MediaServiceDateTaken" ma:hidden="true" ma:indexed="true" ma:internalName="MediaServiceDateTaken" ma:readOnly="true">
      <xsd:simpleType>
        <xsd:restriction base="dms:Text"/>
      </xsd:simpleType>
    </xsd:element>
    <xsd:element name="MediaServiceLocation" ma:index="42" nillable="true" ma:displayName="Location" ma:indexed="true" ma:internalName="MediaServiceLocation" ma:readOnly="true">
      <xsd:simpleType>
        <xsd:restriction base="dms:Text"/>
      </xsd:simpleType>
    </xsd:element>
    <xsd:element name="MediaLengthInSeconds" ma:index="4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a57a1cd-d2cd-4eeb-9433-bca60d63128e" elementFormDefault="qualified">
    <xsd:import namespace="http://schemas.microsoft.com/office/2006/documentManagement/types"/>
    <xsd:import namespace="http://schemas.microsoft.com/office/infopath/2007/PartnerControls"/>
    <xsd:element name="SharedWithUsers" ma:index="33"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4" nillable="true" ma:displayName="Freigegeben für - Details" ma:internalName="SharedWithDetails" ma:readOnly="true">
      <xsd:simpleType>
        <xsd:restriction base="dms:Note">
          <xsd:maxLength value="255"/>
        </xsd:restriction>
      </xsd:simpleType>
    </xsd:element>
    <xsd:element name="TaxCatchAll" ma:index="37" nillable="true" ma:displayName="Taxonomy Catch All Column" ma:hidden="true" ma:list="{4e15b590-c0cf-446d-aa8e-6389e1ab50e2}" ma:internalName="TaxCatchAll" ma:showField="CatchAllData" ma:web="4a57a1cd-d2cd-4eeb-9433-bca60d6312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eachers xmlns="c794074b-28af-4b96-a226-7b266e0de16a">
      <UserInfo>
        <DisplayName/>
        <AccountId xsi:nil="true"/>
        <AccountType/>
      </UserInfo>
    </Teachers>
    <Math_Settings xmlns="c794074b-28af-4b96-a226-7b266e0de16a" xsi:nil="true"/>
    <Self_Registration_Enabled xmlns="c794074b-28af-4b96-a226-7b266e0de16a" xsi:nil="true"/>
    <LMS_Mappings xmlns="c794074b-28af-4b96-a226-7b266e0de16a" xsi:nil="true"/>
    <TaxCatchAll xmlns="4a57a1cd-d2cd-4eeb-9433-bca60d63128e" xsi:nil="true"/>
    <FolderType xmlns="c794074b-28af-4b96-a226-7b266e0de16a" xsi:nil="true"/>
    <DefaultSectionNames xmlns="c794074b-28af-4b96-a226-7b266e0de16a" xsi:nil="true"/>
    <AppVersion xmlns="c794074b-28af-4b96-a226-7b266e0de16a" xsi:nil="true"/>
    <IsNotebookLocked xmlns="c794074b-28af-4b96-a226-7b266e0de16a" xsi:nil="true"/>
    <NotebookType xmlns="c794074b-28af-4b96-a226-7b266e0de16a" xsi:nil="true"/>
    <Students xmlns="c794074b-28af-4b96-a226-7b266e0de16a">
      <UserInfo>
        <DisplayName/>
        <AccountId xsi:nil="true"/>
        <AccountType/>
      </UserInfo>
    </Students>
    <Student_Groups xmlns="c794074b-28af-4b96-a226-7b266e0de16a">
      <UserInfo>
        <DisplayName/>
        <AccountId xsi:nil="true"/>
        <AccountType/>
      </UserInfo>
    </Student_Groups>
    <lcf76f155ced4ddcb4097134ff3c332f xmlns="c794074b-28af-4b96-a226-7b266e0de16a">
      <Terms xmlns="http://schemas.microsoft.com/office/infopath/2007/PartnerControls"/>
    </lcf76f155ced4ddcb4097134ff3c332f>
    <Templates xmlns="c794074b-28af-4b96-a226-7b266e0de16a" xsi:nil="true"/>
    <Is_Collaboration_Space_Locked xmlns="c794074b-28af-4b96-a226-7b266e0de16a" xsi:nil="true"/>
    <Teams_Channel_Section_Location xmlns="c794074b-28af-4b96-a226-7b266e0de16a" xsi:nil="true"/>
    <Owner xmlns="c794074b-28af-4b96-a226-7b266e0de16a">
      <UserInfo>
        <DisplayName/>
        <AccountId xsi:nil="true"/>
        <AccountType/>
      </UserInfo>
    </Owner>
    <Distribution_Groups xmlns="c794074b-28af-4b96-a226-7b266e0de16a" xsi:nil="true"/>
    <Has_Teacher_Only_SectionGroup xmlns="c794074b-28af-4b96-a226-7b266e0de16a" xsi:nil="true"/>
    <Invited_Teachers xmlns="c794074b-28af-4b96-a226-7b266e0de16a" xsi:nil="true"/>
    <CultureName xmlns="c794074b-28af-4b96-a226-7b266e0de16a" xsi:nil="true"/>
    <TeamsChannelId xmlns="c794074b-28af-4b96-a226-7b266e0de16a" xsi:nil="true"/>
    <Invited_Students xmlns="c794074b-28af-4b96-a226-7b266e0de16a" xsi:nil="true"/>
  </documentManagement>
</p:properties>
</file>

<file path=customXml/itemProps1.xml><?xml version="1.0" encoding="utf-8"?>
<ds:datastoreItem xmlns:ds="http://schemas.openxmlformats.org/officeDocument/2006/customXml" ds:itemID="{0FF13DFF-6EEC-42C0-AD81-D3B12D20EF11}"/>
</file>

<file path=customXml/itemProps2.xml><?xml version="1.0" encoding="utf-8"?>
<ds:datastoreItem xmlns:ds="http://schemas.openxmlformats.org/officeDocument/2006/customXml" ds:itemID="{FB20C147-2594-41BA-B170-59F1230EDB53}">
  <ds:schemaRefs>
    <ds:schemaRef ds:uri="http://schemas.microsoft.com/sharepoint/v3/contenttype/forms"/>
  </ds:schemaRefs>
</ds:datastoreItem>
</file>

<file path=customXml/itemProps3.xml><?xml version="1.0" encoding="utf-8"?>
<ds:datastoreItem xmlns:ds="http://schemas.openxmlformats.org/officeDocument/2006/customXml" ds:itemID="{830F0F29-FA62-4DEF-A4A7-E716980B4019}">
  <ds:schemaRefs>
    <ds:schemaRef ds:uri="8694e579-50fe-46b7-b5b6-28d591259139"/>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Präsentationsvorlage_2022-06-08</Template>
  <TotalTime>0</TotalTime>
  <Words>2179</Words>
  <Application>Microsoft Office PowerPoint</Application>
  <PresentationFormat>Breitbild</PresentationFormat>
  <Paragraphs>153</Paragraphs>
  <Slides>26</Slides>
  <Notes>25</Notes>
  <HiddenSlides>0</HiddenSlides>
  <MMClips>0</MMClips>
  <ScaleCrop>false</ScaleCrop>
  <HeadingPairs>
    <vt:vector size="6" baseType="variant">
      <vt:variant>
        <vt:lpstr>Verwendete Schriftarten</vt:lpstr>
      </vt:variant>
      <vt:variant>
        <vt:i4>13</vt:i4>
      </vt:variant>
      <vt:variant>
        <vt:lpstr>Design</vt:lpstr>
      </vt:variant>
      <vt:variant>
        <vt:i4>1</vt:i4>
      </vt:variant>
      <vt:variant>
        <vt:lpstr>Folientitel</vt:lpstr>
      </vt:variant>
      <vt:variant>
        <vt:i4>26</vt:i4>
      </vt:variant>
    </vt:vector>
  </HeadingPairs>
  <TitlesOfParts>
    <vt:vector size="40" baseType="lpstr">
      <vt:lpstr>-apple-system</vt:lpstr>
      <vt:lpstr>Arial</vt:lpstr>
      <vt:lpstr>Arial</vt:lpstr>
      <vt:lpstr>Calibri</vt:lpstr>
      <vt:lpstr>Google Sans</vt:lpstr>
      <vt:lpstr>Lexend Deca</vt:lpstr>
      <vt:lpstr>Open Sans</vt:lpstr>
      <vt:lpstr>SAPBold</vt:lpstr>
      <vt:lpstr>SAPBook</vt:lpstr>
      <vt:lpstr>SAPRegular</vt:lpstr>
      <vt:lpstr>Source Sans Pro</vt:lpstr>
      <vt:lpstr>Source Serif Pro</vt:lpstr>
      <vt:lpstr>Wingdings</vt:lpstr>
      <vt:lpstr>BBQ</vt:lpstr>
      <vt:lpstr>Fachunterricht Data Warehouse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 Vielen Dank für Ihre Aufmerksamkeit.   Fragen?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Angebote bei BBQ</dc:title>
  <dc:creator>Zoltan Schaaf</dc:creator>
  <cp:lastModifiedBy>Zoltan Schaaf</cp:lastModifiedBy>
  <cp:revision>479</cp:revision>
  <cp:lastPrinted>2022-08-09T12:52:54Z</cp:lastPrinted>
  <dcterms:created xsi:type="dcterms:W3CDTF">2022-07-19T10:25:33Z</dcterms:created>
  <dcterms:modified xsi:type="dcterms:W3CDTF">2024-01-29T13:47:19Z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0x0101005FC4DDD67019D945AA171B837326AC70</vt:lpwstr>
  </property>
</Properties>
</file>