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17"/>
  </p:notesMasterIdLst>
  <p:handoutMasterIdLst>
    <p:handoutMasterId r:id="rId18"/>
  </p:handoutMasterIdLst>
  <p:sldIdLst>
    <p:sldId id="282" r:id="rId5"/>
    <p:sldId id="453" r:id="rId6"/>
    <p:sldId id="455" r:id="rId7"/>
    <p:sldId id="456" r:id="rId8"/>
    <p:sldId id="457" r:id="rId9"/>
    <p:sldId id="454" r:id="rId10"/>
    <p:sldId id="458" r:id="rId11"/>
    <p:sldId id="459" r:id="rId12"/>
    <p:sldId id="460" r:id="rId13"/>
    <p:sldId id="461" r:id="rId14"/>
    <p:sldId id="299" r:id="rId15"/>
    <p:sldId id="407" r:id="rId16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schnitt ohne Titel" id="{DAD9B700-EA7C-46F5-B7DA-E7C81A408DD6}">
          <p14:sldIdLst>
            <p14:sldId id="282"/>
            <p14:sldId id="453"/>
            <p14:sldId id="455"/>
            <p14:sldId id="456"/>
            <p14:sldId id="457"/>
            <p14:sldId id="454"/>
            <p14:sldId id="458"/>
            <p14:sldId id="459"/>
            <p14:sldId id="460"/>
            <p14:sldId id="461"/>
            <p14:sldId id="299"/>
            <p14:sldId id="407"/>
          </p14:sldIdLst>
        </p14:section>
        <p14:section name="Abschnitt ohne Titel" id="{7504DE73-E0C4-4E54-961D-25A8F82B886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pos="74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ne Liehmann" initials="SL" lastIdx="2" clrIdx="0">
    <p:extLst>
      <p:ext uri="{19B8F6BF-5375-455C-9EA6-DF929625EA0E}">
        <p15:presenceInfo xmlns:p15="http://schemas.microsoft.com/office/powerpoint/2012/main" userId="Susanne Liehmann" providerId="None"/>
      </p:ext>
    </p:extLst>
  </p:cmAuthor>
  <p:cmAuthor id="2" name="Dominik Weber" initials="DW" lastIdx="22" clrIdx="1">
    <p:extLst>
      <p:ext uri="{19B8F6BF-5375-455C-9EA6-DF929625EA0E}">
        <p15:presenceInfo xmlns:p15="http://schemas.microsoft.com/office/powerpoint/2012/main" userId="S::weber@bbq.de::4537bf8d-118c-4a2b-aa85-539c58b9ad4b" providerId="AD"/>
      </p:ext>
    </p:extLst>
  </p:cmAuthor>
  <p:cmAuthor id="3" name="Romy Kopsch" initials="RK" lastIdx="1" clrIdx="2">
    <p:extLst>
      <p:ext uri="{19B8F6BF-5375-455C-9EA6-DF929625EA0E}">
        <p15:presenceInfo xmlns:p15="http://schemas.microsoft.com/office/powerpoint/2012/main" userId="S::r.kopsch@bbq.de::ae3b07f0-024f-4088-9912-87ef16a9adeb" providerId="AD"/>
      </p:ext>
    </p:extLst>
  </p:cmAuthor>
  <p:cmAuthor id="4" name="Jasmin Vogel" initials="JV" lastIdx="2" clrIdx="3">
    <p:extLst>
      <p:ext uri="{19B8F6BF-5375-455C-9EA6-DF929625EA0E}">
        <p15:presenceInfo xmlns:p15="http://schemas.microsoft.com/office/powerpoint/2012/main" userId="S::j.vogel@bbq.de::86e6cd0f-5d0d-4fd6-9aab-cc8d244510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62"/>
    <a:srgbClr val="29BAD5"/>
    <a:srgbClr val="F2F2F2"/>
    <a:srgbClr val="F1F1F1"/>
    <a:srgbClr val="1CBFDF"/>
    <a:srgbClr val="052265"/>
    <a:srgbClr val="EC1163"/>
    <a:srgbClr val="F89C1C"/>
    <a:srgbClr val="8BC63E"/>
    <a:srgbClr val="74BC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74501" autoAdjust="0"/>
  </p:normalViewPr>
  <p:slideViewPr>
    <p:cSldViewPr snapToGrid="0">
      <p:cViewPr varScale="1">
        <p:scale>
          <a:sx n="61" d="100"/>
          <a:sy n="61" d="100"/>
        </p:scale>
        <p:origin x="810" y="6"/>
      </p:cViewPr>
      <p:guideLst>
        <p:guide orient="horz" pos="164"/>
        <p:guide pos="7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5094" y="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6332"/>
          </a:xfrm>
          <a:prstGeom prst="rect">
            <a:avLst/>
          </a:prstGeom>
        </p:spPr>
        <p:txBody>
          <a:bodyPr vert="horz" lIns="92672" tIns="46335" rIns="92672" bIns="46335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5" y="3"/>
            <a:ext cx="2945659" cy="496332"/>
          </a:xfrm>
          <a:prstGeom prst="rect">
            <a:avLst/>
          </a:prstGeom>
        </p:spPr>
        <p:txBody>
          <a:bodyPr vert="horz" lIns="92672" tIns="46335" rIns="92672" bIns="46335" rtlCol="0"/>
          <a:lstStyle>
            <a:lvl1pPr algn="r">
              <a:defRPr sz="1300"/>
            </a:lvl1pPr>
          </a:lstStyle>
          <a:p>
            <a:fld id="{4687170A-4372-4E89-AF27-274C66553E02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672" tIns="46335" rIns="92672" bIns="46335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5" y="9428585"/>
            <a:ext cx="2945659" cy="496332"/>
          </a:xfrm>
          <a:prstGeom prst="rect">
            <a:avLst/>
          </a:prstGeom>
        </p:spPr>
        <p:txBody>
          <a:bodyPr vert="horz" lIns="92672" tIns="46335" rIns="92672" bIns="46335" rtlCol="0" anchor="b"/>
          <a:lstStyle>
            <a:lvl1pPr algn="r">
              <a:defRPr sz="1300"/>
            </a:lvl1pPr>
          </a:lstStyle>
          <a:p>
            <a:fld id="{90E4FBBC-0E42-42F1-A1BE-56C5266747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507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6332"/>
          </a:xfrm>
          <a:prstGeom prst="rect">
            <a:avLst/>
          </a:prstGeom>
        </p:spPr>
        <p:txBody>
          <a:bodyPr vert="horz" lIns="92672" tIns="46335" rIns="92672" bIns="46335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6332"/>
          </a:xfrm>
          <a:prstGeom prst="rect">
            <a:avLst/>
          </a:prstGeom>
        </p:spPr>
        <p:txBody>
          <a:bodyPr vert="horz" lIns="92672" tIns="46335" rIns="92672" bIns="46335" rtlCol="0"/>
          <a:lstStyle>
            <a:lvl1pPr algn="r">
              <a:defRPr sz="1300"/>
            </a:lvl1pPr>
          </a:lstStyle>
          <a:p>
            <a:fld id="{FAD95148-A7CE-41E4-893D-3BB48B70218B}" type="datetimeFigureOut">
              <a:rPr lang="de-DE" smtClean="0"/>
              <a:t>02.09.2022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2950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72" tIns="46335" rIns="92672" bIns="46335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7"/>
          </a:xfrm>
          <a:prstGeom prst="rect">
            <a:avLst/>
          </a:prstGeom>
        </p:spPr>
        <p:txBody>
          <a:bodyPr vert="horz" lIns="92672" tIns="46335" rIns="92672" bIns="46335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9428585"/>
            <a:ext cx="2945659" cy="496332"/>
          </a:xfrm>
          <a:prstGeom prst="rect">
            <a:avLst/>
          </a:prstGeom>
        </p:spPr>
        <p:txBody>
          <a:bodyPr vert="horz" lIns="92672" tIns="46335" rIns="92672" bIns="46335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5" y="9428585"/>
            <a:ext cx="2945659" cy="496332"/>
          </a:xfrm>
          <a:prstGeom prst="rect">
            <a:avLst/>
          </a:prstGeom>
        </p:spPr>
        <p:txBody>
          <a:bodyPr vert="horz" lIns="92672" tIns="46335" rIns="92672" bIns="46335" rtlCol="0" anchor="b"/>
          <a:lstStyle>
            <a:lvl1pPr algn="r">
              <a:defRPr sz="1300"/>
            </a:lvl1pPr>
          </a:lstStyle>
          <a:p>
            <a:fld id="{565CDE9D-CB30-4F84-B85E-9E18A5D095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93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CDE9D-CB30-4F84-B85E-9E18A5D0958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86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6215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710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6925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930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59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347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6909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1352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8246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885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f der gleichen Seite des Rechtecks liegende Ecken abrunden 9"/>
          <p:cNvSpPr/>
          <p:nvPr userDrawn="1"/>
        </p:nvSpPr>
        <p:spPr>
          <a:xfrm>
            <a:off x="-96688" y="1124744"/>
            <a:ext cx="11952138" cy="6120680"/>
          </a:xfrm>
          <a:prstGeom prst="round2SameRect">
            <a:avLst>
              <a:gd name="adj1" fmla="val 1480"/>
              <a:gd name="adj2" fmla="val 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uf der gleichen Seite des Rechtecks liegende Ecken abrunden 10"/>
          <p:cNvSpPr/>
          <p:nvPr userDrawn="1"/>
        </p:nvSpPr>
        <p:spPr>
          <a:xfrm>
            <a:off x="-96688" y="6590968"/>
            <a:ext cx="11952138" cy="273658"/>
          </a:xfrm>
          <a:prstGeom prst="round2SameRect">
            <a:avLst>
              <a:gd name="adj1" fmla="val 33025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 b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-114702" y="4421317"/>
            <a:ext cx="4798080" cy="591859"/>
          </a:xfrm>
          <a:prstGeom prst="roundRect">
            <a:avLst/>
          </a:prstGeom>
          <a:solidFill>
            <a:srgbClr val="FFFFFF">
              <a:alpha val="69804"/>
            </a:srgbClr>
          </a:solidFill>
        </p:spPr>
        <p:txBody>
          <a:bodyPr wrap="none" lIns="432000" tIns="36000" rIns="180000" bIns="0">
            <a:spAutoFit/>
          </a:bodyPr>
          <a:lstStyle>
            <a:lvl1pPr>
              <a:defRPr sz="36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6DA9694-1356-419D-B971-A9373A4EADA5}" type="datetime1">
              <a:rPr lang="de-DE" smtClean="0"/>
              <a:t>02.09.2022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www.bbq.de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8C0129-8475-40EE-AC67-F9845288449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4" name="Titel 1"/>
          <p:cNvSpPr txBox="1">
            <a:spLocks/>
          </p:cNvSpPr>
          <p:nvPr userDrawn="1"/>
        </p:nvSpPr>
        <p:spPr>
          <a:xfrm>
            <a:off x="-127954" y="764704"/>
            <a:ext cx="6439978" cy="59185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txBody>
          <a:bodyPr wrap="square" lIns="432000" tIns="36000" rIns="14400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b="0"/>
              <a:t>#weiter</a:t>
            </a:r>
            <a:r>
              <a:rPr lang="de-DE"/>
              <a:t>bilden</a:t>
            </a:r>
            <a:r>
              <a:rPr lang="de-DE" baseline="0"/>
              <a:t> </a:t>
            </a:r>
            <a:r>
              <a:rPr lang="de-DE" b="0" baseline="0"/>
              <a:t>#weiter</a:t>
            </a:r>
            <a:r>
              <a:rPr lang="de-DE" baseline="0"/>
              <a:t>kommen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11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-6034" y="1517453"/>
            <a:ext cx="5400000" cy="823912"/>
          </a:xfrm>
          <a:prstGeom prst="rect">
            <a:avLst/>
          </a:prstGeom>
        </p:spPr>
        <p:txBody>
          <a:bodyPr lIns="360000" anchor="ctr"/>
          <a:lstStyle>
            <a:lvl1pPr marL="0" indent="0">
              <a:buNone/>
              <a:defRPr sz="2600" b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-6034" y="2341365"/>
            <a:ext cx="5400000" cy="3684588"/>
          </a:xfrm>
          <a:prstGeom prst="rect">
            <a:avLst/>
          </a:prstGeom>
        </p:spPr>
        <p:txBody>
          <a:bodyPr lIns="360000"/>
          <a:lstStyle>
            <a:lvl1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023992" y="1517453"/>
            <a:ext cx="5400000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00" b="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023992" y="2341365"/>
            <a:ext cx="5400000" cy="36845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-127954" y="764704"/>
            <a:ext cx="3066279" cy="591859"/>
          </a:xfrm>
          <a:prstGeom prst="roundRect">
            <a:avLst/>
          </a:prstGeom>
          <a:solidFill>
            <a:srgbClr val="1A1A62"/>
          </a:solidFill>
          <a:ln>
            <a:noFill/>
          </a:ln>
        </p:spPr>
        <p:txBody>
          <a:bodyPr wrap="none" lIns="432000" tIns="36000" rIns="180000" bIns="0">
            <a:spAutoFit/>
          </a:bodyPr>
          <a:lstStyle>
            <a:lvl1pPr marL="0" indent="0">
              <a:defRPr sz="3600" b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/>
              <a:t>Überschrift</a:t>
            </a:r>
          </a:p>
        </p:txBody>
      </p:sp>
      <p:sp>
        <p:nvSpPr>
          <p:cNvPr id="13" name="Datumsplatzhalter 6"/>
          <p:cNvSpPr>
            <a:spLocks noGrp="1"/>
          </p:cNvSpPr>
          <p:nvPr>
            <p:ph type="dt" sz="half" idx="11"/>
          </p:nvPr>
        </p:nvSpPr>
        <p:spPr>
          <a:xfrm>
            <a:off x="263352" y="6525343"/>
            <a:ext cx="2592288" cy="365126"/>
          </a:xfrm>
          <a:prstGeom prst="rect">
            <a:avLst/>
          </a:prstGeom>
        </p:spPr>
        <p:txBody>
          <a:bodyPr anchor="ctr"/>
          <a:lstStyle>
            <a:lvl1pPr>
              <a:defRPr sz="13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76918242-ADB5-43F2-B4EA-475D72176FC7}" type="datetime1">
              <a:rPr lang="de-DE" smtClean="0"/>
              <a:t>02.09.2022</a:t>
            </a:fld>
            <a:endParaRPr lang="de-DE"/>
          </a:p>
        </p:txBody>
      </p:sp>
      <p:sp>
        <p:nvSpPr>
          <p:cNvPr id="14" name="Fußzeilenplatzhalter 14"/>
          <p:cNvSpPr>
            <a:spLocks noGrp="1"/>
          </p:cNvSpPr>
          <p:nvPr>
            <p:ph type="ftr" sz="quarter" idx="12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/>
              <a:t>www.bbq.de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97A3FC3-8EFB-4432-A64C-2B7757FF470D}"/>
              </a:ext>
            </a:extLst>
          </p:cNvPr>
          <p:cNvSpPr/>
          <p:nvPr userDrawn="1"/>
        </p:nvSpPr>
        <p:spPr>
          <a:xfrm>
            <a:off x="11480641" y="6642556"/>
            <a:ext cx="3818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1D60167-4931-47E6-BA6A-407CBD079E47}" type="slidenum">
              <a:rPr lang="de-DE" sz="800" smtClean="0"/>
              <a:pPr/>
              <a:t>‹Nr.›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414690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selbst anpass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f der gleichen Seite des Rechtecks liegende Ecken abrunden 4"/>
          <p:cNvSpPr/>
          <p:nvPr userDrawn="1"/>
        </p:nvSpPr>
        <p:spPr>
          <a:xfrm>
            <a:off x="-386299" y="1124744"/>
            <a:ext cx="12241750" cy="5724058"/>
          </a:xfrm>
          <a:prstGeom prst="round2SameRect">
            <a:avLst>
              <a:gd name="adj1" fmla="val 1644"/>
              <a:gd name="adj2" fmla="val 0"/>
            </a:avLst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 userDrawn="1"/>
        </p:nvSpPr>
        <p:spPr>
          <a:xfrm>
            <a:off x="-114702" y="1412776"/>
            <a:ext cx="2218047" cy="65315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32000" tIns="36000" rIns="180000" bIns="0" rtlCol="0" anchor="ctr">
            <a:spAutoFit/>
          </a:bodyPr>
          <a:lstStyle/>
          <a:p>
            <a:r>
              <a:rPr lang="de-DE" sz="3600" b="1">
                <a:latin typeface="Calibri" panose="020F0502020204030204" pitchFamily="34" charset="0"/>
                <a:cs typeface="Lucida Sans Unicode" panose="020B0602030504020204" pitchFamily="34" charset="0"/>
              </a:rPr>
              <a:t>Kontakt</a:t>
            </a:r>
            <a:endParaRPr lang="de-DE" sz="3600" b="1">
              <a:solidFill>
                <a:schemeClr val="bg2"/>
              </a:solidFill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5" name="Rechteck 14"/>
          <p:cNvSpPr/>
          <p:nvPr userDrawn="1"/>
        </p:nvSpPr>
        <p:spPr>
          <a:xfrm>
            <a:off x="0" y="2348880"/>
            <a:ext cx="6215336" cy="954107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r>
              <a:rPr lang="de-DE" sz="2800">
                <a:solidFill>
                  <a:schemeClr val="bg1"/>
                </a:solidFill>
                <a:latin typeface="Calibri" panose="020F0502020204030204" pitchFamily="34" charset="0"/>
              </a:rPr>
              <a:t>BBQ - Baumann Bildung und Qualifizierung GmbH</a:t>
            </a:r>
            <a:endParaRPr lang="de-DE" sz="24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Auf der gleichen Seite des Rechtecks liegende Ecken abrunden 6"/>
          <p:cNvSpPr/>
          <p:nvPr userDrawn="1"/>
        </p:nvSpPr>
        <p:spPr>
          <a:xfrm>
            <a:off x="-96688" y="6590968"/>
            <a:ext cx="11952138" cy="273658"/>
          </a:xfrm>
          <a:prstGeom prst="round2SameRect">
            <a:avLst>
              <a:gd name="adj1" fmla="val 33025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 b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2504" y="6525343"/>
            <a:ext cx="108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0C8C0129-8475-40EE-AC67-F9845288449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2"/>
          </p:nvPr>
        </p:nvSpPr>
        <p:spPr>
          <a:xfrm>
            <a:off x="263352" y="6525343"/>
            <a:ext cx="2592288" cy="365126"/>
          </a:xfrm>
          <a:prstGeom prst="rect">
            <a:avLst/>
          </a:prstGeom>
        </p:spPr>
        <p:txBody>
          <a:bodyPr anchor="ctr"/>
          <a:lstStyle>
            <a:lvl1pPr>
              <a:defRPr sz="13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F40642DC-E93E-405D-A337-407FA714CBA4}" type="datetime1">
              <a:rPr lang="de-DE" smtClean="0"/>
              <a:t>02.09.2022</a:t>
            </a:fld>
            <a:endParaRPr lang="de-DE"/>
          </a:p>
        </p:txBody>
      </p:sp>
      <p:sp>
        <p:nvSpPr>
          <p:cNvPr id="10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/>
              <a:t>www.bbq.de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63352" y="3644900"/>
            <a:ext cx="4321175" cy="216058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Teltower Damm 13</a:t>
            </a:r>
            <a:b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14169 Berlin</a:t>
            </a:r>
            <a:b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Tel. 030 81059956  </a:t>
            </a:r>
            <a:b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Fax 030 81099705</a:t>
            </a:r>
            <a:b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b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www.bbq.de</a:t>
            </a:r>
          </a:p>
        </p:txBody>
      </p:sp>
    </p:spTree>
    <p:extLst>
      <p:ext uri="{BB962C8B-B14F-4D97-AF65-F5344CB8AC3E}">
        <p14:creationId xmlns:p14="http://schemas.microsoft.com/office/powerpoint/2010/main" val="2425065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f der gleichen Seite des Rechtecks liegende Ecken abrunden 4"/>
          <p:cNvSpPr/>
          <p:nvPr userDrawn="1"/>
        </p:nvSpPr>
        <p:spPr>
          <a:xfrm>
            <a:off x="-386299" y="1124744"/>
            <a:ext cx="12241750" cy="5724058"/>
          </a:xfrm>
          <a:prstGeom prst="round2SameRect">
            <a:avLst>
              <a:gd name="adj1" fmla="val 1644"/>
              <a:gd name="adj2" fmla="val 0"/>
            </a:avLst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Abgerundetes Rechteck 12"/>
          <p:cNvSpPr/>
          <p:nvPr userDrawn="1"/>
        </p:nvSpPr>
        <p:spPr>
          <a:xfrm>
            <a:off x="-114702" y="1412776"/>
            <a:ext cx="2218047" cy="65315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32000" tIns="36000" rIns="180000" bIns="0" rtlCol="0" anchor="ctr">
            <a:spAutoFit/>
          </a:bodyPr>
          <a:lstStyle/>
          <a:p>
            <a:r>
              <a:rPr lang="de-DE" sz="3600" b="1">
                <a:latin typeface="Calibri" panose="020F0502020204030204" pitchFamily="34" charset="0"/>
                <a:cs typeface="Lucida Sans Unicode" panose="020B0602030504020204" pitchFamily="34" charset="0"/>
              </a:rPr>
              <a:t>Kontakt</a:t>
            </a:r>
            <a:endParaRPr lang="de-DE" sz="3600" b="1">
              <a:solidFill>
                <a:schemeClr val="bg2"/>
              </a:solidFill>
              <a:latin typeface="Calibri" panose="020F050202020403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5" name="Rechteck 14"/>
          <p:cNvSpPr/>
          <p:nvPr userDrawn="1"/>
        </p:nvSpPr>
        <p:spPr>
          <a:xfrm>
            <a:off x="0" y="2348880"/>
            <a:ext cx="6215336" cy="3231654"/>
          </a:xfrm>
          <a:prstGeom prst="rect">
            <a:avLst/>
          </a:prstGeom>
        </p:spPr>
        <p:txBody>
          <a:bodyPr wrap="square" lIns="360000">
            <a:spAutoFit/>
          </a:bodyPr>
          <a:lstStyle/>
          <a:p>
            <a:r>
              <a:rPr lang="de-DE" sz="2800">
                <a:solidFill>
                  <a:schemeClr val="bg1"/>
                </a:solidFill>
                <a:latin typeface="Calibri" panose="020F0502020204030204" pitchFamily="34" charset="0"/>
              </a:rPr>
              <a:t>BBQ - Baumann Bildung und Qualifizierung GmbH</a:t>
            </a:r>
            <a:br>
              <a:rPr lang="de-DE" sz="2800">
                <a:solidFill>
                  <a:schemeClr val="bg1"/>
                </a:solidFill>
                <a:latin typeface="Calibri" panose="020F0502020204030204" pitchFamily="34" charset="0"/>
              </a:rPr>
            </a:br>
            <a:br>
              <a:rPr lang="de-DE" sz="280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DE" sz="2400">
                <a:solidFill>
                  <a:schemeClr val="bg1"/>
                </a:solidFill>
                <a:latin typeface="Calibri" panose="020F0502020204030204" pitchFamily="34" charset="0"/>
              </a:rPr>
              <a:t>Teltower Damm 13</a:t>
            </a:r>
            <a:br>
              <a:rPr lang="de-DE" sz="240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DE" sz="2400">
                <a:solidFill>
                  <a:schemeClr val="bg1"/>
                </a:solidFill>
                <a:latin typeface="Calibri" panose="020F0502020204030204" pitchFamily="34" charset="0"/>
              </a:rPr>
              <a:t>14169 Berlin</a:t>
            </a:r>
            <a:br>
              <a:rPr lang="de-DE" sz="240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DE" sz="2400">
                <a:solidFill>
                  <a:schemeClr val="bg1"/>
                </a:solidFill>
                <a:latin typeface="Calibri" panose="020F0502020204030204" pitchFamily="34" charset="0"/>
              </a:rPr>
              <a:t>Tel. 030 81059956  </a:t>
            </a:r>
            <a:br>
              <a:rPr lang="de-DE" sz="240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DE" sz="2400">
                <a:solidFill>
                  <a:schemeClr val="bg1"/>
                </a:solidFill>
                <a:latin typeface="Calibri" panose="020F0502020204030204" pitchFamily="34" charset="0"/>
              </a:rPr>
              <a:t>Fax 030 81099705</a:t>
            </a:r>
            <a:br>
              <a:rPr lang="de-DE" sz="240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de-DE" sz="2400">
                <a:solidFill>
                  <a:schemeClr val="bg1"/>
                </a:solidFill>
                <a:latin typeface="Calibri" panose="020F0502020204030204" pitchFamily="34" charset="0"/>
              </a:rPr>
              <a:t>www.bbq.de</a:t>
            </a:r>
          </a:p>
        </p:txBody>
      </p:sp>
      <p:sp>
        <p:nvSpPr>
          <p:cNvPr id="7" name="Auf der gleichen Seite des Rechtecks liegende Ecken abrunden 6"/>
          <p:cNvSpPr/>
          <p:nvPr userDrawn="1"/>
        </p:nvSpPr>
        <p:spPr>
          <a:xfrm>
            <a:off x="-96688" y="6590968"/>
            <a:ext cx="11952138" cy="273658"/>
          </a:xfrm>
          <a:prstGeom prst="round2SameRect">
            <a:avLst>
              <a:gd name="adj1" fmla="val 33025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 b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2504" y="6525343"/>
            <a:ext cx="108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0C8C0129-8475-40EE-AC67-F9845288449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2"/>
          </p:nvPr>
        </p:nvSpPr>
        <p:spPr>
          <a:xfrm>
            <a:off x="263352" y="6525343"/>
            <a:ext cx="2592288" cy="365126"/>
          </a:xfrm>
          <a:prstGeom prst="rect">
            <a:avLst/>
          </a:prstGeom>
        </p:spPr>
        <p:txBody>
          <a:bodyPr anchor="ctr"/>
          <a:lstStyle>
            <a:lvl1pPr>
              <a:defRPr sz="13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FD7FCE3B-D7D5-4FEF-A43F-FFB738EEB1CE}" type="datetime1">
              <a:rPr lang="de-DE" smtClean="0"/>
              <a:t>02.09.2022</a:t>
            </a:fld>
            <a:endParaRPr lang="de-DE"/>
          </a:p>
        </p:txBody>
      </p:sp>
      <p:sp>
        <p:nvSpPr>
          <p:cNvPr id="10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/>
              <a:t>www.bbq.de</a:t>
            </a:r>
          </a:p>
        </p:txBody>
      </p:sp>
    </p:spTree>
    <p:extLst>
      <p:ext uri="{BB962C8B-B14F-4D97-AF65-F5344CB8AC3E}">
        <p14:creationId xmlns:p14="http://schemas.microsoft.com/office/powerpoint/2010/main" val="3957377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1414760" y="6492875"/>
            <a:ext cx="431800" cy="365125"/>
          </a:xfrm>
        </p:spPr>
        <p:txBody>
          <a:bodyPr lIns="0" tIns="0" rIns="0" bIns="0"/>
          <a:lstStyle>
            <a:lvl1pPr algn="ctr">
              <a:defRPr sz="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3012"/>
            <a:fld id="{81D60167-4931-47E6-BA6A-407CBD079E47}" type="slidenum">
              <a:rPr lang="de-DE" smtClean="0"/>
              <a:pPr marL="23012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01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zweiter 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f der gleichen Seite des Rechtecks liegende Ecken abrunden 11"/>
          <p:cNvSpPr/>
          <p:nvPr userDrawn="1"/>
        </p:nvSpPr>
        <p:spPr>
          <a:xfrm>
            <a:off x="-96688" y="1124744"/>
            <a:ext cx="11952138" cy="6120680"/>
          </a:xfrm>
          <a:prstGeom prst="round2SameRect">
            <a:avLst>
              <a:gd name="adj1" fmla="val 1480"/>
              <a:gd name="adj2" fmla="val 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uf der gleichen Seite des Rechtecks liegende Ecken abrunden 12"/>
          <p:cNvSpPr/>
          <p:nvPr userDrawn="1"/>
        </p:nvSpPr>
        <p:spPr>
          <a:xfrm>
            <a:off x="-96688" y="6590968"/>
            <a:ext cx="11952138" cy="273658"/>
          </a:xfrm>
          <a:prstGeom prst="round2SameRect">
            <a:avLst>
              <a:gd name="adj1" fmla="val 33025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 b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2504" y="6525343"/>
            <a:ext cx="108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0C8C0129-8475-40EE-AC67-F9845288449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Datumsplatzhalter 6"/>
          <p:cNvSpPr>
            <a:spLocks noGrp="1"/>
          </p:cNvSpPr>
          <p:nvPr>
            <p:ph type="dt" sz="half" idx="2"/>
          </p:nvPr>
        </p:nvSpPr>
        <p:spPr>
          <a:xfrm>
            <a:off x="263352" y="6525343"/>
            <a:ext cx="2592288" cy="365126"/>
          </a:xfrm>
          <a:prstGeom prst="rect">
            <a:avLst/>
          </a:prstGeom>
        </p:spPr>
        <p:txBody>
          <a:bodyPr anchor="ctr"/>
          <a:lstStyle>
            <a:lvl1pPr>
              <a:defRPr sz="13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D6588806-7456-4FD6-8EA7-7B6194C78F28}" type="datetime1">
              <a:rPr lang="de-DE" smtClean="0"/>
              <a:t>02.09.2022</a:t>
            </a:fld>
            <a:endParaRPr lang="de-DE"/>
          </a:p>
        </p:txBody>
      </p:sp>
      <p:sp>
        <p:nvSpPr>
          <p:cNvPr id="17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/>
              <a:t>www.bbq.de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-114701" y="4215599"/>
            <a:ext cx="2821920" cy="591859"/>
          </a:xfrm>
          <a:prstGeom prst="roundRect">
            <a:avLst>
              <a:gd name="adj" fmla="val 15324"/>
            </a:avLst>
          </a:prstGeom>
          <a:solidFill>
            <a:srgbClr val="FFFFFF">
              <a:alpha val="69804"/>
            </a:srgbClr>
          </a:solidFill>
          <a:ln>
            <a:noFill/>
          </a:ln>
        </p:spPr>
        <p:txBody>
          <a:bodyPr wrap="none" lIns="432000" tIns="36000" rIns="180000" bIns="0">
            <a:spAutoFit/>
          </a:bodyPr>
          <a:lstStyle>
            <a:lvl1pPr>
              <a:defRPr sz="36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/>
              <a:t>Überschrift</a:t>
            </a:r>
          </a:p>
        </p:txBody>
      </p:sp>
      <p:sp>
        <p:nvSpPr>
          <p:cNvPr id="10" name="Textplatzhalt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-114702" y="4943407"/>
            <a:ext cx="2873358" cy="591859"/>
          </a:xfrm>
          <a:prstGeom prst="roundRect">
            <a:avLst/>
          </a:prstGeom>
          <a:solidFill>
            <a:srgbClr val="FFFFFF">
              <a:alpha val="69804"/>
            </a:srgbClr>
          </a:solidFill>
        </p:spPr>
        <p:txBody>
          <a:bodyPr wrap="none" lIns="432000" tIns="36000" rIns="180000" bIns="0">
            <a:spAutoFit/>
          </a:bodyPr>
          <a:lstStyle>
            <a:lvl1pPr marL="0" indent="0">
              <a:buNone/>
              <a:defRPr sz="36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>
              <a:defRPr sz="3600">
                <a:solidFill>
                  <a:schemeClr val="bg2"/>
                </a:solidFill>
              </a:defRPr>
            </a:lvl2pPr>
            <a:lvl3pPr>
              <a:defRPr sz="3600">
                <a:solidFill>
                  <a:schemeClr val="bg2"/>
                </a:solidFill>
              </a:defRPr>
            </a:lvl3pPr>
            <a:lvl4pPr>
              <a:defRPr sz="3600">
                <a:solidFill>
                  <a:schemeClr val="bg2"/>
                </a:solidFill>
              </a:defRPr>
            </a:lvl4pPr>
            <a:lvl5pPr>
              <a:defRPr sz="36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zweite Zeile</a:t>
            </a:r>
          </a:p>
        </p:txBody>
      </p:sp>
      <p:sp>
        <p:nvSpPr>
          <p:cNvPr id="20" name="Titel 1"/>
          <p:cNvSpPr txBox="1">
            <a:spLocks/>
          </p:cNvSpPr>
          <p:nvPr userDrawn="1"/>
        </p:nvSpPr>
        <p:spPr>
          <a:xfrm>
            <a:off x="-127954" y="764704"/>
            <a:ext cx="6439978" cy="591859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txBody>
          <a:bodyPr wrap="square" lIns="432000" tIns="36000" rIns="14400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/>
            <a:r>
              <a:rPr lang="de-DE" b="0"/>
              <a:t>#weiter</a:t>
            </a:r>
            <a:r>
              <a:rPr lang="de-DE"/>
              <a:t>bilden</a:t>
            </a:r>
            <a:r>
              <a:rPr lang="de-DE" baseline="0"/>
              <a:t> </a:t>
            </a:r>
            <a:r>
              <a:rPr lang="de-DE" b="0" baseline="0"/>
              <a:t>#weiter</a:t>
            </a:r>
            <a:r>
              <a:rPr lang="de-DE" baseline="0"/>
              <a:t>kommen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65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enes 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96838" y="1125538"/>
            <a:ext cx="11952288" cy="6119812"/>
          </a:xfrm>
          <a:prstGeom prst="roundRect">
            <a:avLst>
              <a:gd name="adj" fmla="val 1210"/>
            </a:avLst>
          </a:prstGeom>
          <a:solidFill>
            <a:schemeClr val="bg2"/>
          </a:solidFill>
        </p:spPr>
        <p:txBody>
          <a:bodyPr anchor="t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>
          <a:xfrm>
            <a:off x="-96688" y="6590969"/>
            <a:ext cx="11952138" cy="267032"/>
          </a:xfrm>
          <a:prstGeom prst="round2SameRect">
            <a:avLst/>
          </a:prstGeom>
          <a:solidFill>
            <a:schemeClr val="tx2"/>
          </a:solidFill>
        </p:spPr>
        <p:txBody>
          <a:bodyPr/>
          <a:lstStyle/>
          <a:p>
            <a:pPr marL="450850"/>
            <a:r>
              <a:rPr lang="de-DE"/>
              <a:t>www.bbq.de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-114702" y="4421317"/>
            <a:ext cx="4798080" cy="591859"/>
          </a:xfrm>
          <a:prstGeom prst="roundRect">
            <a:avLst/>
          </a:prstGeom>
          <a:solidFill>
            <a:srgbClr val="FFFFFF">
              <a:alpha val="69804"/>
            </a:srgbClr>
          </a:solidFill>
        </p:spPr>
        <p:txBody>
          <a:bodyPr wrap="none" lIns="432000" tIns="36000" rIns="180000" bIns="0">
            <a:spAutoFit/>
          </a:bodyPr>
          <a:lstStyle>
            <a:lvl1pPr>
              <a:defRPr sz="36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8AE709-0829-4A23-94DC-12C1B34D298A}" type="datetime1">
              <a:rPr lang="de-DE" smtClean="0"/>
              <a:t>02.09.2022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8C0129-8475-40EE-AC67-F9845288449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6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genes 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96838" y="1125538"/>
            <a:ext cx="11952288" cy="6119812"/>
          </a:xfrm>
          <a:prstGeom prst="roundRect">
            <a:avLst>
              <a:gd name="adj" fmla="val 1210"/>
            </a:avLst>
          </a:prstGeom>
          <a:solidFill>
            <a:schemeClr val="bg2"/>
          </a:solidFill>
        </p:spPr>
        <p:txBody>
          <a:bodyPr anchor="t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>
          <a:xfrm>
            <a:off x="-96688" y="6590969"/>
            <a:ext cx="11952138" cy="267032"/>
          </a:xfrm>
          <a:prstGeom prst="round2SameRect">
            <a:avLst/>
          </a:prstGeom>
          <a:solidFill>
            <a:schemeClr val="tx2"/>
          </a:solidFill>
        </p:spPr>
        <p:txBody>
          <a:bodyPr/>
          <a:lstStyle/>
          <a:p>
            <a:pPr marL="450850"/>
            <a:r>
              <a:rPr lang="de-DE"/>
              <a:t>www.bbq.de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-114702" y="4221088"/>
            <a:ext cx="4798080" cy="591859"/>
          </a:xfrm>
          <a:prstGeom prst="roundRect">
            <a:avLst/>
          </a:prstGeom>
          <a:solidFill>
            <a:srgbClr val="FFFFFF">
              <a:alpha val="69804"/>
            </a:srgbClr>
          </a:solidFill>
        </p:spPr>
        <p:txBody>
          <a:bodyPr wrap="none" lIns="432000" tIns="36000" rIns="180000" bIns="0">
            <a:spAutoFit/>
          </a:bodyPr>
          <a:lstStyle>
            <a:lvl1pPr>
              <a:defRPr sz="3600" b="1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232A970-C820-4A63-846A-12FAFC48221B}" type="datetime1">
              <a:rPr lang="de-DE" smtClean="0"/>
              <a:t>02.09.2022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8C0129-8475-40EE-AC67-F9845288449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-114702" y="4943407"/>
            <a:ext cx="2873358" cy="591859"/>
          </a:xfrm>
          <a:prstGeom prst="roundRect">
            <a:avLst/>
          </a:prstGeom>
          <a:solidFill>
            <a:srgbClr val="FFFFFF">
              <a:alpha val="69804"/>
            </a:srgbClr>
          </a:solidFill>
        </p:spPr>
        <p:txBody>
          <a:bodyPr wrap="none" lIns="432000" tIns="36000" rIns="180000" bIns="0">
            <a:spAutoFit/>
          </a:bodyPr>
          <a:lstStyle>
            <a:lvl1pPr marL="0" indent="0">
              <a:buNone/>
              <a:defRPr sz="360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>
              <a:defRPr sz="3600">
                <a:solidFill>
                  <a:schemeClr val="bg2"/>
                </a:solidFill>
              </a:defRPr>
            </a:lvl2pPr>
            <a:lvl3pPr>
              <a:defRPr sz="3600">
                <a:solidFill>
                  <a:schemeClr val="bg2"/>
                </a:solidFill>
              </a:defRPr>
            </a:lvl3pPr>
            <a:lvl4pPr>
              <a:defRPr sz="3600">
                <a:solidFill>
                  <a:schemeClr val="bg2"/>
                </a:solidFill>
              </a:defRPr>
            </a:lvl4pPr>
            <a:lvl5pPr>
              <a:defRPr sz="36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zweite Zeile</a:t>
            </a:r>
          </a:p>
        </p:txBody>
      </p:sp>
    </p:spTree>
    <p:extLst>
      <p:ext uri="{BB962C8B-B14F-4D97-AF65-F5344CB8AC3E}">
        <p14:creationId xmlns:p14="http://schemas.microsoft.com/office/powerpoint/2010/main" val="20614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eite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12" y="1065312"/>
            <a:ext cx="10515600" cy="2852737"/>
          </a:xfrm>
          <a:prstGeom prst="rect">
            <a:avLst/>
          </a:prstGeom>
        </p:spPr>
        <p:txBody>
          <a:bodyPr lIns="360000" anchor="b"/>
          <a:lstStyle>
            <a:lvl1pPr>
              <a:defRPr sz="6000">
                <a:latin typeface="Calibri" panose="020F050202020403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612" y="3945037"/>
            <a:ext cx="10515600" cy="1500187"/>
          </a:xfrm>
          <a:prstGeom prst="rect">
            <a:avLst/>
          </a:prstGeom>
        </p:spPr>
        <p:txBody>
          <a:bodyPr lIns="360000"/>
          <a:lstStyle>
            <a:lvl1pPr marL="0" indent="0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2"/>
          </p:nvPr>
        </p:nvSpPr>
        <p:spPr>
          <a:xfrm>
            <a:off x="263352" y="6525343"/>
            <a:ext cx="2592288" cy="365126"/>
          </a:xfrm>
          <a:prstGeom prst="rect">
            <a:avLst/>
          </a:prstGeom>
        </p:spPr>
        <p:txBody>
          <a:bodyPr anchor="ctr"/>
          <a:lstStyle>
            <a:lvl1pPr>
              <a:defRPr sz="13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801CE7A2-D388-4E05-8B3D-5C9643ABBDA7}" type="datetime1">
              <a:rPr lang="de-DE" smtClean="0"/>
              <a:t>02.09.2022</a:t>
            </a:fld>
            <a:endParaRPr lang="de-DE"/>
          </a:p>
        </p:txBody>
      </p:sp>
      <p:sp>
        <p:nvSpPr>
          <p:cNvPr id="10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/>
              <a:t>www.bbq.de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5305512-2A73-4528-B4AD-993EB640FBF7}"/>
              </a:ext>
            </a:extLst>
          </p:cNvPr>
          <p:cNvSpPr/>
          <p:nvPr userDrawn="1"/>
        </p:nvSpPr>
        <p:spPr>
          <a:xfrm>
            <a:off x="11480641" y="6642556"/>
            <a:ext cx="3818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1D60167-4931-47E6-BA6A-407CBD079E47}" type="slidenum">
              <a:rPr lang="de-DE" sz="800" smtClean="0"/>
              <a:pPr/>
              <a:t>‹Nr.›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20280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überschrif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f der gleichen Seite des Rechtecks liegende Ecken abrunden 4"/>
          <p:cNvSpPr/>
          <p:nvPr userDrawn="1"/>
        </p:nvSpPr>
        <p:spPr>
          <a:xfrm>
            <a:off x="-386299" y="1124744"/>
            <a:ext cx="12241750" cy="5724058"/>
          </a:xfrm>
          <a:prstGeom prst="round2SameRect">
            <a:avLst>
              <a:gd name="adj1" fmla="val 1644"/>
              <a:gd name="adj2" fmla="val 0"/>
            </a:avLst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Auf der gleichen Seite des Rechtecks liegende Ecken abrunden 4">
            <a:extLst>
              <a:ext uri="{FF2B5EF4-FFF2-40B4-BE49-F238E27FC236}">
                <a16:creationId xmlns:a16="http://schemas.microsoft.com/office/drawing/2014/main" id="{7B8064A3-24DB-47A9-B3D7-EDCE1A9EA459}"/>
              </a:ext>
            </a:extLst>
          </p:cNvPr>
          <p:cNvSpPr/>
          <p:nvPr userDrawn="1"/>
        </p:nvSpPr>
        <p:spPr>
          <a:xfrm>
            <a:off x="-386299" y="1124743"/>
            <a:ext cx="12241750" cy="5765725"/>
          </a:xfrm>
          <a:prstGeom prst="round2SameRect">
            <a:avLst>
              <a:gd name="adj1" fmla="val 1644"/>
              <a:gd name="adj2" fmla="val 0"/>
            </a:avLst>
          </a:prstGeom>
          <a:gradFill flip="none" rotWithShape="1">
            <a:gsLst>
              <a:gs pos="11000">
                <a:srgbClr val="1A1A62"/>
              </a:gs>
              <a:gs pos="86000">
                <a:srgbClr val="29BAD5"/>
              </a:gs>
            </a:gsLst>
            <a:lin ang="17400000" scaled="0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2"/>
          </p:nvPr>
        </p:nvSpPr>
        <p:spPr>
          <a:xfrm>
            <a:off x="263352" y="6525343"/>
            <a:ext cx="2592288" cy="365126"/>
          </a:xfrm>
          <a:prstGeom prst="rect">
            <a:avLst/>
          </a:prstGeom>
        </p:spPr>
        <p:txBody>
          <a:bodyPr anchor="ctr"/>
          <a:lstStyle>
            <a:lvl1pPr>
              <a:defRPr sz="1300" b="0">
                <a:solidFill>
                  <a:srgbClr val="29BAD5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fld id="{158815EE-C0EC-485D-A1BB-988723BAD573}" type="datetime1">
              <a:rPr lang="de-DE" smtClean="0"/>
              <a:t>02.09.2022</a:t>
            </a:fld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33612" y="1065312"/>
            <a:ext cx="10515600" cy="2852737"/>
          </a:xfrm>
          <a:prstGeom prst="rect">
            <a:avLst/>
          </a:prstGeom>
        </p:spPr>
        <p:txBody>
          <a:bodyPr lIns="360000" anchor="b"/>
          <a:lstStyle>
            <a:lvl1pPr>
              <a:defRPr sz="5400" b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33612" y="3945037"/>
            <a:ext cx="10515600" cy="1500187"/>
          </a:xfrm>
          <a:prstGeom prst="rect">
            <a:avLst/>
          </a:prstGeom>
        </p:spPr>
        <p:txBody>
          <a:bodyPr lIns="360000"/>
          <a:lstStyle>
            <a:lvl1pPr marL="0" indent="0">
              <a:buNone/>
              <a:tabLst>
                <a:tab pos="30527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E8F173A-A960-4AD2-B51D-C260D6029F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biLevel thresh="50000"/>
          </a:blip>
          <a:srcRect r="19034" b="13876"/>
          <a:stretch/>
        </p:blipFill>
        <p:spPr>
          <a:xfrm>
            <a:off x="8067857" y="2862520"/>
            <a:ext cx="3786024" cy="4032448"/>
          </a:xfrm>
          <a:prstGeom prst="rect">
            <a:avLst/>
          </a:prstGeom>
        </p:spPr>
      </p:pic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2504" y="6525343"/>
            <a:ext cx="108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0">
                <a:solidFill>
                  <a:srgbClr val="29BAD5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fld id="{0C8C0129-8475-40EE-AC67-F9845288449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04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überschrif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f der gleichen Seite des Rechtecks liegende Ecken abrunden 4"/>
          <p:cNvSpPr/>
          <p:nvPr userDrawn="1"/>
        </p:nvSpPr>
        <p:spPr>
          <a:xfrm>
            <a:off x="-386299" y="1124744"/>
            <a:ext cx="12241750" cy="5724058"/>
          </a:xfrm>
          <a:prstGeom prst="round2SameRect">
            <a:avLst>
              <a:gd name="adj1" fmla="val 1644"/>
              <a:gd name="adj2" fmla="val 0"/>
            </a:avLst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Auf der gleichen Seite des Rechtecks liegende Ecken abrunden 6"/>
          <p:cNvSpPr/>
          <p:nvPr userDrawn="1"/>
        </p:nvSpPr>
        <p:spPr>
          <a:xfrm>
            <a:off x="-96688" y="6590968"/>
            <a:ext cx="11952138" cy="273658"/>
          </a:xfrm>
          <a:prstGeom prst="round2SameRect">
            <a:avLst>
              <a:gd name="adj1" fmla="val 33025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00" b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2504" y="6525343"/>
            <a:ext cx="108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0C8C0129-8475-40EE-AC67-F9845288449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Datumsplatzhalter 6"/>
          <p:cNvSpPr>
            <a:spLocks noGrp="1"/>
          </p:cNvSpPr>
          <p:nvPr>
            <p:ph type="dt" sz="half" idx="2"/>
          </p:nvPr>
        </p:nvSpPr>
        <p:spPr>
          <a:xfrm>
            <a:off x="263352" y="6525343"/>
            <a:ext cx="2592288" cy="365126"/>
          </a:xfrm>
          <a:prstGeom prst="rect">
            <a:avLst/>
          </a:prstGeom>
        </p:spPr>
        <p:txBody>
          <a:bodyPr anchor="ctr"/>
          <a:lstStyle>
            <a:lvl1pPr>
              <a:defRPr sz="13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97EED345-46D2-47CB-9DC9-AB5BE2DF432E}" type="datetime1">
              <a:rPr lang="de-DE" smtClean="0"/>
              <a:t>02.09.2022</a:t>
            </a:fld>
            <a:endParaRPr lang="de-DE"/>
          </a:p>
        </p:txBody>
      </p:sp>
      <p:sp>
        <p:nvSpPr>
          <p:cNvPr id="10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/>
              <a:t>www.bbq.de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33612" y="1065312"/>
            <a:ext cx="10515600" cy="2852737"/>
          </a:xfrm>
          <a:prstGeom prst="rect">
            <a:avLst/>
          </a:prstGeom>
        </p:spPr>
        <p:txBody>
          <a:bodyPr lIns="360000" anchor="b"/>
          <a:lstStyle>
            <a:lvl1pPr>
              <a:defRPr sz="60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33612" y="3945037"/>
            <a:ext cx="10515600" cy="1500187"/>
          </a:xfrm>
          <a:prstGeom prst="rect">
            <a:avLst/>
          </a:prstGeom>
        </p:spPr>
        <p:txBody>
          <a:bodyPr lIns="360000"/>
          <a:lstStyle>
            <a:lvl1pPr marL="0" indent="0">
              <a:buNone/>
              <a:tabLst>
                <a:tab pos="3052763" algn="l"/>
              </a:tabLst>
              <a:defRPr sz="2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9091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-127954" y="764704"/>
            <a:ext cx="3029576" cy="591859"/>
          </a:xfrm>
          <a:prstGeom prst="roundRect">
            <a:avLst/>
          </a:prstGeom>
          <a:solidFill>
            <a:srgbClr val="1A1A62"/>
          </a:solidFill>
          <a:ln>
            <a:noFill/>
          </a:ln>
        </p:spPr>
        <p:txBody>
          <a:bodyPr wrap="none" lIns="432000" tIns="36000" rIns="144000" bIns="0">
            <a:spAutoFit/>
          </a:bodyPr>
          <a:lstStyle>
            <a:lvl1pPr>
              <a:defRPr sz="3600" b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/>
              <a:t>Überschrift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3"/>
          </p:nvPr>
        </p:nvSpPr>
        <p:spPr>
          <a:xfrm>
            <a:off x="7032104" y="1598183"/>
            <a:ext cx="4505325" cy="4399170"/>
          </a:xfrm>
          <a:prstGeom prst="roundRect">
            <a:avLst>
              <a:gd name="adj" fmla="val 4617"/>
            </a:avLst>
          </a:prstGeom>
        </p:spPr>
        <p:txBody>
          <a:bodyPr/>
          <a:lstStyle>
            <a:lvl1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265113" y="1598391"/>
            <a:ext cx="6388100" cy="4398962"/>
          </a:xfrm>
          <a:prstGeom prst="roundRect">
            <a:avLst>
              <a:gd name="adj" fmla="val 3406"/>
            </a:avLst>
          </a:prstGeom>
        </p:spPr>
        <p:txBody>
          <a:bodyPr lIns="0"/>
          <a:lstStyle>
            <a:lvl1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Datumsplatzhalter 6"/>
          <p:cNvSpPr>
            <a:spLocks noGrp="1"/>
          </p:cNvSpPr>
          <p:nvPr>
            <p:ph type="dt" sz="half" idx="2"/>
          </p:nvPr>
        </p:nvSpPr>
        <p:spPr>
          <a:xfrm>
            <a:off x="263352" y="6525343"/>
            <a:ext cx="2592288" cy="365126"/>
          </a:xfrm>
          <a:prstGeom prst="rect">
            <a:avLst/>
          </a:prstGeom>
        </p:spPr>
        <p:txBody>
          <a:bodyPr anchor="ctr"/>
          <a:lstStyle>
            <a:lvl1pPr>
              <a:defRPr sz="13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0480BAE7-D450-4936-B9B9-BA3B18DD1AA3}" type="datetime1">
              <a:rPr lang="de-DE" smtClean="0"/>
              <a:t>02.09.2022</a:t>
            </a:fld>
            <a:endParaRPr lang="de-DE"/>
          </a:p>
        </p:txBody>
      </p:sp>
      <p:sp>
        <p:nvSpPr>
          <p:cNvPr id="14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/>
              <a:t>www.bbq.de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C325D34-D541-4296-BD95-43300C6E4B26}"/>
              </a:ext>
            </a:extLst>
          </p:cNvPr>
          <p:cNvSpPr/>
          <p:nvPr userDrawn="1"/>
        </p:nvSpPr>
        <p:spPr>
          <a:xfrm>
            <a:off x="11480641" y="6642556"/>
            <a:ext cx="3818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1D60167-4931-47E6-BA6A-407CBD079E47}" type="slidenum">
              <a:rPr lang="de-DE" sz="800" smtClean="0"/>
              <a:pPr/>
              <a:t>‹Nr.›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1784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-127954" y="764704"/>
            <a:ext cx="3029576" cy="591859"/>
          </a:xfrm>
          <a:prstGeom prst="roundRect">
            <a:avLst/>
          </a:prstGeom>
          <a:solidFill>
            <a:srgbClr val="1A1A62"/>
          </a:solidFill>
          <a:ln>
            <a:noFill/>
          </a:ln>
        </p:spPr>
        <p:txBody>
          <a:bodyPr wrap="none" lIns="432000" tIns="36000" rIns="144000" bIns="0">
            <a:spAutoFit/>
          </a:bodyPr>
          <a:lstStyle>
            <a:lvl1pPr>
              <a:defRPr sz="3600" b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265112" y="1598391"/>
            <a:ext cx="11231487" cy="4398962"/>
          </a:xfrm>
          <a:prstGeom prst="roundRect">
            <a:avLst>
              <a:gd name="adj" fmla="val 3406"/>
            </a:avLst>
          </a:prstGeom>
        </p:spPr>
        <p:txBody>
          <a:bodyPr lIns="0"/>
          <a:lstStyle>
            <a:lvl1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Datumsplatzhalter 6"/>
          <p:cNvSpPr>
            <a:spLocks noGrp="1"/>
          </p:cNvSpPr>
          <p:nvPr>
            <p:ph type="dt" sz="half" idx="2"/>
          </p:nvPr>
        </p:nvSpPr>
        <p:spPr>
          <a:xfrm>
            <a:off x="263352" y="6525343"/>
            <a:ext cx="2592288" cy="365126"/>
          </a:xfrm>
          <a:prstGeom prst="rect">
            <a:avLst/>
          </a:prstGeom>
        </p:spPr>
        <p:txBody>
          <a:bodyPr anchor="ctr"/>
          <a:lstStyle>
            <a:lvl1pPr>
              <a:defRPr sz="13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E34318FB-ADDE-4F59-83FC-BC81A668842C}" type="datetime1">
              <a:rPr lang="de-DE" smtClean="0"/>
              <a:t>02.09.2022</a:t>
            </a:fld>
            <a:endParaRPr lang="de-DE"/>
          </a:p>
        </p:txBody>
      </p:sp>
      <p:sp>
        <p:nvSpPr>
          <p:cNvPr id="14" name="Fußzeilenplatzhalter 14"/>
          <p:cNvSpPr>
            <a:spLocks noGrp="1"/>
          </p:cNvSpPr>
          <p:nvPr>
            <p:ph type="ftr" sz="quarter" idx="3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/>
              <a:t>www.bbq.de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AE7220D-E42D-4F51-843F-FEF61DA6FB82}"/>
              </a:ext>
            </a:extLst>
          </p:cNvPr>
          <p:cNvSpPr/>
          <p:nvPr userDrawn="1"/>
        </p:nvSpPr>
        <p:spPr>
          <a:xfrm>
            <a:off x="11480641" y="6642556"/>
            <a:ext cx="3818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1D60167-4931-47E6-BA6A-407CBD079E47}" type="slidenum">
              <a:rPr lang="de-DE" sz="800" smtClean="0"/>
              <a:pPr/>
              <a:t>‹Nr.›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96156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f der gleichen Seite des Rechtecks liegende Ecken abrunden 8"/>
          <p:cNvSpPr/>
          <p:nvPr userDrawn="1"/>
        </p:nvSpPr>
        <p:spPr>
          <a:xfrm>
            <a:off x="0" y="1124744"/>
            <a:ext cx="11807324" cy="5717674"/>
          </a:xfrm>
          <a:prstGeom prst="round2SameRect">
            <a:avLst>
              <a:gd name="adj1" fmla="val 1527"/>
              <a:gd name="adj2" fmla="val 0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>
            <a:outerShdw blurRad="2540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D04B8AF-D501-4227-9BC5-F625EF8B87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r="19034" b="13876"/>
          <a:stretch/>
        </p:blipFill>
        <p:spPr>
          <a:xfrm>
            <a:off x="8057347" y="2809970"/>
            <a:ext cx="3786024" cy="4032448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2504" y="6525343"/>
            <a:ext cx="1080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="0">
                <a:solidFill>
                  <a:srgbClr val="29BAD5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fld id="{0C8C0129-8475-40EE-AC67-F9845288449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Datumsplatzhalter 6"/>
          <p:cNvSpPr>
            <a:spLocks noGrp="1"/>
          </p:cNvSpPr>
          <p:nvPr>
            <p:ph type="dt" sz="half" idx="2"/>
          </p:nvPr>
        </p:nvSpPr>
        <p:spPr>
          <a:xfrm>
            <a:off x="263352" y="6525343"/>
            <a:ext cx="2592288" cy="365126"/>
          </a:xfrm>
          <a:prstGeom prst="rect">
            <a:avLst/>
          </a:prstGeom>
        </p:spPr>
        <p:txBody>
          <a:bodyPr anchor="ctr"/>
          <a:lstStyle>
            <a:lvl1pPr>
              <a:defRPr sz="1300" b="0">
                <a:solidFill>
                  <a:srgbClr val="29BAD5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fld id="{47DD66C4-AD80-4344-9801-7E363437E957}" type="datetime1">
              <a:rPr lang="de-DE" smtClean="0"/>
              <a:t>02.09.2022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95763CA-D2A2-47E2-A4B3-3F11E852C6AF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632505" y="316166"/>
            <a:ext cx="1222946" cy="559848"/>
          </a:xfrm>
          <a:prstGeom prst="rect">
            <a:avLst/>
          </a:prstGeom>
        </p:spPr>
      </p:pic>
      <p:pic>
        <p:nvPicPr>
          <p:cNvPr id="11" name="Grafik 10" descr="Bergszenerie Silhouette">
            <a:extLst>
              <a:ext uri="{FF2B5EF4-FFF2-40B4-BE49-F238E27FC236}">
                <a16:creationId xmlns:a16="http://schemas.microsoft.com/office/drawing/2014/main" id="{EC8F3ACF-C6C2-497F-9E0E-993D82F95CC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21981" y="3559599"/>
            <a:ext cx="2640676" cy="264067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B07BA41-5873-4A94-83AB-8E2AA183F4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19537" b="13760"/>
          <a:stretch/>
        </p:blipFill>
        <p:spPr>
          <a:xfrm>
            <a:off x="8048381" y="2799084"/>
            <a:ext cx="3807070" cy="405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4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5" r:id="rId3"/>
    <p:sldLayoutId id="2147483667" r:id="rId4"/>
    <p:sldLayoutId id="2147483659" r:id="rId5"/>
    <p:sldLayoutId id="2147483664" r:id="rId6"/>
    <p:sldLayoutId id="2147483669" r:id="rId7"/>
    <p:sldLayoutId id="2147483660" r:id="rId8"/>
    <p:sldLayoutId id="2147483663" r:id="rId9"/>
    <p:sldLayoutId id="2147483661" r:id="rId10"/>
    <p:sldLayoutId id="2147483668" r:id="rId11"/>
    <p:sldLayoutId id="2147483662" r:id="rId12"/>
    <p:sldLayoutId id="2147483670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lt-der-bwl.de/Entropi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hyperlink" Target="https://studyflix.de/statistik/relative-haeufigkeit-415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f der gleichen Seite des Rechtecks liegende Ecken abrunden 4">
            <a:extLst>
              <a:ext uri="{FF2B5EF4-FFF2-40B4-BE49-F238E27FC236}">
                <a16:creationId xmlns:a16="http://schemas.microsoft.com/office/drawing/2014/main" id="{BAB01C8C-C718-4DB7-AD9D-2A41E52C1A70}"/>
              </a:ext>
            </a:extLst>
          </p:cNvPr>
          <p:cNvSpPr/>
          <p:nvPr/>
        </p:nvSpPr>
        <p:spPr>
          <a:xfrm>
            <a:off x="-49750" y="1068295"/>
            <a:ext cx="12241750" cy="5765725"/>
          </a:xfrm>
          <a:prstGeom prst="round2SameRect">
            <a:avLst>
              <a:gd name="adj1" fmla="val 1644"/>
              <a:gd name="adj2" fmla="val 0"/>
            </a:avLst>
          </a:prstGeom>
          <a:gradFill flip="none" rotWithShape="1">
            <a:gsLst>
              <a:gs pos="11000">
                <a:srgbClr val="1A1A62"/>
              </a:gs>
              <a:gs pos="86000">
                <a:srgbClr val="29BAD5"/>
              </a:gs>
            </a:gsLst>
            <a:lin ang="17400000" scaled="0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-127953" y="764704"/>
            <a:ext cx="5220000" cy="607182"/>
          </a:xfrm>
          <a:prstGeom prst="roundRect">
            <a:avLst/>
          </a:prstGeom>
          <a:solidFill>
            <a:srgbClr val="1A1A62"/>
          </a:solidFill>
        </p:spPr>
        <p:txBody>
          <a:bodyPr wrap="square" lIns="432000" tIns="36000" rIns="18000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Herzlich Willkommen</a:t>
            </a: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F0A666D1-62EF-4BAF-9699-B6917495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7" y="2561321"/>
            <a:ext cx="4770417" cy="1695140"/>
          </a:xfrm>
          <a:noFill/>
        </p:spPr>
        <p:txBody>
          <a:bodyPr lIns="108000"/>
          <a:lstStyle/>
          <a:p>
            <a:r>
              <a:rPr lang="de-DE" sz="54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Fachunterricht</a:t>
            </a:r>
            <a:br>
              <a:rPr lang="de-DE" sz="54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de-DE" sz="5400" b="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Entropie</a:t>
            </a:r>
          </a:p>
        </p:txBody>
      </p:sp>
      <p:pic>
        <p:nvPicPr>
          <p:cNvPr id="11" name="Grafik 10" descr="Verbindungen Silhouette">
            <a:extLst>
              <a:ext uri="{FF2B5EF4-FFF2-40B4-BE49-F238E27FC236}">
                <a16:creationId xmlns:a16="http://schemas.microsoft.com/office/drawing/2014/main" id="{98E25381-0A31-4EC3-9D7C-F5B4CFCCA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0350" y="2369786"/>
            <a:ext cx="4155557" cy="4155557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F25712-A15C-4E3E-9E3E-B478743462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568B08B-EDE5-4AE3-8C3C-552A7E6FE17B}" type="datetime1">
              <a:rPr lang="de-DE" smtClean="0"/>
              <a:t>02.09.2022</a:t>
            </a:fld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0EC6B43-2688-45F3-825E-178FC83B03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C8C0129-8475-40EE-AC67-F9845288449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7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0885151" y="6021849"/>
            <a:ext cx="978632" cy="11156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012"/>
            <a:fld id="{81D60167-4931-47E6-BA6A-407CBD079E47}" type="slidenum">
              <a:rPr dirty="0"/>
              <a:pPr marL="23012"/>
              <a:t>10</a:t>
            </a:fld>
            <a:endParaRPr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74F1A4C-BA9E-4F7E-B02A-E2D1F8251230}"/>
              </a:ext>
            </a:extLst>
          </p:cNvPr>
          <p:cNvSpPr/>
          <p:nvPr/>
        </p:nvSpPr>
        <p:spPr>
          <a:xfrm>
            <a:off x="597016" y="1909441"/>
            <a:ext cx="10997967" cy="4112407"/>
          </a:xfrm>
          <a:prstGeom prst="roundRect">
            <a:avLst>
              <a:gd name="adj" fmla="val 87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de-DE" sz="4000" dirty="0">
                <a:solidFill>
                  <a:schemeClr val="tx1"/>
                </a:solidFill>
              </a:rPr>
              <a:t>Teilt man den berechneten </a:t>
            </a:r>
            <a:r>
              <a:rPr lang="de-DE" sz="4000" i="1" dirty="0">
                <a:solidFill>
                  <a:schemeClr val="tx1"/>
                </a:solidFill>
              </a:rPr>
              <a:t>Entropiewert</a:t>
            </a:r>
            <a:r>
              <a:rPr lang="de-DE" sz="4000" dirty="0">
                <a:solidFill>
                  <a:schemeClr val="tx1"/>
                </a:solidFill>
              </a:rPr>
              <a:t> durch den log</a:t>
            </a:r>
            <a:r>
              <a:rPr lang="de-DE" sz="4000" baseline="-25000" dirty="0">
                <a:solidFill>
                  <a:schemeClr val="tx1"/>
                </a:solidFill>
              </a:rPr>
              <a:t>2</a:t>
            </a:r>
            <a:r>
              <a:rPr lang="de-DE" sz="4000" dirty="0">
                <a:solidFill>
                  <a:schemeClr val="tx1"/>
                </a:solidFill>
              </a:rPr>
              <a:t> n (mit n für die Anzahl der unterschiedlichen </a:t>
            </a:r>
            <a:r>
              <a:rPr lang="de-DE" sz="4000" i="1" dirty="0">
                <a:solidFill>
                  <a:schemeClr val="tx1"/>
                </a:solidFill>
              </a:rPr>
              <a:t>Merkmalsausprägungen</a:t>
            </a:r>
            <a:r>
              <a:rPr lang="de-DE" sz="4000" dirty="0">
                <a:solidFill>
                  <a:schemeClr val="tx1"/>
                </a:solidFill>
              </a:rPr>
              <a:t>, hier 3), erhält man die normierte Entropie.</a:t>
            </a:r>
          </a:p>
          <a:p>
            <a:pPr fontAlgn="base"/>
            <a:r>
              <a:rPr lang="de-DE" sz="4000" b="1" dirty="0">
                <a:solidFill>
                  <a:schemeClr val="tx1"/>
                </a:solidFill>
              </a:rPr>
              <a:t>Normierte Entropie </a:t>
            </a:r>
            <a:r>
              <a:rPr lang="de-DE" sz="4000" dirty="0">
                <a:solidFill>
                  <a:schemeClr val="tx1"/>
                </a:solidFill>
              </a:rPr>
              <a:t>= </a:t>
            </a:r>
            <a:r>
              <a:rPr lang="de-DE" sz="4000" i="1" dirty="0">
                <a:solidFill>
                  <a:schemeClr val="tx1"/>
                </a:solidFill>
              </a:rPr>
              <a:t>Entropie</a:t>
            </a:r>
            <a:r>
              <a:rPr lang="de-DE" sz="4000" dirty="0">
                <a:solidFill>
                  <a:schemeClr val="tx1"/>
                </a:solidFill>
              </a:rPr>
              <a:t> / log</a:t>
            </a:r>
            <a:r>
              <a:rPr lang="de-DE" sz="4000" baseline="-25000" dirty="0">
                <a:solidFill>
                  <a:schemeClr val="tx1"/>
                </a:solidFill>
              </a:rPr>
              <a:t>2</a:t>
            </a:r>
            <a:r>
              <a:rPr lang="de-DE" sz="4000" dirty="0">
                <a:solidFill>
                  <a:schemeClr val="tx1"/>
                </a:solidFill>
              </a:rPr>
              <a:t> 3 = </a:t>
            </a:r>
          </a:p>
          <a:p>
            <a:pPr fontAlgn="base"/>
            <a:r>
              <a:rPr lang="de-DE" sz="4000" dirty="0">
                <a:solidFill>
                  <a:schemeClr val="tx1"/>
                </a:solidFill>
              </a:rPr>
              <a:t>1,29549 / 1,5850 = </a:t>
            </a:r>
            <a:r>
              <a:rPr lang="de-DE" sz="4000" b="1" dirty="0">
                <a:solidFill>
                  <a:schemeClr val="tx1"/>
                </a:solidFill>
              </a:rPr>
              <a:t>0,8173</a:t>
            </a:r>
            <a:r>
              <a:rPr lang="de-DE" sz="4000" dirty="0">
                <a:solidFill>
                  <a:schemeClr val="tx1"/>
                </a:solidFill>
              </a:rPr>
              <a:t>.</a:t>
            </a:r>
            <a:endParaRPr lang="de-DE" sz="3600" dirty="0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CDBD4CF-A54B-4F7F-B4D5-42ED4CB9BAC3}"/>
              </a:ext>
            </a:extLst>
          </p:cNvPr>
          <p:cNvSpPr txBox="1"/>
          <p:nvPr/>
        </p:nvSpPr>
        <p:spPr>
          <a:xfrm>
            <a:off x="695015" y="1263110"/>
            <a:ext cx="730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Normierte Entropie berechnen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E775B8-E379-40AA-807E-23882201F89F}"/>
              </a:ext>
            </a:extLst>
          </p:cNvPr>
          <p:cNvSpPr txBox="1"/>
          <p:nvPr/>
        </p:nvSpPr>
        <p:spPr>
          <a:xfrm>
            <a:off x="695015" y="247804"/>
            <a:ext cx="939528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ct val="0"/>
              </a:spcBef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Entropie</a:t>
            </a:r>
          </a:p>
        </p:txBody>
      </p:sp>
    </p:spTree>
    <p:extLst>
      <p:ext uri="{BB962C8B-B14F-4D97-AF65-F5344CB8AC3E}">
        <p14:creationId xmlns:p14="http://schemas.microsoft.com/office/powerpoint/2010/main" val="295927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f der gleichen Seite des Rechtecks liegende Ecken abrunden 4">
            <a:extLst>
              <a:ext uri="{FF2B5EF4-FFF2-40B4-BE49-F238E27FC236}">
                <a16:creationId xmlns:a16="http://schemas.microsoft.com/office/drawing/2014/main" id="{176E553D-866B-4573-8C63-70820BC26EBF}"/>
              </a:ext>
            </a:extLst>
          </p:cNvPr>
          <p:cNvSpPr/>
          <p:nvPr/>
        </p:nvSpPr>
        <p:spPr>
          <a:xfrm>
            <a:off x="-370257" y="1092275"/>
            <a:ext cx="12241750" cy="5765725"/>
          </a:xfrm>
          <a:prstGeom prst="round2SameRect">
            <a:avLst>
              <a:gd name="adj1" fmla="val 1644"/>
              <a:gd name="adj2" fmla="val 0"/>
            </a:avLst>
          </a:prstGeom>
          <a:gradFill flip="none" rotWithShape="1">
            <a:gsLst>
              <a:gs pos="11000">
                <a:srgbClr val="1A1A62"/>
              </a:gs>
              <a:gs pos="86000">
                <a:srgbClr val="29BAD5"/>
              </a:gs>
            </a:gsLst>
            <a:lin ang="17400000" scaled="0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8C0129-8475-40EE-AC67-F9845288449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3612" y="1065312"/>
            <a:ext cx="10515600" cy="3528459"/>
          </a:xfrm>
        </p:spPr>
        <p:txBody>
          <a:bodyPr/>
          <a:lstStyle/>
          <a:p>
            <a:br>
              <a:rPr lang="de-DE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de-DE" dirty="0">
                <a:latin typeface="Open Sans" pitchFamily="2" charset="0"/>
                <a:ea typeface="Open Sans" pitchFamily="2" charset="0"/>
                <a:cs typeface="Open Sans" pitchFamily="2" charset="0"/>
              </a:rPr>
              <a:t>Vielen Dank für Ihre</a:t>
            </a:r>
            <a:br>
              <a:rPr lang="de-DE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de-DE" dirty="0">
                <a:latin typeface="Open Sans" pitchFamily="2" charset="0"/>
                <a:ea typeface="Open Sans" pitchFamily="2" charset="0"/>
                <a:cs typeface="Open Sans" pitchFamily="2" charset="0"/>
              </a:rPr>
              <a:t>Aufmerksamkeit.</a:t>
            </a:r>
            <a:br>
              <a:rPr lang="de-DE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de-DE" sz="1000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br>
              <a:rPr lang="de-DE" sz="1000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de-DE" sz="3600" dirty="0">
                <a:latin typeface="Source Serif Pro" panose="02040603050405020204" pitchFamily="18" charset="0"/>
                <a:ea typeface="Source Serif Pro" panose="02040603050405020204" pitchFamily="18" charset="0"/>
                <a:cs typeface="Open Sans" pitchFamily="2" charset="0"/>
              </a:rPr>
              <a:t>Fragen?</a:t>
            </a:r>
          </a:p>
        </p:txBody>
      </p:sp>
      <p:pic>
        <p:nvPicPr>
          <p:cNvPr id="6" name="Grafik 5" descr="Fragen Silhouette">
            <a:extLst>
              <a:ext uri="{FF2B5EF4-FFF2-40B4-BE49-F238E27FC236}">
                <a16:creationId xmlns:a16="http://schemas.microsoft.com/office/drawing/2014/main" id="{70859033-AF67-4655-8F9F-8D43F98AC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6952" y="3037113"/>
            <a:ext cx="3222171" cy="3222171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F89E7D-6D82-4A49-9AD3-008B083EB2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742354C-AA7C-4107-AEC4-76D0CA97C0ED}" type="datetime1">
              <a:rPr lang="de-DE" smtClean="0"/>
              <a:t>02.09.2022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43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0885151" y="6021849"/>
            <a:ext cx="978632" cy="11156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012"/>
            <a:fld id="{81D60167-4931-47E6-BA6A-407CBD079E47}" type="slidenum">
              <a:rPr dirty="0"/>
              <a:pPr marL="23012"/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28044" y="1538270"/>
            <a:ext cx="8870524" cy="1530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06" marR="4602">
              <a:lnSpc>
                <a:spcPct val="101899"/>
              </a:lnSpc>
            </a:pPr>
            <a:endParaRPr lang="de-DE" sz="1400" spc="-14" dirty="0">
              <a:latin typeface="Calibri"/>
              <a:cs typeface="Calibri"/>
            </a:endParaRPr>
          </a:p>
          <a:p>
            <a:pPr marL="297256" marR="4602" indent="-285750">
              <a:lnSpc>
                <a:spcPct val="101899"/>
              </a:lnSpc>
              <a:buFont typeface="Arial" panose="020B0604020202020204" pitchFamily="34" charset="0"/>
              <a:buChar char="•"/>
            </a:pPr>
            <a:endParaRPr lang="de-DE" sz="1400" spc="-14" dirty="0">
              <a:latin typeface="Calibri"/>
              <a:cs typeface="Calibri"/>
            </a:endParaRPr>
          </a:p>
          <a:p>
            <a:pPr marL="11506" marR="4602">
              <a:lnSpc>
                <a:spcPct val="101899"/>
              </a:lnSpc>
            </a:pPr>
            <a:endParaRPr lang="de-DE" sz="1400" spc="-14" dirty="0">
              <a:latin typeface="Calibri"/>
              <a:cs typeface="Calibri"/>
            </a:endParaRPr>
          </a:p>
          <a:p>
            <a:pPr marL="11506" marR="4602">
              <a:lnSpc>
                <a:spcPct val="101899"/>
              </a:lnSpc>
            </a:pPr>
            <a:endParaRPr lang="de-DE" sz="1400" spc="-14" dirty="0">
              <a:latin typeface="Calibri"/>
              <a:cs typeface="Calibri"/>
            </a:endParaRPr>
          </a:p>
          <a:p>
            <a:pPr marL="11506" marR="4602">
              <a:lnSpc>
                <a:spcPct val="101899"/>
              </a:lnSpc>
            </a:pPr>
            <a:endParaRPr lang="de-DE" sz="1400" spc="-14" dirty="0">
              <a:latin typeface="Calibri"/>
              <a:cs typeface="Calibri"/>
            </a:endParaRPr>
          </a:p>
          <a:p>
            <a:pPr marL="11506" marR="4602">
              <a:lnSpc>
                <a:spcPct val="101899"/>
              </a:lnSpc>
            </a:pPr>
            <a:endParaRPr lang="de-DE" sz="1400" spc="-14" dirty="0">
              <a:latin typeface="Calibri"/>
              <a:cs typeface="Calibri"/>
            </a:endParaRPr>
          </a:p>
          <a:p>
            <a:pPr marL="11506" marR="4602">
              <a:lnSpc>
                <a:spcPct val="101899"/>
              </a:lnSpc>
            </a:pPr>
            <a:endParaRPr lang="de-DE" sz="1400" spc="-14" dirty="0">
              <a:latin typeface="Calibri"/>
              <a:cs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3D75499-2C39-DCFE-4BCF-DFBD78D8E349}"/>
              </a:ext>
            </a:extLst>
          </p:cNvPr>
          <p:cNvSpPr txBox="1"/>
          <p:nvPr/>
        </p:nvSpPr>
        <p:spPr>
          <a:xfrm>
            <a:off x="428044" y="2330281"/>
            <a:ext cx="110483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hlinkClick r:id="rId3"/>
              </a:rPr>
              <a:t>https://welt-der-bwl.de/Entropie</a:t>
            </a:r>
            <a:endParaRPr lang="de-DE" sz="1400" dirty="0"/>
          </a:p>
          <a:p>
            <a:r>
              <a:rPr lang="de-DE" sz="1400" dirty="0">
                <a:hlinkClick r:id="rId4"/>
              </a:rPr>
              <a:t>https://studyflix.de/statistik/relative-haeufigkeit-4155</a:t>
            </a:r>
            <a:endParaRPr lang="de-DE" sz="1400" dirty="0"/>
          </a:p>
          <a:p>
            <a:endParaRPr lang="de-DE" sz="1400" spc="-14" dirty="0">
              <a:cs typeface="Calibri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AC4B30B-8928-4A37-98FC-056FD762EF3A}"/>
              </a:ext>
            </a:extLst>
          </p:cNvPr>
          <p:cNvSpPr txBox="1"/>
          <p:nvPr/>
        </p:nvSpPr>
        <p:spPr>
          <a:xfrm>
            <a:off x="939451" y="1503122"/>
            <a:ext cx="8880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Quellenverzeichnis</a:t>
            </a:r>
          </a:p>
        </p:txBody>
      </p:sp>
      <p:pic>
        <p:nvPicPr>
          <p:cNvPr id="9" name="Grafik 8" descr="Büroklammer">
            <a:extLst>
              <a:ext uri="{FF2B5EF4-FFF2-40B4-BE49-F238E27FC236}">
                <a16:creationId xmlns:a16="http://schemas.microsoft.com/office/drawing/2014/main" id="{2D159A07-7172-47D9-A795-5216C6C98C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9658" y="1538270"/>
            <a:ext cx="1844809" cy="184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7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0885151" y="6021849"/>
            <a:ext cx="978632" cy="11156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012"/>
            <a:fld id="{81D60167-4931-47E6-BA6A-407CBD079E47}" type="slidenum">
              <a:rPr dirty="0"/>
              <a:pPr marL="23012"/>
              <a:t>2</a:t>
            </a:fld>
            <a:endParaRPr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74F1A4C-BA9E-4F7E-B02A-E2D1F8251230}"/>
              </a:ext>
            </a:extLst>
          </p:cNvPr>
          <p:cNvSpPr/>
          <p:nvPr/>
        </p:nvSpPr>
        <p:spPr>
          <a:xfrm>
            <a:off x="597016" y="1909441"/>
            <a:ext cx="10997967" cy="4112407"/>
          </a:xfrm>
          <a:prstGeom prst="roundRect">
            <a:avLst>
              <a:gd name="adj" fmla="val 87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de-DE" sz="4000" dirty="0">
                <a:solidFill>
                  <a:schemeClr val="tx1"/>
                </a:solidFill>
              </a:rPr>
              <a:t>Die (statistische) Entropie als Streuungsmaß der Statistik kann auf nominalskalierte Daten angewendet werden, da sie nicht auf die Merkmalsausprägungen selbst, sondern nur auf die </a:t>
            </a:r>
            <a:r>
              <a:rPr lang="de-DE" sz="4000" b="1" dirty="0">
                <a:solidFill>
                  <a:schemeClr val="tx1"/>
                </a:solidFill>
              </a:rPr>
              <a:t>relativen Häufigkeiten</a:t>
            </a:r>
            <a:r>
              <a:rPr lang="de-DE" sz="4000" dirty="0">
                <a:solidFill>
                  <a:schemeClr val="tx1"/>
                </a:solidFill>
              </a:rPr>
              <a:t> der Merkmalsausprägungen zurückgreift.</a:t>
            </a:r>
            <a:endParaRPr lang="de-DE" sz="3600" dirty="0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CDBD4CF-A54B-4F7F-B4D5-42ED4CB9BAC3}"/>
              </a:ext>
            </a:extLst>
          </p:cNvPr>
          <p:cNvSpPr txBox="1"/>
          <p:nvPr/>
        </p:nvSpPr>
        <p:spPr>
          <a:xfrm>
            <a:off x="695015" y="1263110"/>
            <a:ext cx="730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Entropie Definition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E775B8-E379-40AA-807E-23882201F89F}"/>
              </a:ext>
            </a:extLst>
          </p:cNvPr>
          <p:cNvSpPr txBox="1"/>
          <p:nvPr/>
        </p:nvSpPr>
        <p:spPr>
          <a:xfrm>
            <a:off x="695015" y="247804"/>
            <a:ext cx="939528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ct val="0"/>
              </a:spcBef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Entropie</a:t>
            </a:r>
          </a:p>
        </p:txBody>
      </p:sp>
    </p:spTree>
    <p:extLst>
      <p:ext uri="{BB962C8B-B14F-4D97-AF65-F5344CB8AC3E}">
        <p14:creationId xmlns:p14="http://schemas.microsoft.com/office/powerpoint/2010/main" val="234523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0885151" y="6021849"/>
            <a:ext cx="978632" cy="11156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012"/>
            <a:fld id="{81D60167-4931-47E6-BA6A-407CBD079E47}" type="slidenum">
              <a:rPr dirty="0"/>
              <a:pPr marL="23012"/>
              <a:t>3</a:t>
            </a:fld>
            <a:endParaRPr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74F1A4C-BA9E-4F7E-B02A-E2D1F8251230}"/>
              </a:ext>
            </a:extLst>
          </p:cNvPr>
          <p:cNvSpPr/>
          <p:nvPr/>
        </p:nvSpPr>
        <p:spPr>
          <a:xfrm>
            <a:off x="597016" y="1909441"/>
            <a:ext cx="10997967" cy="4429575"/>
          </a:xfrm>
          <a:prstGeom prst="roundRect">
            <a:avLst>
              <a:gd name="adj" fmla="val 87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de-DE" sz="4000" dirty="0">
                <a:solidFill>
                  <a:schemeClr val="tx1"/>
                </a:solidFill>
              </a:rPr>
              <a:t>Die relative Häufigkeit verstehst du am besten anhand eines Beispiels:</a:t>
            </a:r>
          </a:p>
          <a:p>
            <a:pPr fontAlgn="base"/>
            <a:r>
              <a:rPr lang="de-DE" sz="4000" dirty="0">
                <a:solidFill>
                  <a:schemeClr val="tx1"/>
                </a:solidFill>
              </a:rPr>
              <a:t>Stell dir vor, du und dein Freund Lukas spielen Basketball. Du triffst den Korb </a:t>
            </a:r>
            <a:r>
              <a:rPr lang="de-DE" sz="4000" b="1" dirty="0">
                <a:solidFill>
                  <a:srgbClr val="00B050"/>
                </a:solidFill>
              </a:rPr>
              <a:t>8</a:t>
            </a:r>
            <a:r>
              <a:rPr lang="de-DE" sz="4000" dirty="0">
                <a:solidFill>
                  <a:schemeClr val="tx1"/>
                </a:solidFill>
              </a:rPr>
              <a:t> Mal, Lukas nur </a:t>
            </a:r>
            <a:r>
              <a:rPr lang="de-DE" sz="4000" b="1" dirty="0">
                <a:solidFill>
                  <a:srgbClr val="0070C0"/>
                </a:solidFill>
              </a:rPr>
              <a:t>5</a:t>
            </a:r>
            <a:r>
              <a:rPr lang="de-DE" sz="4000" dirty="0">
                <a:solidFill>
                  <a:schemeClr val="tx1"/>
                </a:solidFill>
              </a:rPr>
              <a:t> Mal. Dafür brauchst du ganze </a:t>
            </a:r>
            <a:r>
              <a:rPr lang="de-DE" sz="4000" b="1" dirty="0">
                <a:solidFill>
                  <a:srgbClr val="FFC000"/>
                </a:solidFill>
              </a:rPr>
              <a:t>40</a:t>
            </a:r>
            <a:r>
              <a:rPr lang="de-DE" sz="4000" dirty="0">
                <a:solidFill>
                  <a:schemeClr val="tx1"/>
                </a:solidFill>
              </a:rPr>
              <a:t> Versuche, während Lukas nur </a:t>
            </a:r>
            <a:r>
              <a:rPr lang="de-DE" sz="4000" b="1" dirty="0">
                <a:solidFill>
                  <a:srgbClr val="FF0000"/>
                </a:solidFill>
              </a:rPr>
              <a:t>20</a:t>
            </a:r>
            <a:r>
              <a:rPr lang="de-DE" sz="4000" dirty="0">
                <a:solidFill>
                  <a:schemeClr val="tx1"/>
                </a:solidFill>
              </a:rPr>
              <a:t> Anläufe benötigt hat. Wer von euch ist jetzt der bessere Spieler?</a:t>
            </a:r>
            <a:endParaRPr lang="de-DE" sz="3600" dirty="0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CDBD4CF-A54B-4F7F-B4D5-42ED4CB9BAC3}"/>
              </a:ext>
            </a:extLst>
          </p:cNvPr>
          <p:cNvSpPr txBox="1"/>
          <p:nvPr/>
        </p:nvSpPr>
        <p:spPr>
          <a:xfrm>
            <a:off x="695015" y="1263110"/>
            <a:ext cx="730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Relative Häufigkeit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E775B8-E379-40AA-807E-23882201F89F}"/>
              </a:ext>
            </a:extLst>
          </p:cNvPr>
          <p:cNvSpPr txBox="1"/>
          <p:nvPr/>
        </p:nvSpPr>
        <p:spPr>
          <a:xfrm>
            <a:off x="695015" y="247804"/>
            <a:ext cx="939528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ct val="0"/>
              </a:spcBef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Entropie</a:t>
            </a:r>
          </a:p>
        </p:txBody>
      </p:sp>
    </p:spTree>
    <p:extLst>
      <p:ext uri="{BB962C8B-B14F-4D97-AF65-F5344CB8AC3E}">
        <p14:creationId xmlns:p14="http://schemas.microsoft.com/office/powerpoint/2010/main" val="279994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0885151" y="6021849"/>
            <a:ext cx="978632" cy="11156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012"/>
            <a:fld id="{81D60167-4931-47E6-BA6A-407CBD079E47}" type="slidenum">
              <a:rPr dirty="0"/>
              <a:pPr marL="23012"/>
              <a:t>4</a:t>
            </a:fld>
            <a:endParaRPr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74F1A4C-BA9E-4F7E-B02A-E2D1F8251230}"/>
              </a:ext>
            </a:extLst>
          </p:cNvPr>
          <p:cNvSpPr/>
          <p:nvPr/>
        </p:nvSpPr>
        <p:spPr>
          <a:xfrm>
            <a:off x="597016" y="1926264"/>
            <a:ext cx="10997967" cy="4429575"/>
          </a:xfrm>
          <a:prstGeom prst="roundRect">
            <a:avLst>
              <a:gd name="adj" fmla="val 87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de-DE" sz="3600" dirty="0">
                <a:solidFill>
                  <a:schemeClr val="tx1"/>
                </a:solidFill>
              </a:rPr>
              <a:t>Das Berechnen der relativen Häufigkeit gibt dir die Antwort: </a:t>
            </a:r>
          </a:p>
          <a:p>
            <a:pPr fontAlgn="base"/>
            <a:r>
              <a:rPr lang="de-DE" sz="3600" dirty="0">
                <a:solidFill>
                  <a:schemeClr val="tx1"/>
                </a:solidFill>
              </a:rPr>
              <a:t>Da bei dir nur 8 von 40 Versuchen erfolgreich waren, beträgt die relative Häufigkeit eines Treffers bei dir </a:t>
            </a:r>
            <a:r>
              <a:rPr lang="de-DE" sz="3600" b="1" dirty="0">
                <a:solidFill>
                  <a:srgbClr val="00B050"/>
                </a:solidFill>
              </a:rPr>
              <a:t>8</a:t>
            </a:r>
            <a:r>
              <a:rPr lang="de-DE" sz="3600" dirty="0">
                <a:solidFill>
                  <a:schemeClr val="tx1"/>
                </a:solidFill>
              </a:rPr>
              <a:t>/</a:t>
            </a:r>
            <a:r>
              <a:rPr lang="de-DE" sz="3600" b="1" dirty="0">
                <a:solidFill>
                  <a:srgbClr val="FFC000"/>
                </a:solidFill>
              </a:rPr>
              <a:t>40</a:t>
            </a:r>
            <a:r>
              <a:rPr lang="de-DE" sz="3600" dirty="0">
                <a:solidFill>
                  <a:schemeClr val="tx1"/>
                </a:solidFill>
              </a:rPr>
              <a:t> = 0,2. Bei Lukas liegt sie dagegen bei </a:t>
            </a:r>
            <a:r>
              <a:rPr lang="de-DE" sz="3600" b="1" dirty="0">
                <a:solidFill>
                  <a:srgbClr val="0070C0"/>
                </a:solidFill>
              </a:rPr>
              <a:t>5</a:t>
            </a:r>
            <a:r>
              <a:rPr lang="de-DE" sz="3600" dirty="0">
                <a:solidFill>
                  <a:schemeClr val="tx1"/>
                </a:solidFill>
              </a:rPr>
              <a:t>/</a:t>
            </a:r>
            <a:r>
              <a:rPr lang="de-DE" sz="3600" b="1" dirty="0">
                <a:solidFill>
                  <a:srgbClr val="FF0000"/>
                </a:solidFill>
              </a:rPr>
              <a:t>20</a:t>
            </a:r>
            <a:r>
              <a:rPr lang="de-DE" sz="3600" dirty="0">
                <a:solidFill>
                  <a:schemeClr val="tx1"/>
                </a:solidFill>
              </a:rPr>
              <a:t> = 0,25. Da die relative Häufigkeit bei Lukas höher ist, ist er der bessere Spieler!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CDBD4CF-A54B-4F7F-B4D5-42ED4CB9BAC3}"/>
              </a:ext>
            </a:extLst>
          </p:cNvPr>
          <p:cNvSpPr txBox="1"/>
          <p:nvPr/>
        </p:nvSpPr>
        <p:spPr>
          <a:xfrm>
            <a:off x="695015" y="1263110"/>
            <a:ext cx="730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Beispiel Relative Häufigkeit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E775B8-E379-40AA-807E-23882201F89F}"/>
              </a:ext>
            </a:extLst>
          </p:cNvPr>
          <p:cNvSpPr txBox="1"/>
          <p:nvPr/>
        </p:nvSpPr>
        <p:spPr>
          <a:xfrm>
            <a:off x="695015" y="247804"/>
            <a:ext cx="939528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ct val="0"/>
              </a:spcBef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Entropie</a:t>
            </a:r>
          </a:p>
        </p:txBody>
      </p:sp>
    </p:spTree>
    <p:extLst>
      <p:ext uri="{BB962C8B-B14F-4D97-AF65-F5344CB8AC3E}">
        <p14:creationId xmlns:p14="http://schemas.microsoft.com/office/powerpoint/2010/main" val="409863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0885151" y="6021849"/>
            <a:ext cx="978632" cy="11156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012"/>
            <a:fld id="{81D60167-4931-47E6-BA6A-407CBD079E47}" type="slidenum">
              <a:rPr dirty="0"/>
              <a:pPr marL="23012"/>
              <a:t>5</a:t>
            </a:fld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4F1A4C-BA9E-4F7E-B02A-E2D1F8251230}"/>
                  </a:ext>
                </a:extLst>
              </p:cNvPr>
              <p:cNvSpPr/>
              <p:nvPr/>
            </p:nvSpPr>
            <p:spPr>
              <a:xfrm>
                <a:off x="597016" y="1926264"/>
                <a:ext cx="11067762" cy="4429575"/>
              </a:xfrm>
              <a:prstGeom prst="roundRect">
                <a:avLst>
                  <a:gd name="adj" fmla="val 8756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base"/>
                <a:r>
                  <a:rPr lang="de-DE" sz="3600" dirty="0">
                    <a:solidFill>
                      <a:schemeClr val="tx1"/>
                    </a:solidFill>
                  </a:rPr>
                  <a:t>Um die relative Häufigkeit berechnen, teilst du die absolute Häufigkeit durch die Versuchsanzahl, also die Anzahl aller Häufigkeiten.</a:t>
                </a:r>
              </a:p>
              <a:p>
                <a:pPr fontAlgn="base"/>
                <a:r>
                  <a:rPr lang="de-DE" sz="3600" dirty="0">
                    <a:solidFill>
                      <a:schemeClr val="tx1"/>
                    </a:solidFill>
                  </a:rPr>
                  <a:t>relative Häufigkeit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4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𝒂𝒃𝒔𝒐𝒍𝒖𝒕𝒆</m:t>
                        </m:r>
                        <m:r>
                          <a:rPr lang="de-DE" sz="4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4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de-DE" sz="4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ä</m:t>
                        </m:r>
                        <m:r>
                          <a:rPr lang="de-DE" sz="4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𝒖𝒇𝒊𝒈𝒌𝒆𝒊𝒕</m:t>
                        </m:r>
                      </m:num>
                      <m:den>
                        <m:r>
                          <a:rPr lang="de-DE" sz="4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𝑨𝒏𝒛𝒂𝒉𝒍</m:t>
                        </m:r>
                        <m:r>
                          <a:rPr lang="de-DE" sz="4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4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𝑽𝒆𝒓𝒔𝒖𝒄𝒉𝒆</m:t>
                        </m:r>
                      </m:den>
                    </m:f>
                  </m:oMath>
                </a14:m>
                <a:endParaRPr lang="de-DE" sz="4400" dirty="0">
                  <a:solidFill>
                    <a:schemeClr val="tx1"/>
                  </a:solidFill>
                </a:endParaRPr>
              </a:p>
              <a:p>
                <a:pPr fontAlgn="base"/>
                <a:r>
                  <a:rPr lang="de-DE" sz="3600" dirty="0">
                    <a:solidFill>
                      <a:schemeClr val="tx1"/>
                    </a:solidFill>
                  </a:rPr>
                  <a:t>Die relative Häufigkeit gibt also an, wie groß der Anteil der absoluten Häufigkeit, also der Anzahl eines best. Ereignisses, an der Gesamtzahl der Versuche ist.</a:t>
                </a:r>
              </a:p>
            </p:txBody>
          </p:sp>
        </mc:Choice>
        <mc:Fallback xmlns="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4F1A4C-BA9E-4F7E-B02A-E2D1F8251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16" y="1926264"/>
                <a:ext cx="11067762" cy="4429575"/>
              </a:xfrm>
              <a:prstGeom prst="roundRect">
                <a:avLst>
                  <a:gd name="adj" fmla="val 875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BCDBD4CF-A54B-4F7F-B4D5-42ED4CB9BAC3}"/>
              </a:ext>
            </a:extLst>
          </p:cNvPr>
          <p:cNvSpPr txBox="1"/>
          <p:nvPr/>
        </p:nvSpPr>
        <p:spPr>
          <a:xfrm>
            <a:off x="695015" y="1263110"/>
            <a:ext cx="730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Relative Häufigkeit: Definition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E775B8-E379-40AA-807E-23882201F89F}"/>
              </a:ext>
            </a:extLst>
          </p:cNvPr>
          <p:cNvSpPr txBox="1"/>
          <p:nvPr/>
        </p:nvSpPr>
        <p:spPr>
          <a:xfrm>
            <a:off x="695015" y="247804"/>
            <a:ext cx="939528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ct val="0"/>
              </a:spcBef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Entropie</a:t>
            </a:r>
          </a:p>
        </p:txBody>
      </p:sp>
    </p:spTree>
    <p:extLst>
      <p:ext uri="{BB962C8B-B14F-4D97-AF65-F5344CB8AC3E}">
        <p14:creationId xmlns:p14="http://schemas.microsoft.com/office/powerpoint/2010/main" val="91181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0885151" y="6021849"/>
            <a:ext cx="978632" cy="11156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012"/>
            <a:fld id="{81D60167-4931-47E6-BA6A-407CBD079E47}" type="slidenum">
              <a:rPr dirty="0"/>
              <a:pPr marL="23012"/>
              <a:t>6</a:t>
            </a:fld>
            <a:endParaRPr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74F1A4C-BA9E-4F7E-B02A-E2D1F8251230}"/>
              </a:ext>
            </a:extLst>
          </p:cNvPr>
          <p:cNvSpPr/>
          <p:nvPr/>
        </p:nvSpPr>
        <p:spPr>
          <a:xfrm>
            <a:off x="597016" y="1909441"/>
            <a:ext cx="10997967" cy="4112407"/>
          </a:xfrm>
          <a:prstGeom prst="roundRect">
            <a:avLst>
              <a:gd name="adj" fmla="val 87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de-DE" sz="4000" dirty="0">
                <a:solidFill>
                  <a:schemeClr val="tx1"/>
                </a:solidFill>
              </a:rPr>
              <a:t>Üblicherweise wird die Entropie in eine </a:t>
            </a:r>
            <a:r>
              <a:rPr lang="de-DE" sz="4000" b="1" dirty="0">
                <a:solidFill>
                  <a:schemeClr val="tx1"/>
                </a:solidFill>
              </a:rPr>
              <a:t>normierte Entropie</a:t>
            </a:r>
            <a:r>
              <a:rPr lang="de-DE" sz="4000" dirty="0">
                <a:solidFill>
                  <a:schemeClr val="tx1"/>
                </a:solidFill>
              </a:rPr>
              <a:t> überführt, die nur Werte zwischen 0 und 1 annehmen kann. Werte nahe bei 1 stehen dann für eine breite Streuung bzw. Verteilung der Daten, bei einer normierten Entropie von 1 sind die Daten gleichverteilt.</a:t>
            </a:r>
            <a:endParaRPr lang="de-DE" sz="3600" dirty="0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CDBD4CF-A54B-4F7F-B4D5-42ED4CB9BAC3}"/>
              </a:ext>
            </a:extLst>
          </p:cNvPr>
          <p:cNvSpPr txBox="1"/>
          <p:nvPr/>
        </p:nvSpPr>
        <p:spPr>
          <a:xfrm>
            <a:off x="695015" y="1263110"/>
            <a:ext cx="730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Normierte Entropie Definition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E775B8-E379-40AA-807E-23882201F89F}"/>
              </a:ext>
            </a:extLst>
          </p:cNvPr>
          <p:cNvSpPr txBox="1"/>
          <p:nvPr/>
        </p:nvSpPr>
        <p:spPr>
          <a:xfrm>
            <a:off x="695015" y="247804"/>
            <a:ext cx="939528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ct val="0"/>
              </a:spcBef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Entropie</a:t>
            </a:r>
          </a:p>
        </p:txBody>
      </p:sp>
    </p:spTree>
    <p:extLst>
      <p:ext uri="{BB962C8B-B14F-4D97-AF65-F5344CB8AC3E}">
        <p14:creationId xmlns:p14="http://schemas.microsoft.com/office/powerpoint/2010/main" val="36663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0885151" y="6021849"/>
            <a:ext cx="978632" cy="11156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012"/>
            <a:fld id="{81D60167-4931-47E6-BA6A-407CBD079E47}" type="slidenum">
              <a:rPr dirty="0"/>
              <a:pPr marL="23012"/>
              <a:t>7</a:t>
            </a:fld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4F1A4C-BA9E-4F7E-B02A-E2D1F8251230}"/>
                  </a:ext>
                </a:extLst>
              </p:cNvPr>
              <p:cNvSpPr/>
              <p:nvPr/>
            </p:nvSpPr>
            <p:spPr>
              <a:xfrm>
                <a:off x="612782" y="1909440"/>
                <a:ext cx="10997967" cy="4700755"/>
              </a:xfrm>
              <a:prstGeom prst="roundRect">
                <a:avLst>
                  <a:gd name="adj" fmla="val 8756"/>
                </a:avLst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fontAlgn="base"/>
                <a:r>
                  <a:rPr lang="de-DE" sz="4000" dirty="0">
                    <a:solidFill>
                      <a:schemeClr val="tx1"/>
                    </a:solidFill>
                  </a:rPr>
                  <a:t>Die Formel für die (normierte n=1) Entropie lautet:</a:t>
                </a:r>
              </a:p>
              <a:p>
                <a:pPr fontAlgn="base"/>
                <a:endParaRPr lang="de-DE" sz="4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de-DE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de-DE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de-D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𝒐𝒅𝒆𝒓</m:t>
                      </m:r>
                      <m:r>
                        <a:rPr lang="de-DE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ctrlPr>
                            <a:rPr lang="de-DE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de-DE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de-DE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4000" dirty="0">
                  <a:solidFill>
                    <a:schemeClr val="tx1"/>
                  </a:solidFill>
                </a:endParaRPr>
              </a:p>
              <a:p>
                <a:pPr fontAlgn="base"/>
                <a:endParaRPr lang="de-DE" sz="4000" b="1" dirty="0">
                  <a:solidFill>
                    <a:schemeClr val="tx1"/>
                  </a:solidFill>
                </a:endParaRPr>
              </a:p>
              <a:p>
                <a:pPr fontAlgn="base"/>
                <a:r>
                  <a:rPr lang="de-DE" sz="4000" dirty="0">
                    <a:solidFill>
                      <a:schemeClr val="tx1"/>
                    </a:solidFill>
                  </a:rPr>
                  <a:t>Bei </a:t>
                </a:r>
                <a:r>
                  <a:rPr lang="de-DE" sz="4000" b="1" dirty="0">
                    <a:solidFill>
                      <a:schemeClr val="tx1"/>
                    </a:solidFill>
                  </a:rPr>
                  <a:t>n &gt; 1 </a:t>
                </a:r>
                <a:r>
                  <a:rPr lang="de-DE" sz="4000" dirty="0">
                    <a:solidFill>
                      <a:schemeClr val="tx1"/>
                    </a:solidFill>
                  </a:rPr>
                  <a:t>muss das Ergebnis durch </a:t>
                </a:r>
                <a:r>
                  <a:rPr lang="de-DE" sz="4000" i="1" dirty="0">
                    <a:solidFill>
                      <a:schemeClr val="tx1"/>
                    </a:solidFill>
                  </a:rPr>
                  <a:t>log</a:t>
                </a:r>
                <a:r>
                  <a:rPr lang="de-DE" sz="4000" i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de-DE" sz="4000" i="1" dirty="0">
                    <a:solidFill>
                      <a:schemeClr val="tx1"/>
                    </a:solidFill>
                  </a:rPr>
                  <a:t> n geteilt </a:t>
                </a:r>
                <a:r>
                  <a:rPr lang="de-DE" sz="4000" dirty="0">
                    <a:solidFill>
                      <a:schemeClr val="tx1"/>
                    </a:solidFill>
                  </a:rPr>
                  <a:t>werden um die </a:t>
                </a:r>
                <a:r>
                  <a:rPr lang="de-DE" sz="4000" b="1" dirty="0">
                    <a:solidFill>
                      <a:schemeClr val="tx1"/>
                    </a:solidFill>
                  </a:rPr>
                  <a:t>normierte Entropie </a:t>
                </a:r>
                <a:r>
                  <a:rPr lang="de-DE" sz="4000" dirty="0">
                    <a:solidFill>
                      <a:schemeClr val="tx1"/>
                    </a:solidFill>
                  </a:rPr>
                  <a:t>zu erhalten.</a:t>
                </a:r>
                <a:endParaRPr lang="de-DE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574F1A4C-BA9E-4F7E-B02A-E2D1F8251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82" y="1909440"/>
                <a:ext cx="10997967" cy="4700755"/>
              </a:xfrm>
              <a:prstGeom prst="roundRect">
                <a:avLst>
                  <a:gd name="adj" fmla="val 8756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BCDBD4CF-A54B-4F7F-B4D5-42ED4CB9BAC3}"/>
              </a:ext>
            </a:extLst>
          </p:cNvPr>
          <p:cNvSpPr txBox="1"/>
          <p:nvPr/>
        </p:nvSpPr>
        <p:spPr>
          <a:xfrm>
            <a:off x="695015" y="1263110"/>
            <a:ext cx="730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Entropie Formel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E775B8-E379-40AA-807E-23882201F89F}"/>
              </a:ext>
            </a:extLst>
          </p:cNvPr>
          <p:cNvSpPr txBox="1"/>
          <p:nvPr/>
        </p:nvSpPr>
        <p:spPr>
          <a:xfrm>
            <a:off x="695015" y="247804"/>
            <a:ext cx="939528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ct val="0"/>
              </a:spcBef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Entropie</a:t>
            </a:r>
          </a:p>
        </p:txBody>
      </p:sp>
    </p:spTree>
    <p:extLst>
      <p:ext uri="{BB962C8B-B14F-4D97-AF65-F5344CB8AC3E}">
        <p14:creationId xmlns:p14="http://schemas.microsoft.com/office/powerpoint/2010/main" val="142642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0885151" y="6021849"/>
            <a:ext cx="978632" cy="11156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012"/>
            <a:fld id="{81D60167-4931-47E6-BA6A-407CBD079E47}" type="slidenum">
              <a:rPr dirty="0"/>
              <a:pPr marL="23012"/>
              <a:t>8</a:t>
            </a:fld>
            <a:endParaRPr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74F1A4C-BA9E-4F7E-B02A-E2D1F8251230}"/>
              </a:ext>
            </a:extLst>
          </p:cNvPr>
          <p:cNvSpPr/>
          <p:nvPr/>
        </p:nvSpPr>
        <p:spPr>
          <a:xfrm>
            <a:off x="597016" y="1909441"/>
            <a:ext cx="10997967" cy="1871727"/>
          </a:xfrm>
          <a:prstGeom prst="roundRect">
            <a:avLst>
              <a:gd name="adj" fmla="val 87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de-DE" sz="4000" dirty="0">
                <a:solidFill>
                  <a:schemeClr val="tx1"/>
                </a:solidFill>
              </a:rPr>
              <a:t>Es liegen die folgenden 3 nominalskalierten Merkmalsausprägungen mit ihren jeweiligen absoluten und relativen Häufigkeiten vor: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CDBD4CF-A54B-4F7F-B4D5-42ED4CB9BAC3}"/>
              </a:ext>
            </a:extLst>
          </p:cNvPr>
          <p:cNvSpPr txBox="1"/>
          <p:nvPr/>
        </p:nvSpPr>
        <p:spPr>
          <a:xfrm>
            <a:off x="695015" y="1263110"/>
            <a:ext cx="730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Normierte Entropie Beispiel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E775B8-E379-40AA-807E-23882201F89F}"/>
              </a:ext>
            </a:extLst>
          </p:cNvPr>
          <p:cNvSpPr txBox="1"/>
          <p:nvPr/>
        </p:nvSpPr>
        <p:spPr>
          <a:xfrm>
            <a:off x="695015" y="247804"/>
            <a:ext cx="939528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ct val="0"/>
              </a:spcBef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Entropie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29F648B-F39E-44AF-B541-E87B9D06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34929"/>
              </p:ext>
            </p:extLst>
          </p:nvPr>
        </p:nvGraphicFramePr>
        <p:xfrm>
          <a:off x="597016" y="3999394"/>
          <a:ext cx="10894768" cy="21340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35533">
                  <a:extLst>
                    <a:ext uri="{9D8B030D-6E8A-4147-A177-3AD203B41FA5}">
                      <a16:colId xmlns:a16="http://schemas.microsoft.com/office/drawing/2014/main" val="1901692393"/>
                    </a:ext>
                  </a:extLst>
                </a:gridCol>
                <a:gridCol w="3127646">
                  <a:extLst>
                    <a:ext uri="{9D8B030D-6E8A-4147-A177-3AD203B41FA5}">
                      <a16:colId xmlns:a16="http://schemas.microsoft.com/office/drawing/2014/main" val="3004046677"/>
                    </a:ext>
                  </a:extLst>
                </a:gridCol>
                <a:gridCol w="3631589">
                  <a:extLst>
                    <a:ext uri="{9D8B030D-6E8A-4147-A177-3AD203B41FA5}">
                      <a16:colId xmlns:a16="http://schemas.microsoft.com/office/drawing/2014/main" val="3773385168"/>
                    </a:ext>
                  </a:extLst>
                </a:gridCol>
              </a:tblGrid>
              <a:tr h="533506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Qualifikation               </a:t>
                      </a:r>
                      <a:r>
                        <a:rPr lang="de-DE" sz="2400" dirty="0">
                          <a:solidFill>
                            <a:srgbClr val="7030A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Absolute Häufigkeit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Relative Häufigkeit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573274"/>
                  </a:ext>
                </a:extLst>
              </a:tr>
              <a:tr h="533506">
                <a:tc>
                  <a:txBody>
                    <a:bodyPr/>
                    <a:lstStyle/>
                    <a:p>
                      <a:r>
                        <a:rPr lang="de-DE" sz="2400" dirty="0"/>
                        <a:t>Abgeschlossene Ausbildung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0,3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245894"/>
                  </a:ext>
                </a:extLst>
              </a:tr>
              <a:tr h="533506">
                <a:tc>
                  <a:txBody>
                    <a:bodyPr/>
                    <a:lstStyle/>
                    <a:p>
                      <a:r>
                        <a:rPr lang="de-DE" sz="2400" dirty="0"/>
                        <a:t>Meistertitel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0,1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837857"/>
                  </a:ext>
                </a:extLst>
              </a:tr>
              <a:tr h="533506">
                <a:tc>
                  <a:txBody>
                    <a:bodyPr/>
                    <a:lstStyle/>
                    <a:p>
                      <a:r>
                        <a:rPr lang="de-DE" sz="2400" dirty="0"/>
                        <a:t>Hochschulabschluss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0,6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0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10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0885151" y="6021849"/>
            <a:ext cx="978632" cy="11156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3012"/>
            <a:fld id="{81D60167-4931-47E6-BA6A-407CBD079E47}" type="slidenum">
              <a:rPr dirty="0"/>
              <a:pPr marL="23012"/>
              <a:t>9</a:t>
            </a:fld>
            <a:endParaRPr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74F1A4C-BA9E-4F7E-B02A-E2D1F8251230}"/>
              </a:ext>
            </a:extLst>
          </p:cNvPr>
          <p:cNvSpPr/>
          <p:nvPr/>
        </p:nvSpPr>
        <p:spPr>
          <a:xfrm>
            <a:off x="597016" y="1909442"/>
            <a:ext cx="10997967" cy="1859369"/>
          </a:xfrm>
          <a:prstGeom prst="roundRect">
            <a:avLst>
              <a:gd name="adj" fmla="val 87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de-DE" sz="3600" dirty="0">
                <a:solidFill>
                  <a:schemeClr val="tx1"/>
                </a:solidFill>
              </a:rPr>
              <a:t>Es haben 30 von 100 Mitarbeitern eine abgeschlossene Ausbildung; das entspricht einem Anteil bzw. einer relativen Häufigkeit von 0,3 (bzw. 30 %), </a:t>
            </a:r>
            <a:r>
              <a:rPr lang="de-DE" sz="3600" dirty="0" err="1">
                <a:solidFill>
                  <a:schemeClr val="tx1"/>
                </a:solidFill>
              </a:rPr>
              <a:t>u.s.w</a:t>
            </a:r>
            <a:r>
              <a:rPr lang="de-DE" sz="3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CDBD4CF-A54B-4F7F-B4D5-42ED4CB9BAC3}"/>
              </a:ext>
            </a:extLst>
          </p:cNvPr>
          <p:cNvSpPr txBox="1"/>
          <p:nvPr/>
        </p:nvSpPr>
        <p:spPr>
          <a:xfrm>
            <a:off x="695015" y="1263110"/>
            <a:ext cx="7307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Normierte Entropie Beispiel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E775B8-E379-40AA-807E-23882201F89F}"/>
              </a:ext>
            </a:extLst>
          </p:cNvPr>
          <p:cNvSpPr txBox="1"/>
          <p:nvPr/>
        </p:nvSpPr>
        <p:spPr>
          <a:xfrm>
            <a:off x="695015" y="247804"/>
            <a:ext cx="939528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ct val="0"/>
              </a:spcBef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Entropie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0B2D2F1-762B-48A7-A4FB-C13C66A6F605}"/>
              </a:ext>
            </a:extLst>
          </p:cNvPr>
          <p:cNvSpPr/>
          <p:nvPr/>
        </p:nvSpPr>
        <p:spPr>
          <a:xfrm>
            <a:off x="597015" y="3907106"/>
            <a:ext cx="10997967" cy="2530764"/>
          </a:xfrm>
          <a:prstGeom prst="roundRect">
            <a:avLst>
              <a:gd name="adj" fmla="val 87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de-DE" sz="3200" dirty="0">
                <a:solidFill>
                  <a:schemeClr val="tx1"/>
                </a:solidFill>
              </a:rPr>
              <a:t>Bei Verwendung der 2. Version der Formel ergibt sich für die Beispieldaten:</a:t>
            </a:r>
          </a:p>
          <a:p>
            <a:pPr fontAlgn="base"/>
            <a:r>
              <a:rPr lang="de-DE" sz="3200" b="1" dirty="0">
                <a:solidFill>
                  <a:schemeClr val="tx1"/>
                </a:solidFill>
              </a:rPr>
              <a:t>Entropie</a:t>
            </a:r>
            <a:r>
              <a:rPr lang="de-DE" sz="3200" dirty="0">
                <a:solidFill>
                  <a:schemeClr val="tx1"/>
                </a:solidFill>
              </a:rPr>
              <a:t> = - (0,3 × log</a:t>
            </a:r>
            <a:r>
              <a:rPr lang="de-DE" sz="3200" baseline="-25000" dirty="0">
                <a:solidFill>
                  <a:schemeClr val="tx1"/>
                </a:solidFill>
              </a:rPr>
              <a:t>2</a:t>
            </a:r>
            <a:r>
              <a:rPr lang="de-DE" sz="3200" dirty="0">
                <a:solidFill>
                  <a:schemeClr val="tx1"/>
                </a:solidFill>
              </a:rPr>
              <a:t> 0,3 + 0,1 × log</a:t>
            </a:r>
            <a:r>
              <a:rPr lang="de-DE" sz="3200" baseline="-25000" dirty="0">
                <a:solidFill>
                  <a:schemeClr val="tx1"/>
                </a:solidFill>
              </a:rPr>
              <a:t>2</a:t>
            </a:r>
            <a:r>
              <a:rPr lang="de-DE" sz="3200" dirty="0">
                <a:solidFill>
                  <a:schemeClr val="tx1"/>
                </a:solidFill>
              </a:rPr>
              <a:t> 0,1 + 0,6 × log</a:t>
            </a:r>
            <a:r>
              <a:rPr lang="de-DE" sz="3200" baseline="-25000" dirty="0">
                <a:solidFill>
                  <a:schemeClr val="tx1"/>
                </a:solidFill>
              </a:rPr>
              <a:t>2</a:t>
            </a:r>
            <a:r>
              <a:rPr lang="de-DE" sz="3200" dirty="0">
                <a:solidFill>
                  <a:schemeClr val="tx1"/>
                </a:solidFill>
              </a:rPr>
              <a:t> 0,6)</a:t>
            </a:r>
          </a:p>
          <a:p>
            <a:pPr fontAlgn="base"/>
            <a:r>
              <a:rPr lang="de-DE" sz="3200" dirty="0">
                <a:solidFill>
                  <a:schemeClr val="tx1"/>
                </a:solidFill>
              </a:rPr>
              <a:t>= - (0,3 × -1,7370 + 0,1 × -3,3219 + 0,6 × -0,7370)</a:t>
            </a:r>
          </a:p>
          <a:p>
            <a:pPr fontAlgn="base"/>
            <a:r>
              <a:rPr lang="de-DE" sz="3200" dirty="0">
                <a:solidFill>
                  <a:schemeClr val="tx1"/>
                </a:solidFill>
              </a:rPr>
              <a:t>= - (- 0,5211 - 0,33219 - 0,4422) = </a:t>
            </a:r>
            <a:r>
              <a:rPr lang="de-DE" sz="3200" b="1" dirty="0">
                <a:solidFill>
                  <a:schemeClr val="tx1"/>
                </a:solidFill>
              </a:rPr>
              <a:t>1,29549</a:t>
            </a:r>
            <a:r>
              <a:rPr lang="de-DE" sz="3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577066"/>
      </p:ext>
    </p:extLst>
  </p:cSld>
  <p:clrMapOvr>
    <a:masterClrMapping/>
  </p:clrMapOvr>
</p:sld>
</file>

<file path=ppt/theme/theme1.xml><?xml version="1.0" encoding="utf-8"?>
<a:theme xmlns:a="http://schemas.openxmlformats.org/drawingml/2006/main" name="BBQ">
  <a:themeElements>
    <a:clrScheme name="Benutzerdefiniert 5">
      <a:dk1>
        <a:sysClr val="windowText" lastClr="000000"/>
      </a:dk1>
      <a:lt1>
        <a:srgbClr val="FFFFFF"/>
      </a:lt1>
      <a:dk2>
        <a:srgbClr val="03529D"/>
      </a:dk2>
      <a:lt2>
        <a:srgbClr val="737373"/>
      </a:lt2>
      <a:accent1>
        <a:srgbClr val="DD0029"/>
      </a:accent1>
      <a:accent2>
        <a:srgbClr val="0094A9"/>
      </a:accent2>
      <a:accent3>
        <a:srgbClr val="7030A0"/>
      </a:accent3>
      <a:accent4>
        <a:srgbClr val="03529D"/>
      </a:accent4>
      <a:accent5>
        <a:srgbClr val="009353"/>
      </a:accent5>
      <a:accent6>
        <a:srgbClr val="FF5000"/>
      </a:accent6>
      <a:hlink>
        <a:srgbClr val="03529D"/>
      </a:hlink>
      <a:folHlink>
        <a:srgbClr val="73737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svorlage_2022-03-17.pptx" id="{101451C1-95BC-40A3-9DEB-7A22D67B595C}" vid="{E4F5AD7D-B4E4-4EF1-8862-FF4F1B1994B8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achers xmlns="c794074b-28af-4b96-a226-7b266e0de16a">
      <UserInfo>
        <DisplayName/>
        <AccountId xsi:nil="true"/>
        <AccountType/>
      </UserInfo>
    </Teachers>
    <Math_Settings xmlns="c794074b-28af-4b96-a226-7b266e0de16a" xsi:nil="true"/>
    <Self_Registration_Enabled xmlns="c794074b-28af-4b96-a226-7b266e0de16a" xsi:nil="true"/>
    <LMS_Mappings xmlns="c794074b-28af-4b96-a226-7b266e0de16a" xsi:nil="true"/>
    <TaxCatchAll xmlns="4a57a1cd-d2cd-4eeb-9433-bca60d63128e" xsi:nil="true"/>
    <FolderType xmlns="c794074b-28af-4b96-a226-7b266e0de16a" xsi:nil="true"/>
    <DefaultSectionNames xmlns="c794074b-28af-4b96-a226-7b266e0de16a" xsi:nil="true"/>
    <AppVersion xmlns="c794074b-28af-4b96-a226-7b266e0de16a" xsi:nil="true"/>
    <IsNotebookLocked xmlns="c794074b-28af-4b96-a226-7b266e0de16a" xsi:nil="true"/>
    <NotebookType xmlns="c794074b-28af-4b96-a226-7b266e0de16a" xsi:nil="true"/>
    <Students xmlns="c794074b-28af-4b96-a226-7b266e0de16a">
      <UserInfo>
        <DisplayName/>
        <AccountId xsi:nil="true"/>
        <AccountType/>
      </UserInfo>
    </Students>
    <Student_Groups xmlns="c794074b-28af-4b96-a226-7b266e0de16a">
      <UserInfo>
        <DisplayName/>
        <AccountId xsi:nil="true"/>
        <AccountType/>
      </UserInfo>
    </Student_Groups>
    <lcf76f155ced4ddcb4097134ff3c332f xmlns="c794074b-28af-4b96-a226-7b266e0de16a">
      <Terms xmlns="http://schemas.microsoft.com/office/infopath/2007/PartnerControls"/>
    </lcf76f155ced4ddcb4097134ff3c332f>
    <Templates xmlns="c794074b-28af-4b96-a226-7b266e0de16a" xsi:nil="true"/>
    <Is_Collaboration_Space_Locked xmlns="c794074b-28af-4b96-a226-7b266e0de16a" xsi:nil="true"/>
    <Teams_Channel_Section_Location xmlns="c794074b-28af-4b96-a226-7b266e0de16a" xsi:nil="true"/>
    <Owner xmlns="c794074b-28af-4b96-a226-7b266e0de16a">
      <UserInfo>
        <DisplayName/>
        <AccountId xsi:nil="true"/>
        <AccountType/>
      </UserInfo>
    </Owner>
    <Distribution_Groups xmlns="c794074b-28af-4b96-a226-7b266e0de16a" xsi:nil="true"/>
    <Has_Teacher_Only_SectionGroup xmlns="c794074b-28af-4b96-a226-7b266e0de16a" xsi:nil="true"/>
    <Invited_Teachers xmlns="c794074b-28af-4b96-a226-7b266e0de16a" xsi:nil="true"/>
    <CultureName xmlns="c794074b-28af-4b96-a226-7b266e0de16a" xsi:nil="true"/>
    <TeamsChannelId xmlns="c794074b-28af-4b96-a226-7b266e0de16a" xsi:nil="true"/>
    <Invited_Students xmlns="c794074b-28af-4b96-a226-7b266e0de16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FC4DDD67019D945AA171B837326AC70" ma:contentTypeVersion="36" ma:contentTypeDescription="Ein neues Dokument erstellen." ma:contentTypeScope="" ma:versionID="66c9d35c45e24b150e164cfba5ec43be">
  <xsd:schema xmlns:xsd="http://www.w3.org/2001/XMLSchema" xmlns:xs="http://www.w3.org/2001/XMLSchema" xmlns:p="http://schemas.microsoft.com/office/2006/metadata/properties" xmlns:ns2="c794074b-28af-4b96-a226-7b266e0de16a" xmlns:ns3="4a57a1cd-d2cd-4eeb-9433-bca60d63128e" targetNamespace="http://schemas.microsoft.com/office/2006/metadata/properties" ma:root="true" ma:fieldsID="c9eb7647bd3396dd40a35995c93ae23f" ns2:_="" ns3:_="">
    <xsd:import namespace="c794074b-28af-4b96-a226-7b266e0de16a"/>
    <xsd:import namespace="4a57a1cd-d2cd-4eeb-9433-bca60d6312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94074b-28af-4b96-a226-7b266e0de1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NotebookType" ma:index="12" nillable="true" ma:displayName="Notebook Type" ma:internalName="NotebookType">
      <xsd:simpleType>
        <xsd:restriction base="dms:Text"/>
      </xsd:simpleType>
    </xsd:element>
    <xsd:element name="FolderType" ma:index="13" nillable="true" ma:displayName="Folder Type" ma:internalName="FolderType">
      <xsd:simpleType>
        <xsd:restriction base="dms:Text"/>
      </xsd:simpleType>
    </xsd:element>
    <xsd:element name="CultureName" ma:index="14" nillable="true" ma:displayName="Culture Name" ma:internalName="CultureName">
      <xsd:simpleType>
        <xsd:restriction base="dms:Text"/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msChannelId" ma:index="16" nillable="true" ma:displayName="Teams Channel Id" ma:internalName="TeamsChannelId">
      <xsd:simpleType>
        <xsd:restriction base="dms:Text"/>
      </xsd:simpleType>
    </xsd:element>
    <xsd:element name="Owner" ma:index="17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8" nillable="true" ma:displayName="Math Settings" ma:internalName="Math_Settings">
      <xsd:simpleType>
        <xsd:restriction base="dms:Text"/>
      </xsd:simple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5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6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7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8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9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0" nillable="true" ma:displayName="Is Collaboration Space Locked" ma:internalName="Is_Collaboration_Space_Locked">
      <xsd:simpleType>
        <xsd:restriction base="dms:Boolean"/>
      </xsd:simpleType>
    </xsd:element>
    <xsd:element name="IsNotebookLocked" ma:index="31" nillable="true" ma:displayName="Is Notebook Locked" ma:internalName="IsNotebookLocked">
      <xsd:simpleType>
        <xsd:restriction base="dms:Boolean"/>
      </xsd:simpleType>
    </xsd:element>
    <xsd:element name="Teams_Channel_Section_Location" ma:index="32" nillable="true" ma:displayName="Teams Channel Section Location" ma:internalName="Teams_Channel_Section_Location">
      <xsd:simpleType>
        <xsd:restriction base="dms:Text"/>
      </xsd:simpleType>
    </xsd:element>
    <xsd:element name="lcf76f155ced4ddcb4097134ff3c332f" ma:index="36" nillable="true" ma:taxonomy="true" ma:internalName="lcf76f155ced4ddcb4097134ff3c332f" ma:taxonomyFieldName="MediaServiceImageTags" ma:displayName="Bildmarkierungen" ma:readOnly="false" ma:fieldId="{5cf76f15-5ced-4ddc-b409-7134ff3c332f}" ma:taxonomyMulti="true" ma:sspId="c5118597-1e4e-4243-bb7c-eb32e79d56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3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4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4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42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4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57a1cd-d2cd-4eeb-9433-bca60d63128e" elementFormDefault="qualified">
    <xsd:import namespace="http://schemas.microsoft.com/office/2006/documentManagement/types"/>
    <xsd:import namespace="http://schemas.microsoft.com/office/infopath/2007/PartnerControls"/>
    <xsd:element name="SharedWithUsers" ma:index="3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4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7" nillable="true" ma:displayName="Taxonomy Catch All Column" ma:hidden="true" ma:list="{4e15b590-c0cf-446d-aa8e-6389e1ab50e2}" ma:internalName="TaxCatchAll" ma:showField="CatchAllData" ma:web="4a57a1cd-d2cd-4eeb-9433-bca60d6312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0F0F29-FA62-4DEF-A4A7-E716980B4019}">
  <ds:schemaRefs>
    <ds:schemaRef ds:uri="8694e579-50fe-46b7-b5b6-28d591259139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D43C25F-B205-4223-AA97-B94D424A14AB}"/>
</file>

<file path=customXml/itemProps3.xml><?xml version="1.0" encoding="utf-8"?>
<ds:datastoreItem xmlns:ds="http://schemas.openxmlformats.org/officeDocument/2006/customXml" ds:itemID="{FB20C147-2594-41BA-B170-59F1230EDB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Präsentationsvorlage_2022-06-08</Template>
  <TotalTime>0</TotalTime>
  <Words>542</Words>
  <Application>Microsoft Office PowerPoint</Application>
  <PresentationFormat>Breitbild</PresentationFormat>
  <Paragraphs>79</Paragraphs>
  <Slides>12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Lucida Sans Unicode</vt:lpstr>
      <vt:lpstr>Open Sans</vt:lpstr>
      <vt:lpstr>Source Serif Pro</vt:lpstr>
      <vt:lpstr>Wingdings</vt:lpstr>
      <vt:lpstr>BBQ</vt:lpstr>
      <vt:lpstr>Fachunterricht Entropie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Vielen Dank für Ihre Aufmerksamkeit.   Fragen?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Angebote bei BBQ</dc:title>
  <dc:creator>Zoltan Schaaf</dc:creator>
  <cp:lastModifiedBy>Zoltan Schaaf</cp:lastModifiedBy>
  <cp:revision>451</cp:revision>
  <cp:lastPrinted>2022-08-09T12:52:54Z</cp:lastPrinted>
  <dcterms:created xsi:type="dcterms:W3CDTF">2022-07-19T10:25:33Z</dcterms:created>
  <dcterms:modified xsi:type="dcterms:W3CDTF">2022-09-02T11:09:58Z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0x0101005FC4DDD67019D945AA171B837326AC70</vt:lpwstr>
  </property>
</Properties>
</file>