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4" r:id="rId9"/>
    <p:sldId id="266" r:id="rId10"/>
    <p:sldId id="265" r:id="rId11"/>
    <p:sldId id="267" r:id="rId12"/>
    <p:sldId id="268" r:id="rId13"/>
    <p:sldId id="271" r:id="rId14"/>
    <p:sldId id="269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tedARRR" TargetMode="External"/><Relationship Id="rId2" Type="http://schemas.openxmlformats.org/officeDocument/2006/relationships/hyperlink" Target="mailto:florian.pix@mailbox.tu-dresden.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sr.github.io/java-lessons/" TargetMode="External"/><Relationship Id="rId4" Type="http://schemas.openxmlformats.org/officeDocument/2006/relationships/hyperlink" Target="https://docs.oracle.com/javase/8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CD3A3-813E-4D04-880D-68C0E9588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Kurs 1/13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941369-72FE-49EF-8181-422EE9D945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Florian Pix 2018</a:t>
            </a:r>
          </a:p>
        </p:txBody>
      </p:sp>
    </p:spTree>
    <p:extLst>
      <p:ext uri="{BB962C8B-B14F-4D97-AF65-F5344CB8AC3E}">
        <p14:creationId xmlns:p14="http://schemas.microsoft.com/office/powerpoint/2010/main" val="3782666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C9723-823B-40F2-8340-C3C9376F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485D39-3021-474A-8A13-44A36570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Addition			a + b</a:t>
            </a:r>
          </a:p>
          <a:p>
            <a:r>
              <a:rPr lang="de-DE" dirty="0"/>
              <a:t>Subtraktion		a – b</a:t>
            </a:r>
          </a:p>
          <a:p>
            <a:r>
              <a:rPr lang="de-DE" dirty="0"/>
              <a:t>Multiplikation		a * b</a:t>
            </a:r>
          </a:p>
          <a:p>
            <a:r>
              <a:rPr lang="de-DE" dirty="0"/>
              <a:t>Division			a / b</a:t>
            </a:r>
          </a:p>
          <a:p>
            <a:r>
              <a:rPr lang="de-DE" dirty="0"/>
              <a:t>Modulo			a % b</a:t>
            </a:r>
          </a:p>
          <a:p>
            <a:r>
              <a:rPr lang="de-DE" dirty="0"/>
              <a:t>Inkrement		a ++</a:t>
            </a:r>
          </a:p>
          <a:p>
            <a:r>
              <a:rPr lang="de-DE" dirty="0"/>
              <a:t>Dekrement		a --		</a:t>
            </a:r>
          </a:p>
        </p:txBody>
      </p:sp>
    </p:spTree>
    <p:extLst>
      <p:ext uri="{BB962C8B-B14F-4D97-AF65-F5344CB8AC3E}">
        <p14:creationId xmlns:p14="http://schemas.microsoft.com/office/powerpoint/2010/main" val="120754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20EF8-C140-49CD-9A6C-A4AA759B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AC4362-28C4-44D5-81DB-34C9D7127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1290C3"/>
                </a:solidFill>
                <a:latin typeface="Consolas" panose="020B0609020204030204" pitchFamily="49" charset="0"/>
              </a:rPr>
              <a:t>Calculate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float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2F200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6897BB"/>
                </a:solidFill>
                <a:latin typeface="Consolas" panose="020B0609020204030204" pitchFamily="49" charset="0"/>
              </a:rPr>
              <a:t>9.3f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2F200"/>
                </a:solidFill>
                <a:latin typeface="Consolas" panose="020B0609020204030204" pitchFamily="49" charset="0"/>
              </a:rPr>
              <a:t>b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1290C3"/>
                </a:solidFill>
                <a:latin typeface="Consolas" panose="020B0609020204030204" pitchFamily="49" charset="0"/>
              </a:rPr>
              <a:t>		System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F3EC79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 prints : 12.3</a:t>
            </a:r>
          </a:p>
          <a:p>
            <a:pPr marL="0" indent="0">
              <a:buNone/>
            </a:pPr>
            <a:r>
              <a:rPr lang="de-DE" dirty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float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2F20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3EC79"/>
                </a:solidFill>
                <a:latin typeface="Consolas" panose="020B0609020204030204" pitchFamily="49" charset="0"/>
              </a:rPr>
              <a:t>b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1290C3"/>
                </a:solidFill>
                <a:latin typeface="Consolas" panose="020B0609020204030204" pitchFamily="49" charset="0"/>
              </a:rPr>
              <a:t>		System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F3EC79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 prints : 12.3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Integer werden zu </a:t>
            </a:r>
            <a:r>
              <a:rPr lang="de-DE" dirty="0" err="1"/>
              <a:t>Floats</a:t>
            </a:r>
            <a:r>
              <a:rPr lang="de-DE" dirty="0"/>
              <a:t> umgewandelt aber nicht umgekehrt</a:t>
            </a:r>
          </a:p>
          <a:p>
            <a:r>
              <a:rPr lang="de-DE" dirty="0"/>
              <a:t>Achtung </a:t>
            </a:r>
            <a:r>
              <a:rPr lang="de-DE" dirty="0" err="1"/>
              <a:t>Floats</a:t>
            </a:r>
            <a:r>
              <a:rPr lang="de-DE" dirty="0"/>
              <a:t> haben nur begrenzte Genauigkeit !</a:t>
            </a:r>
          </a:p>
        </p:txBody>
      </p:sp>
    </p:spTree>
    <p:extLst>
      <p:ext uri="{BB962C8B-B14F-4D97-AF65-F5344CB8AC3E}">
        <p14:creationId xmlns:p14="http://schemas.microsoft.com/office/powerpoint/2010/main" val="148367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A3397-D5B2-4E39-ABF8-8CFD3121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278B90-5132-46AE-9C7B-C800A6614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Strings sind keine primitiven Datentypen sondern Objekte</a:t>
            </a:r>
          </a:p>
          <a:p>
            <a:r>
              <a:rPr lang="de-DE" dirty="0"/>
              <a:t>Strings können konkateniert werden mit +</a:t>
            </a:r>
          </a:p>
          <a:p>
            <a:r>
              <a:rPr lang="de-DE" dirty="0">
                <a:latin typeface="Consolas" panose="020B0609020204030204" pitchFamily="49" charset="0"/>
              </a:rPr>
              <a:t>primitive Datentypen werden dabei zu Strings umgewandelt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1290C3"/>
                </a:solidFill>
                <a:latin typeface="Consolas" panose="020B0609020204030204" pitchFamily="49" charset="0"/>
              </a:rPr>
              <a:t>Strings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2F200"/>
                </a:solidFill>
                <a:latin typeface="Consolas" panose="020B0609020204030204" pitchFamily="49" charset="0"/>
              </a:rPr>
              <a:t>factorA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2F200"/>
                </a:solidFill>
                <a:latin typeface="Consolas" panose="020B0609020204030204" pitchFamily="49" charset="0"/>
              </a:rPr>
              <a:t>factorB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6897BB"/>
                </a:solidFill>
                <a:latin typeface="Consolas" panose="020B0609020204030204" pitchFamily="49" charset="0"/>
              </a:rPr>
              <a:t>7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2F200"/>
                </a:solidFill>
                <a:latin typeface="Consolas" panose="020B0609020204030204" pitchFamily="49" charset="0"/>
              </a:rPr>
              <a:t>product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3EC79"/>
                </a:solidFill>
                <a:latin typeface="Consolas" panose="020B0609020204030204" pitchFamily="49" charset="0"/>
              </a:rPr>
              <a:t>factorA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3EC79"/>
                </a:solidFill>
                <a:latin typeface="Consolas" panose="020B0609020204030204" pitchFamily="49" charset="0"/>
              </a:rPr>
              <a:t>factorB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1290C3"/>
                </a:solidFill>
                <a:latin typeface="Consolas" panose="020B0609020204030204" pitchFamily="49" charset="0"/>
              </a:rPr>
              <a:t>		String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2F200"/>
                </a:solidFill>
                <a:latin typeface="Consolas" panose="020B0609020204030204" pitchFamily="49" charset="0"/>
              </a:rPr>
              <a:t>answer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3EC79"/>
                </a:solidFill>
                <a:latin typeface="Consolas" panose="020B0609020204030204" pitchFamily="49" charset="0"/>
              </a:rPr>
              <a:t>factorA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7C6A3"/>
                </a:solidFill>
                <a:latin typeface="Consolas" panose="020B0609020204030204" pitchFamily="49" charset="0"/>
              </a:rPr>
              <a:t>" * "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3EC79"/>
                </a:solidFill>
                <a:latin typeface="Consolas" panose="020B0609020204030204" pitchFamily="49" charset="0"/>
              </a:rPr>
              <a:t>factorB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7C6A3"/>
                </a:solidFill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EC79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1290C3"/>
                </a:solidFill>
                <a:latin typeface="Consolas" panose="020B0609020204030204" pitchFamily="49" charset="0"/>
              </a:rPr>
              <a:t>		System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F3EC79"/>
                </a:solidFill>
                <a:latin typeface="Consolas" panose="020B0609020204030204" pitchFamily="49" charset="0"/>
              </a:rPr>
              <a:t>answer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 prints : 3 * 7 = 21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75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0E99E-0B8E-4F3B-80B3-7934378A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Scanner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0C2D7D-D006-44CC-B51C-C3C447C31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de-DE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D9E8F7"/>
                </a:solidFill>
                <a:latin typeface="Consolas" panose="020B0609020204030204" pitchFamily="49" charset="0"/>
              </a:rPr>
              <a:t>util</a:t>
            </a:r>
            <a:r>
              <a:rPr lang="de-DE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D9E8F7"/>
                </a:solidFill>
                <a:latin typeface="Consolas" panose="020B0609020204030204" pitchFamily="49" charset="0"/>
              </a:rPr>
              <a:t>Scanner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F2F2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b="1" i="1" u="sng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CC6C1D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2F200"/>
                </a:solidFill>
                <a:latin typeface="Consolas" panose="020B0609020204030204" pitchFamily="49" charset="0"/>
              </a:rPr>
              <a:t>celsius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3EC79"/>
                </a:solidFill>
                <a:latin typeface="Consolas" panose="020B0609020204030204" pitchFamily="49" charset="0"/>
              </a:rPr>
              <a:t>input</a:t>
            </a:r>
            <a:r>
              <a:rPr lang="de-DE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b="1" i="1" u="sng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305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EFDF2-8671-4165-93CB-ED349B73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 zu 01_temperature_01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F9C60-D851-4D25-8B16-81A13230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de-DE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D9E8F7"/>
                </a:solidFill>
                <a:latin typeface="Consolas" panose="020B0609020204030204" pitchFamily="49" charset="0"/>
              </a:rPr>
              <a:t>util</a:t>
            </a:r>
            <a:r>
              <a:rPr lang="de-DE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D9E8F7"/>
                </a:solidFill>
                <a:latin typeface="Consolas" panose="020B0609020204030204" pitchFamily="49" charset="0"/>
              </a:rPr>
              <a:t>Scanner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1290C3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1290C3"/>
                </a:solidFill>
                <a:latin typeface="Consolas" panose="020B0609020204030204" pitchFamily="49" charset="0"/>
              </a:rPr>
              <a:t>		Scanner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F2F200"/>
                </a:solidFill>
                <a:latin typeface="Consolas" panose="020B0609020204030204" pitchFamily="49" charset="0"/>
              </a:rPr>
              <a:t>input</a:t>
            </a:r>
            <a:r>
              <a:rPr lang="en-US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b="1" i="1" u="sng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b="1" i="1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i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de-DE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de-DE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de-DE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de-DE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i="1" dirty="0">
                <a:solidFill>
                  <a:srgbClr val="17C6A3"/>
                </a:solidFill>
                <a:latin typeface="Consolas" panose="020B0609020204030204" pitchFamily="49" charset="0"/>
              </a:rPr>
              <a:t>"Gib eine Temperatur in Celsius ein </a:t>
            </a:r>
            <a:br>
              <a:rPr lang="de-DE" b="1" i="1" dirty="0">
                <a:solidFill>
                  <a:srgbClr val="17C6A3"/>
                </a:solidFill>
                <a:latin typeface="Consolas" panose="020B0609020204030204" pitchFamily="49" charset="0"/>
              </a:rPr>
            </a:br>
            <a:r>
              <a:rPr lang="de-DE" b="1" i="1" dirty="0">
                <a:solidFill>
                  <a:srgbClr val="17C6A3"/>
                </a:solidFill>
                <a:latin typeface="Consolas" panose="020B0609020204030204" pitchFamily="49" charset="0"/>
              </a:rPr>
              <a:t>							die du in Fahrenheit umwandeln möchtest!"</a:t>
            </a:r>
            <a:r>
              <a:rPr lang="de-DE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2F200"/>
                </a:solidFill>
                <a:latin typeface="Consolas" panose="020B0609020204030204" pitchFamily="49" charset="0"/>
              </a:rPr>
              <a:t>celsius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3EC79"/>
                </a:solidFill>
                <a:latin typeface="Consolas" panose="020B0609020204030204" pitchFamily="49" charset="0"/>
              </a:rPr>
              <a:t>input</a:t>
            </a:r>
            <a:r>
              <a:rPr lang="de-DE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2F200"/>
                </a:solidFill>
                <a:latin typeface="Consolas" panose="020B0609020204030204" pitchFamily="49" charset="0"/>
              </a:rPr>
              <a:t>fahrenheit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3EC79"/>
                </a:solidFill>
                <a:latin typeface="Consolas" panose="020B0609020204030204" pitchFamily="49" charset="0"/>
              </a:rPr>
              <a:t>celsius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6897BB"/>
                </a:solidFill>
                <a:latin typeface="Consolas" panose="020B0609020204030204" pitchFamily="49" charset="0"/>
              </a:rPr>
              <a:t>9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6897BB"/>
                </a:solidFill>
                <a:latin typeface="Consolas" panose="020B0609020204030204" pitchFamily="49" charset="0"/>
              </a:rPr>
              <a:t>32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de-DE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de-DE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de-DE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de-DE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F3EC79"/>
                </a:solidFill>
                <a:latin typeface="Consolas" panose="020B0609020204030204" pitchFamily="49" charset="0"/>
              </a:rPr>
              <a:t>celsius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17C6A3"/>
                </a:solidFill>
                <a:latin typeface="Consolas" panose="020B0609020204030204" pitchFamily="49" charset="0"/>
              </a:rPr>
              <a:t>"°C sind "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3EC79"/>
                </a:solidFill>
                <a:latin typeface="Consolas" panose="020B0609020204030204" pitchFamily="49" charset="0"/>
              </a:rPr>
              <a:t>fahrenheit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17C6A3"/>
                </a:solidFill>
                <a:latin typeface="Consolas" panose="020B0609020204030204" pitchFamily="49" charset="0"/>
              </a:rPr>
              <a:t>"°F"</a:t>
            </a:r>
            <a:r>
              <a:rPr lang="de-DE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46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E542F-D7DD-4A80-8A34-FCEC459E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 zu 01_temperature_02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A3816E-8039-45D9-81FF-D2273BB91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Main.java</a:t>
            </a:r>
          </a:p>
          <a:p>
            <a:pPr marL="0" indent="0">
              <a:buNone/>
            </a:pPr>
            <a:endParaRPr lang="de-DE" dirty="0">
              <a:solidFill>
                <a:srgbClr val="CC6C1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de-DE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D9E8F7"/>
                </a:solidFill>
                <a:latin typeface="Consolas" panose="020B0609020204030204" pitchFamily="49" charset="0"/>
              </a:rPr>
              <a:t>util</a:t>
            </a:r>
            <a:r>
              <a:rPr lang="de-DE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D9E8F7"/>
                </a:solidFill>
                <a:latin typeface="Consolas" panose="020B0609020204030204" pitchFamily="49" charset="0"/>
              </a:rPr>
              <a:t>Scanner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1290C3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de-DE" dirty="0" err="1">
                <a:solidFill>
                  <a:srgbClr val="1290C3"/>
                </a:solidFill>
                <a:latin typeface="Consolas" panose="020B0609020204030204" pitchFamily="49" charset="0"/>
              </a:rPr>
              <a:t>Temperature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2F200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7EC21"/>
                </a:solidFill>
                <a:latin typeface="Consolas" panose="020B0609020204030204" pitchFamily="49" charset="0"/>
              </a:rPr>
              <a:t>Temperature</a:t>
            </a: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1290C3"/>
                </a:solidFill>
                <a:latin typeface="Consolas" panose="020B0609020204030204" pitchFamily="49" charset="0"/>
              </a:rPr>
              <a:t>		Scanner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F2F200"/>
                </a:solidFill>
                <a:latin typeface="Consolas" panose="020B0609020204030204" pitchFamily="49" charset="0"/>
              </a:rPr>
              <a:t>input</a:t>
            </a:r>
            <a:r>
              <a:rPr lang="en-US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b="1" i="1" u="sng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b="1" i="1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i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2F200"/>
                </a:solidFill>
                <a:latin typeface="Consolas" panose="020B0609020204030204" pitchFamily="49" charset="0"/>
              </a:rPr>
              <a:t>celsius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2F200"/>
                </a:solidFill>
                <a:latin typeface="Consolas" panose="020B0609020204030204" pitchFamily="49" charset="0"/>
              </a:rPr>
              <a:t>condition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de-DE" dirty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de-DE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de-DE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de-DE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de-DE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i="1" dirty="0">
                <a:solidFill>
                  <a:srgbClr val="17C6A3"/>
                </a:solidFill>
                <a:latin typeface="Consolas" panose="020B0609020204030204" pitchFamily="49" charset="0"/>
              </a:rPr>
              <a:t>"Gib einen Temperatur in Celsius ein die du in Fahrenheit umwandeln möchtest!"</a:t>
            </a:r>
            <a:r>
              <a:rPr lang="de-DE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3EC79"/>
                </a:solidFill>
                <a:latin typeface="Consolas" panose="020B0609020204030204" pitchFamily="49" charset="0"/>
              </a:rPr>
              <a:t>			</a:t>
            </a:r>
            <a:r>
              <a:rPr lang="de-DE" dirty="0" err="1">
                <a:solidFill>
                  <a:srgbClr val="F3EC79"/>
                </a:solidFill>
                <a:latin typeface="Consolas" panose="020B0609020204030204" pitchFamily="49" charset="0"/>
              </a:rPr>
              <a:t>celsius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3EC79"/>
                </a:solidFill>
                <a:latin typeface="Consolas" panose="020B0609020204030204" pitchFamily="49" charset="0"/>
              </a:rPr>
              <a:t>input</a:t>
            </a:r>
            <a:r>
              <a:rPr lang="de-DE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de-DE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de-DE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de-DE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de-DE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</a:t>
            </a:r>
            <a:r>
              <a:rPr lang="de-DE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convert</a:t>
            </a:r>
            <a:r>
              <a:rPr lang="de-DE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celsius</a:t>
            </a:r>
            <a:r>
              <a:rPr lang="de-DE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de-DE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de-DE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de-DE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de-DE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de-DE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i="1" dirty="0">
                <a:solidFill>
                  <a:srgbClr val="17C6A3"/>
                </a:solidFill>
                <a:latin typeface="Consolas" panose="020B0609020204030204" pitchFamily="49" charset="0"/>
              </a:rPr>
              <a:t>"Beenden? 1-ja/0-nein"</a:t>
            </a:r>
            <a:r>
              <a:rPr lang="de-DE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3EC79"/>
                </a:solidFill>
                <a:latin typeface="Consolas" panose="020B0609020204030204" pitchFamily="49" charset="0"/>
              </a:rPr>
              <a:t>			</a:t>
            </a:r>
            <a:r>
              <a:rPr lang="de-DE" dirty="0" err="1">
                <a:solidFill>
                  <a:srgbClr val="F3EC79"/>
                </a:solidFill>
                <a:latin typeface="Consolas" panose="020B0609020204030204" pitchFamily="49" charset="0"/>
              </a:rPr>
              <a:t>condition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3EC79"/>
                </a:solidFill>
                <a:latin typeface="Consolas" panose="020B0609020204030204" pitchFamily="49" charset="0"/>
              </a:rPr>
              <a:t>input</a:t>
            </a:r>
            <a:r>
              <a:rPr lang="de-DE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CC6C1D"/>
                </a:solidFill>
                <a:latin typeface="Consolas" panose="020B0609020204030204" pitchFamily="49" charset="0"/>
              </a:rPr>
              <a:t>			</a:t>
            </a: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F3EC79"/>
                </a:solidFill>
                <a:latin typeface="Consolas" panose="020B0609020204030204" pitchFamily="49" charset="0"/>
              </a:rPr>
              <a:t>condition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CC6C1D"/>
                </a:solidFill>
                <a:latin typeface="Consolas" panose="020B0609020204030204" pitchFamily="49" charset="0"/>
              </a:rPr>
              <a:t>				break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605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E542F-D7DD-4A80-8A34-FCEC459E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 zu 01_temperature_02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A3816E-8039-45D9-81FF-D2273BB91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Temperature.java</a:t>
            </a:r>
          </a:p>
          <a:p>
            <a:pPr marL="0" indent="0">
              <a:buNone/>
            </a:pPr>
            <a:endParaRPr lang="de-DE" dirty="0">
              <a:solidFill>
                <a:srgbClr val="CC6C1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solidFill>
                <a:srgbClr val="CC6C1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1290C3"/>
                </a:solidFill>
                <a:latin typeface="Consolas" panose="020B0609020204030204" pitchFamily="49" charset="0"/>
              </a:rPr>
              <a:t>Temperature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1EB540"/>
                </a:solidFill>
                <a:latin typeface="Consolas" panose="020B0609020204030204" pitchFamily="49" charset="0"/>
              </a:rPr>
              <a:t>convert</a:t>
            </a: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ABFF"/>
                </a:solidFill>
                <a:latin typeface="Consolas" panose="020B0609020204030204" pitchFamily="49" charset="0"/>
              </a:rPr>
              <a:t>celsius</a:t>
            </a: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C6C1D"/>
                </a:solidFill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ABFF"/>
                </a:solidFill>
                <a:latin typeface="Consolas" panose="020B0609020204030204" pitchFamily="49" charset="0"/>
              </a:rPr>
              <a:t>celsius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7C6A3"/>
                </a:solidFill>
                <a:latin typeface="Consolas" panose="020B0609020204030204" pitchFamily="49" charset="0"/>
              </a:rPr>
              <a:t>"°C </a:t>
            </a:r>
            <a:r>
              <a:rPr lang="en-US" dirty="0" err="1">
                <a:solidFill>
                  <a:srgbClr val="17C6A3"/>
                </a:solidFill>
                <a:latin typeface="Consolas" panose="020B0609020204030204" pitchFamily="49" charset="0"/>
              </a:rPr>
              <a:t>sind</a:t>
            </a:r>
            <a:r>
              <a:rPr lang="en-US" dirty="0">
                <a:solidFill>
                  <a:srgbClr val="17C6A3"/>
                </a:solidFill>
                <a:latin typeface="Consolas" panose="020B0609020204030204" pitchFamily="49" charset="0"/>
              </a:rPr>
              <a:t> "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9ABFF"/>
                </a:solidFill>
                <a:latin typeface="Consolas" panose="020B0609020204030204" pitchFamily="49" charset="0"/>
              </a:rPr>
              <a:t>celsius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7C6A3"/>
                </a:solidFill>
                <a:latin typeface="Consolas" panose="020B0609020204030204" pitchFamily="49" charset="0"/>
              </a:rPr>
              <a:t>"°F."</a:t>
            </a:r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48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F78A2-36FE-4BFC-A7C4-D1CC86E0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767765-8303-4BA7-A432-D1EDE2C8E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  <a:p>
            <a:r>
              <a:rPr lang="de-DE" dirty="0"/>
              <a:t>Setup</a:t>
            </a:r>
          </a:p>
          <a:p>
            <a:r>
              <a:rPr lang="de-DE" dirty="0"/>
              <a:t>Dein erstes Programm</a:t>
            </a:r>
          </a:p>
          <a:p>
            <a:r>
              <a:rPr lang="de-DE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84425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DBA55-EA34-4E8A-A234-9C5F30A1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E97002-248A-46D2-8CFE-477160B44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Bring deinen eigenen Computer mit</a:t>
            </a:r>
          </a:p>
          <a:p>
            <a:r>
              <a:rPr lang="de-DE" dirty="0"/>
              <a:t>13 Kurse</a:t>
            </a:r>
          </a:p>
          <a:p>
            <a:r>
              <a:rPr lang="de-DE" dirty="0"/>
              <a:t>Stell Fragen ! </a:t>
            </a:r>
            <a:r>
              <a:rPr lang="de-DE" dirty="0">
                <a:hlinkClick r:id="rId2"/>
              </a:rPr>
              <a:t>florian.pix@mailbox.tu-dresden.de</a:t>
            </a:r>
            <a:endParaRPr lang="de-DE" dirty="0"/>
          </a:p>
          <a:p>
            <a:r>
              <a:rPr lang="de-DE" dirty="0"/>
              <a:t>Folien und Lösungen </a:t>
            </a:r>
            <a:r>
              <a:rPr lang="de-DE" dirty="0">
                <a:hlinkClick r:id="rId3"/>
              </a:rPr>
              <a:t>https://github.com/RatedARRR</a:t>
            </a:r>
            <a:endParaRPr lang="de-DE" dirty="0"/>
          </a:p>
          <a:p>
            <a:r>
              <a:rPr lang="de-DE" dirty="0"/>
              <a:t>Offizielle Doku </a:t>
            </a:r>
            <a:r>
              <a:rPr lang="de-DE" dirty="0">
                <a:hlinkClick r:id="rId4"/>
              </a:rPr>
              <a:t>https://docs.oracle.com/javase/8/</a:t>
            </a:r>
            <a:endParaRPr lang="de-DE" dirty="0"/>
          </a:p>
          <a:p>
            <a:r>
              <a:rPr lang="de-DE" dirty="0"/>
              <a:t>Material </a:t>
            </a:r>
            <a:r>
              <a:rPr lang="de-DE" dirty="0">
                <a:hlinkClick r:id="rId5"/>
              </a:rPr>
              <a:t>http://fsr.github.io/java-lessons/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40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DAE8B-01DA-4221-8C87-58F51EFA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433E9-7A16-485D-8A3F-71EC239C9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 Java:</a:t>
            </a:r>
          </a:p>
          <a:p>
            <a:r>
              <a:rPr lang="de-DE" dirty="0"/>
              <a:t>OOP –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r>
              <a:rPr lang="de-DE" dirty="0"/>
              <a:t>ähnliche Syntax wie C++</a:t>
            </a:r>
          </a:p>
          <a:p>
            <a:r>
              <a:rPr lang="de-DE" dirty="0"/>
              <a:t>Plattform unabhängig dank JVM</a:t>
            </a:r>
          </a:p>
          <a:p>
            <a:r>
              <a:rPr lang="de-DE" dirty="0"/>
              <a:t>relativ langsam und groß</a:t>
            </a:r>
          </a:p>
          <a:p>
            <a:r>
              <a:rPr lang="de-DE" dirty="0"/>
              <a:t>viele unnötige Features in der JDK</a:t>
            </a:r>
          </a:p>
        </p:txBody>
      </p:sp>
    </p:spTree>
    <p:extLst>
      <p:ext uri="{BB962C8B-B14F-4D97-AF65-F5344CB8AC3E}">
        <p14:creationId xmlns:p14="http://schemas.microsoft.com/office/powerpoint/2010/main" val="211081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1F6D4-BE2F-4796-A258-8DD88A90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81411A-5090-4561-B6FD-1961AB83E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Java:</a:t>
            </a:r>
            <a:br>
              <a:rPr lang="de-DE" dirty="0"/>
            </a:br>
            <a:r>
              <a:rPr lang="de-DE" dirty="0"/>
              <a:t>https://www.oracle.com/technetwork/topics/newtojava/learn-141096.html</a:t>
            </a:r>
          </a:p>
          <a:p>
            <a:r>
              <a:rPr lang="de-DE" dirty="0"/>
              <a:t>JDK </a:t>
            </a:r>
            <a:r>
              <a:rPr lang="de-DE" sz="1400" dirty="0">
                <a:hlinkClick r:id="rId2"/>
              </a:rPr>
              <a:t>https://www.oracle.com/technetwork/java/javase/downloads/jdk8-downloads-2133151.html</a:t>
            </a:r>
            <a:endParaRPr lang="de-DE" sz="1400" dirty="0"/>
          </a:p>
          <a:p>
            <a:r>
              <a:rPr lang="de-DE" dirty="0"/>
              <a:t>IDE – </a:t>
            </a:r>
            <a:r>
              <a:rPr lang="de-DE" dirty="0" err="1"/>
              <a:t>Eclipse</a:t>
            </a:r>
            <a:r>
              <a:rPr lang="de-DE" dirty="0"/>
              <a:t>, </a:t>
            </a:r>
            <a:r>
              <a:rPr lang="de-DE" dirty="0" err="1"/>
              <a:t>IntelliJ</a:t>
            </a:r>
            <a:r>
              <a:rPr lang="de-DE" dirty="0"/>
              <a:t>, etc.</a:t>
            </a:r>
          </a:p>
          <a:p>
            <a:r>
              <a:rPr lang="de-DE" sz="1600" dirty="0"/>
              <a:t>evtl. </a:t>
            </a:r>
            <a:r>
              <a:rPr lang="de-DE" sz="1600" dirty="0" err="1"/>
              <a:t>Classpath</a:t>
            </a:r>
            <a:r>
              <a:rPr lang="de-DE" sz="1600" dirty="0"/>
              <a:t> zu Umgebungsvariablen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7528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31060-7324-4B29-BA37-D2492E9E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Dein erstes 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CD927-3518-4A84-9E1C-F1FCBFB68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674205" cy="42875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1290C3"/>
                </a:solidFill>
                <a:latin typeface="Consolas" panose="020B0609020204030204" pitchFamily="49" charset="0"/>
              </a:rPr>
              <a:t>HelloWorld</a:t>
            </a: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"Hello World!"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Terminal:</a:t>
            </a:r>
          </a:p>
          <a:p>
            <a:pPr marL="0" indent="0">
              <a:buNone/>
            </a:pPr>
            <a:r>
              <a:rPr lang="de-DE" dirty="0"/>
              <a:t>	cd „Dateipfad zu Ordner wo sich euer Programm befindet“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javac</a:t>
            </a:r>
            <a:r>
              <a:rPr lang="de-DE" dirty="0"/>
              <a:t> HelloWorld.java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HelloWorld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einfacher in IDE „Run“</a:t>
            </a:r>
          </a:p>
        </p:txBody>
      </p:sp>
    </p:spTree>
    <p:extLst>
      <p:ext uri="{BB962C8B-B14F-4D97-AF65-F5344CB8AC3E}">
        <p14:creationId xmlns:p14="http://schemas.microsoft.com/office/powerpoint/2010/main" val="413045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7824C-CF35-4A91-AB3A-975E4EDC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Kommentare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CF7B9-9C55-485B-9C9B-8D2F2D95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// macht man einzeilige Kommentare</a:t>
            </a:r>
          </a:p>
          <a:p>
            <a:r>
              <a:rPr lang="de-DE" dirty="0"/>
              <a:t>mit /* „Kommentar“ */ mehrzeilige Kommentare</a:t>
            </a:r>
          </a:p>
        </p:txBody>
      </p:sp>
    </p:spTree>
    <p:extLst>
      <p:ext uri="{BB962C8B-B14F-4D97-AF65-F5344CB8AC3E}">
        <p14:creationId xmlns:p14="http://schemas.microsoft.com/office/powerpoint/2010/main" val="180992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AD17A-C52B-4B56-9845-293126B1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Primitive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AB23D-858F-4C9C-BA14-436A5B9C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01" y="2222287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boolean</a:t>
            </a:r>
            <a:r>
              <a:rPr lang="de-DE" dirty="0"/>
              <a:t> 		</a:t>
            </a:r>
            <a:r>
              <a:rPr lang="de-DE" dirty="0" err="1"/>
              <a:t>true</a:t>
            </a:r>
            <a:r>
              <a:rPr lang="de-DE" dirty="0"/>
              <a:t> oder </a:t>
            </a:r>
            <a:r>
              <a:rPr lang="de-DE" dirty="0" err="1"/>
              <a:t>false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int</a:t>
            </a:r>
            <a:r>
              <a:rPr lang="de-DE" dirty="0"/>
              <a:t> 				32bit integer (ganze Zahl)</a:t>
            </a:r>
          </a:p>
          <a:p>
            <a:pPr marL="0" indent="0">
              <a:buNone/>
            </a:pPr>
            <a:r>
              <a:rPr lang="de-DE" dirty="0" err="1"/>
              <a:t>long</a:t>
            </a:r>
            <a:r>
              <a:rPr lang="de-DE" dirty="0"/>
              <a:t>			64bit integer</a:t>
            </a:r>
          </a:p>
          <a:p>
            <a:pPr marL="0" indent="0">
              <a:buNone/>
            </a:pPr>
            <a:r>
              <a:rPr lang="de-DE" dirty="0" err="1"/>
              <a:t>float</a:t>
            </a:r>
            <a:r>
              <a:rPr lang="de-DE" dirty="0"/>
              <a:t>			32bit </a:t>
            </a:r>
            <a:r>
              <a:rPr lang="de-DE" dirty="0" err="1"/>
              <a:t>floating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(Kommazahl)</a:t>
            </a:r>
          </a:p>
          <a:p>
            <a:pPr marL="0" indent="0">
              <a:buNone/>
            </a:pPr>
            <a:r>
              <a:rPr lang="de-DE" dirty="0"/>
              <a:t>double			64bit </a:t>
            </a:r>
            <a:r>
              <a:rPr lang="de-DE" dirty="0" err="1"/>
              <a:t>floating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number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char</a:t>
            </a:r>
            <a:r>
              <a:rPr lang="de-DE" dirty="0"/>
              <a:t>			</a:t>
            </a:r>
            <a:r>
              <a:rPr lang="de-DE" dirty="0" err="1"/>
              <a:t>ascii</a:t>
            </a:r>
            <a:r>
              <a:rPr lang="de-DE" dirty="0"/>
              <a:t> </a:t>
            </a:r>
            <a:r>
              <a:rPr lang="de-DE" dirty="0" err="1"/>
              <a:t>character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void</a:t>
            </a:r>
            <a:r>
              <a:rPr lang="de-DE" dirty="0"/>
              <a:t>			„leerer Datentyp“</a:t>
            </a:r>
          </a:p>
        </p:txBody>
      </p:sp>
    </p:spTree>
    <p:extLst>
      <p:ext uri="{BB962C8B-B14F-4D97-AF65-F5344CB8AC3E}">
        <p14:creationId xmlns:p14="http://schemas.microsoft.com/office/powerpoint/2010/main" val="125654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ECDF5-6B93-45D2-A8A1-46A8F712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90EF26-04D7-45A8-8BC3-3BFA43F4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Variablennamen können mit beliebigen Buchstaben oder Unterstrichen beginnen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Konvention ist Variablen mit kleinen und Klassen mit großem Buchstaben anzufangen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useCamelCase</a:t>
            </a:r>
            <a:r>
              <a:rPr lang="de-DE" dirty="0"/>
              <a:t> – </a:t>
            </a:r>
            <a:r>
              <a:rPr lang="de-DE" dirty="0" err="1"/>
              <a:t>thisIsMyVariable</a:t>
            </a:r>
            <a:endParaRPr lang="de-DE" dirty="0"/>
          </a:p>
          <a:p>
            <a:endParaRPr lang="de-DE" dirty="0"/>
          </a:p>
          <a:p>
            <a:r>
              <a:rPr lang="de-DE" dirty="0" err="1">
                <a:solidFill>
                  <a:srgbClr val="CC6C1D"/>
                </a:solidFill>
                <a:latin typeface="Consolas" panose="020B0609020204030204" pitchFamily="49" charset="0"/>
              </a:rPr>
              <a:t>boolean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u="sng" dirty="0" err="1">
                <a:solidFill>
                  <a:srgbClr val="F2F200"/>
                </a:solidFill>
                <a:latin typeface="Consolas" panose="020B0609020204030204" pitchFamily="49" charset="0"/>
              </a:rPr>
              <a:t>schokoladeIstLecker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u="sng" dirty="0" err="1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2476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265</Words>
  <Application>Microsoft Office PowerPoint</Application>
  <PresentationFormat>Breitbild</PresentationFormat>
  <Paragraphs>142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Century Gothic</vt:lpstr>
      <vt:lpstr>Consolas</vt:lpstr>
      <vt:lpstr>Wingdings 2</vt:lpstr>
      <vt:lpstr>Zitierfähig</vt:lpstr>
      <vt:lpstr>Java Kurs 1/13</vt:lpstr>
      <vt:lpstr>Überblick</vt:lpstr>
      <vt:lpstr>Einleitung</vt:lpstr>
      <vt:lpstr>Einleitung</vt:lpstr>
      <vt:lpstr>Setup</vt:lpstr>
      <vt:lpstr>Dein erstes Programm</vt:lpstr>
      <vt:lpstr>Kommentare</vt:lpstr>
      <vt:lpstr>Primitive Datentypen</vt:lpstr>
      <vt:lpstr>Benennung</vt:lpstr>
      <vt:lpstr>Rechnen</vt:lpstr>
      <vt:lpstr>Rechnen</vt:lpstr>
      <vt:lpstr>Strings</vt:lpstr>
      <vt:lpstr>Scanner</vt:lpstr>
      <vt:lpstr>Lösung zu 01_temperature_01</vt:lpstr>
      <vt:lpstr>Lösung zu 01_temperature_02</vt:lpstr>
      <vt:lpstr>Lösung zu 01_temperature_02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Kurs 1/13</dc:title>
  <dc:creator>Florian P.</dc:creator>
  <cp:lastModifiedBy>Florian P.</cp:lastModifiedBy>
  <cp:revision>29</cp:revision>
  <dcterms:created xsi:type="dcterms:W3CDTF">2018-10-10T18:57:31Z</dcterms:created>
  <dcterms:modified xsi:type="dcterms:W3CDTF">2018-10-26T08:29:15Z</dcterms:modified>
</cp:coreProperties>
</file>