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71" r:id="rId16"/>
    <p:sldId id="272" r:id="rId17"/>
    <p:sldId id="273" r:id="rId18"/>
    <p:sldId id="275" r:id="rId19"/>
    <p:sldId id="276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41048A8-622D-4898-91D7-0AD919380643}">
          <p14:sldIdLst>
            <p14:sldId id="256"/>
            <p14:sldId id="259"/>
            <p14:sldId id="257"/>
            <p14:sldId id="258"/>
            <p14:sldId id="260"/>
            <p14:sldId id="262"/>
            <p14:sldId id="261"/>
            <p14:sldId id="263"/>
            <p14:sldId id="264"/>
            <p14:sldId id="265"/>
            <p14:sldId id="266"/>
            <p14:sldId id="267"/>
            <p14:sldId id="270"/>
            <p14:sldId id="268"/>
            <p14:sldId id="271"/>
            <p14:sldId id="272"/>
            <p14:sldId id="273"/>
            <p14:sldId id="275"/>
            <p14:sldId id="276"/>
            <p14:sldId id="278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fsr.github.io/java-lessons/exercises/02_library_part_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28546-AA74-46BA-AFF7-7807CDA67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Kurs 2/13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8991C7-CF3A-49E0-B489-9B286EA61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Florian Pix 2018</a:t>
            </a:r>
          </a:p>
        </p:txBody>
      </p:sp>
    </p:spTree>
    <p:extLst>
      <p:ext uri="{BB962C8B-B14F-4D97-AF65-F5344CB8AC3E}">
        <p14:creationId xmlns:p14="http://schemas.microsoft.com/office/powerpoint/2010/main" val="2358822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77715-091B-49DD-9880-4B664301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 dirty="0" err="1"/>
              <a:t>while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E8D7E-2014-4617-B33B-2830A4E0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u="sng" dirty="0" err="1">
                <a:solidFill>
                  <a:srgbClr val="1290C3"/>
                </a:solidFill>
                <a:latin typeface="Consolas" panose="020B0609020204030204" pitchFamily="49" charset="0"/>
              </a:rPr>
              <a:t>WhileExample</a:t>
            </a:r>
            <a:r>
              <a:rPr lang="de-DE" b="1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u="sng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7832"/>
                </a:solidFill>
                <a:latin typeface="Consolas" panose="020B0609020204030204" pitchFamily="49" charset="0"/>
              </a:rPr>
              <a:t>	public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C7832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b="1" dirty="0">
                <a:solidFill>
                  <a:srgbClr val="CC7832"/>
                </a:solidFill>
                <a:latin typeface="Consolas" panose="020B0609020204030204" pitchFamily="49" charset="0"/>
              </a:rPr>
              <a:t>	</a:t>
            </a: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ED7F48"/>
                </a:solidFill>
                <a:latin typeface="Consolas" panose="020B0609020204030204" pitchFamily="49" charset="0"/>
              </a:rPr>
              <a:t>a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1" dirty="0">
                <a:solidFill>
                  <a:srgbClr val="CC7832"/>
                </a:solidFill>
                <a:latin typeface="Consolas" panose="020B0609020204030204" pitchFamily="49" charset="0"/>
              </a:rPr>
              <a:t>		</a:t>
            </a: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while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FFBF26"/>
                </a:solidFill>
                <a:latin typeface="Consolas" panose="020B0609020204030204" pitchFamily="49" charset="0"/>
              </a:rPr>
              <a:t>a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b="1" dirty="0">
                <a:solidFill>
                  <a:srgbClr val="1290C3"/>
                </a:solidFill>
                <a:latin typeface="Consolas" panose="020B0609020204030204" pitchFamily="49" charset="0"/>
              </a:rPr>
              <a:t>			System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i="1" dirty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de-DE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de-DE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de-DE" b="1" i="1" dirty="0">
                <a:solidFill>
                  <a:srgbClr val="FFBF26"/>
                </a:solidFill>
                <a:latin typeface="Consolas" panose="020B0609020204030204" pitchFamily="49" charset="0"/>
              </a:rPr>
              <a:t>a</a:t>
            </a:r>
            <a:r>
              <a:rPr lang="de-DE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de-DE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BF26"/>
                </a:solidFill>
                <a:latin typeface="Consolas" panose="020B0609020204030204" pitchFamily="49" charset="0"/>
              </a:rPr>
              <a:t>			a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 Otherwise you would get an endless loop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714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69B2B-F2F4-4903-B472-B3C00CA1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883428-B7B8-4CFB-86DF-43B07CFE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for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initalvalue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condition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change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//do this while condition is true</a:t>
            </a:r>
          </a:p>
          <a:p>
            <a:pPr marL="0" indent="0">
              <a:buNone/>
            </a:pPr>
            <a:r>
              <a:rPr lang="de-DE" u="sng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u="sng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for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66E1F8"/>
                </a:solidFill>
                <a:latin typeface="Consolas" panose="020B0609020204030204" pitchFamily="49" charset="0"/>
              </a:rPr>
              <a:t>a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a 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10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a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//do this while a &lt;= 10</a:t>
            </a:r>
          </a:p>
          <a:p>
            <a:pPr marL="0" indent="0">
              <a:buNone/>
            </a:pPr>
            <a:r>
              <a:rPr lang="de-DE" u="sng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4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4288C-CFAA-43E0-B7F4-FB5B6329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00AAC0-DF25-47E6-8260-62AA040A2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ForExample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7832"/>
                </a:solidFill>
                <a:latin typeface="Consolas" panose="020B0609020204030204" pitchFamily="49" charset="0"/>
              </a:rPr>
              <a:t>	public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C7832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b="1" dirty="0">
                <a:solidFill>
                  <a:srgbClr val="CC7832"/>
                </a:solidFill>
                <a:latin typeface="Consolas" panose="020B0609020204030204" pitchFamily="49" charset="0"/>
              </a:rPr>
              <a:t>		for</a:t>
            </a:r>
            <a:r>
              <a:rPr lang="nn-NO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ED7F48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FFBF26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nn-NO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FFBF26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b="1" dirty="0">
                <a:solidFill>
                  <a:srgbClr val="1290C3"/>
                </a:solidFill>
                <a:latin typeface="Consolas" panose="020B0609020204030204" pitchFamily="49" charset="0"/>
              </a:rPr>
              <a:t>			System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i="1" dirty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de-DE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de-DE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de-DE" b="1" i="1" dirty="0">
                <a:solidFill>
                  <a:srgbClr val="17C6A3"/>
                </a:solidFill>
                <a:latin typeface="Consolas" panose="020B0609020204030204" pitchFamily="49" charset="0"/>
              </a:rPr>
              <a:t>"na "</a:t>
            </a:r>
            <a:r>
              <a:rPr lang="de-DE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de-DE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de-DE" b="1" dirty="0">
                <a:solidFill>
                  <a:srgbClr val="1290C3"/>
                </a:solidFill>
                <a:latin typeface="Consolas" panose="020B0609020204030204" pitchFamily="49" charset="0"/>
              </a:rPr>
              <a:t>		System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i="1" dirty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de-DE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de-DE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de-DE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BATMAN !"</a:t>
            </a:r>
            <a:r>
              <a:rPr lang="de-DE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de-DE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}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020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4A7AF-FA79-4AC5-B4F0-AEC21768E3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D66DF1-939B-4536-BBC3-6F6432D0E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with</a:t>
            </a:r>
            <a:r>
              <a:rPr lang="de-DE" dirty="0"/>
              <a:t> Java</a:t>
            </a:r>
          </a:p>
        </p:txBody>
      </p:sp>
    </p:spTree>
    <p:extLst>
      <p:ext uri="{BB962C8B-B14F-4D97-AF65-F5344CB8AC3E}">
        <p14:creationId xmlns:p14="http://schemas.microsoft.com/office/powerpoint/2010/main" val="1770201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E5981-3C3E-4201-83DC-73C36E63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OOP </a:t>
            </a:r>
            <a:r>
              <a:rPr lang="de-DE" dirty="0" err="1"/>
              <a:t>with</a:t>
            </a:r>
            <a:r>
              <a:rPr lang="de-DE" dirty="0"/>
              <a:t> Java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9DABDD-67C4-4E1C-B11D-08B590DC1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1290C3"/>
                </a:solidFill>
                <a:latin typeface="Consolas" panose="020B0609020204030204" pitchFamily="49" charset="0"/>
              </a:rPr>
              <a:t>Student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	// Attributes</a:t>
            </a:r>
          </a:p>
          <a:p>
            <a:pPr marL="0" indent="0">
              <a:buNone/>
            </a:pPr>
            <a:r>
              <a:rPr lang="de-DE" b="1" dirty="0">
                <a:solidFill>
                  <a:srgbClr val="CC7832"/>
                </a:solidFill>
                <a:latin typeface="Consolas" panose="020B0609020204030204" pitchFamily="49" charset="0"/>
              </a:rPr>
              <a:t>	private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66E1F8"/>
                </a:solidFill>
                <a:latin typeface="Consolas" panose="020B0609020204030204" pitchFamily="49" charset="0"/>
              </a:rPr>
              <a:t>name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1" dirty="0">
                <a:solidFill>
                  <a:srgbClr val="CC7832"/>
                </a:solidFill>
                <a:latin typeface="Consolas" panose="020B0609020204030204" pitchFamily="49" charset="0"/>
              </a:rPr>
              <a:t>	private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66E1F8"/>
                </a:solidFill>
                <a:latin typeface="Consolas" panose="020B0609020204030204" pitchFamily="49" charset="0"/>
              </a:rPr>
              <a:t>matriculationNumber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// Methods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7832"/>
                </a:solidFill>
                <a:latin typeface="Consolas" panose="020B0609020204030204" pitchFamily="49" charset="0"/>
              </a:rPr>
              <a:t>	public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1EB540"/>
                </a:solidFill>
                <a:latin typeface="Consolas" panose="020B0609020204030204" pitchFamily="49" charset="0"/>
              </a:rPr>
              <a:t>hallo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9ABFF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b="1" dirty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de-DE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de-DE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de-DE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de-DE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17C6A3"/>
                </a:solidFill>
                <a:latin typeface="Consolas" panose="020B0609020204030204" pitchFamily="49" charset="0"/>
              </a:rPr>
              <a:t>"Hallo"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i="1" dirty="0" err="1">
                <a:solidFill>
                  <a:srgbClr val="79ABFF"/>
                </a:solidFill>
                <a:latin typeface="Consolas" panose="020B0609020204030204" pitchFamily="49" charset="0"/>
              </a:rPr>
              <a:t>name</a:t>
            </a:r>
            <a:r>
              <a:rPr lang="de-DE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de-DE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425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9302D-804A-4549-9847-79A5E431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OOP </a:t>
            </a:r>
            <a:r>
              <a:rPr lang="de-DE" dirty="0" err="1"/>
              <a:t>with</a:t>
            </a:r>
            <a:r>
              <a:rPr lang="de-DE" dirty="0"/>
              <a:t> Java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417757-D10D-4A5F-ACC9-1F4E8AF91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>
                <a:solidFill>
                  <a:srgbClr val="CC7832"/>
                </a:solidFill>
                <a:latin typeface="Consolas" panose="020B0609020204030204" pitchFamily="49" charset="0"/>
              </a:rPr>
              <a:t>Wir wissen wie man primitive Datentypen deklariert und ihnen ein Wert zuweist</a:t>
            </a:r>
          </a:p>
          <a:p>
            <a:pPr marL="0" indent="0">
              <a:buNone/>
            </a:pP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ED7F48"/>
                </a:solidFill>
                <a:latin typeface="Consolas" panose="020B0609020204030204" pitchFamily="49" charset="0"/>
              </a:rPr>
              <a:t>a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FFBF26"/>
                </a:solidFill>
                <a:latin typeface="Consolas" panose="020B0609020204030204" pitchFamily="49" charset="0"/>
              </a:rPr>
              <a:t>a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6897BB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de-DE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6897BB"/>
                </a:solidFill>
                <a:latin typeface="Consolas" panose="020B0609020204030204" pitchFamily="49" charset="0"/>
              </a:rPr>
              <a:t>Objekterstellung bzw. die Instanziierung einer Klasse funktioniert ähnlich</a:t>
            </a:r>
          </a:p>
          <a:p>
            <a:pPr marL="0" indent="0">
              <a:buNone/>
            </a:pPr>
            <a:r>
              <a:rPr lang="de-DE" b="1" dirty="0">
                <a:solidFill>
                  <a:srgbClr val="1290C3"/>
                </a:solidFill>
                <a:latin typeface="Consolas" panose="020B0609020204030204" pitchFamily="49" charset="0"/>
              </a:rPr>
              <a:t>Student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ED7F48"/>
                </a:solidFill>
                <a:latin typeface="Consolas" panose="020B0609020204030204" pitchFamily="49" charset="0"/>
              </a:rPr>
              <a:t>Clara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1290C3"/>
                </a:solidFill>
                <a:latin typeface="Consolas" panose="020B0609020204030204" pitchFamily="49" charset="0"/>
              </a:rPr>
              <a:t>Student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de-DE" dirty="0">
              <a:solidFill>
                <a:srgbClr val="6897BB"/>
              </a:solidFill>
              <a:latin typeface="Consolas" panose="020B0609020204030204" pitchFamily="49" charset="0"/>
            </a:endParaRPr>
          </a:p>
          <a:p>
            <a:r>
              <a:rPr lang="de-DE" dirty="0"/>
              <a:t>Die Variable (</a:t>
            </a:r>
            <a:r>
              <a:rPr lang="de-DE" b="1" dirty="0">
                <a:solidFill>
                  <a:srgbClr val="ED7F48"/>
                </a:solidFill>
                <a:latin typeface="Consolas" panose="020B0609020204030204" pitchFamily="49" charset="0"/>
              </a:rPr>
              <a:t>Clara</a:t>
            </a:r>
            <a:r>
              <a:rPr lang="de-DE" dirty="0"/>
              <a:t>) nennt man auch Referenz.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116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161B8-AF0A-4BBA-86D4-F22369B6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Konstruktor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B385D7-D7D7-4ABC-95E2-1252531E1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1290C3"/>
                </a:solidFill>
                <a:latin typeface="Consolas" panose="020B0609020204030204" pitchFamily="49" charset="0"/>
              </a:rPr>
              <a:t>Student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b="1" dirty="0">
                <a:solidFill>
                  <a:srgbClr val="CC7832"/>
                </a:solidFill>
                <a:latin typeface="Consolas" panose="020B0609020204030204" pitchFamily="49" charset="0"/>
              </a:rPr>
              <a:t>	private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66E1F8"/>
                </a:solidFill>
                <a:latin typeface="Consolas" panose="020B0609020204030204" pitchFamily="49" charset="0"/>
              </a:rPr>
              <a:t>name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1EB540"/>
                </a:solidFill>
                <a:latin typeface="Consolas" panose="020B0609020204030204" pitchFamily="49" charset="0"/>
              </a:rPr>
              <a:t>	Student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79ABFF"/>
                </a:solidFill>
                <a:latin typeface="Consolas" panose="020B0609020204030204" pitchFamily="49" charset="0"/>
              </a:rPr>
              <a:t>name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de-DE" b="1" dirty="0">
                <a:solidFill>
                  <a:srgbClr val="CC7832"/>
                </a:solidFill>
                <a:latin typeface="Consolas" panose="020B0609020204030204" pitchFamily="49" charset="0"/>
              </a:rPr>
              <a:t>		this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b="1" dirty="0">
                <a:solidFill>
                  <a:srgbClr val="66E1F8"/>
                </a:solidFill>
                <a:latin typeface="Consolas" panose="020B0609020204030204" pitchFamily="49" charset="0"/>
              </a:rPr>
              <a:t>name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79ABFF"/>
                </a:solidFill>
                <a:latin typeface="Consolas" panose="020B0609020204030204" pitchFamily="49" charset="0"/>
              </a:rPr>
              <a:t>name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CC7832"/>
                </a:solidFill>
                <a:latin typeface="Consolas" panose="020B0609020204030204" pitchFamily="49" charset="0"/>
              </a:rPr>
              <a:t>	</a:t>
            </a: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1EB540"/>
                </a:solidFill>
                <a:latin typeface="Consolas" panose="020B0609020204030204" pitchFamily="49" charset="0"/>
              </a:rPr>
              <a:t>getName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b="1" dirty="0">
                <a:solidFill>
                  <a:srgbClr val="CC7832"/>
                </a:solidFill>
                <a:latin typeface="Consolas" panose="020B0609020204030204" pitchFamily="49" charset="0"/>
              </a:rPr>
              <a:t>		</a:t>
            </a: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66E1F8"/>
                </a:solidFill>
                <a:latin typeface="Consolas" panose="020B0609020204030204" pitchFamily="49" charset="0"/>
              </a:rPr>
              <a:t>name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C7832"/>
                </a:solidFill>
                <a:latin typeface="Consolas" panose="020B0609020204030204" pitchFamily="49" charset="0"/>
              </a:rPr>
              <a:t>	public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1EB540"/>
                </a:solidFill>
                <a:latin typeface="Consolas" panose="020B0609020204030204" pitchFamily="49" charset="0"/>
              </a:rPr>
              <a:t>setName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9ABFF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b="1" dirty="0">
                <a:solidFill>
                  <a:srgbClr val="CC7832"/>
                </a:solidFill>
                <a:latin typeface="Consolas" panose="020B0609020204030204" pitchFamily="49" charset="0"/>
              </a:rPr>
              <a:t>		this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b="1" dirty="0">
                <a:solidFill>
                  <a:srgbClr val="66E1F8"/>
                </a:solidFill>
                <a:latin typeface="Consolas" panose="020B0609020204030204" pitchFamily="49" charset="0"/>
              </a:rPr>
              <a:t>name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79ABFF"/>
                </a:solidFill>
                <a:latin typeface="Consolas" panose="020B0609020204030204" pitchFamily="49" charset="0"/>
              </a:rPr>
              <a:t>name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1720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738A9-9191-4785-9D18-BA1B6C55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 dirty="0"/>
              <a:t>Methoden auf Instanzen rufen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12D896-8256-4942-A225-D623A485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 der Instanziierung einer Klasse können auf ihren Instanzen Methoden aufgerufen werden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referenz.methodenName</a:t>
            </a:r>
            <a:r>
              <a:rPr lang="de-DE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75422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161B8-AF0A-4BBA-86D4-F22369B6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 auf Instanzen rufen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B385D7-D7D7-4ABC-95E2-1252531E1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1290C3"/>
                </a:solidFill>
                <a:latin typeface="Consolas" panose="020B0609020204030204" pitchFamily="49" charset="0"/>
              </a:rPr>
              <a:t>Student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b="1" dirty="0">
                <a:solidFill>
                  <a:srgbClr val="CC7832"/>
                </a:solidFill>
                <a:latin typeface="Consolas" panose="020B0609020204030204" pitchFamily="49" charset="0"/>
              </a:rPr>
              <a:t>	private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66E1F8"/>
                </a:solidFill>
                <a:latin typeface="Consolas" panose="020B0609020204030204" pitchFamily="49" charset="0"/>
              </a:rPr>
              <a:t>name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1EB540"/>
                </a:solidFill>
                <a:latin typeface="Consolas" panose="020B0609020204030204" pitchFamily="49" charset="0"/>
              </a:rPr>
              <a:t>	Student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79ABFF"/>
                </a:solidFill>
                <a:latin typeface="Consolas" panose="020B0609020204030204" pitchFamily="49" charset="0"/>
              </a:rPr>
              <a:t>name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de-DE" b="1" dirty="0">
                <a:solidFill>
                  <a:srgbClr val="CC7832"/>
                </a:solidFill>
                <a:latin typeface="Consolas" panose="020B0609020204030204" pitchFamily="49" charset="0"/>
              </a:rPr>
              <a:t>		this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b="1" dirty="0">
                <a:solidFill>
                  <a:srgbClr val="66E1F8"/>
                </a:solidFill>
                <a:latin typeface="Consolas" panose="020B0609020204030204" pitchFamily="49" charset="0"/>
              </a:rPr>
              <a:t>name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79ABFF"/>
                </a:solidFill>
                <a:latin typeface="Consolas" panose="020B0609020204030204" pitchFamily="49" charset="0"/>
              </a:rPr>
              <a:t>name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CC7832"/>
                </a:solidFill>
                <a:latin typeface="Consolas" panose="020B0609020204030204" pitchFamily="49" charset="0"/>
              </a:rPr>
              <a:t>	</a:t>
            </a: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1EB540"/>
                </a:solidFill>
                <a:latin typeface="Consolas" panose="020B0609020204030204" pitchFamily="49" charset="0"/>
              </a:rPr>
              <a:t>getName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b="1" dirty="0">
                <a:solidFill>
                  <a:srgbClr val="CC7832"/>
                </a:solidFill>
                <a:latin typeface="Consolas" panose="020B0609020204030204" pitchFamily="49" charset="0"/>
              </a:rPr>
              <a:t>		</a:t>
            </a: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66E1F8"/>
                </a:solidFill>
                <a:latin typeface="Consolas" panose="020B0609020204030204" pitchFamily="49" charset="0"/>
              </a:rPr>
              <a:t>name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C7832"/>
                </a:solidFill>
                <a:latin typeface="Consolas" panose="020B0609020204030204" pitchFamily="49" charset="0"/>
              </a:rPr>
              <a:t>	public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1EB540"/>
                </a:solidFill>
                <a:latin typeface="Consolas" panose="020B0609020204030204" pitchFamily="49" charset="0"/>
              </a:rPr>
              <a:t>setName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9ABFF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b="1" dirty="0">
                <a:solidFill>
                  <a:srgbClr val="CC7832"/>
                </a:solidFill>
                <a:latin typeface="Consolas" panose="020B0609020204030204" pitchFamily="49" charset="0"/>
              </a:rPr>
              <a:t>		this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b="1" dirty="0">
                <a:solidFill>
                  <a:srgbClr val="66E1F8"/>
                </a:solidFill>
                <a:latin typeface="Consolas" panose="020B0609020204030204" pitchFamily="49" charset="0"/>
              </a:rPr>
              <a:t>name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79ABFF"/>
                </a:solidFill>
                <a:latin typeface="Consolas" panose="020B0609020204030204" pitchFamily="49" charset="0"/>
              </a:rPr>
              <a:t>name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5625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4AFD7-7DE3-413E-A8F8-2C0406B3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 auf Instanzen rufen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19257-55C1-473F-B541-EB43B8F99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1290C3"/>
                </a:solidFill>
                <a:latin typeface="Consolas" panose="020B0609020204030204" pitchFamily="49" charset="0"/>
              </a:rPr>
              <a:t>Student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6E1F8"/>
                </a:solidFill>
                <a:latin typeface="Consolas" panose="020B0609020204030204" pitchFamily="49" charset="0"/>
              </a:rPr>
              <a:t>clara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7EC21"/>
                </a:solidFill>
                <a:latin typeface="Consolas" panose="020B0609020204030204" pitchFamily="49" charset="0"/>
              </a:rPr>
              <a:t>Student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17C6A3"/>
                </a:solidFill>
                <a:latin typeface="Consolas" panose="020B0609020204030204" pitchFamily="49" charset="0"/>
              </a:rPr>
              <a:t>“Clara"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b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D9E8F7"/>
                </a:solidFill>
                <a:latin typeface="Consolas" panose="020B0609020204030204" pitchFamily="49" charset="0"/>
              </a:rPr>
              <a:t>clara</a:t>
            </a:r>
            <a:r>
              <a:rPr lang="de-DE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D9E8F7"/>
                </a:solidFill>
                <a:latin typeface="Consolas" panose="020B0609020204030204" pitchFamily="49" charset="0"/>
              </a:rPr>
              <a:t>getName</a:t>
            </a: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u="sng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de-DE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returns</a:t>
            </a:r>
            <a:r>
              <a:rPr lang="de-DE" u="sng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de-DE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de-DE" u="sng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de-DE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attribute</a:t>
            </a:r>
            <a:r>
              <a:rPr lang="de-DE" u="sng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de-DE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of</a:t>
            </a:r>
            <a:r>
              <a:rPr lang="de-DE" u="sng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de-DE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clara</a:t>
            </a:r>
            <a:r>
              <a:rPr lang="de-DE" u="sng" dirty="0">
                <a:solidFill>
                  <a:srgbClr val="808080"/>
                </a:solidFill>
                <a:latin typeface="Consolas" panose="020B0609020204030204" pitchFamily="49" charset="0"/>
              </a:rPr>
              <a:t> ("Clara")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929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2A69D-C6A6-4B72-906F-871BDBAE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4E3F0B-D624-4176-9A05-90FCC4053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Wiederholung</a:t>
            </a:r>
          </a:p>
          <a:p>
            <a:pPr>
              <a:buFont typeface="+mj-lt"/>
              <a:buAutoNum type="arabicPeriod"/>
            </a:pPr>
            <a:r>
              <a:rPr lang="de-DE" dirty="0" err="1"/>
              <a:t>ite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, </a:t>
            </a:r>
            <a:r>
              <a:rPr lang="de-DE" dirty="0" err="1"/>
              <a:t>while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OOP in Java</a:t>
            </a:r>
          </a:p>
        </p:txBody>
      </p:sp>
    </p:spTree>
    <p:extLst>
      <p:ext uri="{BB962C8B-B14F-4D97-AF65-F5344CB8AC3E}">
        <p14:creationId xmlns:p14="http://schemas.microsoft.com/office/powerpoint/2010/main" val="1053595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161B8-AF0A-4BBA-86D4-F22369B6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 </a:t>
            </a:r>
            <a:br>
              <a:rPr lang="de-DE" dirty="0"/>
            </a:br>
            <a:r>
              <a:rPr lang="de-DE" dirty="0"/>
              <a:t>mit Rückgabewerten und Argumenten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B385D7-D7D7-4ABC-95E2-1252531E1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1290C3"/>
                </a:solidFill>
                <a:latin typeface="Consolas" panose="020B0609020204030204" pitchFamily="49" charset="0"/>
              </a:rPr>
              <a:t>Student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b="1" dirty="0">
                <a:solidFill>
                  <a:srgbClr val="CC7832"/>
                </a:solidFill>
                <a:latin typeface="Consolas" panose="020B0609020204030204" pitchFamily="49" charset="0"/>
              </a:rPr>
              <a:t>	private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66E1F8"/>
                </a:solidFill>
                <a:latin typeface="Consolas" panose="020B0609020204030204" pitchFamily="49" charset="0"/>
              </a:rPr>
              <a:t>name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1EB540"/>
                </a:solidFill>
                <a:latin typeface="Consolas" panose="020B0609020204030204" pitchFamily="49" charset="0"/>
              </a:rPr>
              <a:t>	Student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79ABFF"/>
                </a:solidFill>
                <a:latin typeface="Consolas" panose="020B0609020204030204" pitchFamily="49" charset="0"/>
              </a:rPr>
              <a:t>name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de-DE" b="1" dirty="0">
                <a:solidFill>
                  <a:srgbClr val="CC7832"/>
                </a:solidFill>
                <a:latin typeface="Consolas" panose="020B0609020204030204" pitchFamily="49" charset="0"/>
              </a:rPr>
              <a:t>		this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b="1" dirty="0">
                <a:solidFill>
                  <a:srgbClr val="66E1F8"/>
                </a:solidFill>
                <a:latin typeface="Consolas" panose="020B0609020204030204" pitchFamily="49" charset="0"/>
              </a:rPr>
              <a:t>name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79ABFF"/>
                </a:solidFill>
                <a:latin typeface="Consolas" panose="020B0609020204030204" pitchFamily="49" charset="0"/>
              </a:rPr>
              <a:t>name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CC7832"/>
                </a:solidFill>
                <a:latin typeface="Consolas" panose="020B0609020204030204" pitchFamily="49" charset="0"/>
              </a:rPr>
              <a:t>	</a:t>
            </a: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1EB540"/>
                </a:solidFill>
                <a:latin typeface="Consolas" panose="020B0609020204030204" pitchFamily="49" charset="0"/>
              </a:rPr>
              <a:t>getName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b="1" dirty="0">
                <a:solidFill>
                  <a:srgbClr val="CC7832"/>
                </a:solidFill>
                <a:latin typeface="Consolas" panose="020B0609020204030204" pitchFamily="49" charset="0"/>
              </a:rPr>
              <a:t>		</a:t>
            </a: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66E1F8"/>
                </a:solidFill>
                <a:latin typeface="Consolas" panose="020B0609020204030204" pitchFamily="49" charset="0"/>
              </a:rPr>
              <a:t>name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C7832"/>
                </a:solidFill>
                <a:latin typeface="Consolas" panose="020B0609020204030204" pitchFamily="49" charset="0"/>
              </a:rPr>
              <a:t>	public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1EB540"/>
                </a:solidFill>
                <a:latin typeface="Consolas" panose="020B0609020204030204" pitchFamily="49" charset="0"/>
              </a:rPr>
              <a:t>setName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9ABFF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b="1" dirty="0">
                <a:solidFill>
                  <a:srgbClr val="CC7832"/>
                </a:solidFill>
                <a:latin typeface="Consolas" panose="020B0609020204030204" pitchFamily="49" charset="0"/>
              </a:rPr>
              <a:t>		this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de-DE" b="1" dirty="0">
                <a:solidFill>
                  <a:srgbClr val="66E1F8"/>
                </a:solidFill>
                <a:latin typeface="Consolas" panose="020B0609020204030204" pitchFamily="49" charset="0"/>
              </a:rPr>
              <a:t>name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79ABFF"/>
                </a:solidFill>
                <a:latin typeface="Consolas" panose="020B0609020204030204" pitchFamily="49" charset="0"/>
              </a:rPr>
              <a:t>name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4721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B3637-65FB-48F8-9F44-AD9DB024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75F8BB-46AD-4802-B6E9-C95A0FA8E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Du </a:t>
            </a:r>
            <a:r>
              <a:rPr lang="en-US" dirty="0" err="1"/>
              <a:t>möchtest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Einschreibungssystem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Programmierkurs</a:t>
            </a:r>
            <a:r>
              <a:rPr lang="en-US" dirty="0"/>
              <a:t> </a:t>
            </a:r>
            <a:r>
              <a:rPr lang="en-US" dirty="0" err="1"/>
              <a:t>schreiben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Es </a:t>
            </a:r>
            <a:r>
              <a:rPr lang="en-US" dirty="0" err="1"/>
              <a:t>gibt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808080"/>
                </a:highlight>
              </a:rPr>
              <a:t>Studenten</a:t>
            </a:r>
            <a:r>
              <a:rPr lang="en-US" dirty="0"/>
              <a:t> </a:t>
            </a:r>
            <a:r>
              <a:rPr lang="en-US" dirty="0" err="1"/>
              <a:t>welche</a:t>
            </a:r>
            <a:r>
              <a:rPr lang="en-US" dirty="0"/>
              <a:t> an </a:t>
            </a:r>
            <a:r>
              <a:rPr lang="en-US" dirty="0" err="1">
                <a:highlight>
                  <a:srgbClr val="808080"/>
                </a:highlight>
              </a:rPr>
              <a:t>Kursen</a:t>
            </a:r>
            <a:r>
              <a:rPr lang="en-US" dirty="0"/>
              <a:t> </a:t>
            </a:r>
            <a:r>
              <a:rPr lang="en-US" dirty="0" err="1"/>
              <a:t>teilnehmen</a:t>
            </a:r>
            <a:r>
              <a:rPr lang="en-US" dirty="0"/>
              <a:t> </a:t>
            </a:r>
            <a:r>
              <a:rPr lang="en-US" dirty="0" err="1"/>
              <a:t>wollen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die von </a:t>
            </a:r>
            <a:r>
              <a:rPr lang="en-US" dirty="0" err="1">
                <a:highlight>
                  <a:srgbClr val="808080"/>
                </a:highlight>
              </a:rPr>
              <a:t>Tutoren</a:t>
            </a:r>
            <a:r>
              <a:rPr lang="en-US" dirty="0"/>
              <a:t> </a:t>
            </a:r>
            <a:r>
              <a:rPr lang="en-US" dirty="0" err="1"/>
              <a:t>gehalten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Die </a:t>
            </a:r>
            <a:r>
              <a:rPr lang="en-US" dirty="0" err="1"/>
              <a:t>Kurse</a:t>
            </a:r>
            <a:r>
              <a:rPr lang="en-US" dirty="0"/>
              <a:t> </a:t>
            </a:r>
            <a:r>
              <a:rPr lang="en-US" dirty="0" err="1"/>
              <a:t>finden</a:t>
            </a:r>
            <a:r>
              <a:rPr lang="en-US" dirty="0"/>
              <a:t> in </a:t>
            </a:r>
            <a:r>
              <a:rPr lang="en-US" dirty="0" err="1">
                <a:highlight>
                  <a:srgbClr val="808080"/>
                </a:highlight>
              </a:rPr>
              <a:t>Räumen</a:t>
            </a:r>
            <a:r>
              <a:rPr lang="en-US" dirty="0"/>
              <a:t> </a:t>
            </a:r>
            <a:r>
              <a:rPr lang="en-US" dirty="0" err="1"/>
              <a:t>statt</a:t>
            </a:r>
            <a:r>
              <a:rPr lang="en-US" dirty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4989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363352-6891-4640-82F3-6EC06058B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37213-E63A-435B-9325-3E0B0E9DC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http://fsr.github.io/java-lessons/exercises/02_library_part_1.html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414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625226-2B98-4FC4-A4B4-56DD9C3A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25F758-507A-4767-AB6F-8946FCD0B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</a:t>
            </a:r>
            <a:r>
              <a:rPr lang="de-DE" dirty="0"/>
              <a:t>, </a:t>
            </a:r>
            <a:r>
              <a:rPr lang="de-DE" dirty="0" err="1"/>
              <a:t>long</a:t>
            </a:r>
            <a:endParaRPr lang="de-DE" dirty="0"/>
          </a:p>
          <a:p>
            <a:r>
              <a:rPr lang="de-DE" dirty="0" err="1"/>
              <a:t>float</a:t>
            </a:r>
            <a:r>
              <a:rPr lang="de-DE" dirty="0"/>
              <a:t>, double</a:t>
            </a:r>
          </a:p>
          <a:p>
            <a:r>
              <a:rPr lang="de-DE" dirty="0"/>
              <a:t>Char</a:t>
            </a:r>
          </a:p>
          <a:p>
            <a:r>
              <a:rPr lang="de-DE" dirty="0"/>
              <a:t>String</a:t>
            </a:r>
          </a:p>
          <a:p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(String[] </a:t>
            </a:r>
            <a:r>
              <a:rPr lang="de-DE" dirty="0" err="1"/>
              <a:t>args</a:t>
            </a:r>
            <a:r>
              <a:rPr lang="de-DE" dirty="0"/>
              <a:t>)</a:t>
            </a:r>
          </a:p>
          <a:p>
            <a:r>
              <a:rPr lang="de-DE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3841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B329C-BE50-4F09-8B83-D5CBF0EF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if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11A68E-7470-4F3B-A977-655F3FB0C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de-DE" b="1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condition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//do something if condition is true</a:t>
            </a:r>
          </a:p>
          <a:p>
            <a:pPr marL="0" indent="0">
              <a:buNone/>
            </a:pPr>
            <a:r>
              <a:rPr lang="de-DE" u="sng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b="1" dirty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de-DE" b="1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a 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b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//if a = b then do something</a:t>
            </a:r>
            <a:endParaRPr lang="de-DE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u="sng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56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8C04A-F73B-4A25-89BC-ED55E7D6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else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003A74-48E1-4E4F-8D52-421A32AB2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53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de-DE" b="1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condition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//do something if condition is true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} </a:t>
            </a: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else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//do something if condition is false</a:t>
            </a:r>
          </a:p>
          <a:p>
            <a:pPr marL="0" indent="0">
              <a:buNone/>
            </a:pPr>
            <a:r>
              <a:rPr lang="de-DE" u="sng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u="sng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de-DE" b="1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a 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b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//do something if a = b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} </a:t>
            </a: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else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//do something if a != b </a:t>
            </a:r>
          </a:p>
          <a:p>
            <a:pPr marL="0" indent="0">
              <a:buNone/>
            </a:pPr>
            <a:r>
              <a:rPr lang="de-DE" u="sng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823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99CC0-0F60-43A9-8764-9AD3AFA1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8F9E07-9B75-4CAC-BE66-A44F06024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de-DE" b="1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condition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//do something if condition is true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else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de-DE" b="1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otherConditon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//do something if condition is false and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otherCondition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is true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else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//do something if condition is false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98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262C7-FC88-4D4F-97DF-C1889C56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46F4EE-76EF-419A-AEF4-A67171D6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ED7F48"/>
                </a:solidFill>
                <a:latin typeface="Consolas" panose="020B0609020204030204" pitchFamily="49" charset="0"/>
              </a:rPr>
              <a:t>myNumber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de-DE" b="1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myNumber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290C3"/>
                </a:solidFill>
                <a:latin typeface="Consolas" panose="020B0609020204030204" pitchFamily="49" charset="0"/>
              </a:rPr>
              <a:t>	System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Won't be printed because </a:t>
            </a:r>
            <a:r>
              <a:rPr lang="en-US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myNumber</a:t>
            </a:r>
            <a:r>
              <a:rPr 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 != 3"</a:t>
            </a:r>
            <a:r>
              <a:rPr lang="en-US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else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de-DE" b="1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myNumber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290C3"/>
                </a:solidFill>
                <a:latin typeface="Consolas" panose="020B0609020204030204" pitchFamily="49" charset="0"/>
              </a:rPr>
              <a:t>	System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Won't be printed because </a:t>
            </a:r>
            <a:r>
              <a:rPr lang="en-US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myNumber</a:t>
            </a:r>
            <a:r>
              <a:rPr 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 != 2"</a:t>
            </a:r>
            <a:r>
              <a:rPr lang="en-US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de-DE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else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290C3"/>
                </a:solidFill>
                <a:latin typeface="Consolas" panose="020B0609020204030204" pitchFamily="49" charset="0"/>
              </a:rPr>
              <a:t>	System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Will be printed because </a:t>
            </a:r>
            <a:r>
              <a:rPr lang="en-US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myNumber</a:t>
            </a:r>
            <a:r>
              <a:rPr 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 != 3"</a:t>
            </a:r>
            <a:r>
              <a:rPr lang="en-US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3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16BF3-F041-4F96-A513-DA57DB4F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Conditions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423D24-0043-4F7A-BFD1-DC424EF85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835461"/>
          </a:xfrm>
        </p:spPr>
        <p:txBody>
          <a:bodyPr>
            <a:normAutofit/>
          </a:bodyPr>
          <a:lstStyle/>
          <a:p>
            <a:r>
              <a:rPr lang="de-DE" dirty="0"/>
              <a:t>== Gleich</a:t>
            </a:r>
          </a:p>
          <a:p>
            <a:r>
              <a:rPr lang="de-DE" dirty="0"/>
              <a:t>!= Ungleich</a:t>
            </a:r>
          </a:p>
          <a:p>
            <a:r>
              <a:rPr lang="de-DE" dirty="0"/>
              <a:t>&gt; Größer als</a:t>
            </a:r>
          </a:p>
          <a:p>
            <a:r>
              <a:rPr lang="de-DE" dirty="0"/>
              <a:t>&lt; Kleiner als</a:t>
            </a:r>
          </a:p>
          <a:p>
            <a:r>
              <a:rPr lang="de-DE" dirty="0"/>
              <a:t>&gt;= Größer/Gleich</a:t>
            </a:r>
          </a:p>
          <a:p>
            <a:r>
              <a:rPr lang="de-DE" dirty="0"/>
              <a:t>&lt;= Kleiner/Gleich</a:t>
            </a:r>
          </a:p>
          <a:p>
            <a:r>
              <a:rPr lang="de-DE" dirty="0" err="1"/>
              <a:t>true</a:t>
            </a:r>
            <a:endParaRPr lang="de-DE" dirty="0"/>
          </a:p>
          <a:p>
            <a:r>
              <a:rPr lang="de-DE" dirty="0" err="1"/>
              <a:t>false</a:t>
            </a:r>
            <a:endParaRPr lang="de-DE" dirty="0"/>
          </a:p>
          <a:p>
            <a:r>
              <a:rPr lang="de-DE" dirty="0"/>
              <a:t>&amp;&amp; 	AND</a:t>
            </a:r>
          </a:p>
          <a:p>
            <a:r>
              <a:rPr lang="de-DE" dirty="0"/>
              <a:t>|| 	OR</a:t>
            </a:r>
          </a:p>
        </p:txBody>
      </p:sp>
    </p:spTree>
    <p:extLst>
      <p:ext uri="{BB962C8B-B14F-4D97-AF65-F5344CB8AC3E}">
        <p14:creationId xmlns:p14="http://schemas.microsoft.com/office/powerpoint/2010/main" val="322266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3525C-ECC6-4FAC-A6A0-4E6FDF56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while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80672E-3FF9-4485-936F-5AA61C509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while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condition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// do this as long as condition is true</a:t>
            </a:r>
          </a:p>
          <a:p>
            <a:pPr marL="0" indent="0">
              <a:buNone/>
            </a:pPr>
            <a:r>
              <a:rPr lang="de-DE" u="sng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while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a </a:t>
            </a:r>
            <a:r>
              <a:rPr lang="de-DE" b="1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b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de-DE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// do this as long a = b</a:t>
            </a:r>
          </a:p>
          <a:p>
            <a:pPr marL="0" indent="0">
              <a:buNone/>
            </a:pPr>
            <a:r>
              <a:rPr lang="de-DE" u="sng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>
                <a:solidFill>
                  <a:srgbClr val="F9FAF4"/>
                </a:solidFill>
                <a:latin typeface="Consolas" panose="020B0609020204030204" pitchFamily="49" charset="0"/>
              </a:rPr>
              <a:t>Denkt an die Abbruchbedingung!</a:t>
            </a:r>
          </a:p>
        </p:txBody>
      </p:sp>
    </p:spTree>
    <p:extLst>
      <p:ext uri="{BB962C8B-B14F-4D97-AF65-F5344CB8AC3E}">
        <p14:creationId xmlns:p14="http://schemas.microsoft.com/office/powerpoint/2010/main" val="289443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280</Words>
  <Application>Microsoft Office PowerPoint</Application>
  <PresentationFormat>Breitbild</PresentationFormat>
  <Paragraphs>183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Century Gothic</vt:lpstr>
      <vt:lpstr>Consolas</vt:lpstr>
      <vt:lpstr>Wingdings 2</vt:lpstr>
      <vt:lpstr>Zitierfähig</vt:lpstr>
      <vt:lpstr>Java Kurs 2/13</vt:lpstr>
      <vt:lpstr>Inhalt </vt:lpstr>
      <vt:lpstr>Wiederholung</vt:lpstr>
      <vt:lpstr>if</vt:lpstr>
      <vt:lpstr>else</vt:lpstr>
      <vt:lpstr>else if</vt:lpstr>
      <vt:lpstr>else if</vt:lpstr>
      <vt:lpstr>Conditions</vt:lpstr>
      <vt:lpstr>while</vt:lpstr>
      <vt:lpstr>while</vt:lpstr>
      <vt:lpstr>for</vt:lpstr>
      <vt:lpstr>for</vt:lpstr>
      <vt:lpstr>Object Oriented Programming</vt:lpstr>
      <vt:lpstr>OOP with Java</vt:lpstr>
      <vt:lpstr>OOP with Java</vt:lpstr>
      <vt:lpstr>Konstruktor</vt:lpstr>
      <vt:lpstr>Methoden auf Instanzen rufen</vt:lpstr>
      <vt:lpstr>Methoden auf Instanzen rufen</vt:lpstr>
      <vt:lpstr>Methoden auf Instanzen rufen</vt:lpstr>
      <vt:lpstr>Methoden  mit Rückgabewerten und Argumenten</vt:lpstr>
      <vt:lpstr>Demo</vt:lpstr>
      <vt:lpstr>Aufgabe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Kurs 2/13</dc:title>
  <dc:creator>Florian P.</dc:creator>
  <cp:lastModifiedBy>Florian P.</cp:lastModifiedBy>
  <cp:revision>14</cp:revision>
  <dcterms:created xsi:type="dcterms:W3CDTF">2018-10-31T10:58:30Z</dcterms:created>
  <dcterms:modified xsi:type="dcterms:W3CDTF">2018-10-31T12:33:09Z</dcterms:modified>
</cp:coreProperties>
</file>