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1" r:id="rId8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E49C4-C14C-487E-9E3D-4B4EE646CA59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97B5F-8876-412F-B612-1C2F1E063DB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20110-990D-4CB4-BA3F-FCD15F43FEED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A49D-D5CB-4C9A-9BE0-4249379B378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BA6455-AA61-44C9-8A42-00B7350F48C6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EFBDE-4EBF-4694-937B-A2C70E886F8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age avec légen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BB3BC9-24BC-4367-B250-7EB68B40CFE9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48AA7-2C47-43B3-938F-A2107AE9B5E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images avec légen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E96375-1F1A-4A30-8420-07F2592EBF61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36B8B-835C-4FE8-B4F8-F987D80E2BC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3B8B5-527C-4765-B306-9448F2C4073B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CD648-EB98-49BE-81E6-4C12DDBCE2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1965-C889-4B0F-9C73-02717752C94E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FD358-2A4E-401C-B744-E437C9BD993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ermetu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4917B-B047-4B06-862A-AB39DE66634C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43BDD-76C9-424A-A653-0CCD9EE14D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5925-6E82-470C-9FDD-44B3D02C395C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6DD1D-C3C0-4D66-B2D4-5962AB04336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6968B2-3887-454F-9D78-77E4C2F4C538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2062F7-2459-4659-B1F5-EE86557D2E6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B54D0-95E3-4262-AD8F-1DA2825DEC94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EF995-B840-4901-AB29-C570AD4FB74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2AA58-5D2D-499E-A2CA-B1D7F3EFB72E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19BB8-2F60-4849-9948-314FEDFB902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93849-791F-4D20-A690-264E4E764D6D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CC77A-2EF4-41EE-8A0C-E5BA25E274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9F94-D3DD-4A6F-80E0-D0F27E78802B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8206-B9C5-4519-AFEE-3B7886CDB1C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D5E43-CDA5-4E70-BCE3-DF6BCEC5C256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58982-2589-45DE-BC0B-E87BD886169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BC41-6AB0-4CA3-A196-4FF6DBE0DC93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9435D-B64E-41E8-B959-78E043E82EF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C74F97-D0D8-46A7-9652-2F13074FF716}" type="datetimeFigureOut">
              <a:rPr lang="fr-FR"/>
              <a:pPr>
                <a:defRPr/>
              </a:pPr>
              <a:t>14/11/11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481A4E-41BA-4862-BBD0-9FF9CA5D8D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</p:sldLayoutIdLst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8013" cy="1927225"/>
          </a:xfrm>
        </p:spPr>
        <p:txBody>
          <a:bodyPr/>
          <a:lstStyle/>
          <a:p>
            <a:r>
              <a:rPr lang="fr-FR" smtClean="0"/>
              <a:t>Ergonomie des sites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3308350"/>
            <a:ext cx="8228013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Société et technologie de l’information</a:t>
            </a:r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8435" name="Imag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0100" y="4991100"/>
            <a:ext cx="1841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Ergonomie des sites web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2743200"/>
            <a:ext cx="5638800" cy="3657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 fondements de l’ergonomie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Définir l’origine de l’ergonomie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Définir les besoins des internautes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Comprendre et définir l’internaute 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 règles de l’ergonomie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 perspectives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Bouleversement des standards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Emergence des sites mobiles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2072" y="3429000"/>
            <a:ext cx="2964728" cy="222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fr-FR" smtClean="0"/>
              <a:t>Les fondements de l’ergonomie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fr-F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Origine de l’ergonomie &amp; besoins des internautes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64779" y="2492896"/>
            <a:ext cx="53220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2000"/>
              </a:spcBef>
              <a:buClr>
                <a:srgbClr val="80B606"/>
              </a:buClr>
              <a:buSzPct val="90000"/>
              <a:buFont typeface="Wingdings" pitchFamily="2" charset="2"/>
              <a:buChar char="S"/>
            </a:pPr>
            <a:r>
              <a:rPr lang="fr-FR" sz="2400" dirty="0" smtClean="0">
                <a:solidFill>
                  <a:srgbClr val="595959"/>
                </a:solidFill>
                <a:latin typeface="Calisto MT" pitchFamily="18" charset="0"/>
              </a:rPr>
              <a:t>Sous-domaine d’une longue lignée de discipline</a:t>
            </a:r>
            <a:endParaRPr lang="fr-FR" sz="2400" dirty="0">
              <a:solidFill>
                <a:srgbClr val="595959"/>
              </a:solidFill>
              <a:latin typeface="Calisto MT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87771" y="3573016"/>
            <a:ext cx="5674601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Site utile et utilisable</a:t>
            </a:r>
            <a:endParaRPr lang="fr-FR" sz="2400" dirty="0">
              <a:solidFill>
                <a:prstClr val="black">
                  <a:lumMod val="65000"/>
                  <a:lumOff val="35000"/>
                </a:prstClr>
              </a:solidFill>
              <a:latin typeface="Calisto MT"/>
            </a:endParaRP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Objectifs :    </a:t>
            </a: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 </a:t>
            </a:r>
          </a:p>
          <a:p>
            <a:pPr marL="1143000" lvl="2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Efficacité</a:t>
            </a: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/Efficience/Satisfaction</a:t>
            </a:r>
            <a:endParaRPr lang="fr-FR" sz="2400" dirty="0">
              <a:solidFill>
                <a:prstClr val="black">
                  <a:lumMod val="65000"/>
                  <a:lumOff val="35000"/>
                </a:prstClr>
              </a:solidFill>
              <a:latin typeface="Calisto MT"/>
            </a:endParaRP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Règles valables pour tous les sites</a:t>
            </a: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Accessibilité : circulaire du 07/10/1999</a:t>
            </a: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endParaRPr lang="fr-F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Calisto MT"/>
            </a:endParaRP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endParaRPr lang="fr-F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Calisto MT"/>
            </a:endParaRP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endParaRPr lang="fr-FR" sz="2400" dirty="0">
              <a:solidFill>
                <a:prstClr val="black">
                  <a:lumMod val="65000"/>
                  <a:lumOff val="35000"/>
                </a:prstClr>
              </a:solidFill>
              <a:latin typeface="Calisto MT"/>
            </a:endParaRPr>
          </a:p>
        </p:txBody>
      </p:sp>
      <p:pic>
        <p:nvPicPr>
          <p:cNvPr id="1030" name="Picture 6" descr="http://librairie.immateriel.fr/baw/9782212124798/images/chap001_img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6830" y="2492896"/>
            <a:ext cx="355609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fr-FR" smtClean="0"/>
              <a:t>Les fondements de l’ergonomie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fr-F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Comprendre et définir l’internaute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3657600"/>
            <a:ext cx="26670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Les </a:t>
            </a:r>
            <a:r>
              <a:rPr lang="fr-FR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P</a:t>
            </a:r>
            <a:r>
              <a:rPr lang="fr-FR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ersonas</a:t>
            </a:r>
            <a:endParaRPr lang="fr-F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Calisto MT"/>
            </a:endParaRP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Création</a:t>
            </a:r>
          </a:p>
          <a:p>
            <a:pPr marL="685800" lvl="1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sto MT"/>
              </a:rPr>
              <a:t>Utilisation</a:t>
            </a:r>
          </a:p>
          <a:p>
            <a:pPr marL="228600" indent="-336550" defTabSz="914400" fontAlgn="auto">
              <a:spcBef>
                <a:spcPts val="600"/>
              </a:spcBef>
              <a:spcAft>
                <a:spcPts val="0"/>
              </a:spcAft>
              <a:buClr>
                <a:srgbClr val="80B606">
                  <a:lumMod val="60000"/>
                  <a:lumOff val="40000"/>
                </a:srgbClr>
              </a:buClr>
              <a:buSzPct val="90000"/>
              <a:defRPr/>
            </a:pPr>
            <a:endParaRPr lang="fr-F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Calisto M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2667000"/>
            <a:ext cx="5842000" cy="394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webdesig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3873985"/>
            <a:ext cx="3909060" cy="2984015"/>
          </a:xfrm>
          <a:prstGeom prst="rect">
            <a:avLst/>
          </a:prstGeom>
        </p:spPr>
      </p:pic>
      <p:sp>
        <p:nvSpPr>
          <p:cNvPr id="22529" name="Titr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fr-FR" dirty="0" smtClean="0"/>
              <a:t>Les règles de l’ergonomie</a:t>
            </a:r>
          </a:p>
        </p:txBody>
      </p:sp>
      <p:sp>
        <p:nvSpPr>
          <p:cNvPr id="3" name="Espace réservé du contenu 5"/>
          <p:cNvSpPr txBox="1">
            <a:spLocks/>
          </p:cNvSpPr>
          <p:nvPr/>
        </p:nvSpPr>
        <p:spPr bwMode="auto">
          <a:xfrm>
            <a:off x="1143000" y="2895600"/>
            <a:ext cx="1981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Organisation visuelle</a:t>
            </a: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457200" y="99060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fr-FR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 Notions</a:t>
            </a:r>
          </a:p>
          <a:p>
            <a:pPr algn="ctr" defTabSz="914400" fontAlgn="auto">
              <a:spcAft>
                <a:spcPts val="0"/>
              </a:spcAft>
              <a:defRPr/>
            </a:pPr>
            <a:endParaRPr lang="fr-FR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5"/>
          <p:cNvSpPr txBox="1">
            <a:spLocks/>
          </p:cNvSpPr>
          <p:nvPr/>
        </p:nvSpPr>
        <p:spPr bwMode="auto">
          <a:xfrm>
            <a:off x="3657600" y="2895600"/>
            <a:ext cx="2362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/>
                <a:cs typeface="Calisto MT"/>
              </a:rPr>
              <a:t>Cohérence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/>
                <a:cs typeface="Calisto MT"/>
              </a:rPr>
              <a:t>Conventions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sto MT"/>
                <a:ea typeface="+mn-ea"/>
                <a:cs typeface="Calisto MT"/>
              </a:rPr>
              <a:t>Information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/>
                <a:cs typeface="Calisto MT"/>
              </a:rPr>
              <a:t>Compréhension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sto MT"/>
                <a:ea typeface="+mn-ea"/>
                <a:cs typeface="Calisto MT"/>
              </a:rPr>
              <a:t>Assistance</a:t>
            </a:r>
          </a:p>
        </p:txBody>
      </p:sp>
      <p:sp>
        <p:nvSpPr>
          <p:cNvPr id="6" name="Espace réservé du contenu 5"/>
          <p:cNvSpPr txBox="1">
            <a:spLocks/>
          </p:cNvSpPr>
          <p:nvPr/>
        </p:nvSpPr>
        <p:spPr bwMode="auto">
          <a:xfrm>
            <a:off x="6172200" y="2895600"/>
            <a:ext cx="2514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/>
                <a:cs typeface="Calisto MT"/>
              </a:rPr>
              <a:t>Gestion des erreurs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/>
                <a:cs typeface="Calisto MT"/>
              </a:rPr>
              <a:t>Rapidité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kumimoji="0" lang="fr-FR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sto MT"/>
                <a:ea typeface="+mn-ea"/>
                <a:cs typeface="Calisto MT"/>
              </a:rPr>
              <a:t>Liberté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/>
                <a:cs typeface="Calisto MT"/>
              </a:rPr>
              <a:t>Accessibilité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kumimoji="0" lang="fr-FR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sto MT"/>
                <a:ea typeface="+mn-ea"/>
                <a:cs typeface="Calisto MT"/>
              </a:rPr>
              <a:t>Satisfaction de l’internaute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sto MT"/>
              <a:ea typeface="+mn-ea"/>
              <a:cs typeface="Calisto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fr-FR" smtClean="0"/>
              <a:t>Les perspectives</a:t>
            </a: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1828800" y="2590800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Bouleversement des standards</a:t>
            </a:r>
          </a:p>
          <a:p>
            <a:pPr marL="800100" lvl="1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Diminution de la création de sites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en Flash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pbs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 tablettes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et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smartphones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800100" lvl="1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Réalisation de deux versions d’un même site (pour mobile et ordinateur)</a:t>
            </a:r>
            <a:endParaRPr lang="fr-F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Emergence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 sites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mobiles</a:t>
            </a:r>
          </a:p>
          <a:p>
            <a:pPr marL="800100" lvl="2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 Mobile Web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Pratices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 1.0 » par le W3C, basé sur dix points</a:t>
            </a:r>
            <a:endParaRPr lang="fr-F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lvl="0" indent="-342900" defTabSz="914400" fontAlgn="auto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/>
            </a:pPr>
            <a:endParaRPr lang="fr-F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2133600" cy="284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</a:p>
        </p:txBody>
      </p:sp>
      <p:sp>
        <p:nvSpPr>
          <p:cNvPr id="24578" name="Espace réservé du contenu 2"/>
          <p:cNvSpPr>
            <a:spLocks noGrp="1"/>
          </p:cNvSpPr>
          <p:nvPr>
            <p:ph idx="1"/>
          </p:nvPr>
        </p:nvSpPr>
        <p:spPr>
          <a:xfrm>
            <a:off x="3810000" y="3048000"/>
            <a:ext cx="5334000" cy="3810000"/>
          </a:xfrm>
        </p:spPr>
        <p:txBody>
          <a:bodyPr/>
          <a:lstStyle/>
          <a:p>
            <a:r>
              <a:rPr lang="fr-FR" dirty="0" smtClean="0"/>
              <a:t>Une ergonomie qui évolue avec les technologies</a:t>
            </a:r>
          </a:p>
          <a:p>
            <a:r>
              <a:rPr lang="fr-FR" dirty="0" smtClean="0"/>
              <a:t>Bouleversement de l’ergonomie avec les mobiles</a:t>
            </a:r>
          </a:p>
          <a:p>
            <a:pPr lvl="1"/>
            <a:r>
              <a:rPr lang="fr-FR" dirty="0" smtClean="0"/>
              <a:t>Simplicité et efficacité</a:t>
            </a:r>
          </a:p>
          <a:p>
            <a:r>
              <a:rPr lang="fr-FR" dirty="0" smtClean="0"/>
              <a:t>Des </a:t>
            </a:r>
            <a:r>
              <a:rPr lang="fr-FR" dirty="0" smtClean="0"/>
              <a:t>règles</a:t>
            </a:r>
            <a:r>
              <a:rPr lang="fr-FR" dirty="0" smtClean="0"/>
              <a:t> nécessaire </a:t>
            </a:r>
            <a:r>
              <a:rPr lang="fr-FR" dirty="0" smtClean="0"/>
              <a:t>à la satisfaction des </a:t>
            </a:r>
            <a:r>
              <a:rPr lang="fr-FR" dirty="0" smtClean="0"/>
              <a:t>internautes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600"/>
            <a:ext cx="3810000" cy="332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1490</TotalTime>
  <Words>201</Words>
  <Application>Microsoft Office PowerPoint</Application>
  <PresentationFormat>Présentation à l'écran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Genèse</vt:lpstr>
      <vt:lpstr>Ergonomie des sites web</vt:lpstr>
      <vt:lpstr>Ergonomie des sites web</vt:lpstr>
      <vt:lpstr>Les fondements de l’ergonomie</vt:lpstr>
      <vt:lpstr>Les fondements de l’ergonomie</vt:lpstr>
      <vt:lpstr>Les règles de l’ergonomie</vt:lpstr>
      <vt:lpstr>Les perspectives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Ergonomie des sites web</dc:title>
  <dc:creator>Florian Plantec</dc:creator>
  <cp:lastModifiedBy>Florian Plantec</cp:lastModifiedBy>
  <cp:revision>40</cp:revision>
  <dcterms:created xsi:type="dcterms:W3CDTF">2011-11-14T20:30:10Z</dcterms:created>
  <dcterms:modified xsi:type="dcterms:W3CDTF">2011-11-14T21:09:04Z</dcterms:modified>
</cp:coreProperties>
</file>