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19D38-1B6D-2F8B-F68F-1C20BA8BBBE3}" v="750" dt="2020-01-30T19:08:12.811"/>
    <p1510:client id="{695A7D09-929F-7CA8-6754-5CE6B612FCDA}" v="2" dt="2020-01-30T15:42:09.932"/>
    <p1510:client id="{9E152C5C-DC11-5A99-D80D-C922236B54DF}" v="3174" dt="2020-01-29T18:14:19.370"/>
    <p1510:client id="{C8543E9E-FD9A-5ACD-7EE4-E480CC4B75BB}" v="110" dt="2020-01-29T10:24:57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27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9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0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3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40" r:id="rId5"/>
    <p:sldLayoutId id="2147483734" r:id="rId6"/>
    <p:sldLayoutId id="2147483735" r:id="rId7"/>
    <p:sldLayoutId id="2147483736" r:id="rId8"/>
    <p:sldLayoutId id="2147483739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51C1B-3D6D-46B1-B76E-0DC6641F3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59" b="90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6A4D2-76A8-4E49-8269-CAF013672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96" y="1190746"/>
            <a:ext cx="4404359" cy="3272520"/>
          </a:xfrm>
        </p:spPr>
        <p:txBody>
          <a:bodyPr anchor="b">
            <a:noAutofit/>
          </a:bodyPr>
          <a:lstStyle/>
          <a:p>
            <a:r>
              <a:rPr lang="en-US" sz="3300" b="1" dirty="0"/>
              <a:t>Smartphone-Based Recognition of Human Activities and Postural Transitions Data Set</a:t>
            </a:r>
            <a:endParaRPr lang="en-US" sz="33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7AAE9-2053-48A2-88F8-ACE0746EC6BC}"/>
              </a:ext>
            </a:extLst>
          </p:cNvPr>
          <p:cNvSpPr txBox="1"/>
          <p:nvPr/>
        </p:nvSpPr>
        <p:spPr>
          <a:xfrm>
            <a:off x="284104" y="63706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Florian PRIGENT</a:t>
            </a:r>
          </a:p>
        </p:txBody>
      </p:sp>
    </p:spTree>
    <p:extLst>
      <p:ext uri="{BB962C8B-B14F-4D97-AF65-F5344CB8AC3E}">
        <p14:creationId xmlns:p14="http://schemas.microsoft.com/office/powerpoint/2010/main" val="21305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A804-CB33-43B1-B862-001648F9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 Les tenants et </a:t>
            </a:r>
            <a:r>
              <a:rPr lang="en-US" b="1" dirty="0" err="1">
                <a:ea typeface="+mj-lt"/>
                <a:cs typeface="+mj-lt"/>
              </a:rPr>
              <a:t>aboutissants</a:t>
            </a:r>
            <a:r>
              <a:rPr lang="en-US" b="1" dirty="0">
                <a:ea typeface="+mj-lt"/>
                <a:cs typeface="+mj-lt"/>
              </a:rPr>
              <a:t> du </a:t>
            </a:r>
            <a:r>
              <a:rPr lang="en-US" b="1" dirty="0" err="1">
                <a:ea typeface="+mj-lt"/>
                <a:cs typeface="+mj-lt"/>
              </a:rPr>
              <a:t>problème</a:t>
            </a:r>
            <a:endParaRPr lang="en-US" b="1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4DDF2174-2A25-4295-8359-0B8CF25E8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446" y="2115238"/>
            <a:ext cx="1552575" cy="1676400"/>
          </a:xfrm>
        </p:spPr>
      </p:pic>
      <p:pic>
        <p:nvPicPr>
          <p:cNvPr id="6" name="Picture 6" descr="A picture containing mug, bottle&#10;&#10;Description generated with very high confidence">
            <a:extLst>
              <a:ext uri="{FF2B5EF4-FFF2-40B4-BE49-F238E27FC236}">
                <a16:creationId xmlns:a16="http://schemas.microsoft.com/office/drawing/2014/main" id="{6069394E-DFE7-442B-B955-64BB2736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62" y="4192651"/>
            <a:ext cx="1533525" cy="166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E0D42-2B3D-4A78-AA79-3671867D70AF}"/>
              </a:ext>
            </a:extLst>
          </p:cNvPr>
          <p:cNvSpPr txBox="1"/>
          <p:nvPr/>
        </p:nvSpPr>
        <p:spPr>
          <a:xfrm>
            <a:off x="5928549" y="367077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/>
              <a:t>Accéléromètre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9E398-27A7-4E2E-92FA-2DA3C79888D6}"/>
              </a:ext>
            </a:extLst>
          </p:cNvPr>
          <p:cNvSpPr txBox="1"/>
          <p:nvPr/>
        </p:nvSpPr>
        <p:spPr>
          <a:xfrm>
            <a:off x="5890919" y="5825067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/>
              <a:t>Gyroscope</a:t>
            </a:r>
          </a:p>
          <a:p>
            <a:pPr algn="ctr"/>
            <a:endParaRPr lang="en-US" dirty="0"/>
          </a:p>
        </p:txBody>
      </p:sp>
      <p:pic>
        <p:nvPicPr>
          <p:cNvPr id="7" name="Picture 10" descr="Graffiti on a wall&#10;&#10;Description generated with high confidence">
            <a:extLst>
              <a:ext uri="{FF2B5EF4-FFF2-40B4-BE49-F238E27FC236}">
                <a16:creationId xmlns:a16="http://schemas.microsoft.com/office/drawing/2014/main" id="{1B35FE9D-C60E-4ECD-9E3A-06ADFF1D1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167" y="2111783"/>
            <a:ext cx="2592682" cy="1130847"/>
          </a:xfrm>
          <a:prstGeom prst="rect">
            <a:avLst/>
          </a:prstGeom>
        </p:spPr>
      </p:pic>
      <p:pic>
        <p:nvPicPr>
          <p:cNvPr id="15" name="Picture 15" descr="A drawing of a person&#10;&#10;Description generated with high confidence">
            <a:extLst>
              <a:ext uri="{FF2B5EF4-FFF2-40B4-BE49-F238E27FC236}">
                <a16:creationId xmlns:a16="http://schemas.microsoft.com/office/drawing/2014/main" id="{1941C697-E6AE-40C3-B7AC-492CEC8C1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198" y="3397593"/>
            <a:ext cx="2592682" cy="1006929"/>
          </a:xfrm>
          <a:prstGeom prst="rect">
            <a:avLst/>
          </a:prstGeom>
        </p:spPr>
      </p:pic>
      <p:pic>
        <p:nvPicPr>
          <p:cNvPr id="17" name="Picture 17" descr="Graffiti on a wall&#10;&#10;Description generated with high confidence">
            <a:extLst>
              <a:ext uri="{FF2B5EF4-FFF2-40B4-BE49-F238E27FC236}">
                <a16:creationId xmlns:a16="http://schemas.microsoft.com/office/drawing/2014/main" id="{2D5A332B-7E56-46B3-835E-B2A29FACE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943" y="4480011"/>
            <a:ext cx="2583275" cy="935328"/>
          </a:xfrm>
          <a:prstGeom prst="rect">
            <a:avLst/>
          </a:prstGeom>
        </p:spPr>
      </p:pic>
      <p:pic>
        <p:nvPicPr>
          <p:cNvPr id="19" name="Picture 19" descr="Graffiti on a wall&#10;&#10;Description generated with high confidence">
            <a:extLst>
              <a:ext uri="{FF2B5EF4-FFF2-40B4-BE49-F238E27FC236}">
                <a16:creationId xmlns:a16="http://schemas.microsoft.com/office/drawing/2014/main" id="{E7AF0DF0-D5D9-47BC-9E95-0F4FE7C74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370" y="5613594"/>
            <a:ext cx="2686756" cy="100208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3D7376-999F-4ACE-A481-A8AF7444AB9B}"/>
              </a:ext>
            </a:extLst>
          </p:cNvPr>
          <p:cNvSpPr/>
          <p:nvPr/>
        </p:nvSpPr>
        <p:spPr>
          <a:xfrm>
            <a:off x="8193832" y="3948684"/>
            <a:ext cx="978370" cy="4891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9AD6F-A6DF-4901-B892-2B61293A805E}"/>
              </a:ext>
            </a:extLst>
          </p:cNvPr>
          <p:cNvSpPr/>
          <p:nvPr/>
        </p:nvSpPr>
        <p:spPr>
          <a:xfrm>
            <a:off x="5847526" y="2625489"/>
            <a:ext cx="141112" cy="3508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A28D9-76ED-4361-9661-A32ADBD03A72}"/>
              </a:ext>
            </a:extLst>
          </p:cNvPr>
          <p:cNvSpPr txBox="1"/>
          <p:nvPr/>
        </p:nvSpPr>
        <p:spPr>
          <a:xfrm>
            <a:off x="820325" y="2777068"/>
            <a:ext cx="4746977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La Data Set:</a:t>
            </a:r>
          </a:p>
          <a:p>
            <a:endParaRPr lang="en-US"/>
          </a:p>
          <a:p>
            <a:r>
              <a:rPr lang="en-US" sz="1400"/>
              <a:t>Créée à partir de données relevées sur 30 </a:t>
            </a:r>
            <a:r>
              <a:rPr lang="en-US" sz="1400" dirty="0"/>
              <a:t>volontaires agés de 19 à 48 ans ayant chacun réalisé une série de 12 actions. </a:t>
            </a:r>
          </a:p>
          <a:p>
            <a:endParaRPr lang="en-US"/>
          </a:p>
          <a:p>
            <a:r>
              <a:rPr lang="en-US" b="1"/>
              <a:t>L'Objectif:</a:t>
            </a:r>
          </a:p>
          <a:p>
            <a:endParaRPr lang="en-US"/>
          </a:p>
          <a:p>
            <a:r>
              <a:rPr lang="en-US" sz="1400" dirty="0"/>
              <a:t>Essayer de prédire une position ou changement de position à partir des données relevée par l'accéléromètre et le </a:t>
            </a:r>
            <a:r>
              <a:rPr lang="en-US" sz="1400"/>
              <a:t>gyroscope d'un smarphone.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5A45-6FDC-4158-B29B-95754AE3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Analyse des composantes principales</a:t>
            </a:r>
            <a:endParaRPr lang="en-US" b="1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4D568F2-7AF0-40F2-8AD5-F41AC30D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56" y="2929343"/>
            <a:ext cx="3712162" cy="237279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0A7562-DE4A-4BD0-B355-E82C7E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55" y="4374259"/>
            <a:ext cx="3486384" cy="2380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F2363-FE4A-425B-BCB5-20650DE90DD8}"/>
              </a:ext>
            </a:extLst>
          </p:cNvPr>
          <p:cNvSpPr txBox="1"/>
          <p:nvPr/>
        </p:nvSpPr>
        <p:spPr>
          <a:xfrm>
            <a:off x="468137" y="2123839"/>
            <a:ext cx="525497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On commence par importer les données de la Data Set. Nos données étant déjà normalisées on peut directement effectuer </a:t>
            </a:r>
            <a:r>
              <a:rPr lang="en-US" sz="1400"/>
              <a:t>notre PCA sur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données</a:t>
            </a:r>
            <a:r>
              <a:rPr lang="en-US" sz="1400" dirty="0"/>
              <a:t>. </a:t>
            </a:r>
          </a:p>
          <a:p>
            <a:endParaRPr lang="en-US" sz="1400" dirty="0"/>
          </a:p>
          <a:p>
            <a:r>
              <a:rPr lang="en-US" sz="1400" i="1" dirty="0"/>
              <a:t>Suite à plusieurs essaies et afin d'obtenir les </a:t>
            </a:r>
            <a:r>
              <a:rPr lang="en-US" sz="1400" i="1" dirty="0" err="1"/>
              <a:t>graphiques</a:t>
            </a:r>
            <a:r>
              <a:rPr lang="en-US" sz="1400" i="1" dirty="0"/>
              <a:t> les plus </a:t>
            </a:r>
            <a:r>
              <a:rPr lang="en-US" sz="1400" i="1" dirty="0" err="1"/>
              <a:t>représentatif</a:t>
            </a:r>
            <a:r>
              <a:rPr lang="en-US" sz="1400" i="1" dirty="0"/>
              <a:t> possible, on ne </a:t>
            </a:r>
            <a:r>
              <a:rPr lang="en-US" sz="1400" i="1" dirty="0" err="1"/>
              <a:t>garde</a:t>
            </a:r>
            <a:r>
              <a:rPr lang="en-US" sz="1400" i="1" dirty="0"/>
              <a:t> que 80% des variances </a:t>
            </a:r>
            <a:r>
              <a:rPr lang="en-US" sz="1400" i="1" dirty="0" err="1"/>
              <a:t>expliquées</a:t>
            </a:r>
            <a:r>
              <a:rPr lang="en-US" sz="1400" i="1" dirty="0"/>
              <a:t>. </a:t>
            </a:r>
          </a:p>
          <a:p>
            <a:endParaRPr lang="en-US" sz="1400" i="1" dirty="0"/>
          </a:p>
          <a:p>
            <a:r>
              <a:rPr lang="en-US" sz="1400" dirty="0"/>
              <a:t>On remarque sur la figure qui suit que 12 des 561 </a:t>
            </a:r>
            <a:r>
              <a:rPr lang="en-US" sz="1400" dirty="0" err="1"/>
              <a:t>colonnes</a:t>
            </a:r>
            <a:r>
              <a:rPr lang="en-US" sz="1400" dirty="0"/>
              <a:t> de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suffisent</a:t>
            </a:r>
            <a:r>
              <a:rPr lang="en-US" sz="1400" dirty="0"/>
              <a:t> à </a:t>
            </a:r>
            <a:r>
              <a:rPr lang="en-US" sz="1400" dirty="0" err="1"/>
              <a:t>expliquer</a:t>
            </a:r>
            <a:r>
              <a:rPr lang="en-US" sz="1400" dirty="0"/>
              <a:t> 80% de </a:t>
            </a:r>
            <a:r>
              <a:rPr lang="en-US" sz="1400" dirty="0" err="1"/>
              <a:t>l'information</a:t>
            </a:r>
            <a:r>
              <a:rPr lang="en-US" sz="1400" dirty="0"/>
              <a:t>.</a:t>
            </a:r>
            <a:endParaRPr lang="en-US" sz="1400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DCEFB3-435D-4B3B-A71E-22AC71A773D2}"/>
              </a:ext>
            </a:extLst>
          </p:cNvPr>
          <p:cNvSpPr/>
          <p:nvPr/>
        </p:nvSpPr>
        <p:spPr>
          <a:xfrm>
            <a:off x="5847526" y="2625489"/>
            <a:ext cx="141112" cy="3508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E4C4C-386A-4EBA-B651-A94F1516CC84}"/>
              </a:ext>
            </a:extLst>
          </p:cNvPr>
          <p:cNvSpPr txBox="1"/>
          <p:nvPr/>
        </p:nvSpPr>
        <p:spPr>
          <a:xfrm>
            <a:off x="6357174" y="2123839"/>
            <a:ext cx="525497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Plus encore, on remarque avec les figures ci dessous que la première composante explique à elle seule environ 60% de la </a:t>
            </a:r>
            <a:r>
              <a:rPr lang="en-US" sz="1400"/>
              <a:t>variance expliquée ( et 70% pour les 4 premières).</a:t>
            </a:r>
            <a:endParaRPr lang="en-US" sz="1400" dirty="0"/>
          </a:p>
          <a:p>
            <a:endParaRPr lang="en-US" sz="1400" dirty="0"/>
          </a:p>
          <a:p>
            <a:endParaRPr lang="en-US" sz="1400" i="1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F2DFFAD0-6EE5-46AC-B981-D606152A6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24473"/>
              </p:ext>
            </p:extLst>
          </p:nvPr>
        </p:nvGraphicFramePr>
        <p:xfrm>
          <a:off x="6763926" y="5437482"/>
          <a:ext cx="4478302" cy="87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222">
                  <a:extLst>
                    <a:ext uri="{9D8B030D-6E8A-4147-A177-3AD203B41FA5}">
                      <a16:colId xmlns:a16="http://schemas.microsoft.com/office/drawing/2014/main" val="46891953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6763776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5886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8481119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06796181"/>
                    </a:ext>
                  </a:extLst>
                </a:gridCol>
              </a:tblGrid>
              <a:tr h="291629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Nb.  Composants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9157"/>
                  </a:ext>
                </a:extLst>
              </a:tr>
              <a:tr h="291629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Var. expliquée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latin typeface="Avenir Next LT Pro"/>
                        </a:rPr>
                        <a:t>59%</a:t>
                      </a:r>
                      <a:endParaRPr lang="en-US" sz="1300" b="0" i="0" u="none" strike="noStrike" noProof="0" dirty="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6,4%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4,5%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2,1%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98909"/>
                  </a:ext>
                </a:extLst>
              </a:tr>
              <a:tr h="291629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Var. Exp. cumulée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59%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65%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69,5%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72%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7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C319-1A9F-4C53-A9B3-B4CCD215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Predictions sur différents modèles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8478A-6CB9-4AB4-A160-9411B09FD067}"/>
              </a:ext>
            </a:extLst>
          </p:cNvPr>
          <p:cNvSpPr txBox="1"/>
          <p:nvPr/>
        </p:nvSpPr>
        <p:spPr>
          <a:xfrm>
            <a:off x="1111955" y="2494844"/>
            <a:ext cx="4822236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Afin de valider les resultats de l'analyse précédente, j'ai décidé de tester différents modèles sans modifier </a:t>
            </a:r>
            <a:r>
              <a:rPr lang="en-US" sz="1400"/>
              <a:t>leurs hyper paramètres. 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Ici j'ai fait varier le nombre de compostants de l'on gardait à la suite de notre PCA afin d'observer le </a:t>
            </a:r>
            <a:r>
              <a:rPr lang="en-US" sz="1400"/>
              <a:t>pourcentage de prédictions correcte.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On observe donc avec le graphique suivant que la prédiction est à son maximum pour chaque graphique lorsque l'on ne garde que les 4 </a:t>
            </a:r>
            <a:r>
              <a:rPr lang="en-US" sz="1400"/>
              <a:t>premieres composantes (entre 70 et 75%). 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J'ai donc décidé de ne garder que ces 4 composantes pour la suites des modélisations car les autres semblent influée de manière négative sur nos modèles </a:t>
            </a:r>
            <a:r>
              <a:rPr lang="en-US" sz="1400"/>
              <a:t>(diminution de notre pourcentage de prédiction).</a:t>
            </a:r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2BEA3B3-991D-4090-A5BD-4BB1DD0A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1" y="2572664"/>
            <a:ext cx="5612458" cy="35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9131-0FC2-43BB-96B1-B1E9D632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Grid Search: </a:t>
            </a:r>
            <a:r>
              <a:rPr lang="en-US" b="1">
                <a:ea typeface="+mj-lt"/>
                <a:cs typeface="+mj-lt"/>
              </a:rPr>
              <a:t>Logistic Regression</a:t>
            </a:r>
            <a:endParaRPr lang="en-US" b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140F91-BD7E-49A6-A9DA-4A99F809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85" y="2200332"/>
            <a:ext cx="4314236" cy="3153484"/>
          </a:xfrm>
          <a:prstGeom prst="rect">
            <a:avLst/>
          </a:prstGeom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CB6EF9F-1BF5-4B4E-A2F7-6F5B43AB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22006"/>
              </p:ext>
            </p:extLst>
          </p:nvPr>
        </p:nvGraphicFramePr>
        <p:xfrm>
          <a:off x="7072240" y="5493925"/>
          <a:ext cx="4129380" cy="110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481">
                  <a:extLst>
                    <a:ext uri="{9D8B030D-6E8A-4147-A177-3AD203B41FA5}">
                      <a16:colId xmlns:a16="http://schemas.microsoft.com/office/drawing/2014/main" val="3751245961"/>
                    </a:ext>
                  </a:extLst>
                </a:gridCol>
                <a:gridCol w="2247899">
                  <a:extLst>
                    <a:ext uri="{9D8B030D-6E8A-4147-A177-3AD203B41FA5}">
                      <a16:colId xmlns:a16="http://schemas.microsoft.com/office/drawing/2014/main" val="1227892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Accuracy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Avenir Next LT Pro"/>
                        </a:rPr>
                        <a:t>0.724225173940544</a:t>
                      </a:r>
                      <a:endParaRPr 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963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Precision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Avenir Next LT Pro"/>
                        </a:rPr>
                        <a:t>0.7119828087937785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7819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F1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Avenir Next LT Pro"/>
                        </a:rPr>
                        <a:t>0.7099965153647173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6658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8C9CF7-574A-40FB-BBAC-96149165DB1A}"/>
              </a:ext>
            </a:extLst>
          </p:cNvPr>
          <p:cNvSpPr txBox="1"/>
          <p:nvPr/>
        </p:nvSpPr>
        <p:spPr>
          <a:xfrm>
            <a:off x="1111955" y="2880548"/>
            <a:ext cx="516090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Afin</a:t>
            </a:r>
            <a:r>
              <a:rPr lang="en-US" sz="1400" dirty="0"/>
              <a:t> </a:t>
            </a:r>
            <a:r>
              <a:rPr lang="en-US" sz="1400" dirty="0" err="1"/>
              <a:t>déterminer</a:t>
            </a:r>
            <a:r>
              <a:rPr lang="en-US" sz="1400" dirty="0"/>
              <a:t> </a:t>
            </a:r>
            <a:r>
              <a:rPr lang="en-US" sz="1400" dirty="0" err="1"/>
              <a:t>quels</a:t>
            </a:r>
            <a:r>
              <a:rPr lang="en-US" sz="1400" dirty="0"/>
              <a:t> </a:t>
            </a:r>
            <a:r>
              <a:rPr lang="en-US" sz="1400" dirty="0" err="1"/>
              <a:t>était</a:t>
            </a:r>
            <a:r>
              <a:rPr lang="en-US" sz="1400" dirty="0"/>
              <a:t> le </a:t>
            </a:r>
            <a:r>
              <a:rPr lang="en-US" sz="1400" dirty="0" err="1"/>
              <a:t>meilleur</a:t>
            </a:r>
            <a:r>
              <a:rPr lang="en-US" sz="1400" dirty="0"/>
              <a:t> </a:t>
            </a:r>
            <a:r>
              <a:rPr lang="en-US" sz="1400" dirty="0" err="1"/>
              <a:t>modéle</a:t>
            </a:r>
            <a:r>
              <a:rPr lang="en-US" sz="1400" dirty="0"/>
              <a:t> à </a:t>
            </a:r>
            <a:r>
              <a:rPr lang="en-US" sz="1400" dirty="0" err="1"/>
              <a:t>utiliser</a:t>
            </a:r>
            <a:r>
              <a:rPr lang="en-US" sz="1400" dirty="0"/>
              <a:t> pour </a:t>
            </a:r>
            <a:r>
              <a:rPr lang="en-US" sz="1400" dirty="0" err="1"/>
              <a:t>notre</a:t>
            </a:r>
            <a:r>
              <a:rPr lang="en-US" sz="1400" dirty="0"/>
              <a:t> Data Set, </a:t>
            </a:r>
            <a:r>
              <a:rPr lang="en-US" sz="1400" dirty="0" err="1"/>
              <a:t>j'ai</a:t>
            </a:r>
            <a:r>
              <a:rPr lang="en-US" sz="1400" dirty="0"/>
              <a:t> </a:t>
            </a:r>
            <a:r>
              <a:rPr lang="en-US" sz="1400" dirty="0" err="1"/>
              <a:t>ensuite</a:t>
            </a:r>
            <a:r>
              <a:rPr lang="en-US" sz="1400" dirty="0"/>
              <a:t> </a:t>
            </a:r>
            <a:r>
              <a:rPr lang="en-US" sz="1400" dirty="0" err="1"/>
              <a:t>décidé</a:t>
            </a:r>
            <a:r>
              <a:rPr lang="en-US" sz="1400" dirty="0"/>
              <a:t> de passer </a:t>
            </a:r>
            <a:r>
              <a:rPr lang="en-US" sz="1400" dirty="0" err="1"/>
              <a:t>chacun</a:t>
            </a:r>
            <a:r>
              <a:rPr lang="en-US" sz="1400" dirty="0"/>
              <a:t> des 3 </a:t>
            </a:r>
            <a:r>
              <a:rPr lang="en-US" sz="1400" dirty="0" err="1"/>
              <a:t>modèles</a:t>
            </a:r>
            <a:r>
              <a:rPr lang="en-US" sz="1400" dirty="0"/>
              <a:t> dans des Grid Search </a:t>
            </a:r>
            <a:r>
              <a:rPr lang="en-US" sz="1400" dirty="0" err="1"/>
              <a:t>afin</a:t>
            </a:r>
            <a:r>
              <a:rPr lang="en-US" sz="1400" dirty="0"/>
              <a:t> de faire </a:t>
            </a:r>
            <a:r>
              <a:rPr lang="en-US" sz="1400" dirty="0" err="1"/>
              <a:t>varier</a:t>
            </a:r>
            <a:r>
              <a:rPr lang="en-US" sz="1400" dirty="0"/>
              <a:t> </a:t>
            </a:r>
            <a:r>
              <a:rPr lang="en-US" sz="1400" dirty="0" err="1"/>
              <a:t>leurs</a:t>
            </a:r>
            <a:r>
              <a:rPr lang="en-US" sz="1400" dirty="0"/>
              <a:t> hyper </a:t>
            </a:r>
            <a:r>
              <a:rPr lang="en-US" sz="1400" dirty="0" err="1"/>
              <a:t>paramètres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Pour la </a:t>
            </a:r>
            <a:r>
              <a:rPr lang="en-US" sz="1400" dirty="0" err="1"/>
              <a:t>régression</a:t>
            </a:r>
            <a:r>
              <a:rPr lang="en-US" sz="1400" dirty="0"/>
              <a:t> logistic, les </a:t>
            </a:r>
            <a:r>
              <a:rPr lang="en-US" sz="1400" dirty="0" err="1"/>
              <a:t>valeurs</a:t>
            </a:r>
            <a:r>
              <a:rPr lang="en-US" sz="1400" dirty="0"/>
              <a:t> des </a:t>
            </a:r>
            <a:r>
              <a:rPr lang="en-US" sz="1400" dirty="0" err="1"/>
              <a:t>différents</a:t>
            </a:r>
            <a:r>
              <a:rPr lang="en-US" sz="1400" dirty="0"/>
              <a:t> </a:t>
            </a:r>
            <a:r>
              <a:rPr lang="en-US" sz="1400" dirty="0" err="1"/>
              <a:t>hypers</a:t>
            </a:r>
            <a:r>
              <a:rPr lang="en-US" sz="1400" dirty="0"/>
              <a:t> </a:t>
            </a:r>
            <a:r>
              <a:rPr lang="en-US" sz="1400" dirty="0" err="1"/>
              <a:t>paramètres</a:t>
            </a:r>
            <a:r>
              <a:rPr lang="en-US" sz="1400" dirty="0"/>
              <a:t> que </a:t>
            </a:r>
            <a:r>
              <a:rPr lang="en-US" sz="1400" dirty="0" err="1"/>
              <a:t>l'on</a:t>
            </a:r>
            <a:r>
              <a:rPr lang="en-US" sz="1400" dirty="0"/>
              <a:t> fait </a:t>
            </a:r>
            <a:r>
              <a:rPr lang="en-US" sz="1400" dirty="0" err="1"/>
              <a:t>varier</a:t>
            </a:r>
            <a:r>
              <a:rPr lang="en-US" sz="1400" dirty="0"/>
              <a:t> </a:t>
            </a:r>
            <a:r>
              <a:rPr lang="en-US" sz="1400" dirty="0" err="1"/>
              <a:t>sont</a:t>
            </a:r>
            <a:r>
              <a:rPr lang="en-US" sz="1400" dirty="0"/>
              <a:t> les </a:t>
            </a:r>
            <a:r>
              <a:rPr lang="en-US" sz="1400" dirty="0" err="1"/>
              <a:t>suivants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"C":</a:t>
            </a:r>
            <a:r>
              <a:rPr lang="en-US" sz="1400">
                <a:ea typeface="+mn-lt"/>
                <a:cs typeface="+mn-lt"/>
              </a:rPr>
              <a:t> [0.001, 0.01, 0.1, 1, 10, 100, 1000],</a:t>
            </a:r>
            <a:endParaRPr lang="en-US" dirty="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"penalty":</a:t>
            </a:r>
            <a:r>
              <a:rPr lang="en-US" sz="1400" dirty="0">
                <a:ea typeface="+mn-lt"/>
                <a:cs typeface="+mn-lt"/>
              </a:rPr>
              <a:t> ("l1", "l2"), </a:t>
            </a:r>
            <a:endParaRPr lang="en-US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"</a:t>
            </a:r>
            <a:r>
              <a:rPr lang="en-US" sz="1400" b="1" dirty="0" err="1">
                <a:ea typeface="+mn-lt"/>
                <a:cs typeface="+mn-lt"/>
              </a:rPr>
              <a:t>max_iter</a:t>
            </a:r>
            <a:r>
              <a:rPr lang="en-US" sz="1400" b="1" dirty="0">
                <a:ea typeface="+mn-lt"/>
                <a:cs typeface="+mn-lt"/>
              </a:rPr>
              <a:t>":</a:t>
            </a:r>
            <a:r>
              <a:rPr lang="en-US" sz="1400" dirty="0">
                <a:ea typeface="+mn-lt"/>
                <a:cs typeface="+mn-lt"/>
              </a:rPr>
              <a:t> [1000, 10000, 100000]</a:t>
            </a:r>
            <a:endParaRPr lang="en-US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On </a:t>
            </a:r>
            <a:r>
              <a:rPr lang="en-US" sz="1400" dirty="0" err="1">
                <a:ea typeface="+mn-lt"/>
                <a:cs typeface="+mn-lt"/>
              </a:rPr>
              <a:t>obtient</a:t>
            </a:r>
            <a:r>
              <a:rPr lang="en-US" sz="1400" dirty="0">
                <a:ea typeface="+mn-lt"/>
                <a:cs typeface="+mn-lt"/>
              </a:rPr>
              <a:t> un </a:t>
            </a:r>
            <a:r>
              <a:rPr lang="en-US" sz="1400" dirty="0" err="1">
                <a:ea typeface="+mn-lt"/>
                <a:cs typeface="+mn-lt"/>
              </a:rPr>
              <a:t>resultat</a:t>
            </a:r>
            <a:r>
              <a:rPr lang="en-US" sz="1400" dirty="0">
                <a:ea typeface="+mn-lt"/>
                <a:cs typeface="+mn-lt"/>
              </a:rPr>
              <a:t> à 72% de </a:t>
            </a:r>
            <a:r>
              <a:rPr lang="en-US" sz="1400" dirty="0" err="1">
                <a:ea typeface="+mn-lt"/>
                <a:cs typeface="+mn-lt"/>
              </a:rPr>
              <a:t>précision</a:t>
            </a:r>
            <a:r>
              <a:rPr lang="en-US" sz="14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35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9131-0FC2-43BB-96B1-B1E9D632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Grid Search: </a:t>
            </a:r>
            <a:r>
              <a:rPr lang="en-US" b="1">
                <a:ea typeface="+mj-lt"/>
                <a:cs typeface="+mj-lt"/>
              </a:rPr>
              <a:t>Random Forest</a:t>
            </a:r>
            <a:endParaRPr lang="en-US" b="1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A8B870-F7F5-417E-8974-1996E469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85" y="2158437"/>
            <a:ext cx="4389495" cy="3284312"/>
          </a:xfrm>
          <a:prstGeom prst="rect">
            <a:avLst/>
          </a:prstGeom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7084AEE7-A1F5-4FCC-8ABF-2F2FC70A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5806"/>
              </p:ext>
            </p:extLst>
          </p:nvPr>
        </p:nvGraphicFramePr>
        <p:xfrm>
          <a:off x="7072240" y="5493925"/>
          <a:ext cx="4129380" cy="110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481">
                  <a:extLst>
                    <a:ext uri="{9D8B030D-6E8A-4147-A177-3AD203B41FA5}">
                      <a16:colId xmlns:a16="http://schemas.microsoft.com/office/drawing/2014/main" val="3751245961"/>
                    </a:ext>
                  </a:extLst>
                </a:gridCol>
                <a:gridCol w="2247899">
                  <a:extLst>
                    <a:ext uri="{9D8B030D-6E8A-4147-A177-3AD203B41FA5}">
                      <a16:colId xmlns:a16="http://schemas.microsoft.com/office/drawing/2014/main" val="1227892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Accuracy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/>
                        <a:t>0.7346616065781151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963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Precision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/>
                        <a:t>0.696627813548506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7819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F1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/>
                        <a:t>0.7062948120573432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6658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F8B406-64DE-4FA6-BF00-BD6BA885EFE0}"/>
              </a:ext>
            </a:extLst>
          </p:cNvPr>
          <p:cNvSpPr txBox="1"/>
          <p:nvPr/>
        </p:nvSpPr>
        <p:spPr>
          <a:xfrm>
            <a:off x="1111955" y="2880548"/>
            <a:ext cx="516090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De la </a:t>
            </a:r>
            <a:r>
              <a:rPr lang="en-US" sz="1400" dirty="0" err="1"/>
              <a:t>même</a:t>
            </a:r>
            <a:r>
              <a:rPr lang="en-US" sz="1400" dirty="0"/>
              <a:t> manière que pour le </a:t>
            </a:r>
            <a:r>
              <a:rPr lang="en-US" sz="1400" dirty="0" err="1"/>
              <a:t>modèle</a:t>
            </a:r>
            <a:r>
              <a:rPr lang="en-US" sz="1400" dirty="0"/>
              <a:t> </a:t>
            </a:r>
            <a:r>
              <a:rPr lang="en-US" sz="1400" dirty="0" err="1"/>
              <a:t>précédent</a:t>
            </a:r>
            <a:r>
              <a:rPr lang="en-US" sz="1400" dirty="0"/>
              <a:t>, </a:t>
            </a:r>
            <a:r>
              <a:rPr lang="en-US" sz="1400" dirty="0" err="1"/>
              <a:t>j'ai</a:t>
            </a:r>
            <a:r>
              <a:rPr lang="en-US" sz="1400" dirty="0"/>
              <a:t> </a:t>
            </a:r>
            <a:r>
              <a:rPr lang="en-US" sz="1400" dirty="0" err="1"/>
              <a:t>effectué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Grid Search sur la Random Forest en </a:t>
            </a:r>
            <a:r>
              <a:rPr lang="en-US" sz="1400" dirty="0" err="1"/>
              <a:t>faisant</a:t>
            </a:r>
            <a:r>
              <a:rPr lang="en-US" sz="1400" dirty="0"/>
              <a:t> </a:t>
            </a:r>
            <a:r>
              <a:rPr lang="en-US" sz="1400" dirty="0" err="1"/>
              <a:t>varier</a:t>
            </a:r>
            <a:r>
              <a:rPr lang="en-US" sz="1400" dirty="0"/>
              <a:t> les </a:t>
            </a:r>
            <a:r>
              <a:rPr lang="en-US" sz="1400" dirty="0" err="1"/>
              <a:t>hypers</a:t>
            </a:r>
            <a:r>
              <a:rPr lang="en-US" sz="1400" dirty="0"/>
              <a:t> </a:t>
            </a:r>
            <a:r>
              <a:rPr lang="en-US" sz="1400" dirty="0" err="1"/>
              <a:t>paramètres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Leurs</a:t>
            </a:r>
            <a:r>
              <a:rPr lang="en-US" sz="1400" dirty="0"/>
              <a:t> </a:t>
            </a:r>
            <a:r>
              <a:rPr lang="en-US" sz="1400" dirty="0" err="1"/>
              <a:t>valeurs</a:t>
            </a:r>
            <a:r>
              <a:rPr lang="en-US" sz="1400" dirty="0"/>
              <a:t> </a:t>
            </a:r>
            <a:r>
              <a:rPr lang="en-US" sz="1400" dirty="0" err="1"/>
              <a:t>sont</a:t>
            </a:r>
            <a:r>
              <a:rPr lang="en-US" sz="1400" dirty="0"/>
              <a:t> les </a:t>
            </a:r>
            <a:r>
              <a:rPr lang="en-US" sz="1400" dirty="0" err="1"/>
              <a:t>suivantes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"</a:t>
            </a:r>
            <a:r>
              <a:rPr lang="en-US" sz="1400" b="1" dirty="0" err="1">
                <a:ea typeface="+mn-lt"/>
                <a:cs typeface="+mn-lt"/>
              </a:rPr>
              <a:t>n_estimators</a:t>
            </a:r>
            <a:r>
              <a:rPr lang="en-US" sz="1400" b="1" dirty="0">
                <a:ea typeface="+mn-lt"/>
                <a:cs typeface="+mn-lt"/>
              </a:rPr>
              <a:t>": </a:t>
            </a:r>
            <a:r>
              <a:rPr lang="en-US" sz="1400" dirty="0">
                <a:ea typeface="+mn-lt"/>
                <a:cs typeface="+mn-lt"/>
              </a:rPr>
              <a:t>[50, 100, 200],</a:t>
            </a:r>
            <a:endParaRPr lang="en-US" dirty="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"max_depth": </a:t>
            </a:r>
            <a:r>
              <a:rPr lang="en-US" sz="1400">
                <a:ea typeface="+mn-lt"/>
                <a:cs typeface="+mn-lt"/>
              </a:rPr>
              <a:t>[2, 3, 5], </a:t>
            </a:r>
            <a:endParaRPr lang="en-US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"</a:t>
            </a:r>
            <a:r>
              <a:rPr lang="en-US" sz="1400" b="1" dirty="0" err="1">
                <a:ea typeface="+mn-lt"/>
                <a:cs typeface="+mn-lt"/>
              </a:rPr>
              <a:t>min_samples_leaf</a:t>
            </a:r>
            <a:r>
              <a:rPr lang="en-US" sz="1400" b="1" dirty="0">
                <a:ea typeface="+mn-lt"/>
                <a:cs typeface="+mn-lt"/>
              </a:rPr>
              <a:t>": </a:t>
            </a:r>
            <a:r>
              <a:rPr lang="en-US" sz="1400" dirty="0">
                <a:ea typeface="+mn-lt"/>
                <a:cs typeface="+mn-lt"/>
              </a:rPr>
              <a:t>[0.1, 0.2, 0.3],</a:t>
            </a:r>
            <a:endParaRPr lang="en-US" dirty="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"max_features": </a:t>
            </a:r>
            <a:r>
              <a:rPr lang="en-US" sz="1400" dirty="0">
                <a:ea typeface="+mn-lt"/>
                <a:cs typeface="+mn-lt"/>
              </a:rPr>
              <a:t>list(range(2,int(</a:t>
            </a:r>
            <a:r>
              <a:rPr lang="en-US" sz="1400" err="1">
                <a:ea typeface="+mn-lt"/>
                <a:cs typeface="+mn-lt"/>
              </a:rPr>
              <a:t>len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err="1">
                <a:ea typeface="+mn-lt"/>
                <a:cs typeface="+mn-lt"/>
              </a:rPr>
              <a:t>X_train_red</a:t>
            </a:r>
            <a:r>
              <a:rPr lang="en-US" sz="1400" dirty="0">
                <a:ea typeface="+mn-lt"/>
                <a:cs typeface="+mn-lt"/>
              </a:rPr>
              <a:t>[0,:]))))</a:t>
            </a:r>
            <a:endParaRPr lang="en-US" dirty="0"/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On </a:t>
            </a:r>
            <a:r>
              <a:rPr lang="en-US" sz="1400" dirty="0" err="1">
                <a:ea typeface="+mn-lt"/>
                <a:cs typeface="+mn-lt"/>
              </a:rPr>
              <a:t>obtient</a:t>
            </a:r>
            <a:r>
              <a:rPr lang="en-US" sz="1400" dirty="0">
                <a:ea typeface="+mn-lt"/>
                <a:cs typeface="+mn-lt"/>
              </a:rPr>
              <a:t> un </a:t>
            </a:r>
            <a:r>
              <a:rPr lang="en-US" sz="1400" dirty="0" err="1">
                <a:ea typeface="+mn-lt"/>
                <a:cs typeface="+mn-lt"/>
              </a:rPr>
              <a:t>resultat</a:t>
            </a:r>
            <a:r>
              <a:rPr lang="en-US" sz="1400" dirty="0">
                <a:ea typeface="+mn-lt"/>
                <a:cs typeface="+mn-lt"/>
              </a:rPr>
              <a:t> à 73% de </a:t>
            </a:r>
            <a:r>
              <a:rPr lang="en-US" sz="1400" dirty="0" err="1">
                <a:ea typeface="+mn-lt"/>
                <a:cs typeface="+mn-lt"/>
              </a:rPr>
              <a:t>précision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9131-0FC2-43BB-96B1-B1E9D632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Grid Search: </a:t>
            </a:r>
            <a:r>
              <a:rPr lang="en-US" b="1">
                <a:ea typeface="+mj-lt"/>
                <a:cs typeface="+mj-lt"/>
              </a:rPr>
              <a:t>SVC</a:t>
            </a:r>
            <a:endParaRPr lang="en-US" b="1"/>
          </a:p>
        </p:txBody>
      </p:sp>
      <p:pic>
        <p:nvPicPr>
          <p:cNvPr id="6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D889AD-4CEF-46EA-AAFF-2A3A43D5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62" y="2169886"/>
            <a:ext cx="4417719" cy="3233193"/>
          </a:xfrm>
          <a:prstGeom prst="rect">
            <a:avLst/>
          </a:prstGeom>
        </p:spPr>
      </p:pic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0F0002C-5D39-4AFD-91C8-54D68A52D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78435"/>
              </p:ext>
            </p:extLst>
          </p:nvPr>
        </p:nvGraphicFramePr>
        <p:xfrm>
          <a:off x="7057863" y="5493925"/>
          <a:ext cx="4129380" cy="110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481">
                  <a:extLst>
                    <a:ext uri="{9D8B030D-6E8A-4147-A177-3AD203B41FA5}">
                      <a16:colId xmlns:a16="http://schemas.microsoft.com/office/drawing/2014/main" val="3751245961"/>
                    </a:ext>
                  </a:extLst>
                </a:gridCol>
                <a:gridCol w="2247899">
                  <a:extLst>
                    <a:ext uri="{9D8B030D-6E8A-4147-A177-3AD203B41FA5}">
                      <a16:colId xmlns:a16="http://schemas.microsoft.com/office/drawing/2014/main" val="1227892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Accuracy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/>
                        <a:t>0.7526881720430108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963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Precision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/>
                        <a:t>0.7553584767531201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7819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Avenir Next LT Pro"/>
                        </a:rPr>
                        <a:t>F1 Score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/>
                        <a:t>0.7436576736463515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6658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9E0BC1-9081-418A-BE1E-51E2A3F1071B}"/>
              </a:ext>
            </a:extLst>
          </p:cNvPr>
          <p:cNvSpPr txBox="1"/>
          <p:nvPr/>
        </p:nvSpPr>
        <p:spPr>
          <a:xfrm>
            <a:off x="1111955" y="2880548"/>
            <a:ext cx="5160904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De la </a:t>
            </a:r>
            <a:r>
              <a:rPr lang="en-US" sz="1400" dirty="0" err="1"/>
              <a:t>même</a:t>
            </a:r>
            <a:r>
              <a:rPr lang="en-US" sz="1400" dirty="0"/>
              <a:t> manière que pour les deux </a:t>
            </a:r>
            <a:r>
              <a:rPr lang="en-US" sz="1400" dirty="0" err="1"/>
              <a:t>modèles</a:t>
            </a:r>
            <a:r>
              <a:rPr lang="en-US" sz="1400" dirty="0"/>
              <a:t> </a:t>
            </a:r>
            <a:r>
              <a:rPr lang="en-US" sz="1400" dirty="0" err="1"/>
              <a:t>précédent</a:t>
            </a:r>
            <a:r>
              <a:rPr lang="en-US" sz="1400" dirty="0"/>
              <a:t>, </a:t>
            </a:r>
            <a:r>
              <a:rPr lang="en-US" sz="1400" dirty="0" err="1"/>
              <a:t>j'ai</a:t>
            </a:r>
            <a:r>
              <a:rPr lang="en-US" sz="1400" dirty="0"/>
              <a:t> </a:t>
            </a:r>
            <a:r>
              <a:rPr lang="en-US" sz="1400" dirty="0" err="1"/>
              <a:t>effectué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Grid search sur la SVC en </a:t>
            </a:r>
            <a:r>
              <a:rPr lang="en-US" sz="1400" dirty="0" err="1"/>
              <a:t>faisant</a:t>
            </a:r>
            <a:r>
              <a:rPr lang="en-US" sz="1400" dirty="0"/>
              <a:t> </a:t>
            </a:r>
            <a:r>
              <a:rPr lang="en-US" sz="1400" dirty="0" err="1"/>
              <a:t>varier</a:t>
            </a:r>
            <a:r>
              <a:rPr lang="en-US" sz="1400" dirty="0"/>
              <a:t> les </a:t>
            </a:r>
            <a:r>
              <a:rPr lang="en-US" sz="1400" dirty="0" err="1"/>
              <a:t>hypers</a:t>
            </a:r>
            <a:r>
              <a:rPr lang="en-US" sz="1400" dirty="0"/>
              <a:t> </a:t>
            </a:r>
            <a:r>
              <a:rPr lang="en-US" sz="1400" dirty="0" err="1"/>
              <a:t>paramètres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Leurs</a:t>
            </a:r>
            <a:r>
              <a:rPr lang="en-US" sz="1400" dirty="0"/>
              <a:t> </a:t>
            </a:r>
            <a:r>
              <a:rPr lang="en-US" sz="1400" dirty="0" err="1"/>
              <a:t>valeurs</a:t>
            </a:r>
            <a:r>
              <a:rPr lang="en-US" sz="1400" dirty="0"/>
              <a:t> </a:t>
            </a:r>
            <a:r>
              <a:rPr lang="en-US" sz="1400" dirty="0" err="1"/>
              <a:t>sont</a:t>
            </a:r>
            <a:r>
              <a:rPr lang="en-US" sz="1400" dirty="0"/>
              <a:t> les </a:t>
            </a:r>
            <a:r>
              <a:rPr lang="en-US" sz="1400" dirty="0" err="1"/>
              <a:t>suivantes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"C": </a:t>
            </a:r>
            <a:r>
              <a:rPr lang="en-US" sz="1400" dirty="0">
                <a:ea typeface="+mn-lt"/>
                <a:cs typeface="+mn-lt"/>
              </a:rPr>
              <a:t>[0.01, 0.1, 1, 10, 100], </a:t>
            </a:r>
            <a:endParaRPr lang="en-US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"</a:t>
            </a:r>
            <a:r>
              <a:rPr lang="en-US" sz="1400" b="1" dirty="0" err="1">
                <a:ea typeface="+mn-lt"/>
                <a:cs typeface="+mn-lt"/>
              </a:rPr>
              <a:t>max_iter</a:t>
            </a:r>
            <a:r>
              <a:rPr lang="en-US" sz="1400" b="1" dirty="0">
                <a:ea typeface="+mn-lt"/>
                <a:cs typeface="+mn-lt"/>
              </a:rPr>
              <a:t>": </a:t>
            </a:r>
            <a:r>
              <a:rPr lang="en-US" sz="1400" dirty="0">
                <a:ea typeface="+mn-lt"/>
                <a:cs typeface="+mn-lt"/>
              </a:rPr>
              <a:t>[1000, 10000, 100000, 1000000]</a:t>
            </a:r>
            <a:endParaRPr lang="en-US" dirty="0"/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On </a:t>
            </a:r>
            <a:r>
              <a:rPr lang="en-US" sz="1400" dirty="0" err="1">
                <a:ea typeface="+mn-lt"/>
                <a:cs typeface="+mn-lt"/>
              </a:rPr>
              <a:t>obtient</a:t>
            </a:r>
            <a:r>
              <a:rPr lang="en-US" sz="1400" dirty="0">
                <a:ea typeface="+mn-lt"/>
                <a:cs typeface="+mn-lt"/>
              </a:rPr>
              <a:t> un </a:t>
            </a:r>
            <a:r>
              <a:rPr lang="en-US" sz="1400" dirty="0" err="1">
                <a:ea typeface="+mn-lt"/>
                <a:cs typeface="+mn-lt"/>
              </a:rPr>
              <a:t>resultat</a:t>
            </a:r>
            <a:r>
              <a:rPr lang="en-US" sz="1400" dirty="0">
                <a:ea typeface="+mn-lt"/>
                <a:cs typeface="+mn-lt"/>
              </a:rPr>
              <a:t> à 75% de </a:t>
            </a:r>
            <a:r>
              <a:rPr lang="en-US" sz="1400" dirty="0" err="1">
                <a:ea typeface="+mn-lt"/>
                <a:cs typeface="+mn-lt"/>
              </a:rPr>
              <a:t>précision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68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C"/>
      </a:accent1>
      <a:accent2>
        <a:srgbClr val="B13B7B"/>
      </a:accent2>
      <a:accent3>
        <a:srgbClr val="C34DBF"/>
      </a:accent3>
      <a:accent4>
        <a:srgbClr val="853BB1"/>
      </a:accent4>
      <a:accent5>
        <a:srgbClr val="654DC3"/>
      </a:accent5>
      <a:accent6>
        <a:srgbClr val="3B54B1"/>
      </a:accent6>
      <a:hlink>
        <a:srgbClr val="89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Smartphone-Based Recognition of Human Activities and Postural Transitions Data Set</vt:lpstr>
      <vt:lpstr> Les tenants et aboutissants du problème</vt:lpstr>
      <vt:lpstr>Analyse des composantes principales</vt:lpstr>
      <vt:lpstr>Predictions sur différents modèles</vt:lpstr>
      <vt:lpstr>Grid Search: Logistic Regression</vt:lpstr>
      <vt:lpstr>Grid Search: Random Forest</vt:lpstr>
      <vt:lpstr>Grid Search: SVC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dcterms:created xsi:type="dcterms:W3CDTF">2020-01-29T10:03:16Z</dcterms:created>
  <dcterms:modified xsi:type="dcterms:W3CDTF">2020-01-30T19:30:58Z</dcterms:modified>
</cp:coreProperties>
</file>