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22"/>
  </p:notesMasterIdLst>
  <p:sldIdLst>
    <p:sldId id="365" r:id="rId3"/>
    <p:sldId id="547" r:id="rId4"/>
    <p:sldId id="550" r:id="rId5"/>
    <p:sldId id="559" r:id="rId6"/>
    <p:sldId id="552" r:id="rId7"/>
    <p:sldId id="366" r:id="rId8"/>
    <p:sldId id="544" r:id="rId9"/>
    <p:sldId id="555" r:id="rId10"/>
    <p:sldId id="556" r:id="rId11"/>
    <p:sldId id="539" r:id="rId12"/>
    <p:sldId id="554" r:id="rId13"/>
    <p:sldId id="548" r:id="rId14"/>
    <p:sldId id="545" r:id="rId15"/>
    <p:sldId id="549" r:id="rId16"/>
    <p:sldId id="546" r:id="rId17"/>
    <p:sldId id="557" r:id="rId18"/>
    <p:sldId id="558" r:id="rId19"/>
    <p:sldId id="551" r:id="rId20"/>
    <p:sldId id="5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0"/>
            <p14:sldId id="559"/>
            <p14:sldId id="552"/>
            <p14:sldId id="366"/>
            <p14:sldId id="544"/>
            <p14:sldId id="555"/>
            <p14:sldId id="556"/>
          </p14:sldIdLst>
        </p14:section>
        <p14:section name="Running experiments with Azure ML" id="{366653C3-8182-44FE-ACA9-3E3010232929}">
          <p14:sldIdLst>
            <p14:sldId id="539"/>
            <p14:sldId id="554"/>
            <p14:sldId id="548"/>
            <p14:sldId id="545"/>
            <p14:sldId id="549"/>
            <p14:sldId id="546"/>
            <p14:sldId id="557"/>
            <p14:sldId id="558"/>
            <p14:sldId id="551"/>
            <p14:sldId id="5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4" d="100"/>
          <a:sy n="94" d="100"/>
        </p:scale>
        <p:origin x="3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85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485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8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6448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/>
            </a:br>
            <a:r>
              <a:rPr lang="en-US" sz="3921"/>
              <a:t>Module 2: </a:t>
            </a:r>
            <a:r>
              <a:rPr lang="en-US" sz="3921" dirty="0"/>
              <a:t>Azure Machine </a:t>
            </a:r>
            <a:r>
              <a:rPr lang="en-US" sz="3921"/>
              <a:t>Learning Experiments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8532E8-3DD7-479E-931B-3D50CC7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79" y="2233874"/>
            <a:ext cx="5457825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894680-8932-4CB3-9CAA-E4C9ED165CE9}"/>
              </a:ext>
            </a:extLst>
          </p:cNvPr>
          <p:cNvSpPr/>
          <p:nvPr/>
        </p:nvSpPr>
        <p:spPr>
          <a:xfrm>
            <a:off x="3104136" y="2967787"/>
            <a:ext cx="4043424" cy="2166898"/>
          </a:xfrm>
          <a:prstGeom prst="rect">
            <a:avLst/>
          </a:prstGeom>
          <a:solidFill>
            <a:srgbClr val="FFC000">
              <a:alpha val="588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4727A9C-9054-4310-8A5B-ECD0996820A0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Creating an experiment run with Azure ML</a:t>
            </a:r>
          </a:p>
        </p:txBody>
      </p:sp>
    </p:spTree>
    <p:extLst>
      <p:ext uri="{BB962C8B-B14F-4D97-AF65-F5344CB8AC3E}">
        <p14:creationId xmlns:p14="http://schemas.microsoft.com/office/powerpoint/2010/main" val="295683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177D-0850-4EC7-B3BA-199C5C5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environment</a:t>
            </a:r>
          </a:p>
        </p:txBody>
      </p:sp>
      <p:pic>
        <p:nvPicPr>
          <p:cNvPr id="1028" name="Picture 4" descr="Diagram of environment caching as Docker images">
            <a:extLst>
              <a:ext uri="{FF2B5EF4-FFF2-40B4-BE49-F238E27FC236}">
                <a16:creationId xmlns:a16="http://schemas.microsoft.com/office/drawing/2014/main" id="{8F41E4EF-33E0-4894-AC7E-7FC65A12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675" y="2247107"/>
            <a:ext cx="105251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7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running </a:t>
            </a:r>
            <a:r>
              <a:rPr lang="nl-NL" sz="4700" dirty="0" err="1">
                <a:cs typeface="Segoe UI"/>
              </a:rPr>
              <a:t>experiments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with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Azure</a:t>
            </a:r>
            <a:r>
              <a:rPr lang="nl-NL" sz="4700" dirty="0">
                <a:cs typeface="Segoe UI"/>
              </a:rPr>
              <a:t>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38F29-D24F-43F9-A57A-ACA87ACFAD46}"/>
              </a:ext>
            </a:extLst>
          </p:cNvPr>
          <p:cNvSpPr/>
          <p:nvPr/>
        </p:nvSpPr>
        <p:spPr>
          <a:xfrm>
            <a:off x="230293" y="291254"/>
            <a:ext cx="117314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</a:t>
            </a:r>
            <a:endParaRPr lang="nl-NL" sz="24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 is a collection of approximately 20,000 newsgroup documents, partitioned (nearly) evenly across 20 different newsgroups. To the best of my knowledge, it was originally collected by Ken Lang, probably for his Newsweeder: Learning to filter netnews paper, though he does not explicitly mention this collection. The 20 newsgroups collection has become a popular data set for experiments in text applications of machine learning techniques, such as text classification and text clustering.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Organization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data is organized into 20 different newsgroups, each corresponding to a different topic. Some of the newsgroups are very closely related to each other (e.g. comp.sys.ibm.pc.hardware / comp.sys.mac.hardware), while others are highly unrelated (e.g misc.forsale / soc.religion.christian). Here is a list of the 20 newsgroups, partitioned (more or less) according to subject matter: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comp.graphics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comp.os.ms-windows.misc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comp.sys.ibm.pc.hardware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comp.sys.mac.hardware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comp.windows.x rec.autos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rec.motorcycles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rec.sport.baseball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rec.sport.hockey sci.crypt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sci.electronics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sci.med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sci.space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9145270" y="49790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Lab_02: running experiments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A3E8-6CBA-427E-851E-EF06965E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runs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372A3-DBB7-46C6-BA01-951E6608B304}"/>
              </a:ext>
            </a:extLst>
          </p:cNvPr>
          <p:cNvSpPr/>
          <p:nvPr/>
        </p:nvSpPr>
        <p:spPr bwMode="auto">
          <a:xfrm>
            <a:off x="749300" y="1636265"/>
            <a:ext cx="10693400" cy="8585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7D01E-97D1-4086-9D6B-705954B64767}"/>
              </a:ext>
            </a:extLst>
          </p:cNvPr>
          <p:cNvSpPr/>
          <p:nvPr/>
        </p:nvSpPr>
        <p:spPr bwMode="auto">
          <a:xfrm>
            <a:off x="749300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DD51A-F7E0-452F-AE0F-E414222FAF7B}"/>
              </a:ext>
            </a:extLst>
          </p:cNvPr>
          <p:cNvSpPr/>
          <p:nvPr/>
        </p:nvSpPr>
        <p:spPr bwMode="auto">
          <a:xfrm>
            <a:off x="2362199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AF9FA-4BCF-4625-B304-425EF698A25E}"/>
              </a:ext>
            </a:extLst>
          </p:cNvPr>
          <p:cNvSpPr/>
          <p:nvPr/>
        </p:nvSpPr>
        <p:spPr bwMode="auto">
          <a:xfrm>
            <a:off x="3975098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868120-CB1C-4191-9A17-6F958E476207}"/>
              </a:ext>
            </a:extLst>
          </p:cNvPr>
          <p:cNvSpPr/>
          <p:nvPr/>
        </p:nvSpPr>
        <p:spPr bwMode="auto">
          <a:xfrm>
            <a:off x="5566409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17A1AD-BDF2-4284-AF50-4C16A7B4D49D}"/>
              </a:ext>
            </a:extLst>
          </p:cNvPr>
          <p:cNvSpPr/>
          <p:nvPr/>
        </p:nvSpPr>
        <p:spPr bwMode="auto">
          <a:xfrm>
            <a:off x="7157720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34511-DEE5-42E7-9049-7CED06D3933B}"/>
              </a:ext>
            </a:extLst>
          </p:cNvPr>
          <p:cNvSpPr/>
          <p:nvPr/>
        </p:nvSpPr>
        <p:spPr bwMode="auto">
          <a:xfrm>
            <a:off x="8749031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3B4E55-028B-4C3E-960D-99C5900B60B9}"/>
              </a:ext>
            </a:extLst>
          </p:cNvPr>
          <p:cNvSpPr/>
          <p:nvPr/>
        </p:nvSpPr>
        <p:spPr bwMode="auto">
          <a:xfrm>
            <a:off x="10340342" y="2773680"/>
            <a:ext cx="1102358" cy="1112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run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69862-5998-49F3-97E0-E65DF45BB88F}"/>
              </a:ext>
            </a:extLst>
          </p:cNvPr>
          <p:cNvSpPr/>
          <p:nvPr/>
        </p:nvSpPr>
        <p:spPr bwMode="auto">
          <a:xfrm>
            <a:off x="706120" y="4236720"/>
            <a:ext cx="1386840" cy="124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5EC009-99D8-42E8-B85C-227D94DBB4BF}"/>
              </a:ext>
            </a:extLst>
          </p:cNvPr>
          <p:cNvSpPr txBox="1"/>
          <p:nvPr/>
        </p:nvSpPr>
        <p:spPr>
          <a:xfrm>
            <a:off x="70612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179CDD-519C-419A-88D4-9B4811185A1E}"/>
              </a:ext>
            </a:extLst>
          </p:cNvPr>
          <p:cNvSpPr txBox="1"/>
          <p:nvPr/>
        </p:nvSpPr>
        <p:spPr>
          <a:xfrm>
            <a:off x="224536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88310B-B9BD-43F3-9CD0-C55B67356043}"/>
              </a:ext>
            </a:extLst>
          </p:cNvPr>
          <p:cNvSpPr txBox="1"/>
          <p:nvPr/>
        </p:nvSpPr>
        <p:spPr>
          <a:xfrm>
            <a:off x="3975098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D3ACC7-C47F-4A2A-8AC1-942A2DB45011}"/>
              </a:ext>
            </a:extLst>
          </p:cNvPr>
          <p:cNvSpPr txBox="1"/>
          <p:nvPr/>
        </p:nvSpPr>
        <p:spPr>
          <a:xfrm>
            <a:off x="5471160" y="411988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5FDB-D762-4CDC-A3E8-B84850DE91A1}"/>
              </a:ext>
            </a:extLst>
          </p:cNvPr>
          <p:cNvSpPr txBox="1"/>
          <p:nvPr/>
        </p:nvSpPr>
        <p:spPr>
          <a:xfrm>
            <a:off x="7071366" y="4165095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D13CB4-1FC0-4AF1-BEC2-D4DB2FBD0705}"/>
              </a:ext>
            </a:extLst>
          </p:cNvPr>
          <p:cNvSpPr txBox="1"/>
          <p:nvPr/>
        </p:nvSpPr>
        <p:spPr>
          <a:xfrm>
            <a:off x="8751569" y="4236720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A1351-AE8F-449E-B6CB-3AA0AB93E67B}"/>
              </a:ext>
            </a:extLst>
          </p:cNvPr>
          <p:cNvSpPr txBox="1"/>
          <p:nvPr/>
        </p:nvSpPr>
        <p:spPr>
          <a:xfrm>
            <a:off x="10297162" y="4224552"/>
            <a:ext cx="1145538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algorithm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8D3013-F7D2-4C4C-B037-4DA0F6570D77}"/>
              </a:ext>
            </a:extLst>
          </p:cNvPr>
          <p:cNvSpPr txBox="1"/>
          <p:nvPr/>
        </p:nvSpPr>
        <p:spPr>
          <a:xfrm>
            <a:off x="749300" y="2081355"/>
            <a:ext cx="1037844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Orchestrate the execution of child runs </a:t>
            </a:r>
          </a:p>
        </p:txBody>
      </p:sp>
    </p:spTree>
    <p:extLst>
      <p:ext uri="{BB962C8B-B14F-4D97-AF65-F5344CB8AC3E}">
        <p14:creationId xmlns:p14="http://schemas.microsoft.com/office/powerpoint/2010/main" val="1569663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62D-D30D-40A3-A075-609DECAD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metrics across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1A6EB-1D18-4BC2-9182-1EE614DA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1" y="1355697"/>
            <a:ext cx="5027652" cy="2510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67857E-AD84-48BA-9AFD-F8880681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1446030"/>
            <a:ext cx="5812218" cy="44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43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149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Train_15models.py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29" y="2689721"/>
            <a:ext cx="222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train_15models_sumit.py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cxnSpLocks/>
            <a:stCxn id="43" idx="0"/>
            <a:endCxn id="21" idx="0"/>
          </p:cNvCxnSpPr>
          <p:nvPr/>
        </p:nvCxnSpPr>
        <p:spPr>
          <a:xfrm rot="16200000" flipH="1">
            <a:off x="2744701" y="1793502"/>
            <a:ext cx="237659" cy="2030096"/>
          </a:xfrm>
          <a:prstGeom prst="bentConnector3">
            <a:avLst>
              <a:gd name="adj1" fmla="val 23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B0D50-9328-4940-B74A-2C0EF2BD19F1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B1E40-F450-4269-9CDC-5DDC65273229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489E2-2957-45CF-9606-0A8AB3079639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A4730-DEE0-4566-8CA4-AA7992254A05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F1930-D2D4-4928-BEAA-AA2B1FB208C8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A370AB-D1C7-44C0-A124-B459FEDE5072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A0225-FBCA-4FB2-AF7C-27DE2ECB72A2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13D96-8CF4-46D2-87CF-38C2A2A593EE}"/>
              </a:ext>
            </a:extLst>
          </p:cNvPr>
          <p:cNvSpPr/>
          <p:nvPr/>
        </p:nvSpPr>
        <p:spPr>
          <a:xfrm>
            <a:off x="7661273" y="72390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F83E8-67A0-4E76-8A30-C325AC455CED}"/>
              </a:ext>
            </a:extLst>
          </p:cNvPr>
          <p:cNvSpPr txBox="1"/>
          <p:nvPr/>
        </p:nvSpPr>
        <p:spPr>
          <a:xfrm>
            <a:off x="7647303" y="44580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0FA48-3D0E-4270-9063-2DCD4D5DAE5C}"/>
              </a:ext>
            </a:extLst>
          </p:cNvPr>
          <p:cNvSpPr/>
          <p:nvPr/>
        </p:nvSpPr>
        <p:spPr>
          <a:xfrm>
            <a:off x="7828714" y="1190764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8FCB0-8760-426E-B58B-0A7320D40432}"/>
              </a:ext>
            </a:extLst>
          </p:cNvPr>
          <p:cNvSpPr txBox="1"/>
          <p:nvPr/>
        </p:nvSpPr>
        <p:spPr>
          <a:xfrm>
            <a:off x="7888603" y="1492146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34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046433"/>
            <a:ext cx="5602653" cy="899665"/>
          </a:xfrm>
        </p:spPr>
        <p:txBody>
          <a:bodyPr>
            <a:normAutofit fontScale="90000"/>
          </a:bodyPr>
          <a:lstStyle/>
          <a:p>
            <a:r>
              <a:rPr lang="nl-NL" sz="4700" dirty="0">
                <a:cs typeface="Segoe UI"/>
              </a:rPr>
              <a:t>Lab_03: running experiments with child runs</a:t>
            </a:r>
            <a:br>
              <a:rPr lang="nl-NL" sz="4700" dirty="0">
                <a:cs typeface="Segoe UI"/>
              </a:rPr>
            </a:br>
            <a:r>
              <a:rPr lang="nl-NL" sz="4700" dirty="0">
                <a:cs typeface="Segoe UI"/>
              </a:rPr>
              <a:t>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1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94DD81CF-54C1-4BE5-83CC-20736B403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3624849"/>
            <a:ext cx="619366" cy="61951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LineChart_E9E6" title="Icon of a line chart with points of varying heights">
            <a:extLst>
              <a:ext uri="{FF2B5EF4-FFF2-40B4-BE49-F238E27FC236}">
                <a16:creationId xmlns:a16="http://schemas.microsoft.com/office/drawing/2014/main" id="{AFC8434E-8B52-499E-B20A-95AC8959F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4538" y="3664387"/>
            <a:ext cx="540316" cy="540442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" name="Copy_E8C8" title="Icon of two documents stacked together">
            <a:extLst>
              <a:ext uri="{FF2B5EF4-FFF2-40B4-BE49-F238E27FC236}">
                <a16:creationId xmlns:a16="http://schemas.microsoft.com/office/drawing/2014/main" id="{E0962A64-1BBE-453B-BB3A-5DF3308968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3613" y="2012600"/>
            <a:ext cx="540316" cy="62336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network_3" title="Icon of a server connected to a network">
            <a:extLst>
              <a:ext uri="{FF2B5EF4-FFF2-40B4-BE49-F238E27FC236}">
                <a16:creationId xmlns:a16="http://schemas.microsoft.com/office/drawing/2014/main" id="{5B40CCB1-0F79-4117-9BFC-E749F24B7C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646" y="5157238"/>
            <a:ext cx="722044" cy="749287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2700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people_3" title="Icon of a person surrounded by brackets">
            <a:extLst>
              <a:ext uri="{FF2B5EF4-FFF2-40B4-BE49-F238E27FC236}">
                <a16:creationId xmlns:a16="http://schemas.microsoft.com/office/drawing/2014/main" id="{7E034153-E695-435F-92B7-119FD5A03F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985" y="2012121"/>
            <a:ext cx="619367" cy="624317"/>
          </a:xfrm>
          <a:custGeom>
            <a:avLst/>
            <a:gdLst>
              <a:gd name="T0" fmla="*/ 346 w 346"/>
              <a:gd name="T1" fmla="*/ 265 h 348"/>
              <a:gd name="T2" fmla="*/ 346 w 346"/>
              <a:gd name="T3" fmla="*/ 348 h 348"/>
              <a:gd name="T4" fmla="*/ 263 w 346"/>
              <a:gd name="T5" fmla="*/ 348 h 348"/>
              <a:gd name="T6" fmla="*/ 346 w 346"/>
              <a:gd name="T7" fmla="*/ 83 h 348"/>
              <a:gd name="T8" fmla="*/ 346 w 346"/>
              <a:gd name="T9" fmla="*/ 0 h 348"/>
              <a:gd name="T10" fmla="*/ 263 w 346"/>
              <a:gd name="T11" fmla="*/ 0 h 348"/>
              <a:gd name="T12" fmla="*/ 83 w 346"/>
              <a:gd name="T13" fmla="*/ 0 h 348"/>
              <a:gd name="T14" fmla="*/ 0 w 346"/>
              <a:gd name="T15" fmla="*/ 0 h 348"/>
              <a:gd name="T16" fmla="*/ 0 w 346"/>
              <a:gd name="T17" fmla="*/ 83 h 348"/>
              <a:gd name="T18" fmla="*/ 0 w 346"/>
              <a:gd name="T19" fmla="*/ 265 h 348"/>
              <a:gd name="T20" fmla="*/ 0 w 346"/>
              <a:gd name="T21" fmla="*/ 348 h 348"/>
              <a:gd name="T22" fmla="*/ 83 w 346"/>
              <a:gd name="T23" fmla="*/ 348 h 348"/>
              <a:gd name="T24" fmla="*/ 173 w 346"/>
              <a:gd name="T25" fmla="*/ 184 h 348"/>
              <a:gd name="T26" fmla="*/ 229 w 346"/>
              <a:gd name="T27" fmla="*/ 129 h 348"/>
              <a:gd name="T28" fmla="*/ 173 w 346"/>
              <a:gd name="T29" fmla="*/ 73 h 348"/>
              <a:gd name="T30" fmla="*/ 117 w 346"/>
              <a:gd name="T31" fmla="*/ 129 h 348"/>
              <a:gd name="T32" fmla="*/ 173 w 346"/>
              <a:gd name="T33" fmla="*/ 184 h 348"/>
              <a:gd name="T34" fmla="*/ 262 w 346"/>
              <a:gd name="T35" fmla="*/ 275 h 348"/>
              <a:gd name="T36" fmla="*/ 172 w 346"/>
              <a:gd name="T37" fmla="*/ 184 h 348"/>
              <a:gd name="T38" fmla="*/ 82 w 346"/>
              <a:gd name="T39" fmla="*/ 2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348">
                <a:moveTo>
                  <a:pt x="346" y="265"/>
                </a:moveTo>
                <a:cubicBezTo>
                  <a:pt x="346" y="348"/>
                  <a:pt x="346" y="348"/>
                  <a:pt x="346" y="348"/>
                </a:cubicBezTo>
                <a:cubicBezTo>
                  <a:pt x="263" y="348"/>
                  <a:pt x="263" y="348"/>
                  <a:pt x="263" y="348"/>
                </a:cubicBezTo>
                <a:moveTo>
                  <a:pt x="346" y="83"/>
                </a:moveTo>
                <a:cubicBezTo>
                  <a:pt x="346" y="0"/>
                  <a:pt x="346" y="0"/>
                  <a:pt x="346" y="0"/>
                </a:cubicBezTo>
                <a:cubicBezTo>
                  <a:pt x="263" y="0"/>
                  <a:pt x="263" y="0"/>
                  <a:pt x="263" y="0"/>
                </a:cubicBezTo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3"/>
                  <a:pt x="0" y="83"/>
                  <a:pt x="0" y="83"/>
                </a:cubicBezTo>
                <a:moveTo>
                  <a:pt x="0" y="265"/>
                </a:moveTo>
                <a:cubicBezTo>
                  <a:pt x="0" y="348"/>
                  <a:pt x="0" y="348"/>
                  <a:pt x="0" y="348"/>
                </a:cubicBezTo>
                <a:cubicBezTo>
                  <a:pt x="83" y="348"/>
                  <a:pt x="83" y="348"/>
                  <a:pt x="83" y="348"/>
                </a:cubicBezTo>
                <a:moveTo>
                  <a:pt x="173" y="184"/>
                </a:moveTo>
                <a:cubicBezTo>
                  <a:pt x="204" y="184"/>
                  <a:pt x="229" y="159"/>
                  <a:pt x="229" y="129"/>
                </a:cubicBezTo>
                <a:cubicBezTo>
                  <a:pt x="229" y="98"/>
                  <a:pt x="204" y="73"/>
                  <a:pt x="173" y="73"/>
                </a:cubicBezTo>
                <a:cubicBezTo>
                  <a:pt x="142" y="73"/>
                  <a:pt x="117" y="98"/>
                  <a:pt x="117" y="129"/>
                </a:cubicBezTo>
                <a:cubicBezTo>
                  <a:pt x="117" y="159"/>
                  <a:pt x="142" y="184"/>
                  <a:pt x="173" y="184"/>
                </a:cubicBezTo>
                <a:close/>
                <a:moveTo>
                  <a:pt x="262" y="275"/>
                </a:moveTo>
                <a:cubicBezTo>
                  <a:pt x="262" y="225"/>
                  <a:pt x="222" y="184"/>
                  <a:pt x="172" y="184"/>
                </a:cubicBezTo>
                <a:cubicBezTo>
                  <a:pt x="122" y="184"/>
                  <a:pt x="82" y="225"/>
                  <a:pt x="82" y="275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585F0-7179-4ADB-AF80-701519E1E02F}"/>
              </a:ext>
            </a:extLst>
          </p:cNvPr>
          <p:cNvSpPr/>
          <p:nvPr/>
        </p:nvSpPr>
        <p:spPr>
          <a:xfrm>
            <a:off x="7043017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Scale resources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Autoscale resources to only pay while running a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7E2E-8F9B-46A3-A536-0B54682EFCA2}"/>
              </a:ext>
            </a:extLst>
          </p:cNvPr>
          <p:cNvSpPr/>
          <p:nvPr/>
        </p:nvSpPr>
        <p:spPr>
          <a:xfrm>
            <a:off x="1401329" y="3544879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Schedule jobs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Train at cloud scale using a framework of choice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D0EDF-5454-4599-9D5F-9A64E87D35D3}"/>
              </a:ext>
            </a:extLst>
          </p:cNvPr>
          <p:cNvSpPr/>
          <p:nvPr/>
        </p:nvSpPr>
        <p:spPr>
          <a:xfrm>
            <a:off x="1401329" y="1934551"/>
            <a:ext cx="3341573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Dependencies and Containers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Leverage system-managed AML compute or bring your own compute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AAE77-E3C9-4EE1-92A9-602D8CCE9FAA}"/>
              </a:ext>
            </a:extLst>
          </p:cNvPr>
          <p:cNvSpPr/>
          <p:nvPr/>
        </p:nvSpPr>
        <p:spPr>
          <a:xfrm>
            <a:off x="1401329" y="5142153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Provision clusters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Use the latest NDv2 series VMs with the NVIDIA V100 GPUs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A5646-C5C0-4E4D-9BC9-84F7426BFEE8}"/>
              </a:ext>
            </a:extLst>
          </p:cNvPr>
          <p:cNvSpPr/>
          <p:nvPr/>
        </p:nvSpPr>
        <p:spPr>
          <a:xfrm>
            <a:off x="7043017" y="1934551"/>
            <a:ext cx="316807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Distribute data</a:t>
            </a:r>
          </a:p>
          <a:p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Manage and share resources across </a:t>
            </a:r>
            <a:b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a workspace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F161F6-2437-4122-A898-C7EE4EB8428B}"/>
              </a:ext>
            </a:extLst>
          </p:cNvPr>
          <p:cNvSpPr txBox="1">
            <a:spLocks/>
          </p:cNvSpPr>
          <p:nvPr/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Training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341768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A33A-ECBD-4EAA-9576-DCFEE0FC5F72}"/>
              </a:ext>
            </a:extLst>
          </p:cNvPr>
          <p:cNvSpPr txBox="1"/>
          <p:nvPr/>
        </p:nvSpPr>
        <p:spPr>
          <a:xfrm>
            <a:off x="845675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Use leaderboards, side by side run comparison and 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1C3C-1BCA-4338-BF34-16E9C990BBCD}"/>
              </a:ext>
            </a:extLst>
          </p:cNvPr>
          <p:cNvSpPr txBox="1"/>
          <p:nvPr/>
        </p:nvSpPr>
        <p:spPr>
          <a:xfrm>
            <a:off x="6539391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Conduct a hyperparameter search on traditional ML or DNN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7708-93CF-CB46-9F01-5B230A22D267}"/>
              </a:ext>
            </a:extLst>
          </p:cNvPr>
          <p:cNvSpPr txBox="1"/>
          <p:nvPr/>
        </p:nvSpPr>
        <p:spPr>
          <a:xfrm>
            <a:off x="845675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Leverage service-side capture of run metrics, output logs and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78B62-9A61-9C45-B63F-1AE5BEB0CEC7}"/>
              </a:ext>
            </a:extLst>
          </p:cNvPr>
          <p:cNvSpPr txBox="1"/>
          <p:nvPr/>
        </p:nvSpPr>
        <p:spPr>
          <a:xfrm>
            <a:off x="6539391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 dirty="0">
                <a:solidFill>
                  <a:prstClr val="black"/>
                </a:solidFill>
                <a:latin typeface="Segoe UI"/>
              </a:rPr>
              <a:t>Manage training jobs locally, scaled-up or scaled-out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0088C-845E-6C4C-A37E-566C64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DB52CC-88F5-554E-830E-650B226D78E9}"/>
              </a:ext>
            </a:extLst>
          </p:cNvPr>
          <p:cNvGrpSpPr/>
          <p:nvPr/>
        </p:nvGrpSpPr>
        <p:grpSpPr>
          <a:xfrm>
            <a:off x="1433507" y="1969901"/>
            <a:ext cx="1424120" cy="1094291"/>
            <a:chOff x="1054529" y="1695612"/>
            <a:chExt cx="1860399" cy="142952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715EDF-1009-4749-9A68-84A6CD7FA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29" y="2126319"/>
              <a:ext cx="597959" cy="66810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E77B8F-2258-D349-9850-3798C71955E1}"/>
                </a:ext>
              </a:extLst>
            </p:cNvPr>
            <p:cNvGrpSpPr/>
            <p:nvPr/>
          </p:nvGrpSpPr>
          <p:grpSpPr>
            <a:xfrm flipH="1">
              <a:off x="1486874" y="2560684"/>
              <a:ext cx="335581" cy="410796"/>
              <a:chOff x="3003960" y="3685414"/>
              <a:chExt cx="403310" cy="493707"/>
            </a:xfrm>
            <a:solidFill>
              <a:schemeClr val="bg1"/>
            </a:solidFill>
          </p:grpSpPr>
          <p:sp>
            <p:nvSpPr>
              <p:cNvPr id="26" name="Snip Single Corner Rectangle 26">
                <a:extLst>
                  <a:ext uri="{FF2B5EF4-FFF2-40B4-BE49-F238E27FC236}">
                    <a16:creationId xmlns:a16="http://schemas.microsoft.com/office/drawing/2014/main" id="{23FE9337-4988-5A4A-96B1-BC209FEFDE3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riangle 27">
                <a:extLst>
                  <a:ext uri="{FF2B5EF4-FFF2-40B4-BE49-F238E27FC236}">
                    <a16:creationId xmlns:a16="http://schemas.microsoft.com/office/drawing/2014/main" id="{ED8A6BCC-F462-FE4C-A27F-7D2E4E439016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C8F475-A3B9-064B-80F2-C5A4D0EC20A0}"/>
                </a:ext>
              </a:extLst>
            </p:cNvPr>
            <p:cNvGrpSpPr/>
            <p:nvPr/>
          </p:nvGrpSpPr>
          <p:grpSpPr>
            <a:xfrm>
              <a:off x="2548269" y="2758480"/>
              <a:ext cx="366659" cy="366659"/>
              <a:chOff x="1672050" y="2651602"/>
              <a:chExt cx="320918" cy="3209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91F4673-4770-C24C-9B10-886099E9A2CA}"/>
                  </a:ext>
                </a:extLst>
              </p:cNvPr>
              <p:cNvGrpSpPr/>
              <p:nvPr/>
            </p:nvGrpSpPr>
            <p:grpSpPr>
              <a:xfrm>
                <a:off x="1731528" y="2712993"/>
                <a:ext cx="201963" cy="201963"/>
                <a:chOff x="10194820" y="1273488"/>
                <a:chExt cx="394855" cy="3948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CF718BB-FA19-D640-8BBC-51AD3523E74A}"/>
                    </a:ext>
                  </a:extLst>
                </p:cNvPr>
                <p:cNvCxnSpPr/>
                <p:nvPr/>
              </p:nvCxnSpPr>
              <p:spPr>
                <a:xfrm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01FEED-23A9-7045-A24E-5FA27C920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8EB863-C4D0-6C42-9833-1505136CE2A3}"/>
                  </a:ext>
                </a:extLst>
              </p:cNvPr>
              <p:cNvSpPr/>
              <p:nvPr/>
            </p:nvSpPr>
            <p:spPr bwMode="auto">
              <a:xfrm>
                <a:off x="1672050" y="2651602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82E17C-C851-DB4D-B951-D3907241F83F}"/>
                </a:ext>
              </a:extLst>
            </p:cNvPr>
            <p:cNvGrpSpPr/>
            <p:nvPr/>
          </p:nvGrpSpPr>
          <p:grpSpPr>
            <a:xfrm>
              <a:off x="2548269" y="2239742"/>
              <a:ext cx="366659" cy="366659"/>
              <a:chOff x="1672050" y="2197577"/>
              <a:chExt cx="320918" cy="3209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53A54-B7AE-0341-8F82-E623E92BD3C3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82F748-351A-CB48-981D-D485160FB098}"/>
                    </a:ext>
                  </a:extLst>
                </p:cNvPr>
                <p:cNvCxnSpPr/>
                <p:nvPr/>
              </p:nvCxnSpPr>
              <p:spPr>
                <a:xfrm>
                  <a:off x="1047750" y="3578225"/>
                  <a:ext cx="2159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9D8DBA5-891E-EF4A-9D46-CDF4D2BE99AD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96752B-7D86-734E-B064-E75579804221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77243AA-964F-F04B-9282-3C5BC8FAA1DA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A80CEBC-C74F-C64D-8B4B-F00FC9E9FE68}"/>
                  </a:ext>
                </a:extLst>
              </p:cNvPr>
              <p:cNvSpPr/>
              <p:nvPr/>
            </p:nvSpPr>
            <p:spPr bwMode="auto">
              <a:xfrm>
                <a:off x="1672050" y="219757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7AA628-4C7D-9E4B-BDA3-8528C6642C75}"/>
                </a:ext>
              </a:extLst>
            </p:cNvPr>
            <p:cNvGrpSpPr/>
            <p:nvPr/>
          </p:nvGrpSpPr>
          <p:grpSpPr>
            <a:xfrm>
              <a:off x="2548269" y="1695612"/>
              <a:ext cx="366659" cy="366659"/>
              <a:chOff x="1672050" y="1721327"/>
              <a:chExt cx="320918" cy="3209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038CED-FE3C-EF49-859B-76201DA1CCFA}"/>
                  </a:ext>
                </a:extLst>
              </p:cNvPr>
              <p:cNvGrpSpPr/>
              <p:nvPr/>
            </p:nvGrpSpPr>
            <p:grpSpPr>
              <a:xfrm>
                <a:off x="1751232" y="1788652"/>
                <a:ext cx="204931" cy="175496"/>
                <a:chOff x="1751232" y="1788652"/>
                <a:chExt cx="204931" cy="17549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B4B1955-011F-D04A-9425-D4975CD3B83C}"/>
                    </a:ext>
                  </a:extLst>
                </p:cNvPr>
                <p:cNvGrpSpPr/>
                <p:nvPr/>
              </p:nvGrpSpPr>
              <p:grpSpPr>
                <a:xfrm>
                  <a:off x="1751232" y="1791336"/>
                  <a:ext cx="180165" cy="172812"/>
                  <a:chOff x="10547588" y="3559464"/>
                  <a:chExt cx="623440" cy="597994"/>
                </a:xfrm>
              </p:grpSpPr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65C6039A-6665-4142-8767-F8D116CDE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59464"/>
                    <a:ext cx="623440" cy="597994"/>
                  </a:xfrm>
                  <a:custGeom>
                    <a:avLst/>
                    <a:gdLst>
                      <a:gd name="connsiteX0" fmla="*/ 0 w 509154"/>
                      <a:gd name="connsiteY0" fmla="*/ 0 h 488373"/>
                      <a:gd name="connsiteX1" fmla="*/ 0 w 509154"/>
                      <a:gd name="connsiteY1" fmla="*/ 488373 h 488373"/>
                      <a:gd name="connsiteX2" fmla="*/ 509154 w 509154"/>
                      <a:gd name="connsiteY2" fmla="*/ 488373 h 4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9154" h="488373">
                        <a:moveTo>
                          <a:pt x="0" y="0"/>
                        </a:moveTo>
                        <a:lnTo>
                          <a:pt x="0" y="488373"/>
                        </a:lnTo>
                        <a:lnTo>
                          <a:pt x="509154" y="488373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47322E71-C480-BB4A-A00C-D6247538A2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96957"/>
                    <a:ext cx="616772" cy="560501"/>
                  </a:xfrm>
                  <a:custGeom>
                    <a:avLst/>
                    <a:gdLst>
                      <a:gd name="connsiteX0" fmla="*/ 0 w 540327"/>
                      <a:gd name="connsiteY0" fmla="*/ 415637 h 415637"/>
                      <a:gd name="connsiteX1" fmla="*/ 166254 w 540327"/>
                      <a:gd name="connsiteY1" fmla="*/ 176646 h 415637"/>
                      <a:gd name="connsiteX2" fmla="*/ 311727 w 540327"/>
                      <a:gd name="connsiteY2" fmla="*/ 332509 h 415637"/>
                      <a:gd name="connsiteX3" fmla="*/ 540327 w 540327"/>
                      <a:gd name="connsiteY3" fmla="*/ 0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0327" h="415637">
                        <a:moveTo>
                          <a:pt x="0" y="415637"/>
                        </a:moveTo>
                        <a:lnTo>
                          <a:pt x="166254" y="176646"/>
                        </a:lnTo>
                        <a:lnTo>
                          <a:pt x="311727" y="332509"/>
                        </a:lnTo>
                        <a:lnTo>
                          <a:pt x="540327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67"/>
                    <a:endParaRPr lang="en-US" sz="1765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46" name="Triangle 45">
                  <a:extLst>
                    <a:ext uri="{FF2B5EF4-FFF2-40B4-BE49-F238E27FC236}">
                      <a16:creationId xmlns:a16="http://schemas.microsoft.com/office/drawing/2014/main" id="{8F62DFDF-A05F-DF42-AC1B-C5B54A8A2434}"/>
                    </a:ext>
                  </a:extLst>
                </p:cNvPr>
                <p:cNvSpPr/>
                <p:nvPr/>
              </p:nvSpPr>
              <p:spPr bwMode="auto">
                <a:xfrm rot="2091474">
                  <a:off x="1888434" y="1788652"/>
                  <a:ext cx="67729" cy="58387"/>
                </a:xfrm>
                <a:prstGeom prst="triangle">
                  <a:avLst/>
                </a:prstGeom>
                <a:solidFill>
                  <a:schemeClr val="tx2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6F0BE6-C85D-EE45-98A3-4C0DF325B60B}"/>
                  </a:ext>
                </a:extLst>
              </p:cNvPr>
              <p:cNvSpPr/>
              <p:nvPr/>
            </p:nvSpPr>
            <p:spPr bwMode="auto">
              <a:xfrm>
                <a:off x="1672050" y="172132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3AFC4557-B9EB-C241-8037-6CCFFF11C021}"/>
                </a:ext>
              </a:extLst>
            </p:cNvPr>
            <p:cNvSpPr/>
            <p:nvPr/>
          </p:nvSpPr>
          <p:spPr>
            <a:xfrm flipH="1">
              <a:off x="2254801" y="1865017"/>
              <a:ext cx="293502" cy="1116109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67"/>
              <a:endParaRPr lang="en-US" sz="1765" dirty="0">
                <a:solidFill>
                  <a:prstClr val="black"/>
                </a:solidFill>
                <a:latin typeface="Segoe UI"/>
              </a:endParaRP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4592277-4358-C448-B63E-ED65EFCF99CA}"/>
                </a:ext>
              </a:extLst>
            </p:cNvPr>
            <p:cNvCxnSpPr>
              <a:cxnSpLocks/>
              <a:stCxn id="48" idx="1"/>
              <a:endCxn id="26" idx="0"/>
            </p:cNvCxnSpPr>
            <p:nvPr/>
          </p:nvCxnSpPr>
          <p:spPr>
            <a:xfrm rot="10800000" flipV="1">
              <a:off x="1822455" y="2423072"/>
              <a:ext cx="725814" cy="343011"/>
            </a:xfrm>
            <a:prstGeom prst="bentConnector3">
              <a:avLst>
                <a:gd name="adj1" fmla="val 66357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86658-D64F-4343-AE93-61D9F57DC169}"/>
              </a:ext>
            </a:extLst>
          </p:cNvPr>
          <p:cNvGrpSpPr/>
          <p:nvPr/>
        </p:nvGrpSpPr>
        <p:grpSpPr>
          <a:xfrm>
            <a:off x="6990064" y="1668319"/>
            <a:ext cx="2272698" cy="1395873"/>
            <a:chOff x="6592418" y="1370957"/>
            <a:chExt cx="2856081" cy="175418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668EF45-4AB7-7D40-AC7F-02338B04B974}"/>
                </a:ext>
              </a:extLst>
            </p:cNvPr>
            <p:cNvGrpSpPr/>
            <p:nvPr/>
          </p:nvGrpSpPr>
          <p:grpSpPr>
            <a:xfrm>
              <a:off x="6699946" y="1669788"/>
              <a:ext cx="2344136" cy="1455351"/>
              <a:chOff x="6247662" y="1498279"/>
              <a:chExt cx="2541774" cy="157805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34D87DD-CB10-834D-A9E7-12EEC54FB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002" y="1498279"/>
                <a:ext cx="0" cy="126607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3D7F4E3-2D71-7843-8652-C264B427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162" y="2961999"/>
                <a:ext cx="218627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4438CDA-162D-3B4E-92C9-74457390BA7A}"/>
                  </a:ext>
                </a:extLst>
              </p:cNvPr>
              <p:cNvGrpSpPr/>
              <p:nvPr/>
            </p:nvGrpSpPr>
            <p:grpSpPr>
              <a:xfrm>
                <a:off x="6247662" y="2807653"/>
                <a:ext cx="268680" cy="268680"/>
                <a:chOff x="2316342" y="2981021"/>
                <a:chExt cx="230749" cy="23074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8C9533-8DD1-314A-BF25-4B6621BF21AD}"/>
                    </a:ext>
                  </a:extLst>
                </p:cNvPr>
                <p:cNvCxnSpPr/>
                <p:nvPr/>
              </p:nvCxnSpPr>
              <p:spPr>
                <a:xfrm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23221C0-C55F-D945-9D24-77CA27C37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BB184F8-2138-174A-86EF-6C59B730EE90}"/>
                </a:ext>
              </a:extLst>
            </p:cNvPr>
            <p:cNvGrpSpPr/>
            <p:nvPr/>
          </p:nvGrpSpPr>
          <p:grpSpPr>
            <a:xfrm>
              <a:off x="7529939" y="1997967"/>
              <a:ext cx="791117" cy="672986"/>
              <a:chOff x="6728303" y="1805887"/>
              <a:chExt cx="679432" cy="57797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1F12630-E8BA-6E4A-BECE-9A8ED68CBD58}"/>
                  </a:ext>
                </a:extLst>
              </p:cNvPr>
              <p:cNvGrpSpPr/>
              <p:nvPr/>
            </p:nvGrpSpPr>
            <p:grpSpPr>
              <a:xfrm>
                <a:off x="6728303" y="1805887"/>
                <a:ext cx="679432" cy="577978"/>
                <a:chOff x="2107244" y="1575258"/>
                <a:chExt cx="310993" cy="264555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A75DAFC-14A1-7648-B25C-1972F2E19C32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10" name="Rectangle 9">
                    <a:extLst>
                      <a:ext uri="{FF2B5EF4-FFF2-40B4-BE49-F238E27FC236}">
                        <a16:creationId xmlns:a16="http://schemas.microsoft.com/office/drawing/2014/main" id="{FBFCEE75-D939-FC45-9758-07DCAF80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11" name="Line 10">
                    <a:extLst>
                      <a:ext uri="{FF2B5EF4-FFF2-40B4-BE49-F238E27FC236}">
                        <a16:creationId xmlns:a16="http://schemas.microsoft.com/office/drawing/2014/main" id="{E8AB4D1B-9B42-3B4C-AEE6-01C1618BA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29B65BF-97CB-D64E-AECC-49C31E06CA83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07" name="Oval 11">
                    <a:extLst>
                      <a:ext uri="{FF2B5EF4-FFF2-40B4-BE49-F238E27FC236}">
                        <a16:creationId xmlns:a16="http://schemas.microsoft.com/office/drawing/2014/main" id="{C3F9AEFD-C4AE-7B45-B4CD-0DFF7B7F2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8" name="Oval 12">
                    <a:extLst>
                      <a:ext uri="{FF2B5EF4-FFF2-40B4-BE49-F238E27FC236}">
                        <a16:creationId xmlns:a16="http://schemas.microsoft.com/office/drawing/2014/main" id="{4069C0DA-D5CA-7344-8F7F-6EFC7D5A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9" name="Oval 13">
                    <a:extLst>
                      <a:ext uri="{FF2B5EF4-FFF2-40B4-BE49-F238E27FC236}">
                        <a16:creationId xmlns:a16="http://schemas.microsoft.com/office/drawing/2014/main" id="{BD037F5B-C00D-C442-815A-F96C6B8C0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6E32AD-4B50-5042-9B58-998ADC818101}"/>
                  </a:ext>
                </a:extLst>
              </p:cNvPr>
              <p:cNvGrpSpPr/>
              <p:nvPr/>
            </p:nvGrpSpPr>
            <p:grpSpPr>
              <a:xfrm>
                <a:off x="6982403" y="2034308"/>
                <a:ext cx="331099" cy="274222"/>
                <a:chOff x="1672050" y="2197577"/>
                <a:chExt cx="320918" cy="320918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8DF47EB-C692-EC48-B0F1-91747D67DFC8}"/>
                    </a:ext>
                  </a:extLst>
                </p:cNvPr>
                <p:cNvGrpSpPr/>
                <p:nvPr/>
              </p:nvGrpSpPr>
              <p:grpSpPr>
                <a:xfrm>
                  <a:off x="1738082" y="2257784"/>
                  <a:ext cx="204537" cy="199247"/>
                  <a:chOff x="1047750" y="3578225"/>
                  <a:chExt cx="368300" cy="35877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F278DFF-9374-2C42-A8DA-A188CCD095C3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578225"/>
                    <a:ext cx="2159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891D15E-184C-2F4B-B58E-9A6A3C10C69D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697817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0B4C853-FAD4-F544-A3E6-E4DF37269AE9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817409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063CB1-86BA-0947-99F4-44316D251D95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937000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26E601F-77B8-9149-A164-EEC84B7F51B8}"/>
                    </a:ext>
                  </a:extLst>
                </p:cNvPr>
                <p:cNvSpPr/>
                <p:nvPr/>
              </p:nvSpPr>
              <p:spPr bwMode="auto">
                <a:xfrm>
                  <a:off x="1672050" y="2197577"/>
                  <a:ext cx="320918" cy="32091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3C16C9-46B1-C249-9C60-2C0BB2EDFB7B}"/>
                  </a:ext>
                </a:extLst>
              </p:cNvPr>
              <p:cNvSpPr/>
              <p:nvPr/>
            </p:nvSpPr>
            <p:spPr bwMode="auto">
              <a:xfrm>
                <a:off x="6806045" y="2034308"/>
                <a:ext cx="114012" cy="2742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3D23086F-CB60-4F11-960D-95D28CDBF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2418" y="1370957"/>
              <a:ext cx="462844" cy="259121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000">
                <a:solidFill>
                  <a:srgbClr val="333333"/>
                </a:solidFill>
                <a:latin typeface="Segoe UI Semibold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4AFB179-7054-4ACF-860E-8C1992B1CAB9}"/>
                </a:ext>
              </a:extLst>
            </p:cNvPr>
            <p:cNvGrpSpPr/>
            <p:nvPr/>
          </p:nvGrpSpPr>
          <p:grpSpPr>
            <a:xfrm>
              <a:off x="9152692" y="2816821"/>
              <a:ext cx="295807" cy="294541"/>
              <a:chOff x="5775129" y="5528944"/>
              <a:chExt cx="187018" cy="188120"/>
            </a:xfrm>
            <a:noFill/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DAF44E-0743-4C73-B38F-22FD3E6F4084}"/>
                  </a:ext>
                </a:extLst>
              </p:cNvPr>
              <p:cNvGrpSpPr/>
              <p:nvPr/>
            </p:nvGrpSpPr>
            <p:grpSpPr>
              <a:xfrm flipH="1">
                <a:off x="5775129" y="5528944"/>
                <a:ext cx="187018" cy="188120"/>
                <a:chOff x="7749590" y="2876913"/>
                <a:chExt cx="187018" cy="188120"/>
              </a:xfrm>
              <a:grpFill/>
            </p:grpSpPr>
            <p:sp>
              <p:nvSpPr>
                <p:cNvPr id="106" name="Freeform 99">
                  <a:extLst>
                    <a:ext uri="{FF2B5EF4-FFF2-40B4-BE49-F238E27FC236}">
                      <a16:creationId xmlns:a16="http://schemas.microsoft.com/office/drawing/2014/main" id="{FDE09331-041C-4CCF-AA23-BA878F48C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16" y="2951946"/>
                  <a:ext cx="111966" cy="113087"/>
                </a:xfrm>
                <a:custGeom>
                  <a:avLst/>
                  <a:gdLst>
                    <a:gd name="T0" fmla="*/ 0 w 46"/>
                    <a:gd name="T1" fmla="*/ 0 h 47"/>
                    <a:gd name="T2" fmla="*/ 46 w 46"/>
                    <a:gd name="T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" h="47">
                      <a:moveTo>
                        <a:pt x="0" y="0"/>
                      </a:moveTo>
                      <a:cubicBezTo>
                        <a:pt x="25" y="0"/>
                        <a:pt x="46" y="21"/>
                        <a:pt x="46" y="47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1" name="Freeform 100">
                  <a:extLst>
                    <a:ext uri="{FF2B5EF4-FFF2-40B4-BE49-F238E27FC236}">
                      <a16:creationId xmlns:a16="http://schemas.microsoft.com/office/drawing/2014/main" id="{D945E8CD-FEDD-47DA-A60B-AEDB72080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590" y="2916113"/>
                  <a:ext cx="150035" cy="148916"/>
                </a:xfrm>
                <a:custGeom>
                  <a:avLst/>
                  <a:gdLst>
                    <a:gd name="T0" fmla="*/ 0 w 62"/>
                    <a:gd name="T1" fmla="*/ 0 h 62"/>
                    <a:gd name="T2" fmla="*/ 62 w 62"/>
                    <a:gd name="T3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" h="62">
                      <a:moveTo>
                        <a:pt x="0" y="0"/>
                      </a:moveTo>
                      <a:cubicBezTo>
                        <a:pt x="34" y="0"/>
                        <a:pt x="62" y="27"/>
                        <a:pt x="62" y="62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2" name="Freeform 101">
                  <a:extLst>
                    <a:ext uri="{FF2B5EF4-FFF2-40B4-BE49-F238E27FC236}">
                      <a16:creationId xmlns:a16="http://schemas.microsoft.com/office/drawing/2014/main" id="{3C516816-B38B-4B16-B481-2BCE5F3CE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25" y="2876913"/>
                  <a:ext cx="186983" cy="188103"/>
                </a:xfrm>
                <a:custGeom>
                  <a:avLst/>
                  <a:gdLst>
                    <a:gd name="T0" fmla="*/ 0 w 77"/>
                    <a:gd name="T1" fmla="*/ 0 h 78"/>
                    <a:gd name="T2" fmla="*/ 77 w 77"/>
                    <a:gd name="T3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" h="78">
                      <a:moveTo>
                        <a:pt x="0" y="0"/>
                      </a:moveTo>
                      <a:cubicBezTo>
                        <a:pt x="42" y="0"/>
                        <a:pt x="77" y="35"/>
                        <a:pt x="77" y="78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C4A1489-AE37-448D-84F7-57C85182300B}"/>
                  </a:ext>
                </a:extLst>
              </p:cNvPr>
              <p:cNvSpPr/>
              <p:nvPr/>
            </p:nvSpPr>
            <p:spPr bwMode="auto">
              <a:xfrm>
                <a:off x="5900501" y="5653212"/>
                <a:ext cx="56859" cy="56859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57EC0B-FE6B-B543-BFFA-01749BF1898C}"/>
              </a:ext>
            </a:extLst>
          </p:cNvPr>
          <p:cNvGrpSpPr/>
          <p:nvPr/>
        </p:nvGrpSpPr>
        <p:grpSpPr>
          <a:xfrm>
            <a:off x="6990064" y="4647563"/>
            <a:ext cx="3027189" cy="736566"/>
            <a:chOff x="960129" y="4599348"/>
            <a:chExt cx="3383213" cy="823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EE1784-F2E2-B444-BBAF-A84A32D400E6}"/>
                </a:ext>
              </a:extLst>
            </p:cNvPr>
            <p:cNvGrpSpPr/>
            <p:nvPr/>
          </p:nvGrpSpPr>
          <p:grpSpPr>
            <a:xfrm>
              <a:off x="1785766" y="4763598"/>
              <a:ext cx="548640" cy="535393"/>
              <a:chOff x="1912629" y="4904349"/>
              <a:chExt cx="548640" cy="53539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695E60A-2E3A-8647-8D98-02FA29CA3C84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8469B1-1333-7545-8098-4B22BF7EB879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AAFA6D-6E9F-ED42-B087-B44CE5C06624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E650F0-32C1-3F45-9A0F-40D7BCE36AF9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CC8D08-FCC4-FC4D-9FC1-68B7477A033B}"/>
                </a:ext>
              </a:extLst>
            </p:cNvPr>
            <p:cNvGrpSpPr/>
            <p:nvPr/>
          </p:nvGrpSpPr>
          <p:grpSpPr>
            <a:xfrm>
              <a:off x="2611403" y="4753979"/>
              <a:ext cx="548640" cy="594477"/>
              <a:chOff x="2692208" y="4894730"/>
              <a:chExt cx="548640" cy="5944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F3C650-451F-2343-AF5A-FF4FBF526BDD}"/>
                  </a:ext>
                </a:extLst>
              </p:cNvPr>
              <p:cNvGrpSpPr/>
              <p:nvPr/>
            </p:nvGrpSpPr>
            <p:grpSpPr>
              <a:xfrm>
                <a:off x="2692208" y="489473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856743D7-94D9-D74E-9AFD-E1A4AF735CCE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DE261A-9727-6E45-AC68-6C81E5664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C9A0B97-B345-5049-9118-16CA72171194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32F665E-C149-9D41-A94C-79D027F0D3E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F2F6720-DD9B-294D-BFB8-AC272378B6AB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E312A2E-4006-774E-B6AC-083EA11C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38FD07-751A-964C-A3B0-58D66937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1AD4923D-06B4-834A-A26C-717CE521D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1921A3-18E1-FD40-AC20-CDDCC7F09603}"/>
                  </a:ext>
                </a:extLst>
              </p:cNvPr>
              <p:cNvGrpSpPr/>
              <p:nvPr/>
            </p:nvGrpSpPr>
            <p:grpSpPr>
              <a:xfrm>
                <a:off x="2692208" y="5055445"/>
                <a:ext cx="548640" cy="112332"/>
                <a:chOff x="2692208" y="4891555"/>
                <a:chExt cx="548640" cy="112332"/>
              </a:xfrm>
            </p:grpSpPr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E25EF90-3F48-4645-8EC9-F0F3C3F8EA71}"/>
                    </a:ext>
                  </a:extLst>
                </p:cNvPr>
                <p:cNvSpPr/>
                <p:nvPr/>
              </p:nvSpPr>
              <p:spPr bwMode="auto">
                <a:xfrm>
                  <a:off x="3069218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56D944C-023B-0941-A1F8-FEBAAB31F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794FD5F-E7B4-6648-B043-649D1DAA3D05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F2FB568-2332-E944-AA25-F1DE2E5CD9DE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5DE7A3F-6074-5943-978A-652AAAD4B292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A56A182-09A9-7A4B-B79F-3D7E12C4A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0CBD1FA-72A3-494D-AF4B-848BA74AB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363A623-57BC-1C49-B0FB-32DC3AEE6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A3EA0FC-C20B-204B-93CC-8AF5920D3869}"/>
                  </a:ext>
                </a:extLst>
              </p:cNvPr>
              <p:cNvGrpSpPr/>
              <p:nvPr/>
            </p:nvGrpSpPr>
            <p:grpSpPr>
              <a:xfrm>
                <a:off x="2692208" y="521616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AAE1508F-F1A8-BF41-A1E3-51C6E32B02C3}"/>
                    </a:ext>
                  </a:extLst>
                </p:cNvPr>
                <p:cNvSpPr/>
                <p:nvPr/>
              </p:nvSpPr>
              <p:spPr bwMode="auto">
                <a:xfrm>
                  <a:off x="2936300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3E20442-7C28-A64E-8546-2FA0CA178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1EB4C81-FD2E-1A4E-BCFC-74BF5E78B02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7AF2F09-0AE9-2549-A972-C2A6179F066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0D14174-95E0-3147-8BB1-4367833C81F4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F2D6C14-9EB7-4B42-BCFE-EB6616F9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DA8BEB5D-570D-1F4B-9111-BABFBDA46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6A62A95-C2E5-EC42-B510-8341A9EC6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40DD602-82BC-4348-9801-F6F5B5D11BD6}"/>
                  </a:ext>
                </a:extLst>
              </p:cNvPr>
              <p:cNvGrpSpPr/>
              <p:nvPr/>
            </p:nvGrpSpPr>
            <p:grpSpPr>
              <a:xfrm>
                <a:off x="2692208" y="5376875"/>
                <a:ext cx="548640" cy="112332"/>
                <a:chOff x="2692208" y="4891555"/>
                <a:chExt cx="548640" cy="112332"/>
              </a:xfrm>
            </p:grpSpPr>
            <p:sp>
              <p:nvSpPr>
                <p:cNvPr id="206" name="Triangle 205">
                  <a:extLst>
                    <a:ext uri="{FF2B5EF4-FFF2-40B4-BE49-F238E27FC236}">
                      <a16:creationId xmlns:a16="http://schemas.microsoft.com/office/drawing/2014/main" id="{5B13E1BD-97A3-0341-B7D4-3AA3A99C69E9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ln w="0"/>
                    <a:solidFill>
                      <a:srgbClr val="50E6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56369189-5B5B-2946-B6D1-875FCA86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EC4E1CB-CFBB-BC48-A032-4C735B862BD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219E440-E99F-C749-98BE-C0909F38FA4D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0A5E9A7F-2913-654A-B890-E019584C7B7A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5A840D1-5BD0-9048-81E4-E849D977E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6C7B0D1-A31D-174A-B4A3-8AC025C9C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8C42D2E-EE62-B446-8368-9E1F6FAA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F6CD97-47E9-F042-8423-B82262B30F91}"/>
                </a:ext>
              </a:extLst>
            </p:cNvPr>
            <p:cNvGrpSpPr/>
            <p:nvPr/>
          </p:nvGrpSpPr>
          <p:grpSpPr>
            <a:xfrm>
              <a:off x="960129" y="4763598"/>
              <a:ext cx="548640" cy="535393"/>
              <a:chOff x="1912629" y="4904349"/>
              <a:chExt cx="548640" cy="535393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8AFE62-2070-8549-8371-6BBA50EB8FB7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CADC7E2-B84E-9041-96F7-FC119F7FC14A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AD9EED0-7784-CD4F-A243-1406D3C3CCFA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4D78672-B122-3C42-838F-6EA513623E5B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1" name="Diamond 3">
              <a:extLst>
                <a:ext uri="{FF2B5EF4-FFF2-40B4-BE49-F238E27FC236}">
                  <a16:creationId xmlns:a16="http://schemas.microsoft.com/office/drawing/2014/main" id="{7248824E-793E-7A4D-AB18-CB9DA2D7BC41}"/>
                </a:ext>
              </a:extLst>
            </p:cNvPr>
            <p:cNvSpPr/>
            <p:nvPr/>
          </p:nvSpPr>
          <p:spPr bwMode="auto">
            <a:xfrm>
              <a:off x="3437040" y="4599348"/>
              <a:ext cx="227786" cy="817976"/>
            </a:xfrm>
            <a:custGeom>
              <a:avLst/>
              <a:gdLst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0 w 594505"/>
                <a:gd name="connsiteY4" fmla="*/ 50945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91440 w 594505"/>
                <a:gd name="connsiteY4" fmla="*/ 60089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0" fmla="*/ 0 w 297252"/>
                <a:gd name="connsiteY0" fmla="*/ 0 h 1018903"/>
                <a:gd name="connsiteX1" fmla="*/ 297252 w 297252"/>
                <a:gd name="connsiteY1" fmla="*/ 509452 h 1018903"/>
                <a:gd name="connsiteX2" fmla="*/ 0 w 297252"/>
                <a:gd name="connsiteY2" fmla="*/ 1018903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252" h="1018903">
                  <a:moveTo>
                    <a:pt x="0" y="0"/>
                  </a:moveTo>
                  <a:lnTo>
                    <a:pt x="297252" y="509452"/>
                  </a:lnTo>
                  <a:lnTo>
                    <a:pt x="0" y="1018903"/>
                  </a:lnTo>
                </a:path>
              </a:pathLst>
            </a:cu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BA54AE-BE16-E348-9503-897392FB09A3}"/>
                </a:ext>
              </a:extLst>
            </p:cNvPr>
            <p:cNvSpPr/>
            <p:nvPr/>
          </p:nvSpPr>
          <p:spPr bwMode="auto">
            <a:xfrm>
              <a:off x="3867315" y="4831729"/>
              <a:ext cx="476027" cy="3344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95%</a:t>
              </a: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2ADAA52-EAF6-6D47-BE22-5B5D730D1F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3496" y="3920708"/>
              <a:ext cx="132787" cy="2870880"/>
            </a:xfrm>
            <a:prstGeom prst="bentConnector3">
              <a:avLst>
                <a:gd name="adj1" fmla="val 278414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3DF0F-82DF-455D-8EE2-8C82DCC695BF}"/>
              </a:ext>
            </a:extLst>
          </p:cNvPr>
          <p:cNvGrpSpPr/>
          <p:nvPr/>
        </p:nvGrpSpPr>
        <p:grpSpPr>
          <a:xfrm>
            <a:off x="1407317" y="4192645"/>
            <a:ext cx="2258823" cy="1271094"/>
            <a:chOff x="1124176" y="4110857"/>
            <a:chExt cx="2615477" cy="1461945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9816C56-42A3-4DA5-8529-B7BE99ABD265}"/>
                </a:ext>
              </a:extLst>
            </p:cNvPr>
            <p:cNvGrpSpPr/>
            <p:nvPr/>
          </p:nvGrpSpPr>
          <p:grpSpPr>
            <a:xfrm>
              <a:off x="1124176" y="4110857"/>
              <a:ext cx="2092354" cy="1461945"/>
              <a:chOff x="1706565" y="2222055"/>
              <a:chExt cx="367361" cy="26779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CF0002-FE19-4F56-AA4E-3B5DF36E20AC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7F4CCE-EF36-45C8-B11D-7C71AECB7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750" y="3578225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070E4FA-B644-44CB-A051-12CCCCCFA03E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ED0B2A0-250E-49ED-B5F3-2C28C04125D9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A368349-50F0-43F8-A8BA-685E93B6859B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D65FF94-A358-444B-BC05-FABF5D4283EF}"/>
                  </a:ext>
                </a:extLst>
              </p:cNvPr>
              <p:cNvSpPr/>
              <p:nvPr/>
            </p:nvSpPr>
            <p:spPr bwMode="auto">
              <a:xfrm>
                <a:off x="1706565" y="2222055"/>
                <a:ext cx="367361" cy="2677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EBFF9-9F0E-4829-8F06-46BA3DD5C15B}"/>
                </a:ext>
              </a:extLst>
            </p:cNvPr>
            <p:cNvSpPr txBox="1"/>
            <p:nvPr/>
          </p:nvSpPr>
          <p:spPr>
            <a:xfrm>
              <a:off x="2691440" y="4235267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80%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924AEB2-BE09-4269-A41F-92BDD01ED1C5}"/>
                </a:ext>
              </a:extLst>
            </p:cNvPr>
            <p:cNvSpPr txBox="1"/>
            <p:nvPr/>
          </p:nvSpPr>
          <p:spPr>
            <a:xfrm>
              <a:off x="2710156" y="4572071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75%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973C67-62DC-4EF1-97C8-07A850604D91}"/>
                </a:ext>
              </a:extLst>
            </p:cNvPr>
            <p:cNvSpPr txBox="1"/>
            <p:nvPr/>
          </p:nvSpPr>
          <p:spPr>
            <a:xfrm>
              <a:off x="2709697" y="4965295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90%</a:t>
              </a: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4F145163-BCBF-4D15-B1F9-6A75E935B610}"/>
                </a:ext>
              </a:extLst>
            </p:cNvPr>
            <p:cNvSpPr/>
            <p:nvPr/>
          </p:nvSpPr>
          <p:spPr bwMode="auto">
            <a:xfrm>
              <a:off x="3454624" y="4122351"/>
              <a:ext cx="285029" cy="285029"/>
            </a:xfrm>
            <a:prstGeom prst="smileyFace">
              <a:avLst>
                <a:gd name="adj" fmla="val -1251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43A098-AC0B-402D-85F4-08419AE68C27}"/>
                </a:ext>
              </a:extLst>
            </p:cNvPr>
            <p:cNvSpPr txBox="1"/>
            <p:nvPr/>
          </p:nvSpPr>
          <p:spPr>
            <a:xfrm>
              <a:off x="2709697" y="5310522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>
                <a:lnSpc>
                  <a:spcPct val="90000"/>
                </a:lnSpc>
              </a:pPr>
              <a:r>
                <a:rPr lang="en-US" sz="1176" dirty="0">
                  <a:solidFill>
                    <a:srgbClr val="0078D4"/>
                  </a:solidFill>
                  <a:latin typeface="Segoe UI Semibold"/>
                </a:rPr>
                <a:t>85%</a:t>
              </a:r>
            </a:p>
          </p:txBody>
        </p:sp>
        <p:sp>
          <p:nvSpPr>
            <p:cNvPr id="257" name="Smiley Face 256">
              <a:extLst>
                <a:ext uri="{FF2B5EF4-FFF2-40B4-BE49-F238E27FC236}">
                  <a16:creationId xmlns:a16="http://schemas.microsoft.com/office/drawing/2014/main" id="{289CBDCE-1C05-4D81-8337-E46B25C8121C}"/>
                </a:ext>
              </a:extLst>
            </p:cNvPr>
            <p:cNvSpPr/>
            <p:nvPr/>
          </p:nvSpPr>
          <p:spPr bwMode="auto">
            <a:xfrm>
              <a:off x="3452021" y="4514781"/>
              <a:ext cx="285029" cy="285029"/>
            </a:xfrm>
            <a:prstGeom prst="smileyFace">
              <a:avLst>
                <a:gd name="adj" fmla="val -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Smiley Face 257">
              <a:extLst>
                <a:ext uri="{FF2B5EF4-FFF2-40B4-BE49-F238E27FC236}">
                  <a16:creationId xmlns:a16="http://schemas.microsoft.com/office/drawing/2014/main" id="{F3B2CF85-2A87-45F1-9425-FCD621D05653}"/>
                </a:ext>
              </a:extLst>
            </p:cNvPr>
            <p:cNvSpPr/>
            <p:nvPr/>
          </p:nvSpPr>
          <p:spPr bwMode="auto">
            <a:xfrm>
              <a:off x="3451555" y="4879160"/>
              <a:ext cx="285029" cy="285029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Smiley Face 258">
              <a:extLst>
                <a:ext uri="{FF2B5EF4-FFF2-40B4-BE49-F238E27FC236}">
                  <a16:creationId xmlns:a16="http://schemas.microsoft.com/office/drawing/2014/main" id="{0C075E9E-E32A-4F98-8F9E-05382D78A168}"/>
                </a:ext>
              </a:extLst>
            </p:cNvPr>
            <p:cNvSpPr/>
            <p:nvPr/>
          </p:nvSpPr>
          <p:spPr bwMode="auto">
            <a:xfrm>
              <a:off x="3448952" y="5255406"/>
              <a:ext cx="285029" cy="285029"/>
            </a:xfrm>
            <a:prstGeom prst="smileyFace">
              <a:avLst>
                <a:gd name="adj" fmla="val -267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94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344916"/>
            <a:ext cx="704432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training is an iterative process.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When experimenting, you may combine different features, hyperparameters, data samples, may try different ways of aggregation. and hence you have to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keep track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what specific experiment set up led to what model performance to allow for comparison.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does help you in three main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supports your model selection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helps steer your experimental process/direction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allows for reproducibility.</a:t>
            </a:r>
            <a:endParaRPr lang="nl-N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eaker_F196" title="Icon of a scientific flask with liquid in it">
            <a:extLst>
              <a:ext uri="{FF2B5EF4-FFF2-40B4-BE49-F238E27FC236}">
                <a16:creationId xmlns:a16="http://schemas.microsoft.com/office/drawing/2014/main" id="{4FFFE0C9-346B-4B5C-8E7A-CFB45EB75A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51809" y="4997394"/>
            <a:ext cx="1294297" cy="1495481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A316413-DE2F-4C36-B02A-D57123A0EFAF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22052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eriment Tracking">
            <a:extLst>
              <a:ext uri="{FF2B5EF4-FFF2-40B4-BE49-F238E27FC236}">
                <a16:creationId xmlns:a16="http://schemas.microsoft.com/office/drawing/2014/main" id="{3A154815-9868-4B49-923E-8DF663F8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50" y="1442359"/>
            <a:ext cx="7150433" cy="47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BF15E46-F743-445D-9E36-69A1F71E69DD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Tracking Experiments with Azure ML</a:t>
            </a:r>
          </a:p>
        </p:txBody>
      </p:sp>
    </p:spTree>
    <p:extLst>
      <p:ext uri="{BB962C8B-B14F-4D97-AF65-F5344CB8AC3E}">
        <p14:creationId xmlns:p14="http://schemas.microsoft.com/office/powerpoint/2010/main" val="38009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FA2-A838-4F6F-884D-D503F150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Metrics of one run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3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7692D14-76E8-4E64-9A59-2CA912A9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5" y="2742397"/>
            <a:ext cx="4101981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EE196-19A9-49C4-BB62-1ADC6AC1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681808"/>
            <a:ext cx="4974336" cy="1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F64C-C26F-4ECC-A5D7-E79B07D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Compare multiple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F4A6-92B0-4D55-A0D2-D731E3358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6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677</Words>
  <Application>Microsoft Office PowerPoint</Application>
  <PresentationFormat>Widescreen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2: Azure Machine Learning Experiments </vt:lpstr>
      <vt:lpstr>Experiment Tracking</vt:lpstr>
      <vt:lpstr>Data Science Building Blocks Project</vt:lpstr>
      <vt:lpstr>PowerPoint Presentation</vt:lpstr>
      <vt:lpstr>Experimentation</vt:lpstr>
      <vt:lpstr>PowerPoint Presentation</vt:lpstr>
      <vt:lpstr>PowerPoint Presentation</vt:lpstr>
      <vt:lpstr>Metrics of one run</vt:lpstr>
      <vt:lpstr>Compare multiple runs</vt:lpstr>
      <vt:lpstr>PowerPoint Presentation</vt:lpstr>
      <vt:lpstr>Create an environment</vt:lpstr>
      <vt:lpstr>Demo: running experiments with Azure ML  </vt:lpstr>
      <vt:lpstr>PowerPoint Presentation</vt:lpstr>
      <vt:lpstr>PowerPoint Presentation</vt:lpstr>
      <vt:lpstr>Lab_02: running experiments with Azure ML  </vt:lpstr>
      <vt:lpstr>Child runs</vt:lpstr>
      <vt:lpstr>compare metrics across runs</vt:lpstr>
      <vt:lpstr>PowerPoint Presentation</vt:lpstr>
      <vt:lpstr>Lab_03: running experiments with child runs with Azure ML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2: Azure Machine Learning Experiments </dc:title>
  <dc:creator>Miquella de Boer</dc:creator>
  <cp:lastModifiedBy>Miquella de Boer</cp:lastModifiedBy>
  <cp:revision>3</cp:revision>
  <dcterms:created xsi:type="dcterms:W3CDTF">2020-04-02T13:10:13Z</dcterms:created>
  <dcterms:modified xsi:type="dcterms:W3CDTF">2020-04-06T14:31:29Z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2020-04-02T13:10:51.1796883Z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6983c816-88b5-4a7e-abd2-dcc9c28ebaf9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