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</p:sldMasterIdLst>
  <p:notesMasterIdLst>
    <p:notesMasterId r:id="rId14"/>
  </p:notesMasterIdLst>
  <p:sldIdLst>
    <p:sldId id="365" r:id="rId3"/>
    <p:sldId id="547" r:id="rId4"/>
    <p:sldId id="558" r:id="rId5"/>
    <p:sldId id="551" r:id="rId6"/>
    <p:sldId id="555" r:id="rId7"/>
    <p:sldId id="559" r:id="rId8"/>
    <p:sldId id="556" r:id="rId9"/>
    <p:sldId id="557" r:id="rId10"/>
    <p:sldId id="548" r:id="rId11"/>
    <p:sldId id="546" r:id="rId12"/>
    <p:sldId id="54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BD9681-44E4-443D-AB1F-300196BE1AF6}">
          <p14:sldIdLst>
            <p14:sldId id="365"/>
          </p14:sldIdLst>
        </p14:section>
        <p14:section name="Experiment Tracking" id="{5BD474A4-55E4-4E30-A856-110C846C404F}">
          <p14:sldIdLst>
            <p14:sldId id="547"/>
            <p14:sldId id="558"/>
            <p14:sldId id="551"/>
            <p14:sldId id="555"/>
            <p14:sldId id="559"/>
            <p14:sldId id="556"/>
            <p14:sldId id="557"/>
          </p14:sldIdLst>
        </p14:section>
        <p14:section name="Running experiments with Azure ML" id="{366653C3-8182-44FE-ACA9-3E3010232929}">
          <p14:sldIdLst>
            <p14:sldId id="548"/>
            <p14:sldId id="546"/>
            <p14:sldId id="5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33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FEB0F-A976-4C2D-9A10-54CCFF6BD44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E7367-A123-4DD1-A124-0BA45C0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D0596E5-6523-4DD8-A9ED-0418BD42519C}" type="datetime8">
              <a:rPr lang="en-US" smtClean="0"/>
              <a:t>4/2/2020 10:09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45" indent="-177845" fontAlgn="base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</a:rPr>
              <a:t>We have the most comprehensive AI infrastructure </a:t>
            </a:r>
          </a:p>
          <a:p>
            <a:pPr marL="177845" indent="-177845" fontAlgn="base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</a:rPr>
              <a:t>From general purpose CPUs to specialized HW (FPGAs) </a:t>
            </a:r>
          </a:p>
          <a:p>
            <a:pPr marL="177845" indent="-177845" fontAlgn="base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</a:rPr>
              <a:t>FPGA -&gt; lowest cost inferencing. Lower than Google’s TPUs </a:t>
            </a:r>
          </a:p>
          <a:p>
            <a:pPr marL="177845" indent="-177845" fontAlgn="base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</a:rPr>
              <a:t>Most comprehensive set of GPU options so customers can choose the right one for their project. (best price/performance) </a:t>
            </a:r>
          </a:p>
          <a:p>
            <a:pPr rtl="0" fontAlgn="base"/>
            <a:r>
              <a:rPr lang="en-US" sz="1200">
                <a:latin typeface="+mn-lt"/>
              </a:rPr>
              <a:t> </a:t>
            </a:r>
          </a:p>
          <a:p>
            <a:pPr rtl="0" fontAlgn="base"/>
            <a:r>
              <a:rPr lang="en-US" sz="1200">
                <a:latin typeface="+mn-lt"/>
              </a:rPr>
              <a:t>&lt;Transition&gt; Let me move to the last part of our ML portfolio.  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66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Envision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662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66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665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4/2/2020 10:20 AM</a:t>
            </a:fld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66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665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22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i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Databricks and Azure Data Lake Analytics can </a:t>
            </a:r>
            <a:r>
              <a:rPr lang="en-US" sz="882" b="1" i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only</a:t>
            </a:r>
            <a:r>
              <a:rPr lang="en-US" sz="882" b="0" i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be used in a pipeline.</a:t>
            </a:r>
          </a:p>
          <a:p>
            <a:endParaRPr lang="en-US" sz="882" b="0" i="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882" b="0" i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cannot attach an existing Azure Containers Instance to your workspace. Instead, you must create a new instance.</a:t>
            </a:r>
          </a:p>
          <a:p>
            <a:r>
              <a:rPr lang="en-US" sz="882" b="0" i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cannot create Azure HDInsight, Azure Databricks, or Azure Data Lake Store within a workspace. Instead, you must create the resource and then attach it to your workspace.</a:t>
            </a:r>
          </a:p>
          <a:p>
            <a:endParaRPr lang="en-US" sz="882" b="0" i="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AB50EE9-837C-4F00-A470-B5401D3DA763}" type="datetime8">
              <a:rPr lang="en-US" smtClean="0"/>
              <a:t>4/2/2020 10:20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4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1DFB-E112-4583-A4F8-92368FB57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06082-78C5-4024-8AFD-D950ECA96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F9BA-A9A8-41AD-87F6-E67A9E3C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50E1-7131-44D7-92F0-A6FC3A04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A4E1C-439E-48DB-BD72-17F72F9C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2AE1-22C5-4AC3-9AC5-8409D061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D8DB9-3ED0-41F2-BE78-8D696685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885B-5CB6-4039-9D3B-218A1C3B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5402-A893-4EF3-B7AC-1E22424A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87288-D1AC-40AD-9047-74AD9C84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324A5-8FD6-4AF5-A6B1-69ED7EEE8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1E55-46D3-4B52-B7AD-2E90B96DB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E964B-91C0-4A90-B2C9-C900AC2E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A8DE-B6AC-4F52-9252-00413B81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F4C8-ABB6-4C22-B82B-69044949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0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17888" y="1"/>
            <a:ext cx="12190264" cy="685799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470067"/>
            <a:ext cx="1792850" cy="384107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 userDrawn="1"/>
        </p:nvSpPr>
        <p:spPr bwMode="auto">
          <a:xfrm>
            <a:off x="273301" y="6118626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3" b="1"/>
              <a:t>Microsoft Services</a:t>
            </a:r>
            <a:endParaRPr lang="en-US" sz="2353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996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at a table using a computer&#10;&#10;Description generated with high confidence">
            <a:extLst>
              <a:ext uri="{FF2B5EF4-FFF2-40B4-BE49-F238E27FC236}">
                <a16:creationId xmlns:a16="http://schemas.microsoft.com/office/drawing/2014/main" id="{AC14534E-46CD-4303-B862-80358F1B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2" y="-5304"/>
            <a:ext cx="4526282" cy="6863304"/>
          </a:xfrm>
          <a:prstGeom prst="rect">
            <a:avLst/>
          </a:prstGeom>
          <a:gradFill>
            <a:gsLst>
              <a:gs pos="0">
                <a:schemeClr val="bg1">
                  <a:alpha val="7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92" y="256398"/>
            <a:ext cx="1829371" cy="67301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7682" y="2084172"/>
            <a:ext cx="8125315" cy="35862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77814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4" spc="-98" baseline="0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8"/>
            <a:ext cx="6276530" cy="651821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135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564987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 kumimoji="0" lang="en-US" sz="2400" b="0" i="0" u="none" strike="noStrike" kern="1200" cap="all" spc="800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086060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DDC16-BBB9-486F-A6F2-9C2AED9A5532}"/>
              </a:ext>
            </a:extLst>
          </p:cNvPr>
          <p:cNvSpPr/>
          <p:nvPr userDrawn="1"/>
        </p:nvSpPr>
        <p:spPr>
          <a:xfrm>
            <a:off x="-1" y="-7783"/>
            <a:ext cx="6096000" cy="6865783"/>
          </a:xfrm>
          <a:prstGeom prst="rect">
            <a:avLst/>
          </a:prstGeom>
          <a:solidFill>
            <a:schemeClr val="tx2">
              <a:alpha val="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5">
              <a:defRPr/>
            </a:pPr>
            <a:endParaRPr lang="en-US" sz="1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5602653" cy="8996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30755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C1168-A0A4-46A4-9795-88987B311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221953"/>
            <a:ext cx="11655840" cy="1348908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1961" smtClean="0"/>
            </a:lvl1pPr>
            <a:lvl2pPr>
              <a:defRPr lang="en-US" sz="1568" smtClean="0"/>
            </a:lvl2pPr>
            <a:lvl3pPr>
              <a:defRPr lang="en-US" sz="1372" smtClean="0"/>
            </a:lvl3pPr>
            <a:lvl4pPr>
              <a:defRPr lang="en-US" sz="1176" smtClean="0"/>
            </a:lvl4pPr>
            <a:lvl5pPr>
              <a:defRPr lang="en-US" sz="1176"/>
            </a:lvl5pPr>
          </a:lstStyle>
          <a:p>
            <a:pPr lvl="0">
              <a:buClr>
                <a:schemeClr val="tx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tx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tx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B3623B-BAF3-4EA6-AEDA-9BA28ACF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7987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1C7F-EDB0-43D4-AC00-C35AC221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77" y="2309700"/>
            <a:ext cx="5115694" cy="1139030"/>
          </a:xfrm>
        </p:spPr>
        <p:txBody>
          <a:bodyPr wrap="square" lIns="91440" rIns="91440" anchor="b" anchorCtr="0">
            <a:spAutoFit/>
          </a:bodyPr>
          <a:lstStyle>
            <a:lvl1pPr>
              <a:defRPr lang="en-US" sz="3200" kern="0" spc="49">
                <a:solidFill>
                  <a:srgbClr val="0078D7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marL="0" lvl="0" defTabSz="913927" fontAlgn="base">
              <a:lnSpc>
                <a:spcPct val="9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778CC4-406A-442C-8E86-E42BCD000C36}"/>
              </a:ext>
            </a:extLst>
          </p:cNvPr>
          <p:cNvCxnSpPr/>
          <p:nvPr userDrawn="1"/>
        </p:nvCxnSpPr>
        <p:spPr>
          <a:xfrm flipH="1">
            <a:off x="697278" y="3510463"/>
            <a:ext cx="4314648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C9E0D8-FE56-4E49-BC3A-B9AC969260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6826" y="0"/>
            <a:ext cx="6075175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5D8C4F-E2E3-496B-A612-EEDE8B4214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278" y="3695664"/>
            <a:ext cx="4314649" cy="1317284"/>
          </a:xfrm>
        </p:spPr>
        <p:txBody>
          <a:bodyPr lIns="91440" rIns="91440"/>
          <a:lstStyle>
            <a:lvl1pPr>
              <a:spcBef>
                <a:spcPts val="200"/>
              </a:spcBef>
              <a:spcAft>
                <a:spcPts val="1200"/>
              </a:spcAft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2pPr>
            <a:lvl3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3pPr>
            <a:lvl4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4pPr>
            <a:lvl5pPr>
              <a:defRPr lang="en-US" sz="1200" b="1" kern="1200" spc="170" dirty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313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9C9A30-AF21-4061-AAF7-F1550C0E2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3821"/>
            <a:ext cx="6095999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BF53E-A85C-4215-A542-5CFED282A8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4937" y="2045659"/>
            <a:ext cx="4763234" cy="142808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1600" b="1" kern="1200" dirty="0" smtClean="0">
                <a:ln w="3175">
                  <a:noFill/>
                </a:ln>
                <a:solidFill>
                  <a:srgbClr val="0078D7"/>
                </a:solidFill>
                <a:latin typeface="Segoe UI Semibold" charset="0"/>
                <a:ea typeface="+mn-ea"/>
                <a:cs typeface="Segoe UI Semibold" charset="0"/>
              </a:defRPr>
            </a:lvl1pPr>
            <a:lvl2pPr marL="287283" indent="-28569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dirty="0" smtClean="0">
                <a:solidFill>
                  <a:srgbClr val="505050"/>
                </a:solidFill>
                <a:latin typeface="+mj-lt"/>
                <a:ea typeface="+mn-ea"/>
                <a:cs typeface="Segoe UI" panose="020B0502040204020203" pitchFamily="34" charset="0"/>
              </a:defRPr>
            </a:lvl2pPr>
            <a:lvl3pPr marL="569803" indent="-223795">
              <a:lnSpc>
                <a:spcPct val="100000"/>
              </a:lnSpc>
              <a:buClr>
                <a:schemeClr val="tx2"/>
              </a:buClr>
              <a:defRPr sz="1400"/>
            </a:lvl3pPr>
            <a:lvl4pPr marL="914225" indent="-223795">
              <a:lnSpc>
                <a:spcPct val="100000"/>
              </a:lnSpc>
              <a:buClr>
                <a:schemeClr val="tx2"/>
              </a:buClr>
              <a:defRPr sz="1200"/>
            </a:lvl4pPr>
            <a:lvl5pPr>
              <a:lnSpc>
                <a:spcPct val="100000"/>
              </a:lnSpc>
              <a:buClr>
                <a:schemeClr val="tx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C24F05B-D917-43E9-8B6D-60449CCE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935" y="289512"/>
            <a:ext cx="5581874" cy="899665"/>
          </a:xfrm>
        </p:spPr>
        <p:txBody>
          <a:bodyPr/>
          <a:lstStyle>
            <a:lvl1pPr>
              <a:defRPr lang="en-US" sz="3200" b="0" kern="0" cap="none" spc="49" baseline="0" dirty="0">
                <a:ln w="3175">
                  <a:noFill/>
                </a:ln>
                <a:solidFill>
                  <a:srgbClr val="0078D7"/>
                </a:solidFill>
                <a:effectLst/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96540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2D09-86D4-4E85-A4CE-7262404C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F57C-0EBC-48C1-8914-53A303E0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BE95-2787-414A-ADDB-4905BA6A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0057-C1E6-4A9D-AE61-8A01DDFD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598F-98F5-44BC-B3EA-271D672E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1068408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780989"/>
            <a:ext cx="10682394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FC6F59-C64A-465E-8411-D0ED37ACDAB2}"/>
              </a:ext>
            </a:extLst>
          </p:cNvPr>
          <p:cNvSpPr txBox="1">
            <a:spLocks/>
          </p:cNvSpPr>
          <p:nvPr userDrawn="1"/>
        </p:nvSpPr>
        <p:spPr>
          <a:xfrm>
            <a:off x="269240" y="-306633"/>
            <a:ext cx="11655840" cy="899665"/>
          </a:xfrm>
          <a:prstGeom prst="rect">
            <a:avLst/>
          </a:prstGeom>
        </p:spPr>
        <p:txBody>
          <a:bodyPr vert="horz" wrap="square" lIns="143428" tIns="89642" rIns="143428" bIns="89642" rtlCol="0" anchor="ctr">
            <a:noAutofit/>
          </a:bodyPr>
          <a:lstStyle>
            <a:lvl1pPr algn="ctr" defTabSz="9323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448" b="0" i="0" u="none" strike="noStrike" kern="1200" cap="all" spc="816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 sz="24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17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07160"/>
            <a:ext cx="11280010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41318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3663" y="2629144"/>
            <a:ext cx="12009863" cy="176637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3664" y="2914178"/>
            <a:ext cx="12009864" cy="176637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3663" y="3199212"/>
            <a:ext cx="12009863" cy="176637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3664" y="1774042"/>
            <a:ext cx="12009863" cy="176637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3664" y="2059076"/>
            <a:ext cx="12009864" cy="176637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3664" y="2344110"/>
            <a:ext cx="12009863" cy="176637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3663" y="918940"/>
            <a:ext cx="12009863" cy="176637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3664" y="1203974"/>
            <a:ext cx="12009864" cy="176637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3663" y="1489008"/>
            <a:ext cx="12009863" cy="176637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3664" y="63838"/>
            <a:ext cx="12009863" cy="176637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3664" y="348872"/>
            <a:ext cx="12009864" cy="176637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3664" y="633906"/>
            <a:ext cx="12009863" cy="176637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3663" y="6049552"/>
            <a:ext cx="12009863" cy="176637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3664" y="6334586"/>
            <a:ext cx="12009864" cy="176637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3663" y="6619612"/>
            <a:ext cx="12009863" cy="176637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3664" y="5194450"/>
            <a:ext cx="12009863" cy="176637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3664" y="5479484"/>
            <a:ext cx="12009864" cy="176637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3664" y="5764518"/>
            <a:ext cx="12009863" cy="176637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3663" y="4339348"/>
            <a:ext cx="12009863" cy="176637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3664" y="4624382"/>
            <a:ext cx="12009864" cy="176637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3663" y="4909416"/>
            <a:ext cx="12009863" cy="176637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3664" y="3484246"/>
            <a:ext cx="12009863" cy="176637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3664" y="3769280"/>
            <a:ext cx="12009864" cy="176637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3664" y="4054314"/>
            <a:ext cx="12009863" cy="176637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00100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9232" y="3145042"/>
            <a:ext cx="3288506" cy="704445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66127" y="5819469"/>
            <a:ext cx="11659748" cy="88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34" tIns="143389" rIns="179234" bIns="143389"/>
          <a:lstStyle>
            <a:lvl1pPr>
              <a:defRPr>
                <a:solidFill>
                  <a:schemeClr val="tx1"/>
                </a:solidFill>
                <a:latin typeface="Segoe U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9pPr>
          </a:lstStyle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© 2017 Microsoft Corporation. All rights reserved. Microsoft, Windows, and other product names are or may be registered trademarks and/or trademarks in the U.S. and/or other countries.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The information herein is for informational purposes only and represents the current view of Microsoft Corporation as of the date of this presentation. Because Microsoft must respond to changing market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conditions, it should not be interpreted to be a commitment on the part of Microsoft, and Microsoft cannot guarantee the accuracy of any information provided after the date of this presentation.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669954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2541065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775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3" y="991608"/>
            <a:ext cx="11339774" cy="271592"/>
          </a:xfrm>
        </p:spPr>
        <p:txBody>
          <a:bodyPr wrap="square" lIns="9144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chemeClr val="tx2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/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Subtitle Segoe UI</a:t>
            </a:r>
          </a:p>
        </p:txBody>
      </p:sp>
    </p:spTree>
    <p:extLst>
      <p:ext uri="{BB962C8B-B14F-4D97-AF65-F5344CB8AC3E}">
        <p14:creationId xmlns:p14="http://schemas.microsoft.com/office/powerpoint/2010/main" val="28790243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19AA-0708-472B-BA80-0A135171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E7BD8-B2AA-41DE-9C22-5FC1A67DD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A9584-B69D-489B-BDE6-FD832B3B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754D-1FB5-4A56-BE09-0ECDC052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F574-8F89-443D-80B8-EBB75747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85CB-4209-46F0-AB2B-835AD1F4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8C26-A55F-43EC-B51F-6D09CDED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45C4-3C58-4397-9385-21277DAA8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F77A-B03B-486F-8DCB-D7134D96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BC2D1-62A2-4E2B-90FE-10109D6A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8C35-0CB9-4D44-B3E2-20A9EE55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3BF4-B96D-42A7-9A78-B6CF37AF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8C37A-FCF3-4589-9CE6-0A334CE8A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6790-F54D-495D-AF41-FFC139178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BC4C4-976B-4993-ABA2-CEBF26989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802E-C32D-4EBF-BA6F-60A49429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E8384-7A24-48F1-89A7-3BC70592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7ACB4-1ABB-4F2C-AA3C-3F554886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2201C-B980-4172-A878-FFBBD529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3908-C2FF-4E07-A927-22A4D059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D4CA9-5B7D-4812-8AEB-65E7F977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A49D0-F8DE-4CB6-9830-786A403B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3D67-2F19-49A0-BA5A-445825D6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85786-1650-401A-AE4F-44D1E66B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2F75D-4AEB-4BC5-9A3E-AD01A3E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5C53-C72F-48B1-9D93-3C4B1E2F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9303-7B3A-4344-BAC5-EDABDF5E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A2E4-BD87-4D24-81F3-899F4605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75D0E-7034-41BA-83EE-1530F387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1A7C-B604-473F-B0D9-DA44D70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1C54B-2765-41D0-BAFC-0E96633A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120E1-F1C0-427D-9D75-FDDF0514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6A24-CB9F-43E1-966A-8401BC74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61E0E-7B38-478F-9347-82CB73571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6F5A3-6532-4A90-B1F5-9E9991ED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E7D26-F79E-45DA-B45B-3F139477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5DCF5-4DFE-4879-B4B9-72DC1048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458F9-57F5-46B0-9652-7A3AF17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3CA32-15B3-4D5F-A257-C0941CEE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03200-FDEC-4C37-A626-3050492F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07D4-522B-48A2-9A4F-24BFE8B9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ED06-D02F-4238-82AB-1FD4CD4F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9477-B9B4-442F-9DEA-DCAA428EE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5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transition>
    <p:fade/>
  </p:transition>
  <p:txStyles>
    <p:titleStyle>
      <a:lvl1pPr algn="l" defTabSz="914016" rtl="0" eaLnBrk="1" latinLnBrk="0" hangingPunct="1">
        <a:lnSpc>
          <a:spcPct val="90000"/>
        </a:lnSpc>
        <a:spcBef>
          <a:spcPct val="0"/>
        </a:spcBef>
        <a:buNone/>
        <a:defRPr lang="en-US" sz="470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15" marR="0" indent="-336015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37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1pPr>
      <a:lvl2pPr marL="572471" marR="0" indent="-236454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2pPr>
      <a:lvl3pPr marL="784036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3pPr>
      <a:lvl4pPr marL="1008047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4pPr>
      <a:lvl5pPr marL="1232058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5pPr>
      <a:lvl6pPr marL="2513543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552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561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569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07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016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4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032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04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048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05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06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machine-learning/service/how-to-set-up-training-targets#hdinsight" TargetMode="External"/><Relationship Id="rId3" Type="http://schemas.openxmlformats.org/officeDocument/2006/relationships/hyperlink" Target="https://docs.microsoft.com/en-us/azure/machine-learning/service/how-to-set-up-training-targets#local" TargetMode="External"/><Relationship Id="rId7" Type="http://schemas.openxmlformats.org/officeDocument/2006/relationships/hyperlink" Target="https://docs.microsoft.com/en-us/azure/machine-learning/service/how-to-set-up-training-targets#adl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docs.microsoft.com/en-us/azure/machine-learning/service/how-to-set-up-training-targets#databricks" TargetMode="External"/><Relationship Id="rId5" Type="http://schemas.openxmlformats.org/officeDocument/2006/relationships/hyperlink" Target="https://docs.microsoft.com/en-us/python/api/azureml-core/azureml.core.compute.amlcompute(class)?view=azure-ml-py" TargetMode="External"/><Relationship Id="rId4" Type="http://schemas.openxmlformats.org/officeDocument/2006/relationships/hyperlink" Target="https://docs.microsoft.com/en-us/azure/machine-learning/service/how-to-set-up-training-targets#dsvm" TargetMode="External"/><Relationship Id="rId9" Type="http://schemas.openxmlformats.org/officeDocument/2006/relationships/hyperlink" Target="https://docs.microsoft.com/en-us/azure/machine-learning/service/how-to-set-up-training-targets#supported-compute-target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9303" y="2084378"/>
            <a:ext cx="6276530" cy="3585660"/>
          </a:xfrm>
        </p:spPr>
        <p:txBody>
          <a:bodyPr/>
          <a:lstStyle/>
          <a:p>
            <a:br>
              <a:rPr lang="en-US" sz="3921" dirty="0"/>
            </a:br>
            <a:r>
              <a:rPr lang="en-US" sz="3921" dirty="0"/>
              <a:t>Module 4: Azure Machine Learning Remote Compute</a:t>
            </a:r>
            <a:br>
              <a:rPr lang="en-US" sz="3921" dirty="0"/>
            </a:br>
            <a:endParaRPr lang="en-US" sz="3137" i="1" dirty="0"/>
          </a:p>
        </p:txBody>
      </p:sp>
    </p:spTree>
    <p:extLst>
      <p:ext uri="{BB962C8B-B14F-4D97-AF65-F5344CB8AC3E}">
        <p14:creationId xmlns:p14="http://schemas.microsoft.com/office/powerpoint/2010/main" val="13250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700" dirty="0">
                <a:cs typeface="Segoe UI"/>
              </a:rPr>
              <a:t>Lab</a:t>
            </a:r>
            <a:r>
              <a:rPr lang="nl-NL" sz="4700">
                <a:cs typeface="Segoe UI"/>
              </a:rPr>
              <a:t>_04: Hyperparameter tuning with Azure </a:t>
            </a:r>
            <a:r>
              <a:rPr lang="nl-NL" sz="4700" dirty="0">
                <a:cs typeface="Segoe UI"/>
              </a:rPr>
              <a:t>ML 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03372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48B75C-6A7F-4563-83F8-E251B6AFA96C}"/>
              </a:ext>
            </a:extLst>
          </p:cNvPr>
          <p:cNvSpPr/>
          <p:nvPr/>
        </p:nvSpPr>
        <p:spPr>
          <a:xfrm>
            <a:off x="63500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75828B-F5E3-42A1-B51A-F1C25AE32DB6}"/>
              </a:ext>
            </a:extLst>
          </p:cNvPr>
          <p:cNvSpPr/>
          <p:nvPr/>
        </p:nvSpPr>
        <p:spPr>
          <a:xfrm>
            <a:off x="296164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A3A44C-0BE6-4055-AEAB-362E8E78720C}"/>
              </a:ext>
            </a:extLst>
          </p:cNvPr>
          <p:cNvSpPr/>
          <p:nvPr/>
        </p:nvSpPr>
        <p:spPr>
          <a:xfrm>
            <a:off x="528828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61E374-9E2F-49B6-8F4B-4B0483A2716A}"/>
              </a:ext>
            </a:extLst>
          </p:cNvPr>
          <p:cNvSpPr/>
          <p:nvPr/>
        </p:nvSpPr>
        <p:spPr>
          <a:xfrm>
            <a:off x="797559" y="2927380"/>
            <a:ext cx="6162040" cy="30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fbeeldingsresultaat voor azure ml">
            <a:extLst>
              <a:ext uri="{FF2B5EF4-FFF2-40B4-BE49-F238E27FC236}">
                <a16:creationId xmlns:a16="http://schemas.microsoft.com/office/drawing/2014/main" id="{5C0C9852-2B52-4271-8F43-31103C1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753" y="2791460"/>
            <a:ext cx="4191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992099-2E88-4C6D-B6DA-AB2DB877A083}"/>
              </a:ext>
            </a:extLst>
          </p:cNvPr>
          <p:cNvSpPr/>
          <p:nvPr/>
        </p:nvSpPr>
        <p:spPr>
          <a:xfrm>
            <a:off x="7975600" y="2927380"/>
            <a:ext cx="3718560" cy="30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0CC1B0-33B3-4AA6-9941-EC1F528B9C32}"/>
              </a:ext>
            </a:extLst>
          </p:cNvPr>
          <p:cNvSpPr txBox="1"/>
          <p:nvPr/>
        </p:nvSpPr>
        <p:spPr>
          <a:xfrm>
            <a:off x="552450" y="485319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train.py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07AF0A-BC07-4AB0-A82B-41199DEC9BC3}"/>
              </a:ext>
            </a:extLst>
          </p:cNvPr>
          <p:cNvSpPr txBox="1"/>
          <p:nvPr/>
        </p:nvSpPr>
        <p:spPr>
          <a:xfrm>
            <a:off x="2865120" y="490081"/>
            <a:ext cx="312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Conda_dependencies.yml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278B69-057E-471E-8BDB-D1D82DF2589B}"/>
              </a:ext>
            </a:extLst>
          </p:cNvPr>
          <p:cNvSpPr txBox="1"/>
          <p:nvPr/>
        </p:nvSpPr>
        <p:spPr>
          <a:xfrm>
            <a:off x="5208270" y="501620"/>
            <a:ext cx="227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Managed Compute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6892F5-BE84-4D1D-A089-D5DD9F0AF6C4}"/>
              </a:ext>
            </a:extLst>
          </p:cNvPr>
          <p:cNvSpPr txBox="1"/>
          <p:nvPr/>
        </p:nvSpPr>
        <p:spPr>
          <a:xfrm>
            <a:off x="735330" y="2689721"/>
            <a:ext cx="146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train_sumit.py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C90E18-BB91-4850-BBDD-F0320F5B4C70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6959599" y="4476780"/>
            <a:ext cx="101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060DC09-18A7-425A-A765-DEF9AAFA1063}"/>
              </a:ext>
            </a:extLst>
          </p:cNvPr>
          <p:cNvCxnSpPr>
            <a:stCxn id="43" idx="0"/>
            <a:endCxn id="21" idx="0"/>
          </p:cNvCxnSpPr>
          <p:nvPr/>
        </p:nvCxnSpPr>
        <p:spPr>
          <a:xfrm rot="16200000" flipH="1">
            <a:off x="2554202" y="1603003"/>
            <a:ext cx="237659" cy="2411094"/>
          </a:xfrm>
          <a:prstGeom prst="bentConnector3">
            <a:avLst>
              <a:gd name="adj1" fmla="val 29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BDF300-0998-4013-ACA4-CE10C821CBC9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 flipH="1">
            <a:off x="3878579" y="2661920"/>
            <a:ext cx="1" cy="26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16F5B1E-5F9B-4C02-A7DB-7E7A3EC4E8D0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rot="5400000">
            <a:off x="4909170" y="1631330"/>
            <a:ext cx="265460" cy="2326641"/>
          </a:xfrm>
          <a:prstGeom prst="bentConnector3">
            <a:avLst>
              <a:gd name="adj1" fmla="val 36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08F745E-14EF-4A74-A6CA-27751E15194B}"/>
              </a:ext>
            </a:extLst>
          </p:cNvPr>
          <p:cNvSpPr/>
          <p:nvPr/>
        </p:nvSpPr>
        <p:spPr>
          <a:xfrm>
            <a:off x="1482090" y="3152696"/>
            <a:ext cx="4988560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2A9464-A7C7-4608-877A-DF3B1F254EB6}"/>
              </a:ext>
            </a:extLst>
          </p:cNvPr>
          <p:cNvSpPr txBox="1"/>
          <p:nvPr/>
        </p:nvSpPr>
        <p:spPr>
          <a:xfrm>
            <a:off x="1937599" y="3296207"/>
            <a:ext cx="409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Hyperdrive Run configuration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2DC3AC-9231-4626-AA8F-1A5DD7EF81B7}"/>
              </a:ext>
            </a:extLst>
          </p:cNvPr>
          <p:cNvSpPr/>
          <p:nvPr/>
        </p:nvSpPr>
        <p:spPr>
          <a:xfrm>
            <a:off x="2122169" y="4852283"/>
            <a:ext cx="3512820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fbeeldingsresultaat voor azure machine learning logo">
            <a:extLst>
              <a:ext uri="{FF2B5EF4-FFF2-40B4-BE49-F238E27FC236}">
                <a16:creationId xmlns:a16="http://schemas.microsoft.com/office/drawing/2014/main" id="{D3528711-9848-4580-9E3F-EA3CE09E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319" y="3252470"/>
            <a:ext cx="2066683" cy="95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AC9BEF7-C331-4CBF-9F86-582EFA10E40B}"/>
              </a:ext>
            </a:extLst>
          </p:cNvPr>
          <p:cNvSpPr txBox="1"/>
          <p:nvPr/>
        </p:nvSpPr>
        <p:spPr>
          <a:xfrm>
            <a:off x="3188970" y="497392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Submit run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1FC307-57CF-4BD4-B4C8-C3C05B594F28}"/>
              </a:ext>
            </a:extLst>
          </p:cNvPr>
          <p:cNvSpPr/>
          <p:nvPr/>
        </p:nvSpPr>
        <p:spPr>
          <a:xfrm>
            <a:off x="3129080" y="1209247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E7F2F-6321-4CFA-BA14-1B47B4782521}"/>
              </a:ext>
            </a:extLst>
          </p:cNvPr>
          <p:cNvSpPr txBox="1"/>
          <p:nvPr/>
        </p:nvSpPr>
        <p:spPr>
          <a:xfrm>
            <a:off x="3054985" y="1514445"/>
            <a:ext cx="164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Environment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7D6BDB-775A-45D3-AD2D-6A8F65C13884}"/>
              </a:ext>
            </a:extLst>
          </p:cNvPr>
          <p:cNvSpPr/>
          <p:nvPr/>
        </p:nvSpPr>
        <p:spPr>
          <a:xfrm>
            <a:off x="727712" y="1217518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7D17E7-9361-4A9C-A42B-D4BAC1D82A68}"/>
              </a:ext>
            </a:extLst>
          </p:cNvPr>
          <p:cNvSpPr/>
          <p:nvPr/>
        </p:nvSpPr>
        <p:spPr>
          <a:xfrm>
            <a:off x="5455721" y="1213063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660632-52DE-4607-BB91-A382A9BEFA65}"/>
              </a:ext>
            </a:extLst>
          </p:cNvPr>
          <p:cNvSpPr txBox="1"/>
          <p:nvPr/>
        </p:nvSpPr>
        <p:spPr>
          <a:xfrm>
            <a:off x="787400" y="1360557"/>
            <a:ext cx="1379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script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893F9E-27E0-4D25-86C5-36A248CA0FD7}"/>
              </a:ext>
            </a:extLst>
          </p:cNvPr>
          <p:cNvSpPr txBox="1"/>
          <p:nvPr/>
        </p:nvSpPr>
        <p:spPr>
          <a:xfrm>
            <a:off x="5515610" y="151444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3F999B-E4F6-432D-9180-62CA43DD23F3}"/>
              </a:ext>
            </a:extLst>
          </p:cNvPr>
          <p:cNvSpPr txBox="1"/>
          <p:nvPr/>
        </p:nvSpPr>
        <p:spPr>
          <a:xfrm>
            <a:off x="7193623" y="4168507"/>
            <a:ext cx="752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92E432-3301-431A-B89E-5044009E5CF9}"/>
              </a:ext>
            </a:extLst>
          </p:cNvPr>
          <p:cNvSpPr/>
          <p:nvPr/>
        </p:nvSpPr>
        <p:spPr>
          <a:xfrm>
            <a:off x="8458200" y="4495800"/>
            <a:ext cx="2753360" cy="1356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B460B-6AAB-4756-9762-95733A52297A}"/>
              </a:ext>
            </a:extLst>
          </p:cNvPr>
          <p:cNvSpPr txBox="1"/>
          <p:nvPr/>
        </p:nvSpPr>
        <p:spPr>
          <a:xfrm>
            <a:off x="8466453" y="4533401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FC8727-4523-4434-9860-80617188DC4E}"/>
              </a:ext>
            </a:extLst>
          </p:cNvPr>
          <p:cNvSpPr/>
          <p:nvPr/>
        </p:nvSpPr>
        <p:spPr>
          <a:xfrm>
            <a:off x="8578213" y="4973925"/>
            <a:ext cx="241808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run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09980-AFC6-4AF3-9BF0-7B3F514F67EC}"/>
              </a:ext>
            </a:extLst>
          </p:cNvPr>
          <p:cNvSpPr/>
          <p:nvPr/>
        </p:nvSpPr>
        <p:spPr>
          <a:xfrm>
            <a:off x="8578213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678E19-65B9-48EC-8F6E-AF86FC3E37FF}"/>
              </a:ext>
            </a:extLst>
          </p:cNvPr>
          <p:cNvSpPr/>
          <p:nvPr/>
        </p:nvSpPr>
        <p:spPr>
          <a:xfrm>
            <a:off x="9058593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0C1C3A-4DDB-49D3-B993-8431E9575EDB}"/>
              </a:ext>
            </a:extLst>
          </p:cNvPr>
          <p:cNvSpPr/>
          <p:nvPr/>
        </p:nvSpPr>
        <p:spPr>
          <a:xfrm>
            <a:off x="9571360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B12E54-EF4E-4EEB-81C2-0D6828EEF6A2}"/>
              </a:ext>
            </a:extLst>
          </p:cNvPr>
          <p:cNvSpPr/>
          <p:nvPr/>
        </p:nvSpPr>
        <p:spPr>
          <a:xfrm>
            <a:off x="10087293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4D877-9D32-4533-878C-DC387848ACBF}"/>
              </a:ext>
            </a:extLst>
          </p:cNvPr>
          <p:cNvSpPr/>
          <p:nvPr/>
        </p:nvSpPr>
        <p:spPr>
          <a:xfrm>
            <a:off x="10603226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47625-7772-4692-9275-F9F60EF69268}"/>
              </a:ext>
            </a:extLst>
          </p:cNvPr>
          <p:cNvSpPr txBox="1"/>
          <p:nvPr/>
        </p:nvSpPr>
        <p:spPr>
          <a:xfrm>
            <a:off x="8503311" y="5430892"/>
            <a:ext cx="177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Child    runs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667532-AAA2-48C7-B1A3-CF88885D034A}"/>
              </a:ext>
            </a:extLst>
          </p:cNvPr>
          <p:cNvSpPr/>
          <p:nvPr/>
        </p:nvSpPr>
        <p:spPr>
          <a:xfrm>
            <a:off x="3013896" y="3994802"/>
            <a:ext cx="1923864" cy="658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C5F12D-BAE3-49A5-BBCD-BE05790887A6}"/>
              </a:ext>
            </a:extLst>
          </p:cNvPr>
          <p:cNvSpPr txBox="1"/>
          <p:nvPr/>
        </p:nvSpPr>
        <p:spPr>
          <a:xfrm>
            <a:off x="3298282" y="4138880"/>
            <a:ext cx="135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grid</a:t>
            </a:r>
          </a:p>
        </p:txBody>
      </p:sp>
    </p:spTree>
    <p:extLst>
      <p:ext uri="{BB962C8B-B14F-4D97-AF65-F5344CB8AC3E}">
        <p14:creationId xmlns:p14="http://schemas.microsoft.com/office/powerpoint/2010/main" val="145567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Azure Machine Learning Remote Compute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92649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1015745" y="983430"/>
            <a:ext cx="2275618" cy="3323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02243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3133938" y="1039771"/>
            <a:ext cx="2275618" cy="3323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563662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1023299" y="5647451"/>
            <a:ext cx="8490060" cy="1129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88195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choice of hardware</a:t>
            </a:r>
          </a:p>
        </p:txBody>
      </p:sp>
      <p:sp>
        <p:nvSpPr>
          <p:cNvPr id="63" name="Arrow: Left-Right 50">
            <a:extLst>
              <a:ext uri="{FF2B5EF4-FFF2-40B4-BE49-F238E27FC236}">
                <a16:creationId xmlns:a16="http://schemas.microsoft.com/office/drawing/2014/main" id="{689B45EF-A0E4-C543-A885-7DB462A5E236}"/>
              </a:ext>
            </a:extLst>
          </p:cNvPr>
          <p:cNvSpPr/>
          <p:nvPr/>
        </p:nvSpPr>
        <p:spPr bwMode="auto">
          <a:xfrm>
            <a:off x="400450" y="4294860"/>
            <a:ext cx="11297446" cy="1020767"/>
          </a:xfrm>
          <a:prstGeom prst="leftRightArrow">
            <a:avLst/>
          </a:prstGeom>
          <a:solidFill>
            <a:srgbClr val="0078D4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err="1">
              <a:solidFill>
                <a:srgbClr val="0078D4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76E695-8445-1242-8263-3BABA272211F}"/>
              </a:ext>
            </a:extLst>
          </p:cNvPr>
          <p:cNvSpPr/>
          <p:nvPr/>
        </p:nvSpPr>
        <p:spPr bwMode="auto">
          <a:xfrm>
            <a:off x="176984" y="3219447"/>
            <a:ext cx="3484723" cy="641993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>
                <a:solidFill>
                  <a:srgbClr val="1A1A1A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General purpose machine learning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>
                <a:solidFill>
                  <a:srgbClr val="0078D4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D, F, L, M, H Series</a:t>
            </a:r>
            <a:endParaRPr lang="en-US" kern="0">
              <a:solidFill>
                <a:srgbClr val="0078D4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3227AD-88A3-6343-A6AC-A04C3F46AB80}"/>
              </a:ext>
            </a:extLst>
          </p:cNvPr>
          <p:cNvSpPr/>
          <p:nvPr/>
        </p:nvSpPr>
        <p:spPr bwMode="auto">
          <a:xfrm>
            <a:off x="1402576" y="2850568"/>
            <a:ext cx="912895" cy="276999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>
                <a:solidFill>
                  <a:srgbClr val="0078D4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CPUs</a:t>
            </a:r>
          </a:p>
        </p:txBody>
      </p:sp>
      <p:sp>
        <p:nvSpPr>
          <p:cNvPr id="67" name="chip">
            <a:extLst>
              <a:ext uri="{FF2B5EF4-FFF2-40B4-BE49-F238E27FC236}">
                <a16:creationId xmlns:a16="http://schemas.microsoft.com/office/drawing/2014/main" id="{1F486F47-0449-3340-8B4E-FCCDF8FDE1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69317" y="2310533"/>
            <a:ext cx="379412" cy="38725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765" kern="0">
              <a:solidFill>
                <a:srgbClr val="0078D4"/>
              </a:solidFill>
              <a:latin typeface="Segoe UI Semiligh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5A2CE4-A06F-7E4A-A12C-B621EA6B5973}"/>
              </a:ext>
            </a:extLst>
          </p:cNvPr>
          <p:cNvSpPr txBox="1"/>
          <p:nvPr/>
        </p:nvSpPr>
        <p:spPr>
          <a:xfrm>
            <a:off x="902041" y="4708296"/>
            <a:ext cx="3189023" cy="193899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0078D7"/>
                    </a:gs>
                    <a:gs pos="100000">
                      <a:srgbClr val="0078D7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pPr algn="l" defTabSz="913927">
              <a:defRPr/>
            </a:pPr>
            <a:r>
              <a:rPr lang="en-US">
                <a:solidFill>
                  <a:prstClr val="white"/>
                </a:solidFill>
              </a:rPr>
              <a:t>Optimized for flexibility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3BD09E-7817-2540-88D3-BC759D99848A}"/>
              </a:ext>
            </a:extLst>
          </p:cNvPr>
          <p:cNvSpPr txBox="1"/>
          <p:nvPr/>
        </p:nvSpPr>
        <p:spPr>
          <a:xfrm>
            <a:off x="8639694" y="4708296"/>
            <a:ext cx="2429764" cy="193899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0078D7"/>
                    </a:gs>
                    <a:gs pos="100000">
                      <a:srgbClr val="0078D7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pPr algn="r" defTabSz="913927">
              <a:defRPr/>
            </a:pPr>
            <a:r>
              <a:rPr lang="en-US" dirty="0">
                <a:solidFill>
                  <a:prstClr val="white"/>
                </a:solidFill>
              </a:rPr>
              <a:t>Optimized for performance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3780B3E-15D7-7144-9513-EB118F80CCAD}"/>
              </a:ext>
            </a:extLst>
          </p:cNvPr>
          <p:cNvSpPr/>
          <p:nvPr/>
        </p:nvSpPr>
        <p:spPr bwMode="auto">
          <a:xfrm>
            <a:off x="5635013" y="2850568"/>
            <a:ext cx="726163" cy="276999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>
                <a:solidFill>
                  <a:srgbClr val="0078D4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GPUs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0C1ABE2-F1AB-F443-BB94-1EAE888DBB67}"/>
              </a:ext>
            </a:extLst>
          </p:cNvPr>
          <p:cNvGrpSpPr/>
          <p:nvPr/>
        </p:nvGrpSpPr>
        <p:grpSpPr>
          <a:xfrm>
            <a:off x="5734285" y="2310535"/>
            <a:ext cx="518232" cy="330626"/>
            <a:chOff x="5842028" y="2023300"/>
            <a:chExt cx="518306" cy="330673"/>
          </a:xfrm>
        </p:grpSpPr>
        <p:sp>
          <p:nvSpPr>
            <p:cNvPr id="74" name="Rectangle: Single Corner Rounded 2">
              <a:extLst>
                <a:ext uri="{FF2B5EF4-FFF2-40B4-BE49-F238E27FC236}">
                  <a16:creationId xmlns:a16="http://schemas.microsoft.com/office/drawing/2014/main" id="{0BEF15DC-08F2-EA48-AEC0-D3C82AE5A9AD}"/>
                </a:ext>
              </a:extLst>
            </p:cNvPr>
            <p:cNvSpPr/>
            <p:nvPr/>
          </p:nvSpPr>
          <p:spPr bwMode="auto">
            <a:xfrm>
              <a:off x="5842028" y="2023300"/>
              <a:ext cx="518306" cy="284908"/>
            </a:xfrm>
            <a:prstGeom prst="round1Rect">
              <a:avLst>
                <a:gd name="adj" fmla="val 19322"/>
              </a:avLst>
            </a:pr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9630" tIns="44814" rIns="89630" bIns="448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92">
                <a:defRPr/>
              </a:pPr>
              <a:endParaRPr lang="en-US" sz="1765" kern="0" err="1">
                <a:solidFill>
                  <a:srgbClr val="0078D4"/>
                </a:solidFill>
                <a:latin typeface="Segoe UI Semilight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420890A-D1A8-7A47-AC2C-E40E03630673}"/>
                </a:ext>
              </a:extLst>
            </p:cNvPr>
            <p:cNvGrpSpPr/>
            <p:nvPr/>
          </p:nvGrpSpPr>
          <p:grpSpPr>
            <a:xfrm>
              <a:off x="5886781" y="2308208"/>
              <a:ext cx="423110" cy="45765"/>
              <a:chOff x="2805041" y="5363936"/>
              <a:chExt cx="937405" cy="12517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834287D-33DB-EC44-B7FA-CA94ED4CB85E}"/>
                  </a:ext>
                </a:extLst>
              </p:cNvPr>
              <p:cNvGrpSpPr/>
              <p:nvPr/>
            </p:nvGrpSpPr>
            <p:grpSpPr>
              <a:xfrm>
                <a:off x="2805041" y="5363936"/>
                <a:ext cx="304800" cy="125178"/>
                <a:chOff x="685111" y="5810249"/>
                <a:chExt cx="304800" cy="356348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CEF6E83-6543-B24A-86F9-2798BEE9B567}"/>
                    </a:ext>
                  </a:extLst>
                </p:cNvPr>
                <p:cNvCxnSpPr/>
                <p:nvPr/>
              </p:nvCxnSpPr>
              <p:spPr>
                <a:xfrm>
                  <a:off x="6851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0C99D5ED-90ED-D140-A94B-A22739EB1752}"/>
                    </a:ext>
                  </a:extLst>
                </p:cNvPr>
                <p:cNvCxnSpPr/>
                <p:nvPr/>
              </p:nvCxnSpPr>
              <p:spPr>
                <a:xfrm>
                  <a:off x="8375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CA52F0CA-9DC3-2142-9188-905CBE3CA99B}"/>
                    </a:ext>
                  </a:extLst>
                </p:cNvPr>
                <p:cNvCxnSpPr/>
                <p:nvPr/>
              </p:nvCxnSpPr>
              <p:spPr>
                <a:xfrm>
                  <a:off x="9899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5AC3B4DF-B6C8-0149-A0E2-21647BAF05F9}"/>
                  </a:ext>
                </a:extLst>
              </p:cNvPr>
              <p:cNvGrpSpPr/>
              <p:nvPr/>
            </p:nvGrpSpPr>
            <p:grpSpPr>
              <a:xfrm>
                <a:off x="3437646" y="5363936"/>
                <a:ext cx="304800" cy="125178"/>
                <a:chOff x="685111" y="5810249"/>
                <a:chExt cx="304800" cy="35634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351CA95-56F4-DA45-AEF8-CF53C64DAAFE}"/>
                    </a:ext>
                  </a:extLst>
                </p:cNvPr>
                <p:cNvCxnSpPr/>
                <p:nvPr/>
              </p:nvCxnSpPr>
              <p:spPr>
                <a:xfrm>
                  <a:off x="6851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A392A3CB-354E-634C-873B-C83C47CD661D}"/>
                    </a:ext>
                  </a:extLst>
                </p:cNvPr>
                <p:cNvCxnSpPr/>
                <p:nvPr/>
              </p:nvCxnSpPr>
              <p:spPr>
                <a:xfrm>
                  <a:off x="8375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17A91DE6-7DCB-0843-9E89-8C95CBA58CE4}"/>
                    </a:ext>
                  </a:extLst>
                </p:cNvPr>
                <p:cNvCxnSpPr/>
                <p:nvPr/>
              </p:nvCxnSpPr>
              <p:spPr>
                <a:xfrm>
                  <a:off x="9899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</p:cxnSp>
          </p:grp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F0ECD91-A561-DF4F-9781-E86AB902F12F}"/>
                </a:ext>
              </a:extLst>
            </p:cNvPr>
            <p:cNvSpPr/>
            <p:nvPr/>
          </p:nvSpPr>
          <p:spPr bwMode="auto">
            <a:xfrm>
              <a:off x="6135172" y="2083744"/>
              <a:ext cx="158117" cy="164020"/>
            </a:xfrm>
            <a:prstGeom prst="ellipse">
              <a:avLst/>
            </a:pr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9630" tIns="44814" rIns="89630" bIns="448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92">
                <a:defRPr/>
              </a:pPr>
              <a:endParaRPr lang="en-US" sz="1765" kern="0" err="1">
                <a:solidFill>
                  <a:srgbClr val="0078D4"/>
                </a:solidFill>
                <a:latin typeface="Segoe UI Semilight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BB607E9-006F-6440-A925-8ACD9DCEE878}"/>
                </a:ext>
              </a:extLst>
            </p:cNvPr>
            <p:cNvSpPr/>
            <p:nvPr/>
          </p:nvSpPr>
          <p:spPr bwMode="auto">
            <a:xfrm>
              <a:off x="5911951" y="2129519"/>
              <a:ext cx="156176" cy="80034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9630" tIns="44814" rIns="89630" bIns="448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92">
                <a:defRPr/>
              </a:pPr>
              <a:endParaRPr lang="en-US" sz="1765" kern="0" err="1">
                <a:solidFill>
                  <a:srgbClr val="0078D4"/>
                </a:solidFill>
                <a:latin typeface="Segoe UI Semilight"/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0D1E0808-F176-C547-AA96-7F898C3EEC57}"/>
              </a:ext>
            </a:extLst>
          </p:cNvPr>
          <p:cNvSpPr/>
          <p:nvPr/>
        </p:nvSpPr>
        <p:spPr bwMode="auto">
          <a:xfrm>
            <a:off x="9772191" y="2850568"/>
            <a:ext cx="768194" cy="276999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FPGAs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28BB775-BEFF-3D4D-84F4-C0F51D0ED328}"/>
              </a:ext>
            </a:extLst>
          </p:cNvPr>
          <p:cNvGrpSpPr/>
          <p:nvPr/>
        </p:nvGrpSpPr>
        <p:grpSpPr>
          <a:xfrm>
            <a:off x="9938075" y="2310534"/>
            <a:ext cx="436424" cy="436424"/>
            <a:chOff x="10035278" y="3218678"/>
            <a:chExt cx="247374" cy="24737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0841A0E-FD38-904C-8504-5C32F65A79C1}"/>
                </a:ext>
              </a:extLst>
            </p:cNvPr>
            <p:cNvGrpSpPr/>
            <p:nvPr/>
          </p:nvGrpSpPr>
          <p:grpSpPr>
            <a:xfrm>
              <a:off x="10035278" y="3218678"/>
              <a:ext cx="247374" cy="247374"/>
              <a:chOff x="3485441" y="4505566"/>
              <a:chExt cx="712494" cy="712494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6AA05E2-628E-494F-BD7B-342E3A7304A6}"/>
                  </a:ext>
                </a:extLst>
              </p:cNvPr>
              <p:cNvSpPr/>
              <p:nvPr/>
            </p:nvSpPr>
            <p:spPr bwMode="auto">
              <a:xfrm>
                <a:off x="3565593" y="4585718"/>
                <a:ext cx="552190" cy="55219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err="1">
                  <a:solidFill>
                    <a:srgbClr val="0078D4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C1145BFE-25F0-354B-91E2-082BB54514DA}"/>
                  </a:ext>
                </a:extLst>
              </p:cNvPr>
              <p:cNvGrpSpPr/>
              <p:nvPr/>
            </p:nvGrpSpPr>
            <p:grpSpPr>
              <a:xfrm>
                <a:off x="3485441" y="4677750"/>
                <a:ext cx="712494" cy="368126"/>
                <a:chOff x="3485441" y="4677750"/>
                <a:chExt cx="712494" cy="368126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3A06960D-ACFF-7E4D-9CEF-BD1BDAE2E432}"/>
                    </a:ext>
                  </a:extLst>
                </p:cNvPr>
                <p:cNvGrpSpPr/>
                <p:nvPr/>
              </p:nvGrpSpPr>
              <p:grpSpPr>
                <a:xfrm>
                  <a:off x="4117783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263E0BC3-533E-6D45-B9F2-893C1AED4B08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9867178C-0E23-6A45-9FBB-5EF23CFBE8AA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971C283B-1A7A-8E4F-9221-6538F8DE40EE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F48CD625-DE21-F447-A286-66CFE2F04C0F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C5991450-A3A9-3A45-9534-C832DB95FB14}"/>
                    </a:ext>
                  </a:extLst>
                </p:cNvPr>
                <p:cNvGrpSpPr/>
                <p:nvPr/>
              </p:nvGrpSpPr>
              <p:grpSpPr>
                <a:xfrm>
                  <a:off x="3485441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E46A0706-D999-124D-A6D2-6720E6F2EE7A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506856E3-371B-D541-AFCD-CA9A49BC61B4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3CDB64D5-5F1C-F649-A1FE-CB85D3EB845D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0988B225-1BA5-9C4B-97CC-43AC294A7F10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8BA23B8A-19E8-9849-B1F4-FCE40FC85846}"/>
                  </a:ext>
                </a:extLst>
              </p:cNvPr>
              <p:cNvGrpSpPr/>
              <p:nvPr/>
            </p:nvGrpSpPr>
            <p:grpSpPr>
              <a:xfrm rot="5400000">
                <a:off x="3480396" y="4677750"/>
                <a:ext cx="712494" cy="368126"/>
                <a:chOff x="3485441" y="4677750"/>
                <a:chExt cx="712494" cy="368126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DFE0E5B8-33CC-5047-ADD7-5A049FBC89B2}"/>
                    </a:ext>
                  </a:extLst>
                </p:cNvPr>
                <p:cNvGrpSpPr/>
                <p:nvPr/>
              </p:nvGrpSpPr>
              <p:grpSpPr>
                <a:xfrm>
                  <a:off x="4117783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866BF204-A809-1942-A3B1-455894CA6C77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8B030963-EECB-B14D-9D9E-774ABA36244F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1DB131C3-BB50-B14A-B78F-B5E5B4909F5D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065D464A-85E5-624E-AF45-0E2702A0FFA0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AEDBEE40-519A-714A-8C9C-E464B4A2A109}"/>
                    </a:ext>
                  </a:extLst>
                </p:cNvPr>
                <p:cNvGrpSpPr/>
                <p:nvPr/>
              </p:nvGrpSpPr>
              <p:grpSpPr>
                <a:xfrm>
                  <a:off x="3485441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A0EB92D8-BC3C-214F-B0FE-5638C2BFEEA7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2FE03D00-B106-5248-AF62-53DE24AC8EC2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4F96B2CB-0FAF-3546-87CC-BD1E195F4EF4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EDC6B68F-DC3E-4345-BAC9-A8AE91D1108F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0" name="Freeform: Shape 520">
              <a:extLst>
                <a:ext uri="{FF2B5EF4-FFF2-40B4-BE49-F238E27FC236}">
                  <a16:creationId xmlns:a16="http://schemas.microsoft.com/office/drawing/2014/main" id="{37BDB853-D50C-CB47-9FA0-226FC4FE745F}"/>
                </a:ext>
              </a:extLst>
            </p:cNvPr>
            <p:cNvSpPr/>
            <p:nvPr/>
          </p:nvSpPr>
          <p:spPr bwMode="auto">
            <a:xfrm>
              <a:off x="10124345" y="3293573"/>
              <a:ext cx="71612" cy="91319"/>
            </a:xfrm>
            <a:custGeom>
              <a:avLst/>
              <a:gdLst>
                <a:gd name="connsiteX0" fmla="*/ 699778 w 974972"/>
                <a:gd name="connsiteY0" fmla="*/ 0 h 1504393"/>
                <a:gd name="connsiteX1" fmla="*/ 502371 w 974972"/>
                <a:gd name="connsiteY1" fmla="*/ 571355 h 1504393"/>
                <a:gd name="connsiteX2" fmla="*/ 597565 w 974972"/>
                <a:gd name="connsiteY2" fmla="*/ 571355 h 1504393"/>
                <a:gd name="connsiteX3" fmla="*/ 629015 w 974972"/>
                <a:gd name="connsiteY3" fmla="*/ 571355 h 1504393"/>
                <a:gd name="connsiteX4" fmla="*/ 974972 w 974972"/>
                <a:gd name="connsiteY4" fmla="*/ 571355 h 1504393"/>
                <a:gd name="connsiteX5" fmla="*/ 275193 w 974972"/>
                <a:gd name="connsiteY5" fmla="*/ 1504393 h 1504393"/>
                <a:gd name="connsiteX6" fmla="*/ 472601 w 974972"/>
                <a:gd name="connsiteY6" fmla="*/ 933038 h 1504393"/>
                <a:gd name="connsiteX7" fmla="*/ 377407 w 974972"/>
                <a:gd name="connsiteY7" fmla="*/ 933038 h 1504393"/>
                <a:gd name="connsiteX8" fmla="*/ 349889 w 974972"/>
                <a:gd name="connsiteY8" fmla="*/ 933038 h 1504393"/>
                <a:gd name="connsiteX9" fmla="*/ 0 w 974972"/>
                <a:gd name="connsiteY9" fmla="*/ 933038 h 1504393"/>
                <a:gd name="connsiteX10" fmla="*/ 699778 w 974972"/>
                <a:gd name="connsiteY10" fmla="*/ 0 h 150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4972" h="1504393">
                  <a:moveTo>
                    <a:pt x="699778" y="0"/>
                  </a:moveTo>
                  <a:lnTo>
                    <a:pt x="502371" y="571355"/>
                  </a:lnTo>
                  <a:lnTo>
                    <a:pt x="597565" y="571355"/>
                  </a:lnTo>
                  <a:lnTo>
                    <a:pt x="629015" y="571355"/>
                  </a:lnTo>
                  <a:lnTo>
                    <a:pt x="974972" y="571355"/>
                  </a:lnTo>
                  <a:lnTo>
                    <a:pt x="275193" y="1504393"/>
                  </a:lnTo>
                  <a:lnTo>
                    <a:pt x="472601" y="933038"/>
                  </a:lnTo>
                  <a:lnTo>
                    <a:pt x="377407" y="933038"/>
                  </a:lnTo>
                  <a:lnTo>
                    <a:pt x="349889" y="933038"/>
                  </a:lnTo>
                  <a:lnTo>
                    <a:pt x="0" y="933038"/>
                  </a:lnTo>
                  <a:lnTo>
                    <a:pt x="699778" y="0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solidFill>
                  <a:srgbClr val="0078D4"/>
                </a:solidFill>
                <a:latin typeface="Segoe UI"/>
                <a:cs typeface="Segoe UI" pitchFamily="34" charset="0"/>
              </a:endParaRPr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DAAFA46-970B-514B-BC32-98C42C3EEC44}"/>
              </a:ext>
            </a:extLst>
          </p:cNvPr>
          <p:cNvSpPr/>
          <p:nvPr/>
        </p:nvSpPr>
        <p:spPr bwMode="auto">
          <a:xfrm>
            <a:off x="4294898" y="3212218"/>
            <a:ext cx="3484723" cy="436914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>
                <a:solidFill>
                  <a:srgbClr val="1A1A1A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Deep learning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 kern="0">
              <a:solidFill>
                <a:srgbClr val="0078D4"/>
              </a:solidFill>
              <a:latin typeface="Segoe UI Semilight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>
                <a:solidFill>
                  <a:srgbClr val="0078D4"/>
                </a:solidFill>
                <a:latin typeface="Segoe UI Semilight"/>
                <a:cs typeface="Segoe UI" pitchFamily="34" charset="0"/>
              </a:rPr>
              <a:t>N Series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987F5D-EF98-A447-BEF9-71A8D22ED793}"/>
              </a:ext>
            </a:extLst>
          </p:cNvPr>
          <p:cNvSpPr/>
          <p:nvPr/>
        </p:nvSpPr>
        <p:spPr bwMode="auto">
          <a:xfrm>
            <a:off x="8639694" y="3212217"/>
            <a:ext cx="3139749" cy="649223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>
                <a:solidFill>
                  <a:srgbClr val="1A1A1A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Specialized hardware accelerated deep learning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>
                <a:solidFill>
                  <a:srgbClr val="0078D4"/>
                </a:solidFill>
                <a:latin typeface="Segoe UI Semilight"/>
                <a:cs typeface="Segoe UI" pitchFamily="34" charset="0"/>
              </a:rPr>
              <a:t>Project Brainwave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9A53599-9F57-F34F-AB15-DD7A385FA15B}"/>
              </a:ext>
            </a:extLst>
          </p:cNvPr>
          <p:cNvCxnSpPr>
            <a:cxnSpLocks/>
          </p:cNvCxnSpPr>
          <p:nvPr/>
        </p:nvCxnSpPr>
        <p:spPr>
          <a:xfrm>
            <a:off x="9552935" y="3212600"/>
            <a:ext cx="1206702" cy="0"/>
          </a:xfrm>
          <a:prstGeom prst="line">
            <a:avLst/>
          </a:prstGeom>
          <a:ln w="12700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F138A13-54A7-294F-9745-F3AA9B3B15C9}"/>
              </a:ext>
            </a:extLst>
          </p:cNvPr>
          <p:cNvCxnSpPr>
            <a:cxnSpLocks/>
          </p:cNvCxnSpPr>
          <p:nvPr/>
        </p:nvCxnSpPr>
        <p:spPr>
          <a:xfrm>
            <a:off x="5386061" y="3215331"/>
            <a:ext cx="1206702" cy="0"/>
          </a:xfrm>
          <a:prstGeom prst="line">
            <a:avLst/>
          </a:prstGeom>
          <a:ln>
            <a:noFill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157440A-C0A8-FF42-A5A7-504D83D6FAE3}"/>
              </a:ext>
            </a:extLst>
          </p:cNvPr>
          <p:cNvCxnSpPr>
            <a:cxnSpLocks/>
          </p:cNvCxnSpPr>
          <p:nvPr/>
        </p:nvCxnSpPr>
        <p:spPr>
          <a:xfrm>
            <a:off x="1289852" y="3216613"/>
            <a:ext cx="1206702" cy="0"/>
          </a:xfrm>
          <a:prstGeom prst="line">
            <a:avLst/>
          </a:prstGeom>
          <a:ln w="12700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ABA2D8E-CDCA-6B4C-B450-1E9DB4B43429}"/>
              </a:ext>
            </a:extLst>
          </p:cNvPr>
          <p:cNvCxnSpPr>
            <a:cxnSpLocks/>
          </p:cNvCxnSpPr>
          <p:nvPr/>
        </p:nvCxnSpPr>
        <p:spPr>
          <a:xfrm>
            <a:off x="5407787" y="3219446"/>
            <a:ext cx="1206702" cy="0"/>
          </a:xfrm>
          <a:prstGeom prst="line">
            <a:avLst/>
          </a:prstGeom>
          <a:ln w="12700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8981C0B-6C93-4340-A2D4-61B45B272A16}"/>
              </a:ext>
            </a:extLst>
          </p:cNvPr>
          <p:cNvSpPr/>
          <p:nvPr/>
        </p:nvSpPr>
        <p:spPr bwMode="auto">
          <a:xfrm>
            <a:off x="865" y="5377997"/>
            <a:ext cx="12190271" cy="1479517"/>
          </a:xfrm>
          <a:prstGeom prst="rect">
            <a:avLst/>
          </a:prstGeom>
          <a:solidFill>
            <a:srgbClr val="EDED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4C38580-5C5F-2745-A017-F038D4399D5B}"/>
              </a:ext>
            </a:extLst>
          </p:cNvPr>
          <p:cNvGrpSpPr/>
          <p:nvPr/>
        </p:nvGrpSpPr>
        <p:grpSpPr>
          <a:xfrm>
            <a:off x="4724272" y="5597887"/>
            <a:ext cx="9856360" cy="800171"/>
            <a:chOff x="12144240" y="172899"/>
            <a:chExt cx="3073449" cy="80028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08E1ACF-3E18-1C4E-9ADF-38A57EF5FA65}"/>
                </a:ext>
              </a:extLst>
            </p:cNvPr>
            <p:cNvSpPr txBox="1"/>
            <p:nvPr/>
          </p:nvSpPr>
          <p:spPr>
            <a:xfrm>
              <a:off x="12144240" y="511453"/>
              <a:ext cx="3073449" cy="461730"/>
            </a:xfrm>
            <a:prstGeom prst="rect">
              <a:avLst/>
            </a:prstGeom>
            <a:noFill/>
          </p:spPr>
          <p:txBody>
            <a:bodyPr wrap="square" lIns="91427" tIns="0" rIns="0" bIns="0" rtlCol="0">
              <a:spAutoFit/>
            </a:bodyPr>
            <a:lstStyle/>
            <a:p>
              <a:pPr defTabSz="914225">
                <a:defRPr/>
              </a:pPr>
              <a:r>
                <a:rPr lang="en-US" sz="1600" dirty="0">
                  <a:solidFill>
                    <a:srgbClr val="0078D4"/>
                  </a:solidFill>
                  <a:latin typeface="Segoe UI"/>
                </a:rPr>
                <a:t>Support</a:t>
              </a:r>
              <a:r>
                <a:rPr lang="en-US" sz="1400" dirty="0">
                  <a:solidFill>
                    <a:srgbClr val="0078D4"/>
                  </a:solidFill>
                  <a:latin typeface="Segoe UI"/>
                </a:rPr>
                <a:t> for image classification and recognition scenarios</a:t>
              </a:r>
            </a:p>
            <a:p>
              <a:pPr defTabSz="914225">
                <a:defRPr/>
              </a:pPr>
              <a:r>
                <a:rPr lang="en-US" sz="1400" dirty="0" err="1">
                  <a:solidFill>
                    <a:srgbClr val="0078D4"/>
                  </a:solidFill>
                  <a:latin typeface="Segoe UI"/>
                </a:rPr>
                <a:t>ResNet</a:t>
              </a:r>
              <a:r>
                <a:rPr lang="en-US" sz="1400" dirty="0">
                  <a:solidFill>
                    <a:srgbClr val="0078D4"/>
                  </a:solidFill>
                  <a:latin typeface="Segoe UI"/>
                </a:rPr>
                <a:t> 50, </a:t>
              </a:r>
              <a:r>
                <a:rPr lang="en-US" sz="1400" dirty="0" err="1">
                  <a:solidFill>
                    <a:srgbClr val="0078D4"/>
                  </a:solidFill>
                  <a:latin typeface="Segoe UI"/>
                </a:rPr>
                <a:t>ResNet</a:t>
              </a:r>
              <a:r>
                <a:rPr lang="en-US" sz="1400" dirty="0">
                  <a:solidFill>
                    <a:srgbClr val="0078D4"/>
                  </a:solidFill>
                  <a:latin typeface="Segoe UI"/>
                </a:rPr>
                <a:t> 152, VGG-16, SSD-VGG, DenseNet-121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5CA18DB-1898-984C-AB37-6B2694D9D686}"/>
                </a:ext>
              </a:extLst>
            </p:cNvPr>
            <p:cNvSpPr/>
            <p:nvPr/>
          </p:nvSpPr>
          <p:spPr>
            <a:xfrm>
              <a:off x="12145453" y="172899"/>
              <a:ext cx="2265901" cy="3434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/>
              <a:r>
                <a:rPr lang="en-US" sz="1600" dirty="0">
                  <a:solidFill>
                    <a:srgbClr val="0078D4"/>
                  </a:solidFill>
                  <a:latin typeface="Segoe UI Semibold"/>
                </a:rPr>
                <a:t>FPGA NEW UPDATES:</a:t>
              </a:r>
            </a:p>
          </p:txBody>
        </p:sp>
      </p:grpSp>
      <p:sp>
        <p:nvSpPr>
          <p:cNvPr id="89" name="Freeform 88">
            <a:extLst>
              <a:ext uri="{FF2B5EF4-FFF2-40B4-BE49-F238E27FC236}">
                <a16:creationId xmlns:a16="http://schemas.microsoft.com/office/drawing/2014/main" id="{EA2AF034-1B22-4341-BA8D-70F77D902F10}"/>
              </a:ext>
            </a:extLst>
          </p:cNvPr>
          <p:cNvSpPr/>
          <p:nvPr/>
        </p:nvSpPr>
        <p:spPr bwMode="auto">
          <a:xfrm rot="8100000">
            <a:off x="4345858" y="5662810"/>
            <a:ext cx="313486" cy="313486"/>
          </a:xfrm>
          <a:custGeom>
            <a:avLst/>
            <a:gdLst>
              <a:gd name="connsiteX0" fmla="*/ 189180 w 480187"/>
              <a:gd name="connsiteY0" fmla="*/ 480186 h 480186"/>
              <a:gd name="connsiteX1" fmla="*/ 0 w 480187"/>
              <a:gd name="connsiteY1" fmla="*/ 291006 h 480186"/>
              <a:gd name="connsiteX2" fmla="*/ 291006 w 480187"/>
              <a:gd name="connsiteY2" fmla="*/ 0 h 480186"/>
              <a:gd name="connsiteX3" fmla="*/ 291006 w 480187"/>
              <a:gd name="connsiteY3" fmla="*/ 189179 h 480186"/>
              <a:gd name="connsiteX4" fmla="*/ 480187 w 480187"/>
              <a:gd name="connsiteY4" fmla="*/ 189179 h 480186"/>
              <a:gd name="connsiteX5" fmla="*/ 189180 w 480187"/>
              <a:gd name="connsiteY5" fmla="*/ 480186 h 48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187" h="480186">
                <a:moveTo>
                  <a:pt x="189180" y="480186"/>
                </a:moveTo>
                <a:lnTo>
                  <a:pt x="0" y="291006"/>
                </a:lnTo>
                <a:lnTo>
                  <a:pt x="291006" y="0"/>
                </a:lnTo>
                <a:lnTo>
                  <a:pt x="291006" y="189179"/>
                </a:lnTo>
                <a:lnTo>
                  <a:pt x="480187" y="189179"/>
                </a:lnTo>
                <a:lnTo>
                  <a:pt x="189180" y="480186"/>
                </a:lnTo>
                <a:close/>
              </a:path>
            </a:pathLst>
          </a:cu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13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F8BD-F212-4A2D-A3A0-4D43E84A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ML Artifact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44837-3C95-41ED-8D00-89452A920F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Compute Target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A0E328-F9E6-4B96-855B-28E2D3638947}"/>
              </a:ext>
            </a:extLst>
          </p:cNvPr>
          <p:cNvGraphicFramePr>
            <a:graphicFrameLocks noGrp="1"/>
          </p:cNvGraphicFramePr>
          <p:nvPr/>
        </p:nvGraphicFramePr>
        <p:xfrm>
          <a:off x="5844296" y="1855960"/>
          <a:ext cx="6033332" cy="410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687">
                  <a:extLst>
                    <a:ext uri="{9D8B030D-6E8A-4147-A177-3AD203B41FA5}">
                      <a16:colId xmlns:a16="http://schemas.microsoft.com/office/drawing/2014/main" val="4174135397"/>
                    </a:ext>
                  </a:extLst>
                </a:gridCol>
                <a:gridCol w="1133553">
                  <a:extLst>
                    <a:ext uri="{9D8B030D-6E8A-4147-A177-3AD203B41FA5}">
                      <a16:colId xmlns:a16="http://schemas.microsoft.com/office/drawing/2014/main" val="3351841869"/>
                    </a:ext>
                  </a:extLst>
                </a:gridCol>
                <a:gridCol w="1363092">
                  <a:extLst>
                    <a:ext uri="{9D8B030D-6E8A-4147-A177-3AD203B41FA5}">
                      <a16:colId xmlns:a16="http://schemas.microsoft.com/office/drawing/2014/main" val="573961151"/>
                    </a:ext>
                  </a:extLst>
                </a:gridCol>
              </a:tblGrid>
              <a:tr h="35854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2"/>
                          </a:solidFill>
                        </a:rPr>
                        <a:t>Compute Target</a:t>
                      </a:r>
                    </a:p>
                  </a:txBody>
                  <a:tcP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2"/>
                          </a:solidFill>
                        </a:rPr>
                        <a:t>Training</a:t>
                      </a:r>
                    </a:p>
                  </a:txBody>
                  <a:tcP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2"/>
                          </a:solidFill>
                        </a:rPr>
                        <a:t>Deployment</a:t>
                      </a:r>
                    </a:p>
                  </a:txBody>
                  <a:tcP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585313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40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Local Computer</a:t>
                      </a:r>
                    </a:p>
                  </a:txBody>
                  <a:tcP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152298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40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Linux VM in Azure (such as the Data Science Virtual Machine)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232242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40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ML Compute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527611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40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Databricks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249065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40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Data Lake Analytics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91043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40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Apache Spark for HDInsight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784418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40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Container Instance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46185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40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Kubernetes Service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29118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40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IoT Edge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81042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400" kern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Field-programmable gate array (FPGA)</a:t>
                      </a:r>
                      <a:endParaRPr lang="en-US" sz="140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1440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3217CC-698A-48FE-8267-B3B8C5E120D2}"/>
              </a:ext>
            </a:extLst>
          </p:cNvPr>
          <p:cNvSpPr txBox="1"/>
          <p:nvPr/>
        </p:nvSpPr>
        <p:spPr>
          <a:xfrm>
            <a:off x="5928770" y="1447588"/>
            <a:ext cx="390799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488"/>
              </a:spcAft>
              <a:buSzPct val="90000"/>
              <a:defRPr/>
            </a:pPr>
            <a:r>
              <a:rPr lang="en-US" sz="1800">
                <a:solidFill>
                  <a:schemeClr val="tx2"/>
                </a:solidFill>
                <a:latin typeface="+mj-lt"/>
              </a:rPr>
              <a:t>Currently supported compute targets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A4E656-0E60-460B-A9AB-96ECABBED22D}"/>
              </a:ext>
            </a:extLst>
          </p:cNvPr>
          <p:cNvSpPr/>
          <p:nvPr/>
        </p:nvSpPr>
        <p:spPr>
          <a:xfrm>
            <a:off x="426422" y="2535829"/>
            <a:ext cx="4698471" cy="27207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988"/>
              </a:spcAft>
              <a:buSzPct val="90000"/>
              <a:defRPr/>
            </a:pPr>
            <a:r>
              <a:rPr lang="en-US" sz="1800">
                <a:gradFill>
                  <a:gsLst>
                    <a:gs pos="40075">
                      <a:schemeClr val="accent2">
                        <a:lumMod val="50000"/>
                      </a:schemeClr>
                    </a:gs>
                    <a:gs pos="30000">
                      <a:schemeClr val="accent2">
                        <a:lumMod val="50000"/>
                      </a:schemeClr>
                    </a:gs>
                  </a:gsLst>
                  <a:lin ang="5400000" scaled="0"/>
                </a:gradFill>
              </a:rPr>
              <a:t>Compute Targets are the compute resources used to run training scripts or host your model when deployed as a web service.</a:t>
            </a:r>
          </a:p>
          <a:p>
            <a:pPr>
              <a:lnSpc>
                <a:spcPct val="90000"/>
              </a:lnSpc>
              <a:spcAft>
                <a:spcPts val="988"/>
              </a:spcAft>
              <a:buSzPct val="90000"/>
              <a:defRPr/>
            </a:pPr>
            <a:r>
              <a:rPr lang="en-US" sz="1800">
                <a:gradFill>
                  <a:gsLst>
                    <a:gs pos="40075">
                      <a:schemeClr val="accent2">
                        <a:lumMod val="50000"/>
                      </a:schemeClr>
                    </a:gs>
                    <a:gs pos="30000">
                      <a:schemeClr val="accent2">
                        <a:lumMod val="50000"/>
                      </a:schemeClr>
                    </a:gs>
                  </a:gsLst>
                  <a:lin ang="5400000" scaled="0"/>
                </a:gradFill>
              </a:rPr>
              <a:t>They can be created and managed using the Azure Machine Learning SDK or CLI.</a:t>
            </a:r>
          </a:p>
          <a:p>
            <a:pPr>
              <a:lnSpc>
                <a:spcPct val="90000"/>
              </a:lnSpc>
              <a:spcAft>
                <a:spcPts val="988"/>
              </a:spcAft>
              <a:buSzPct val="90000"/>
              <a:defRPr/>
            </a:pPr>
            <a:r>
              <a:rPr lang="en-US" sz="1800">
                <a:gradFill>
                  <a:gsLst>
                    <a:gs pos="40075">
                      <a:schemeClr val="accent2">
                        <a:lumMod val="50000"/>
                      </a:schemeClr>
                    </a:gs>
                    <a:gs pos="30000">
                      <a:schemeClr val="accent2">
                        <a:lumMod val="50000"/>
                      </a:schemeClr>
                    </a:gs>
                  </a:gsLst>
                  <a:lin ang="5400000" scaled="0"/>
                </a:gradFill>
              </a:rPr>
              <a:t>You can attach to existing resources.</a:t>
            </a:r>
          </a:p>
          <a:p>
            <a:pPr>
              <a:lnSpc>
                <a:spcPct val="90000"/>
              </a:lnSpc>
              <a:spcAft>
                <a:spcPts val="988"/>
              </a:spcAft>
              <a:buSzPct val="90000"/>
              <a:defRPr/>
            </a:pPr>
            <a:r>
              <a:rPr lang="en-US" sz="1800">
                <a:gradFill>
                  <a:gsLst>
                    <a:gs pos="40075">
                      <a:schemeClr val="accent2">
                        <a:lumMod val="50000"/>
                      </a:schemeClr>
                    </a:gs>
                    <a:gs pos="30000">
                      <a:schemeClr val="accent2">
                        <a:lumMod val="50000"/>
                      </a:schemeClr>
                    </a:gs>
                  </a:gsLst>
                  <a:lin ang="5400000" scaled="0"/>
                </a:gradFill>
              </a:rPr>
              <a:t>You can start with local runs on your machine, and then scale up and out to </a:t>
            </a:r>
            <a:br>
              <a:rPr lang="en-US" sz="1800">
                <a:gradFill>
                  <a:gsLst>
                    <a:gs pos="40075">
                      <a:schemeClr val="accent2">
                        <a:lumMod val="50000"/>
                      </a:schemeClr>
                    </a:gs>
                    <a:gs pos="30000">
                      <a:schemeClr val="accent2">
                        <a:lumMod val="50000"/>
                      </a:schemeClr>
                    </a:gs>
                  </a:gsLst>
                  <a:lin ang="5400000" scaled="0"/>
                </a:gradFill>
              </a:rPr>
            </a:br>
            <a:r>
              <a:rPr lang="en-US" sz="1800">
                <a:gradFill>
                  <a:gsLst>
                    <a:gs pos="40075">
                      <a:schemeClr val="accent2">
                        <a:lumMod val="50000"/>
                      </a:schemeClr>
                    </a:gs>
                    <a:gs pos="30000">
                      <a:schemeClr val="accent2">
                        <a:lumMod val="50000"/>
                      </a:schemeClr>
                    </a:gs>
                  </a:gsLst>
                  <a:lin ang="5400000" scaled="0"/>
                </a:gradFill>
              </a:rPr>
              <a:t>other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3388131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8F64-8125-4B5B-9853-99E638EB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ML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B0E15-C3DB-4BB1-84DD-9320BBF448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Currently Supported Compute Targets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3DFF85-5685-428D-8363-26B501297F4E}"/>
              </a:ext>
            </a:extLst>
          </p:cNvPr>
          <p:cNvGraphicFramePr>
            <a:graphicFrameLocks noGrp="1"/>
          </p:cNvGraphicFramePr>
          <p:nvPr/>
        </p:nvGraphicFramePr>
        <p:xfrm>
          <a:off x="500854" y="1552351"/>
          <a:ext cx="11183410" cy="4210496"/>
        </p:xfrm>
        <a:graphic>
          <a:graphicData uri="http://schemas.openxmlformats.org/drawingml/2006/table">
            <a:tbl>
              <a:tblPr/>
              <a:tblGrid>
                <a:gridCol w="3073367">
                  <a:extLst>
                    <a:ext uri="{9D8B030D-6E8A-4147-A177-3AD203B41FA5}">
                      <a16:colId xmlns:a16="http://schemas.microsoft.com/office/drawing/2014/main" val="3685657919"/>
                    </a:ext>
                  </a:extLst>
                </a:gridCol>
                <a:gridCol w="1399997">
                  <a:extLst>
                    <a:ext uri="{9D8B030D-6E8A-4147-A177-3AD203B41FA5}">
                      <a16:colId xmlns:a16="http://schemas.microsoft.com/office/drawing/2014/main" val="2128840478"/>
                    </a:ext>
                  </a:extLst>
                </a:gridCol>
                <a:gridCol w="2236682">
                  <a:extLst>
                    <a:ext uri="{9D8B030D-6E8A-4147-A177-3AD203B41FA5}">
                      <a16:colId xmlns:a16="http://schemas.microsoft.com/office/drawing/2014/main" val="1230474141"/>
                    </a:ext>
                  </a:extLst>
                </a:gridCol>
                <a:gridCol w="2236682">
                  <a:extLst>
                    <a:ext uri="{9D8B030D-6E8A-4147-A177-3AD203B41FA5}">
                      <a16:colId xmlns:a16="http://schemas.microsoft.com/office/drawing/2014/main" val="352184781"/>
                    </a:ext>
                  </a:extLst>
                </a:gridCol>
                <a:gridCol w="2236682">
                  <a:extLst>
                    <a:ext uri="{9D8B030D-6E8A-4147-A177-3AD203B41FA5}">
                      <a16:colId xmlns:a16="http://schemas.microsoft.com/office/drawing/2014/main" val="1678930954"/>
                    </a:ext>
                  </a:extLst>
                </a:gridCol>
              </a:tblGrid>
              <a:tr h="1099657">
                <a:tc>
                  <a:txBody>
                    <a:bodyPr/>
                    <a:lstStyle/>
                    <a:p>
                      <a:pPr algn="l" fontAlgn="b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Compute target</a:t>
                      </a:r>
                    </a:p>
                  </a:txBody>
                  <a:tcPr marL="29061" marR="29061" marT="21796" marB="21796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GPU acceleration</a:t>
                      </a:r>
                    </a:p>
                  </a:txBody>
                  <a:tcPr marL="29061" marR="29061" marT="21796" marB="21796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Hyperdrive</a:t>
                      </a:r>
                    </a:p>
                  </a:txBody>
                  <a:tcPr marL="29061" marR="29061" marT="21796" marB="21796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Automated model selection</a:t>
                      </a:r>
                    </a:p>
                  </a:txBody>
                  <a:tcPr marL="29061" marR="29061" marT="21796" marB="21796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Can be used in pipelines</a:t>
                      </a:r>
                    </a:p>
                  </a:txBody>
                  <a:tcPr marL="29061" marR="29061" marT="21796" marB="21796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062998"/>
                  </a:ext>
                </a:extLst>
              </a:tr>
              <a:tr h="453285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>
                          <a:effectLst/>
                          <a:hlinkClick r:id="rId3"/>
                        </a:rPr>
                        <a:t>Local computer</a:t>
                      </a:r>
                      <a:endParaRPr lang="en-US" sz="1800">
                        <a:effectLst/>
                      </a:endParaRP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Maybe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76502"/>
                  </a:ext>
                </a:extLst>
              </a:tr>
              <a:tr h="844414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>
                          <a:effectLst/>
                          <a:hlinkClick r:id="rId4"/>
                        </a:rPr>
                        <a:t>Data Science Virtual Machine (DSVM)</a:t>
                      </a:r>
                      <a:endParaRPr lang="en-US" sz="1800">
                        <a:effectLst/>
                      </a:endParaRP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33991"/>
                  </a:ext>
                </a:extLst>
              </a:tr>
              <a:tr h="453285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>
                          <a:effectLst/>
                          <a:hlinkClick r:id="rId5"/>
                        </a:rPr>
                        <a:t>Azure ML compute</a:t>
                      </a:r>
                      <a:endParaRPr lang="en-US" sz="1800">
                        <a:effectLst/>
                      </a:endParaRP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571230"/>
                  </a:ext>
                </a:extLst>
              </a:tr>
              <a:tr h="453285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>
                          <a:effectLst/>
                          <a:hlinkClick r:id="rId6"/>
                        </a:rPr>
                        <a:t>Azure Databricks</a:t>
                      </a:r>
                      <a:endParaRPr lang="en-US" sz="1800">
                        <a:effectLst/>
                      </a:endParaRP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>
                        <a:effectLst/>
                      </a:endParaRP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195826"/>
                  </a:ext>
                </a:extLst>
              </a:tr>
              <a:tr h="453285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>
                          <a:effectLst/>
                          <a:hlinkClick r:id="rId7"/>
                        </a:rPr>
                        <a:t>Azure Data Lake Analytics</a:t>
                      </a:r>
                      <a:endParaRPr lang="en-US" sz="1800">
                        <a:effectLst/>
                      </a:endParaRP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23833"/>
                  </a:ext>
                </a:extLst>
              </a:tr>
              <a:tr h="453285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>
                          <a:effectLst/>
                          <a:hlinkClick r:id="rId8"/>
                        </a:rPr>
                        <a:t>Azure HDInsight</a:t>
                      </a:r>
                      <a:endParaRPr lang="en-US" sz="1800">
                        <a:effectLst/>
                      </a:endParaRP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98542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4A5ADA4-8592-48C5-B88A-7CDBC6FF011F}"/>
              </a:ext>
            </a:extLst>
          </p:cNvPr>
          <p:cNvSpPr/>
          <p:nvPr/>
        </p:nvSpPr>
        <p:spPr>
          <a:xfrm>
            <a:off x="591313" y="6240956"/>
            <a:ext cx="114488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>
                <a:hlinkClick r:id="rId9"/>
              </a:rPr>
              <a:t>https://docs.microsoft.com/en-us/azure/machine-learning/service/how-to-set-up-training-targets#supported-compute-targets</a:t>
            </a:r>
            <a:r>
              <a:rPr lang="en-US" sz="11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226127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700" dirty="0">
                <a:cs typeface="Segoe UI"/>
              </a:rPr>
              <a:t>Demo: hyperparameter tuning with Azure ML 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75913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GXFY15">
  <a:themeElements>
    <a:clrScheme name="Custom 41">
      <a:dk1>
        <a:srgbClr val="000000"/>
      </a:dk1>
      <a:lt1>
        <a:srgbClr val="FFFFFF"/>
      </a:lt1>
      <a:dk2>
        <a:srgbClr val="0078D7"/>
      </a:dk2>
      <a:lt2>
        <a:srgbClr val="D2D2D2"/>
      </a:lt2>
      <a:accent1>
        <a:srgbClr val="002050"/>
      </a:accent1>
      <a:accent2>
        <a:srgbClr val="00188F"/>
      </a:accent2>
      <a:accent3>
        <a:srgbClr val="32145A"/>
      </a:accent3>
      <a:accent4>
        <a:srgbClr val="107C10"/>
      </a:accent4>
      <a:accent5>
        <a:srgbClr val="00BCF2"/>
      </a:accent5>
      <a:accent6>
        <a:srgbClr val="FFB900"/>
      </a:accent6>
      <a:hlink>
        <a:srgbClr val="00BCF2"/>
      </a:hlink>
      <a:folHlink>
        <a:srgbClr val="002050"/>
      </a:folHlink>
    </a:clrScheme>
    <a:fontScheme name="Segoe UI L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243BK-R1_Edson" id="{7FA50A56-66DF-4957-B093-DDBFDD24F612}" vid="{2F29F2AE-BCF6-4017-BA1B-18B93B5365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669</Words>
  <Application>Microsoft Office PowerPoint</Application>
  <PresentationFormat>Widescreen</PresentationFormat>
  <Paragraphs>160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MGXFY15</vt:lpstr>
      <vt:lpstr> Module 4: Azure Machine Learning Remote Compute </vt:lpstr>
      <vt:lpstr>Azure Machine Learning Remote Compute</vt:lpstr>
      <vt:lpstr>Data Science Building Blocks Project</vt:lpstr>
      <vt:lpstr>Data Science Building Blocks Project</vt:lpstr>
      <vt:lpstr>Data Science Building Blocks Project</vt:lpstr>
      <vt:lpstr>Wide choice of hardware</vt:lpstr>
      <vt:lpstr>Azure ML Artifact</vt:lpstr>
      <vt:lpstr>Azure ML</vt:lpstr>
      <vt:lpstr>Demo: hyperparameter tuning with Azure ML  </vt:lpstr>
      <vt:lpstr>Lab_04: Hyperparameter tuning with Azure ML 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Module 1: Introduction to Azure Machine Learning </dc:title>
  <dc:creator>Miquella de Boer</dc:creator>
  <cp:lastModifiedBy>Miquella de Boer</cp:lastModifiedBy>
  <cp:revision>37</cp:revision>
  <dcterms:created xsi:type="dcterms:W3CDTF">2020-02-07T14:07:25Z</dcterms:created>
  <dcterms:modified xsi:type="dcterms:W3CDTF">2020-04-02T08:20:47Z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mideboer@microsoft.com</vt:lpwstr>
  </property>
  <property fmtid="{D5CDD505-2E9C-101B-9397-08002B2CF9AE}" pid="5" name="MSIP_Label_f42aa342-8706-4288-bd11-ebb85995028c_SetDate">
    <vt:lpwstr>2020-02-07T14:14:31.1102115Z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3ec9a926-033b-44bc-8673-5e37946b495b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