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4"/>
  </p:sldMasterIdLst>
  <p:notesMasterIdLst>
    <p:notesMasterId r:id="rId19"/>
  </p:notesMasterIdLst>
  <p:sldIdLst>
    <p:sldId id="256" r:id="rId5"/>
    <p:sldId id="259" r:id="rId6"/>
    <p:sldId id="260" r:id="rId7"/>
    <p:sldId id="261" r:id="rId8"/>
    <p:sldId id="262" r:id="rId9"/>
    <p:sldId id="275" r:id="rId10"/>
    <p:sldId id="273" r:id="rId11"/>
    <p:sldId id="266" r:id="rId12"/>
    <p:sldId id="265" r:id="rId13"/>
    <p:sldId id="268" r:id="rId14"/>
    <p:sldId id="271"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AF8B3-5423-4E4B-A6CE-EC7F215F683E}" v="6213" dt="2021-08-17T16:12:03.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7" autoAdjust="0"/>
    <p:restoredTop sz="94660"/>
  </p:normalViewPr>
  <p:slideViewPr>
    <p:cSldViewPr snapToGrid="0">
      <p:cViewPr>
        <p:scale>
          <a:sx n="109" d="100"/>
          <a:sy n="109" d="100"/>
        </p:scale>
        <p:origin x="81"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A5217-1197-41DF-926B-6A9403192313}"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53054-15B9-4A33-B038-DD653CA70CB8}" type="slidenum">
              <a:rPr lang="en-US" smtClean="0"/>
              <a:t>‹#›</a:t>
            </a:fld>
            <a:endParaRPr lang="en-US"/>
          </a:p>
        </p:txBody>
      </p:sp>
    </p:spTree>
    <p:extLst>
      <p:ext uri="{BB962C8B-B14F-4D97-AF65-F5344CB8AC3E}">
        <p14:creationId xmlns:p14="http://schemas.microsoft.com/office/powerpoint/2010/main" val="167996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853054-15B9-4A33-B038-DD653CA70CB8}" type="slidenum">
              <a:rPr lang="en-US" smtClean="0"/>
              <a:t>4</a:t>
            </a:fld>
            <a:endParaRPr lang="en-US"/>
          </a:p>
        </p:txBody>
      </p:sp>
    </p:spTree>
    <p:extLst>
      <p:ext uri="{BB962C8B-B14F-4D97-AF65-F5344CB8AC3E}">
        <p14:creationId xmlns:p14="http://schemas.microsoft.com/office/powerpoint/2010/main" val="24867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853054-15B9-4A33-B038-DD653CA70CB8}" type="slidenum">
              <a:rPr lang="en-US" smtClean="0"/>
              <a:t>6</a:t>
            </a:fld>
            <a:endParaRPr lang="en-US"/>
          </a:p>
        </p:txBody>
      </p:sp>
    </p:spTree>
    <p:extLst>
      <p:ext uri="{BB962C8B-B14F-4D97-AF65-F5344CB8AC3E}">
        <p14:creationId xmlns:p14="http://schemas.microsoft.com/office/powerpoint/2010/main" val="278498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853054-15B9-4A33-B038-DD653CA70CB8}" type="slidenum">
              <a:rPr lang="en-US" smtClean="0"/>
              <a:t>10</a:t>
            </a:fld>
            <a:endParaRPr lang="en-US"/>
          </a:p>
        </p:txBody>
      </p:sp>
    </p:spTree>
    <p:extLst>
      <p:ext uri="{BB962C8B-B14F-4D97-AF65-F5344CB8AC3E}">
        <p14:creationId xmlns:p14="http://schemas.microsoft.com/office/powerpoint/2010/main" val="278498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10/4/2021</a:t>
            </a:fld>
            <a:endParaRPr lang="en-US"/>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92105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201769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10/4/2021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77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257955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10/4/2021</a:t>
            </a:fld>
            <a:endParaRPr lang="en-US"/>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6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827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0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183528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10/4/2021</a:t>
            </a:fld>
            <a:endParaRPr lang="en-US"/>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407915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10/4/2021</a:t>
            </a:fld>
            <a:endParaRPr lang="en-US"/>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61870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10/4/2021</a:t>
            </a:fld>
            <a:endParaRPr lang="en-US"/>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Tree>
    <p:extLst>
      <p:ext uri="{BB962C8B-B14F-4D97-AF65-F5344CB8AC3E}">
        <p14:creationId xmlns:p14="http://schemas.microsoft.com/office/powerpoint/2010/main" val="372774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10/4/2021</a:t>
            </a:fld>
            <a:endParaRPr lang="en-US"/>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096161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ym.openai.com/envs/MountainCarContinuous-v0/"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7">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Distressed gray and blue concrete wall">
            <a:extLst>
              <a:ext uri="{FF2B5EF4-FFF2-40B4-BE49-F238E27FC236}">
                <a16:creationId xmlns:a16="http://schemas.microsoft.com/office/drawing/2014/main" id="{1E1C568D-794A-4D28-8A26-E50350EC340E}"/>
              </a:ext>
            </a:extLst>
          </p:cNvPr>
          <p:cNvPicPr>
            <a:picLocks noChangeAspect="1"/>
          </p:cNvPicPr>
          <p:nvPr/>
        </p:nvPicPr>
        <p:blipFill rotWithShape="1">
          <a:blip r:embed="rId2"/>
          <a:srcRect l="430" r="-1" b="-1"/>
          <a:stretch/>
        </p:blipFill>
        <p:spPr>
          <a:xfrm>
            <a:off x="20" y="1074544"/>
            <a:ext cx="7562606" cy="5069861"/>
          </a:xfrm>
          <a:prstGeom prst="rect">
            <a:avLst/>
          </a:prstGeom>
        </p:spPr>
      </p:pic>
      <p:sp>
        <p:nvSpPr>
          <p:cNvPr id="30" name="Rectangle 29">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9167D-2B64-49E2-A941-3F957252991D}"/>
              </a:ext>
            </a:extLst>
          </p:cNvPr>
          <p:cNvSpPr>
            <a:spLocks noGrp="1"/>
          </p:cNvSpPr>
          <p:nvPr>
            <p:ph type="ctrTitle"/>
          </p:nvPr>
        </p:nvSpPr>
        <p:spPr>
          <a:xfrm>
            <a:off x="7973503" y="1709530"/>
            <a:ext cx="3754671" cy="2528515"/>
          </a:xfrm>
        </p:spPr>
        <p:txBody>
          <a:bodyPr anchor="b">
            <a:normAutofit/>
          </a:bodyPr>
          <a:lstStyle/>
          <a:p>
            <a:r>
              <a:rPr lang="en-US" sz="3600">
                <a:solidFill>
                  <a:schemeClr val="tx2"/>
                </a:solidFill>
              </a:rPr>
              <a:t>Mountain Car</a:t>
            </a:r>
          </a:p>
        </p:txBody>
      </p:sp>
      <p:sp>
        <p:nvSpPr>
          <p:cNvPr id="3" name="Subtitle 2">
            <a:extLst>
              <a:ext uri="{FF2B5EF4-FFF2-40B4-BE49-F238E27FC236}">
                <a16:creationId xmlns:a16="http://schemas.microsoft.com/office/drawing/2014/main" id="{A4A3100D-6937-476F-901A-911B0B0DD328}"/>
              </a:ext>
            </a:extLst>
          </p:cNvPr>
          <p:cNvSpPr>
            <a:spLocks noGrp="1"/>
          </p:cNvSpPr>
          <p:nvPr>
            <p:ph type="subTitle" idx="1"/>
          </p:nvPr>
        </p:nvSpPr>
        <p:spPr>
          <a:xfrm>
            <a:off x="7976914" y="4238046"/>
            <a:ext cx="3806919" cy="1741404"/>
          </a:xfrm>
        </p:spPr>
        <p:txBody>
          <a:bodyPr anchor="t">
            <a:normAutofit fontScale="92500"/>
          </a:bodyPr>
          <a:lstStyle/>
          <a:p>
            <a:r>
              <a:rPr lang="en-US" sz="2000" dirty="0">
                <a:solidFill>
                  <a:schemeClr val="tx2"/>
                </a:solidFill>
              </a:rPr>
              <a:t>Capstone Project Example</a:t>
            </a:r>
            <a:br>
              <a:rPr lang="en-US" sz="2000" dirty="0">
                <a:solidFill>
                  <a:schemeClr val="tx2"/>
                </a:solidFill>
              </a:rPr>
            </a:br>
            <a:endParaRPr lang="en-US" sz="2000" dirty="0">
              <a:solidFill>
                <a:schemeClr val="tx2"/>
              </a:solidFill>
            </a:endParaRPr>
          </a:p>
          <a:p>
            <a:r>
              <a:rPr lang="en-US" sz="1600" dirty="0">
                <a:solidFill>
                  <a:schemeClr val="tx2"/>
                </a:solidFill>
              </a:rPr>
              <a:t>Juan Vergara - MS</a:t>
            </a:r>
          </a:p>
        </p:txBody>
      </p:sp>
      <p:sp>
        <p:nvSpPr>
          <p:cNvPr id="34" name="Rectangle 33">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39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1A14F3AE-8FAA-4A35-940B-81C432C89F21}"/>
              </a:ext>
            </a:extLst>
          </p:cNvPr>
          <p:cNvGraphicFramePr/>
          <p:nvPr>
            <p:extLst>
              <p:ext uri="{D42A27DB-BD31-4B8C-83A1-F6EECF244321}">
                <p14:modId xmlns:p14="http://schemas.microsoft.com/office/powerpoint/2010/main" val="35604927"/>
              </p:ext>
            </p:extLst>
          </p:nvPr>
        </p:nvGraphicFramePr>
        <p:xfrm>
          <a:off x="517889" y="201582"/>
          <a:ext cx="2811983" cy="1095756"/>
        </p:xfrm>
        <a:graphic>
          <a:graphicData uri="http://schemas.openxmlformats.org/drawingml/2006/table">
            <a:tbl>
              <a:tblPr bandRow="1">
                <a:tableStyleId>{69C7853C-536D-4A76-A0AE-DD22124D55A5}</a:tableStyleId>
              </a:tblPr>
              <a:tblGrid>
                <a:gridCol w="1973950">
                  <a:extLst>
                    <a:ext uri="{9D8B030D-6E8A-4147-A177-3AD203B41FA5}">
                      <a16:colId xmlns:a16="http://schemas.microsoft.com/office/drawing/2014/main" val="2027351217"/>
                    </a:ext>
                  </a:extLst>
                </a:gridCol>
                <a:gridCol w="838033">
                  <a:extLst>
                    <a:ext uri="{9D8B030D-6E8A-4147-A177-3AD203B41FA5}">
                      <a16:colId xmlns:a16="http://schemas.microsoft.com/office/drawing/2014/main" val="3429813624"/>
                    </a:ext>
                  </a:extLst>
                </a:gridCol>
              </a:tblGrid>
              <a:tr h="133350">
                <a:tc>
                  <a:txBody>
                    <a:bodyPr/>
                    <a:lstStyle/>
                    <a:p>
                      <a:pPr algn="ctr" fontAlgn="t">
                        <a:spcBef>
                          <a:spcPts val="0"/>
                        </a:spcBef>
                        <a:spcAft>
                          <a:spcPts val="0"/>
                        </a:spcAft>
                      </a:pPr>
                      <a:r>
                        <a:rPr lang="en-US" sz="800" b="1" u="none" strike="noStrike" kern="1200" dirty="0">
                          <a:solidFill>
                            <a:schemeClr val="dk1"/>
                          </a:solidFill>
                          <a:effectLst/>
                        </a:rPr>
                        <a:t>RMS error</a:t>
                      </a:r>
                      <a:br>
                        <a:rPr lang="en-US" sz="800" b="1" u="none" strike="noStrike" kern="1200" dirty="0">
                          <a:solidFill>
                            <a:schemeClr val="dk1"/>
                          </a:solidFill>
                          <a:effectLst/>
                        </a:rPr>
                      </a:br>
                      <a:r>
                        <a:rPr lang="en-US" sz="800" b="1" u="none" strike="noStrike" kern="1200" dirty="0">
                          <a:solidFill>
                            <a:schemeClr val="dk1"/>
                          </a:solidFill>
                          <a:effectLst/>
                        </a:rPr>
                        <a:t>(x distance to 0.45)</a:t>
                      </a:r>
                      <a:endParaRPr lang="en-US" sz="800" b="1" u="none" strike="noStrike" kern="1200" dirty="0">
                        <a:solidFill>
                          <a:schemeClr val="dk1"/>
                        </a:solidFill>
                        <a:effectLst/>
                        <a:latin typeface="+mn-lt"/>
                        <a:ea typeface="+mn-ea"/>
                        <a:cs typeface="+mn-cs"/>
                      </a:endParaRPr>
                    </a:p>
                  </a:txBody>
                  <a:tcPr marL="50038" marR="50038" marT="25019" marB="25019"/>
                </a:tc>
                <a:tc>
                  <a:txBody>
                    <a:bodyPr/>
                    <a:lstStyle/>
                    <a:p>
                      <a:pPr algn="ctr" fontAlgn="t">
                        <a:spcBef>
                          <a:spcPts val="0"/>
                        </a:spcBef>
                        <a:spcAft>
                          <a:spcPts val="0"/>
                        </a:spcAft>
                      </a:pPr>
                      <a:r>
                        <a:rPr lang="en-US" sz="800" b="1" u="none" strike="noStrike" kern="1200" dirty="0">
                          <a:solidFill>
                            <a:schemeClr val="dk1"/>
                          </a:solidFill>
                          <a:effectLst/>
                        </a:rPr>
                        <a:t>6.36</a:t>
                      </a:r>
                      <a:endParaRPr lang="en-US" sz="800" b="1" u="none" strike="noStrike" kern="1200" dirty="0">
                        <a:solidFill>
                          <a:schemeClr val="dk1"/>
                        </a:solidFill>
                        <a:effectLst/>
                        <a:latin typeface="+mn-lt"/>
                        <a:ea typeface="+mn-ea"/>
                        <a:cs typeface="+mn-cs"/>
                      </a:endParaRPr>
                    </a:p>
                  </a:txBody>
                  <a:tcPr marL="50038" marR="50038" marT="25019" marB="25019"/>
                </a:tc>
                <a:extLst>
                  <a:ext uri="{0D108BD9-81ED-4DB2-BD59-A6C34878D82A}">
                    <a16:rowId xmlns:a16="http://schemas.microsoft.com/office/drawing/2014/main" val="4039533912"/>
                  </a:ext>
                </a:extLst>
              </a:tr>
              <a:tr h="299974">
                <a:tc>
                  <a:txBody>
                    <a:bodyPr/>
                    <a:lstStyle/>
                    <a:p>
                      <a:pPr algn="ctr" fontAlgn="ctr">
                        <a:spcBef>
                          <a:spcPts val="0"/>
                        </a:spcBef>
                        <a:spcAft>
                          <a:spcPts val="0"/>
                        </a:spcAft>
                      </a:pPr>
                      <a:r>
                        <a:rPr lang="en-US" sz="800" u="none" strike="noStrike" dirty="0">
                          <a:effectLst/>
                        </a:rPr>
                        <a:t># of iterations to meet objective</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dirty="0">
                          <a:effectLst/>
                        </a:rPr>
                        <a:t>175</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237223635"/>
                  </a:ext>
                </a:extLst>
              </a:tr>
              <a:tr h="133350">
                <a:tc>
                  <a:txBody>
                    <a:bodyPr/>
                    <a:lstStyle/>
                    <a:p>
                      <a:pPr algn="ctr" fontAlgn="ctr">
                        <a:spcBef>
                          <a:spcPts val="0"/>
                        </a:spcBef>
                        <a:spcAft>
                          <a:spcPts val="0"/>
                        </a:spcAft>
                      </a:pPr>
                      <a:r>
                        <a:rPr lang="en-US" sz="800" u="none" strike="noStrike" dirty="0">
                          <a:effectLst/>
                        </a:rPr>
                        <a:t>Final Speed</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solidFill>
                            <a:srgbClr val="C00000"/>
                          </a:solidFill>
                          <a:effectLst/>
                          <a:latin typeface="+mn-lt"/>
                          <a:ea typeface="+mn-ea"/>
                          <a:cs typeface="+mn-cs"/>
                        </a:rPr>
                        <a:t>0.024</a:t>
                      </a:r>
                    </a:p>
                  </a:txBody>
                  <a:tcPr marL="50038" marR="50038" marT="25019" marB="25019" anchor="ctr"/>
                </a:tc>
                <a:extLst>
                  <a:ext uri="{0D108BD9-81ED-4DB2-BD59-A6C34878D82A}">
                    <a16:rowId xmlns:a16="http://schemas.microsoft.com/office/drawing/2014/main" val="2572884302"/>
                  </a:ext>
                </a:extLst>
              </a:tr>
              <a:tr h="329946">
                <a:tc>
                  <a:txBody>
                    <a:bodyPr/>
                    <a:lstStyle/>
                    <a:p>
                      <a:pPr algn="ctr" fontAlgn="ctr">
                        <a:spcBef>
                          <a:spcPts val="0"/>
                        </a:spcBef>
                        <a:spcAft>
                          <a:spcPts val="0"/>
                        </a:spcAft>
                      </a:pPr>
                      <a:r>
                        <a:rPr lang="en-US" sz="800" u="none" strike="noStrike" dirty="0">
                          <a:effectLst/>
                        </a:rPr>
                        <a:t>Champion it # / Total # of its trained (thousands)</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2,394 / 2,650</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1636473825"/>
                  </a:ext>
                </a:extLst>
              </a:tr>
            </a:tbl>
          </a:graphicData>
        </a:graphic>
      </p:graphicFrame>
      <p:grpSp>
        <p:nvGrpSpPr>
          <p:cNvPr id="19" name="Group 18">
            <a:extLst>
              <a:ext uri="{FF2B5EF4-FFF2-40B4-BE49-F238E27FC236}">
                <a16:creationId xmlns:a16="http://schemas.microsoft.com/office/drawing/2014/main" id="{7F269D53-77DA-453B-8F46-3DB3C16C101B}"/>
              </a:ext>
            </a:extLst>
          </p:cNvPr>
          <p:cNvGrpSpPr/>
          <p:nvPr/>
        </p:nvGrpSpPr>
        <p:grpSpPr>
          <a:xfrm>
            <a:off x="8694892" y="63763"/>
            <a:ext cx="3419616" cy="753534"/>
            <a:chOff x="686765" y="4313499"/>
            <a:chExt cx="3730906" cy="859433"/>
          </a:xfrm>
        </p:grpSpPr>
        <p:sp>
          <p:nvSpPr>
            <p:cNvPr id="20" name="Rectangle 19">
              <a:extLst>
                <a:ext uri="{FF2B5EF4-FFF2-40B4-BE49-F238E27FC236}">
                  <a16:creationId xmlns:a16="http://schemas.microsoft.com/office/drawing/2014/main" id="{E8A6B8A4-8DEC-46CC-8015-92E413916FD4}"/>
                </a:ext>
              </a:extLst>
            </p:cNvPr>
            <p:cNvSpPr/>
            <p:nvPr/>
          </p:nvSpPr>
          <p:spPr>
            <a:xfrm>
              <a:off x="686765" y="4313499"/>
              <a:ext cx="3730906"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i="1"/>
                <a:t>Monolithic Brain</a:t>
              </a:r>
            </a:p>
          </p:txBody>
        </p:sp>
        <p:sp>
          <p:nvSpPr>
            <p:cNvPr id="21" name="Rectangle 20">
              <a:extLst>
                <a:ext uri="{FF2B5EF4-FFF2-40B4-BE49-F238E27FC236}">
                  <a16:creationId xmlns:a16="http://schemas.microsoft.com/office/drawing/2014/main" id="{96C3215E-27D5-4F34-8B8D-50B5FF039380}"/>
                </a:ext>
              </a:extLst>
            </p:cNvPr>
            <p:cNvSpPr/>
            <p:nvPr/>
          </p:nvSpPr>
          <p:spPr>
            <a:xfrm>
              <a:off x="2003872" y="4708145"/>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Get Cart to Top</a:t>
              </a:r>
            </a:p>
          </p:txBody>
        </p:sp>
        <p:sp>
          <p:nvSpPr>
            <p:cNvPr id="22" name="Rectangle: Rounded Corners 21">
              <a:extLst>
                <a:ext uri="{FF2B5EF4-FFF2-40B4-BE49-F238E27FC236}">
                  <a16:creationId xmlns:a16="http://schemas.microsoft.com/office/drawing/2014/main" id="{4E68AD2D-7FD1-4127-BD05-C17D4C76BDD2}"/>
                </a:ext>
              </a:extLst>
            </p:cNvPr>
            <p:cNvSpPr/>
            <p:nvPr/>
          </p:nvSpPr>
          <p:spPr>
            <a:xfrm>
              <a:off x="903549"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input</a:t>
              </a:r>
            </a:p>
          </p:txBody>
        </p:sp>
        <p:cxnSp>
          <p:nvCxnSpPr>
            <p:cNvPr id="23" name="Straight Arrow Connector 22">
              <a:extLst>
                <a:ext uri="{FF2B5EF4-FFF2-40B4-BE49-F238E27FC236}">
                  <a16:creationId xmlns:a16="http://schemas.microsoft.com/office/drawing/2014/main" id="{908CADB3-BCC9-485C-9105-0CA9F16EEAA9}"/>
                </a:ext>
              </a:extLst>
            </p:cNvPr>
            <p:cNvCxnSpPr>
              <a:stCxn id="22" idx="3"/>
              <a:endCxn id="21" idx="1"/>
            </p:cNvCxnSpPr>
            <p:nvPr/>
          </p:nvCxnSpPr>
          <p:spPr>
            <a:xfrm>
              <a:off x="1670613"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30AAE19D-BE78-485B-8C08-F730EB1EA46F}"/>
                </a:ext>
              </a:extLst>
            </p:cNvPr>
            <p:cNvSpPr/>
            <p:nvPr/>
          </p:nvSpPr>
          <p:spPr>
            <a:xfrm>
              <a:off x="3427558"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output</a:t>
              </a:r>
            </a:p>
          </p:txBody>
        </p:sp>
        <p:cxnSp>
          <p:nvCxnSpPr>
            <p:cNvPr id="25" name="Straight Arrow Connector 24">
              <a:extLst>
                <a:ext uri="{FF2B5EF4-FFF2-40B4-BE49-F238E27FC236}">
                  <a16:creationId xmlns:a16="http://schemas.microsoft.com/office/drawing/2014/main" id="{BFECA39A-014C-43C1-A253-D2A04E32EE78}"/>
                </a:ext>
              </a:extLst>
            </p:cNvPr>
            <p:cNvCxnSpPr>
              <a:stCxn id="21" idx="3"/>
              <a:endCxn id="24" idx="1"/>
            </p:cNvCxnSpPr>
            <p:nvPr/>
          </p:nvCxnSpPr>
          <p:spPr>
            <a:xfrm>
              <a:off x="3094299"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16" name="Picture 15" descr="Chart, line chart&#10;&#10;Description automatically generated">
            <a:extLst>
              <a:ext uri="{FF2B5EF4-FFF2-40B4-BE49-F238E27FC236}">
                <a16:creationId xmlns:a16="http://schemas.microsoft.com/office/drawing/2014/main" id="{F474CADE-09BD-4F92-A04B-C0BE2CCF68EE}"/>
              </a:ext>
            </a:extLst>
          </p:cNvPr>
          <p:cNvPicPr>
            <a:picLocks noChangeAspect="1"/>
          </p:cNvPicPr>
          <p:nvPr/>
        </p:nvPicPr>
        <p:blipFill>
          <a:blip r:embed="rId3"/>
          <a:stretch>
            <a:fillRect/>
          </a:stretch>
        </p:blipFill>
        <p:spPr>
          <a:xfrm>
            <a:off x="8553045" y="4640384"/>
            <a:ext cx="3479453" cy="2166058"/>
          </a:xfrm>
          <a:prstGeom prst="rect">
            <a:avLst/>
          </a:prstGeom>
        </p:spPr>
      </p:pic>
      <p:pic>
        <p:nvPicPr>
          <p:cNvPr id="6" name="Picture 5" descr="Chart, line chart&#10;&#10;Description automatically generated">
            <a:extLst>
              <a:ext uri="{FF2B5EF4-FFF2-40B4-BE49-F238E27FC236}">
                <a16:creationId xmlns:a16="http://schemas.microsoft.com/office/drawing/2014/main" id="{E8E4C7AD-5AF5-4339-BF27-12110A7924C7}"/>
              </a:ext>
            </a:extLst>
          </p:cNvPr>
          <p:cNvPicPr>
            <a:picLocks noChangeAspect="1"/>
          </p:cNvPicPr>
          <p:nvPr/>
        </p:nvPicPr>
        <p:blipFill>
          <a:blip r:embed="rId4"/>
          <a:stretch>
            <a:fillRect/>
          </a:stretch>
        </p:blipFill>
        <p:spPr>
          <a:xfrm>
            <a:off x="708055" y="4617496"/>
            <a:ext cx="3562616" cy="2180854"/>
          </a:xfrm>
          <a:prstGeom prst="rect">
            <a:avLst/>
          </a:prstGeom>
        </p:spPr>
      </p:pic>
      <p:sp>
        <p:nvSpPr>
          <p:cNvPr id="11" name="TextBox 10">
            <a:extLst>
              <a:ext uri="{FF2B5EF4-FFF2-40B4-BE49-F238E27FC236}">
                <a16:creationId xmlns:a16="http://schemas.microsoft.com/office/drawing/2014/main" id="{243C63D8-036A-4578-8F7B-36023B377A68}"/>
              </a:ext>
            </a:extLst>
          </p:cNvPr>
          <p:cNvSpPr txBox="1"/>
          <p:nvPr/>
        </p:nvSpPr>
        <p:spPr>
          <a:xfrm>
            <a:off x="6096000" y="1447012"/>
            <a:ext cx="5675086" cy="1306421"/>
          </a:xfrm>
          <a:prstGeom prst="rect">
            <a:avLst/>
          </a:prstGeom>
          <a:noFill/>
        </p:spPr>
        <p:txBody>
          <a:bodyPr vert="horz" wrap="square" tIns="45720" bIns="45720" spcCol="0" rtlCol="0">
            <a:noAutofit/>
          </a:bodyPr>
          <a:lstStyle/>
          <a:p>
            <a:pPr>
              <a:lnSpc>
                <a:spcPct val="140000"/>
              </a:lnSpc>
            </a:pPr>
            <a:r>
              <a:rPr lang="en-US" sz="1000" b="1" dirty="0"/>
              <a:t>Hypothesis</a:t>
            </a:r>
          </a:p>
          <a:p>
            <a:pPr marL="171450" indent="-171450">
              <a:lnSpc>
                <a:spcPct val="140000"/>
              </a:lnSpc>
              <a:buFont typeface="Arial" panose="020B0604020202020204" pitchFamily="34" charset="0"/>
              <a:buChar char="•"/>
            </a:pPr>
            <a:r>
              <a:rPr lang="en-US" sz="1000" dirty="0"/>
              <a:t>If the brain was able to take the cart to the top, it might well be able to generalize to get it at low speed.</a:t>
            </a:r>
          </a:p>
          <a:p>
            <a:pPr marL="171450" indent="-171450">
              <a:lnSpc>
                <a:spcPct val="140000"/>
              </a:lnSpc>
              <a:buFont typeface="Arial" panose="020B0604020202020204" pitchFamily="34" charset="0"/>
              <a:buChar char="•"/>
            </a:pPr>
            <a:r>
              <a:rPr lang="en-US" sz="1000" dirty="0"/>
              <a:t>If it cannot, we will need to look for ways to simplify the problem.</a:t>
            </a:r>
          </a:p>
          <a:p>
            <a:pPr marL="628650" lvl="1" indent="-171450">
              <a:lnSpc>
                <a:spcPct val="140000"/>
              </a:lnSpc>
              <a:buFont typeface="Arial" panose="020B0604020202020204" pitchFamily="34" charset="0"/>
              <a:buChar char="•"/>
            </a:pPr>
            <a:r>
              <a:rPr lang="en-US" sz="1000" dirty="0"/>
              <a:t>Alternatively, we could synthetically add information, such as height, if needed.</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923330"/>
          </a:xfrm>
          <a:prstGeom prst="rect">
            <a:avLst/>
          </a:prstGeom>
          <a:noFill/>
        </p:spPr>
        <p:txBody>
          <a:bodyPr wrap="square" rtlCol="0">
            <a:spAutoFit/>
          </a:bodyPr>
          <a:lstStyle/>
          <a:p>
            <a:pPr algn="ctr"/>
            <a:r>
              <a:rPr lang="en-US" b="1" dirty="0"/>
              <a:t>EXPERIMENT 5:</a:t>
            </a:r>
            <a:br>
              <a:rPr lang="en-US" dirty="0"/>
            </a:br>
            <a:r>
              <a:rPr lang="en-US" dirty="0"/>
              <a:t>Controlling the cart with 2 goals:</a:t>
            </a:r>
            <a:br>
              <a:rPr lang="en-US" dirty="0"/>
            </a:br>
            <a:r>
              <a:rPr lang="en-US" dirty="0"/>
              <a:t>reach the top, reach low speed</a:t>
            </a:r>
            <a:endParaRPr lang="en-US" b="1" dirty="0"/>
          </a:p>
        </p:txBody>
      </p:sp>
      <p:sp>
        <p:nvSpPr>
          <p:cNvPr id="10" name="TextBox 9">
            <a:extLst>
              <a:ext uri="{FF2B5EF4-FFF2-40B4-BE49-F238E27FC236}">
                <a16:creationId xmlns:a16="http://schemas.microsoft.com/office/drawing/2014/main" id="{6F11C119-D96C-4712-B2FB-52225D322056}"/>
              </a:ext>
            </a:extLst>
          </p:cNvPr>
          <p:cNvSpPr txBox="1"/>
          <p:nvPr/>
        </p:nvSpPr>
        <p:spPr>
          <a:xfrm>
            <a:off x="736376" y="4344065"/>
            <a:ext cx="3402462" cy="230832"/>
          </a:xfrm>
          <a:prstGeom prst="rect">
            <a:avLst/>
          </a:prstGeom>
          <a:noFill/>
        </p:spPr>
        <p:txBody>
          <a:bodyPr wrap="square" rtlCol="0">
            <a:spAutoFit/>
          </a:bodyPr>
          <a:lstStyle/>
          <a:p>
            <a:r>
              <a:rPr lang="en-US" sz="900" b="1" dirty="0"/>
              <a:t>Able to reach 100% goal satisfaction</a:t>
            </a:r>
          </a:p>
        </p:txBody>
      </p:sp>
      <p:sp>
        <p:nvSpPr>
          <p:cNvPr id="12" name="TextBox 11">
            <a:extLst>
              <a:ext uri="{FF2B5EF4-FFF2-40B4-BE49-F238E27FC236}">
                <a16:creationId xmlns:a16="http://schemas.microsoft.com/office/drawing/2014/main" id="{C888A06B-D193-4741-BB2E-D0E9A72CC01D}"/>
              </a:ext>
            </a:extLst>
          </p:cNvPr>
          <p:cNvSpPr txBox="1"/>
          <p:nvPr/>
        </p:nvSpPr>
        <p:spPr>
          <a:xfrm>
            <a:off x="8553048" y="4335369"/>
            <a:ext cx="3561460" cy="338554"/>
          </a:xfrm>
          <a:prstGeom prst="rect">
            <a:avLst/>
          </a:prstGeom>
          <a:noFill/>
        </p:spPr>
        <p:txBody>
          <a:bodyPr wrap="square" rtlCol="0">
            <a:spAutoFit/>
          </a:bodyPr>
          <a:lstStyle/>
          <a:p>
            <a:r>
              <a:rPr lang="en-US" sz="800" b="1" dirty="0"/>
              <a:t>Note, iterations get quickly reduced once the policy improves</a:t>
            </a:r>
            <a:br>
              <a:rPr lang="en-US" sz="800" dirty="0"/>
            </a:br>
            <a:r>
              <a:rPr lang="en-US" sz="800" dirty="0"/>
              <a:t>(we are using reach, which cuts the episode short)</a:t>
            </a:r>
          </a:p>
        </p:txBody>
      </p:sp>
      <p:graphicFrame>
        <p:nvGraphicFramePr>
          <p:cNvPr id="7" name="Table 6">
            <a:extLst>
              <a:ext uri="{FF2B5EF4-FFF2-40B4-BE49-F238E27FC236}">
                <a16:creationId xmlns:a16="http://schemas.microsoft.com/office/drawing/2014/main" id="{BFF69209-927B-4DE2-AD2F-7F36E9089CA3}"/>
              </a:ext>
            </a:extLst>
          </p:cNvPr>
          <p:cNvGraphicFramePr/>
          <p:nvPr>
            <p:extLst>
              <p:ext uri="{D42A27DB-BD31-4B8C-83A1-F6EECF244321}">
                <p14:modId xmlns:p14="http://schemas.microsoft.com/office/powerpoint/2010/main" val="594829841"/>
              </p:ext>
            </p:extLst>
          </p:nvPr>
        </p:nvGraphicFramePr>
        <p:xfrm>
          <a:off x="650902" y="1430210"/>
          <a:ext cx="4681749" cy="2372568"/>
        </p:xfrm>
        <a:graphic>
          <a:graphicData uri="http://schemas.openxmlformats.org/drawingml/2006/table">
            <a:tbl>
              <a:tblPr firstRow="1" bandRow="1">
                <a:tableStyleId>{5C22544A-7EE6-4342-B048-85BDC9FD1C3A}</a:tableStyleId>
              </a:tblPr>
              <a:tblGrid>
                <a:gridCol w="1156723">
                  <a:extLst>
                    <a:ext uri="{9D8B030D-6E8A-4147-A177-3AD203B41FA5}">
                      <a16:colId xmlns:a16="http://schemas.microsoft.com/office/drawing/2014/main" val="4165895924"/>
                    </a:ext>
                  </a:extLst>
                </a:gridCol>
                <a:gridCol w="242727">
                  <a:extLst>
                    <a:ext uri="{9D8B030D-6E8A-4147-A177-3AD203B41FA5}">
                      <a16:colId xmlns:a16="http://schemas.microsoft.com/office/drawing/2014/main" val="1811142962"/>
                    </a:ext>
                  </a:extLst>
                </a:gridCol>
                <a:gridCol w="3282299">
                  <a:extLst>
                    <a:ext uri="{9D8B030D-6E8A-4147-A177-3AD203B41FA5}">
                      <a16:colId xmlns:a16="http://schemas.microsoft.com/office/drawing/2014/main" val="1893581461"/>
                    </a:ext>
                  </a:extLst>
                </a:gridCol>
              </a:tblGrid>
              <a:tr h="133303">
                <a:tc>
                  <a:txBody>
                    <a:bodyPr/>
                    <a:lstStyle/>
                    <a:p>
                      <a:pPr algn="l" fontAlgn="t">
                        <a:spcBef>
                          <a:spcPts val="0"/>
                        </a:spcBef>
                        <a:spcAft>
                          <a:spcPts val="0"/>
                        </a:spcAft>
                      </a:pPr>
                      <a:r>
                        <a:rPr lang="en-US" sz="800" u="none" strike="noStrike" dirty="0">
                          <a:effectLst/>
                        </a:rPr>
                        <a:t>Section of interest</a:t>
                      </a:r>
                      <a:endParaRPr lang="en-US" sz="1200" b="0" i="0" u="none" strike="noStrike" dirty="0">
                        <a:effectLst/>
                        <a:latin typeface="Arial" panose="020B0604020202020204" pitchFamily="34" charset="0"/>
                      </a:endParaRPr>
                    </a:p>
                  </a:txBody>
                  <a:tcPr marL="49989" marR="49989" marT="24994" marB="24994"/>
                </a:tc>
                <a:tc>
                  <a:txBody>
                    <a:bodyPr/>
                    <a:lstStyle/>
                    <a:p>
                      <a:pPr algn="ctr" fontAlgn="t">
                        <a:spcBef>
                          <a:spcPts val="0"/>
                        </a:spcBef>
                        <a:spcAft>
                          <a:spcPts val="0"/>
                        </a:spcAft>
                      </a:pPr>
                      <a:r>
                        <a:rPr lang="en-US" sz="800" u="none" strike="noStrike">
                          <a:effectLst/>
                        </a:rPr>
                        <a:t>#</a:t>
                      </a:r>
                      <a:endParaRPr lang="en-US" sz="1200" b="0" i="0" u="none" strike="noStrike">
                        <a:effectLst/>
                        <a:latin typeface="Arial" panose="020B0604020202020204" pitchFamily="34" charset="0"/>
                      </a:endParaRPr>
                    </a:p>
                  </a:txBody>
                  <a:tcPr marL="49989" marR="49989" marT="24994" marB="24994"/>
                </a:tc>
                <a:tc>
                  <a:txBody>
                    <a:bodyPr/>
                    <a:lstStyle/>
                    <a:p>
                      <a:pPr algn="l" fontAlgn="t">
                        <a:spcBef>
                          <a:spcPts val="0"/>
                        </a:spcBef>
                        <a:spcAft>
                          <a:spcPts val="0"/>
                        </a:spcAft>
                      </a:pPr>
                      <a:r>
                        <a:rPr lang="en-US" sz="800" u="none" strike="noStrike" dirty="0">
                          <a:effectLst/>
                        </a:rPr>
                        <a:t>Specs</a:t>
                      </a:r>
                      <a:endParaRPr lang="en-US" sz="1200" b="0" i="0" u="none" strike="noStrike" dirty="0">
                        <a:effectLst/>
                        <a:latin typeface="Arial" panose="020B0604020202020204" pitchFamily="34" charset="0"/>
                      </a:endParaRPr>
                    </a:p>
                  </a:txBody>
                  <a:tcPr marL="49989" marR="49989" marT="24994" marB="24994"/>
                </a:tc>
                <a:extLst>
                  <a:ext uri="{0D108BD9-81ED-4DB2-BD59-A6C34878D82A}">
                    <a16:rowId xmlns:a16="http://schemas.microsoft.com/office/drawing/2014/main" val="504285787"/>
                  </a:ext>
                </a:extLst>
              </a:tr>
              <a:tr h="299931">
                <a:tc>
                  <a:txBody>
                    <a:bodyPr/>
                    <a:lstStyle/>
                    <a:p>
                      <a:pPr algn="ctr" fontAlgn="ctr">
                        <a:spcBef>
                          <a:spcPts val="0"/>
                        </a:spcBef>
                        <a:spcAft>
                          <a:spcPts val="0"/>
                        </a:spcAft>
                      </a:pPr>
                      <a:r>
                        <a:rPr lang="en-US" sz="800" b="1" u="none" strike="noStrike" dirty="0">
                          <a:effectLst/>
                        </a:rPr>
                        <a:t>STATES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a:effectLst/>
                        </a:rPr>
                        <a:t>2</a:t>
                      </a:r>
                      <a:endParaRPr lang="en-US" sz="1200" b="1" i="0" u="none" strike="noStrike">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a:t>
                      </a:r>
                    </a:p>
                    <a:p>
                      <a:pPr marL="171450" indent="-171450" algn="l" fontAlgn="t">
                        <a:spcBef>
                          <a:spcPts val="0"/>
                        </a:spcBef>
                        <a:spcAft>
                          <a:spcPts val="0"/>
                        </a:spcAft>
                        <a:buFont typeface="Arial" panose="020B0604020202020204" pitchFamily="34" charset="0"/>
                        <a:buChar char="•"/>
                      </a:pPr>
                      <a:r>
                        <a:rPr lang="en-US" sz="800" u="none" strike="noStrike" kern="1200" dirty="0" err="1">
                          <a:solidFill>
                            <a:schemeClr val="dk1"/>
                          </a:solidFill>
                          <a:effectLst/>
                          <a:latin typeface="+mn-lt"/>
                          <a:ea typeface="+mn-ea"/>
                          <a:cs typeface="+mn-cs"/>
                        </a:rPr>
                        <a:t>x_vel</a:t>
                      </a: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25287149"/>
                  </a:ext>
                </a:extLst>
              </a:tr>
              <a:tr h="133303">
                <a:tc>
                  <a:txBody>
                    <a:bodyPr/>
                    <a:lstStyle/>
                    <a:p>
                      <a:pPr algn="ctr" fontAlgn="ctr">
                        <a:spcBef>
                          <a:spcPts val="0"/>
                        </a:spcBef>
                        <a:spcAft>
                          <a:spcPts val="0"/>
                        </a:spcAft>
                      </a:pPr>
                      <a:r>
                        <a:rPr lang="en-US" sz="800" b="1" u="none" strike="noStrike" dirty="0">
                          <a:effectLst/>
                        </a:rPr>
                        <a:t>ACTIONS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command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4205836380"/>
                  </a:ext>
                </a:extLst>
              </a:tr>
              <a:tr h="329953">
                <a:tc>
                  <a:txBody>
                    <a:bodyPr/>
                    <a:lstStyle/>
                    <a:p>
                      <a:pPr algn="ctr" fontAlgn="ctr">
                        <a:spcBef>
                          <a:spcPts val="0"/>
                        </a:spcBef>
                        <a:spcAft>
                          <a:spcPts val="0"/>
                        </a:spcAft>
                      </a:pPr>
                      <a:r>
                        <a:rPr lang="en-US" sz="800" b="1" u="none" strike="noStrike" dirty="0">
                          <a:effectLst/>
                        </a:rPr>
                        <a:t>SCENARIOS</a:t>
                      </a:r>
                      <a:br>
                        <a:rPr lang="en-US" sz="800" b="1" u="none" strike="noStrike" dirty="0">
                          <a:effectLst/>
                        </a:rPr>
                      </a:br>
                      <a:r>
                        <a:rPr lang="en-US" sz="800" b="1" u="none" strike="noStrike" dirty="0">
                          <a:effectLst/>
                        </a:rPr>
                        <a:t>(configs)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 gets randomized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3202835"/>
                  </a:ext>
                </a:extLst>
              </a:tr>
              <a:tr h="133303">
                <a:tc>
                  <a:txBody>
                    <a:bodyPr/>
                    <a:lstStyle/>
                    <a:p>
                      <a:pPr algn="ctr" fontAlgn="ctr">
                        <a:spcBef>
                          <a:spcPts val="0"/>
                        </a:spcBef>
                        <a:spcAft>
                          <a:spcPts val="0"/>
                        </a:spcAft>
                      </a:pPr>
                      <a:r>
                        <a:rPr lang="en-US" sz="800" b="1" u="none" strike="noStrike">
                          <a:effectLst/>
                        </a:rPr>
                        <a:t>OBJECTIVES</a:t>
                      </a:r>
                      <a:endParaRPr lang="en-US" sz="1200" b="1" i="0" u="none" strike="noStrike">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rgbClr val="00B050"/>
                          </a:solidFill>
                          <a:effectLst/>
                          <a:latin typeface="+mn-lt"/>
                          <a:ea typeface="+mn-ea"/>
                          <a:cs typeface="+mn-cs"/>
                        </a:rPr>
                        <a:t>2</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Reaching the top @ x &gt;= 0.45</a:t>
                      </a:r>
                    </a:p>
                    <a:p>
                      <a:pPr marL="171450" indent="-171450" algn="l" fontAlgn="t">
                        <a:spcBef>
                          <a:spcPts val="0"/>
                        </a:spcBef>
                        <a:spcAft>
                          <a:spcPts val="0"/>
                        </a:spcAft>
                        <a:buFont typeface="Arial" panose="020B0604020202020204" pitchFamily="34" charset="0"/>
                        <a:buChar char="•"/>
                      </a:pPr>
                      <a:r>
                        <a:rPr lang="en-US" sz="800" b="1" u="none" strike="noStrike" kern="1200" dirty="0">
                          <a:solidFill>
                            <a:srgbClr val="00B050"/>
                          </a:solidFill>
                          <a:effectLst/>
                          <a:latin typeface="+mn-lt"/>
                          <a:ea typeface="+mn-ea"/>
                          <a:cs typeface="+mn-cs"/>
                        </a:rPr>
                        <a:t>Reach low speed @ </a:t>
                      </a:r>
                      <a:r>
                        <a:rPr lang="en-US" sz="800" b="1" u="none" strike="noStrike" kern="1200" dirty="0" err="1">
                          <a:solidFill>
                            <a:srgbClr val="00B050"/>
                          </a:solidFill>
                          <a:effectLst/>
                          <a:latin typeface="+mn-lt"/>
                          <a:ea typeface="+mn-ea"/>
                          <a:cs typeface="+mn-cs"/>
                        </a:rPr>
                        <a:t>x_vel</a:t>
                      </a:r>
                      <a:r>
                        <a:rPr lang="en-US" sz="800" b="1" u="none" strike="noStrike" kern="1200" dirty="0">
                          <a:solidFill>
                            <a:srgbClr val="00B050"/>
                          </a:solidFill>
                          <a:effectLst/>
                          <a:latin typeface="+mn-lt"/>
                          <a:ea typeface="+mn-ea"/>
                          <a:cs typeface="+mn-cs"/>
                        </a:rPr>
                        <a:t> &lt;= 0.001</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439148101"/>
                  </a:ext>
                </a:extLst>
              </a:tr>
              <a:tr h="304578">
                <a:tc>
                  <a:txBody>
                    <a:bodyPr/>
                    <a:lstStyle/>
                    <a:p>
                      <a:pPr algn="ctr" fontAlgn="ctr">
                        <a:spcBef>
                          <a:spcPts val="0"/>
                        </a:spcBef>
                        <a:spcAft>
                          <a:spcPts val="0"/>
                        </a:spcAft>
                      </a:pPr>
                      <a:r>
                        <a:rPr lang="en-US" sz="800" b="1" u="none" strike="noStrike" dirty="0">
                          <a:effectLst/>
                        </a:rPr>
                        <a:t>OPERATING REGIONS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A single brain will control over the full state space</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2300520401"/>
                  </a:ext>
                </a:extLst>
              </a:tr>
            </a:tbl>
          </a:graphicData>
        </a:graphic>
      </p:graphicFrame>
      <p:sp>
        <p:nvSpPr>
          <p:cNvPr id="17" name="TextBox 16">
            <a:extLst>
              <a:ext uri="{FF2B5EF4-FFF2-40B4-BE49-F238E27FC236}">
                <a16:creationId xmlns:a16="http://schemas.microsoft.com/office/drawing/2014/main" id="{B4CB133F-F665-42A8-B85D-5C42F3390765}"/>
              </a:ext>
            </a:extLst>
          </p:cNvPr>
          <p:cNvSpPr txBox="1"/>
          <p:nvPr/>
        </p:nvSpPr>
        <p:spPr>
          <a:xfrm>
            <a:off x="6096000" y="2780849"/>
            <a:ext cx="5675086" cy="1366319"/>
          </a:xfrm>
          <a:prstGeom prst="rect">
            <a:avLst/>
          </a:prstGeom>
          <a:noFill/>
        </p:spPr>
        <p:txBody>
          <a:bodyPr vert="horz" wrap="square" tIns="45720" bIns="45720" spcCol="0" rtlCol="0">
            <a:noAutofit/>
          </a:bodyPr>
          <a:lstStyle/>
          <a:p>
            <a:pPr>
              <a:lnSpc>
                <a:spcPct val="140000"/>
              </a:lnSpc>
            </a:pPr>
            <a:r>
              <a:rPr lang="en-US" sz="1000" b="1" dirty="0"/>
              <a:t>Conclusion</a:t>
            </a:r>
          </a:p>
          <a:p>
            <a:pPr marL="171450" indent="-171450">
              <a:lnSpc>
                <a:spcPct val="140000"/>
              </a:lnSpc>
              <a:buFont typeface="Arial" panose="020B0604020202020204" pitchFamily="34" charset="0"/>
              <a:buChar char="•"/>
            </a:pPr>
            <a:r>
              <a:rPr lang="en-US" sz="1000" dirty="0"/>
              <a:t>The brain effectively controls the cart towards the top of the mountain. Unfortunately, the brain is not getting speed low when reaching the top.</a:t>
            </a:r>
          </a:p>
          <a:p>
            <a:pPr marL="171450" indent="-171450">
              <a:lnSpc>
                <a:spcPct val="140000"/>
              </a:lnSpc>
              <a:buFont typeface="Arial" panose="020B0604020202020204" pitchFamily="34" charset="0"/>
              <a:buChar char="•"/>
            </a:pPr>
            <a:r>
              <a:rPr lang="en-US" sz="1000" dirty="0"/>
              <a:t>To try getting minimal speed at top, we will be looking into MINIMIZE-speed instead of REACH-</a:t>
            </a:r>
            <a:r>
              <a:rPr lang="en-US" sz="1000" dirty="0" err="1"/>
              <a:t>low_speed</a:t>
            </a:r>
            <a:r>
              <a:rPr lang="en-US" sz="1000" dirty="0"/>
              <a:t> on our next experiment.</a:t>
            </a:r>
          </a:p>
        </p:txBody>
      </p:sp>
      <p:pic>
        <p:nvPicPr>
          <p:cNvPr id="29" name="Picture 28" descr="Chart, line chart&#10;&#10;Description automatically generated">
            <a:extLst>
              <a:ext uri="{FF2B5EF4-FFF2-40B4-BE49-F238E27FC236}">
                <a16:creationId xmlns:a16="http://schemas.microsoft.com/office/drawing/2014/main" id="{56489657-82B1-480A-9684-64E28D4B8E9A}"/>
              </a:ext>
            </a:extLst>
          </p:cNvPr>
          <p:cNvPicPr>
            <a:picLocks noChangeAspect="1"/>
          </p:cNvPicPr>
          <p:nvPr/>
        </p:nvPicPr>
        <p:blipFill>
          <a:blip r:embed="rId5"/>
          <a:stretch>
            <a:fillRect/>
          </a:stretch>
        </p:blipFill>
        <p:spPr>
          <a:xfrm>
            <a:off x="4554499" y="3980950"/>
            <a:ext cx="3604205" cy="2860076"/>
          </a:xfrm>
          <a:prstGeom prst="rect">
            <a:avLst/>
          </a:prstGeom>
        </p:spPr>
      </p:pic>
    </p:spTree>
    <p:extLst>
      <p:ext uri="{BB962C8B-B14F-4D97-AF65-F5344CB8AC3E}">
        <p14:creationId xmlns:p14="http://schemas.microsoft.com/office/powerpoint/2010/main" val="403386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1A14F3AE-8FAA-4A35-940B-81C432C89F21}"/>
              </a:ext>
            </a:extLst>
          </p:cNvPr>
          <p:cNvGraphicFramePr/>
          <p:nvPr>
            <p:extLst>
              <p:ext uri="{D42A27DB-BD31-4B8C-83A1-F6EECF244321}">
                <p14:modId xmlns:p14="http://schemas.microsoft.com/office/powerpoint/2010/main" val="36120877"/>
              </p:ext>
            </p:extLst>
          </p:nvPr>
        </p:nvGraphicFramePr>
        <p:xfrm>
          <a:off x="517889" y="201582"/>
          <a:ext cx="2811983" cy="1095756"/>
        </p:xfrm>
        <a:graphic>
          <a:graphicData uri="http://schemas.openxmlformats.org/drawingml/2006/table">
            <a:tbl>
              <a:tblPr bandRow="1">
                <a:tableStyleId>{69C7853C-536D-4A76-A0AE-DD22124D55A5}</a:tableStyleId>
              </a:tblPr>
              <a:tblGrid>
                <a:gridCol w="1973950">
                  <a:extLst>
                    <a:ext uri="{9D8B030D-6E8A-4147-A177-3AD203B41FA5}">
                      <a16:colId xmlns:a16="http://schemas.microsoft.com/office/drawing/2014/main" val="2027351217"/>
                    </a:ext>
                  </a:extLst>
                </a:gridCol>
                <a:gridCol w="838033">
                  <a:extLst>
                    <a:ext uri="{9D8B030D-6E8A-4147-A177-3AD203B41FA5}">
                      <a16:colId xmlns:a16="http://schemas.microsoft.com/office/drawing/2014/main" val="3429813624"/>
                    </a:ext>
                  </a:extLst>
                </a:gridCol>
              </a:tblGrid>
              <a:tr h="133350">
                <a:tc>
                  <a:txBody>
                    <a:bodyPr/>
                    <a:lstStyle/>
                    <a:p>
                      <a:pPr algn="ctr" fontAlgn="t">
                        <a:spcBef>
                          <a:spcPts val="0"/>
                        </a:spcBef>
                        <a:spcAft>
                          <a:spcPts val="0"/>
                        </a:spcAft>
                      </a:pPr>
                      <a:r>
                        <a:rPr lang="en-US" sz="800" b="1" u="none" strike="noStrike" kern="1200" dirty="0">
                          <a:solidFill>
                            <a:schemeClr val="dk1"/>
                          </a:solidFill>
                          <a:effectLst/>
                        </a:rPr>
                        <a:t>RMS error</a:t>
                      </a:r>
                      <a:br>
                        <a:rPr lang="en-US" sz="800" b="1" u="none" strike="noStrike" kern="1200" dirty="0">
                          <a:solidFill>
                            <a:schemeClr val="dk1"/>
                          </a:solidFill>
                          <a:effectLst/>
                        </a:rPr>
                      </a:br>
                      <a:r>
                        <a:rPr lang="en-US" sz="800" b="1" u="none" strike="noStrike" kern="1200" dirty="0">
                          <a:solidFill>
                            <a:schemeClr val="dk1"/>
                          </a:solidFill>
                          <a:effectLst/>
                        </a:rPr>
                        <a:t>(x distance to 0.45)</a:t>
                      </a:r>
                      <a:endParaRPr lang="en-US" sz="800" b="1" u="none" strike="noStrike" kern="1200" dirty="0">
                        <a:solidFill>
                          <a:schemeClr val="dk1"/>
                        </a:solidFill>
                        <a:effectLst/>
                        <a:latin typeface="+mn-lt"/>
                        <a:ea typeface="+mn-ea"/>
                        <a:cs typeface="+mn-cs"/>
                      </a:endParaRPr>
                    </a:p>
                  </a:txBody>
                  <a:tcPr marL="50038" marR="50038" marT="25019" marB="25019"/>
                </a:tc>
                <a:tc>
                  <a:txBody>
                    <a:bodyPr/>
                    <a:lstStyle/>
                    <a:p>
                      <a:pPr algn="ctr" fontAlgn="t">
                        <a:spcBef>
                          <a:spcPts val="0"/>
                        </a:spcBef>
                        <a:spcAft>
                          <a:spcPts val="0"/>
                        </a:spcAft>
                      </a:pPr>
                      <a:r>
                        <a:rPr lang="en-US" sz="800" b="1" u="none" strike="noStrike" kern="1200" dirty="0">
                          <a:solidFill>
                            <a:srgbClr val="C00000"/>
                          </a:solidFill>
                          <a:effectLst/>
                        </a:rPr>
                        <a:t>11.12</a:t>
                      </a:r>
                      <a:endParaRPr lang="en-US" sz="800" b="1" u="none" strike="noStrike" kern="1200" dirty="0">
                        <a:solidFill>
                          <a:srgbClr val="C00000"/>
                        </a:solidFill>
                        <a:effectLst/>
                        <a:latin typeface="+mn-lt"/>
                        <a:ea typeface="+mn-ea"/>
                        <a:cs typeface="+mn-cs"/>
                      </a:endParaRPr>
                    </a:p>
                  </a:txBody>
                  <a:tcPr marL="50038" marR="50038" marT="25019" marB="25019"/>
                </a:tc>
                <a:extLst>
                  <a:ext uri="{0D108BD9-81ED-4DB2-BD59-A6C34878D82A}">
                    <a16:rowId xmlns:a16="http://schemas.microsoft.com/office/drawing/2014/main" val="4039533912"/>
                  </a:ext>
                </a:extLst>
              </a:tr>
              <a:tr h="299974">
                <a:tc>
                  <a:txBody>
                    <a:bodyPr/>
                    <a:lstStyle/>
                    <a:p>
                      <a:pPr algn="ctr" fontAlgn="ctr">
                        <a:spcBef>
                          <a:spcPts val="0"/>
                        </a:spcBef>
                        <a:spcAft>
                          <a:spcPts val="0"/>
                        </a:spcAft>
                      </a:pPr>
                      <a:r>
                        <a:rPr lang="en-US" sz="800" u="none" strike="noStrike" dirty="0">
                          <a:effectLst/>
                        </a:rPr>
                        <a:t># of iterations to meet objective</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dirty="0">
                          <a:solidFill>
                            <a:srgbClr val="C00000"/>
                          </a:solidFill>
                          <a:effectLst/>
                        </a:rPr>
                        <a:t>1,000</a:t>
                      </a:r>
                      <a:endParaRPr lang="en-US" sz="1800" b="0" i="0" u="none" strike="noStrike" dirty="0">
                        <a:solidFill>
                          <a:srgbClr val="C00000"/>
                        </a:solidFill>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237223635"/>
                  </a:ext>
                </a:extLst>
              </a:tr>
              <a:tr h="133350">
                <a:tc>
                  <a:txBody>
                    <a:bodyPr/>
                    <a:lstStyle/>
                    <a:p>
                      <a:pPr algn="ctr" fontAlgn="ctr">
                        <a:spcBef>
                          <a:spcPts val="0"/>
                        </a:spcBef>
                        <a:spcAft>
                          <a:spcPts val="0"/>
                        </a:spcAft>
                      </a:pPr>
                      <a:r>
                        <a:rPr lang="en-US" sz="800" u="none" strike="noStrike" dirty="0">
                          <a:effectLst/>
                        </a:rPr>
                        <a:t>Final Speed</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solidFill>
                            <a:srgbClr val="C00000"/>
                          </a:solidFill>
                          <a:effectLst/>
                        </a:rPr>
                        <a:t>0.001</a:t>
                      </a:r>
                      <a:endParaRPr lang="en-US" sz="1800" b="0" i="0" u="none" strike="noStrike" dirty="0">
                        <a:solidFill>
                          <a:srgbClr val="C00000"/>
                        </a:solidFill>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572884302"/>
                  </a:ext>
                </a:extLst>
              </a:tr>
              <a:tr h="329946">
                <a:tc>
                  <a:txBody>
                    <a:bodyPr/>
                    <a:lstStyle/>
                    <a:p>
                      <a:pPr algn="ctr" fontAlgn="ctr">
                        <a:spcBef>
                          <a:spcPts val="0"/>
                        </a:spcBef>
                        <a:spcAft>
                          <a:spcPts val="0"/>
                        </a:spcAft>
                      </a:pPr>
                      <a:r>
                        <a:rPr lang="en-US" sz="800" u="none" strike="noStrike" dirty="0">
                          <a:effectLst/>
                        </a:rPr>
                        <a:t>Champion it # / Total # of its trained (thousands)</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2,394 / 2,650</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1636473825"/>
                  </a:ext>
                </a:extLst>
              </a:tr>
            </a:tbl>
          </a:graphicData>
        </a:graphic>
      </p:graphicFrame>
      <p:grpSp>
        <p:nvGrpSpPr>
          <p:cNvPr id="19" name="Group 18">
            <a:extLst>
              <a:ext uri="{FF2B5EF4-FFF2-40B4-BE49-F238E27FC236}">
                <a16:creationId xmlns:a16="http://schemas.microsoft.com/office/drawing/2014/main" id="{7F269D53-77DA-453B-8F46-3DB3C16C101B}"/>
              </a:ext>
            </a:extLst>
          </p:cNvPr>
          <p:cNvGrpSpPr/>
          <p:nvPr/>
        </p:nvGrpSpPr>
        <p:grpSpPr>
          <a:xfrm>
            <a:off x="8694892" y="63763"/>
            <a:ext cx="3419616" cy="753534"/>
            <a:chOff x="686765" y="4313499"/>
            <a:chExt cx="3730906" cy="859433"/>
          </a:xfrm>
        </p:grpSpPr>
        <p:sp>
          <p:nvSpPr>
            <p:cNvPr id="20" name="Rectangle 19">
              <a:extLst>
                <a:ext uri="{FF2B5EF4-FFF2-40B4-BE49-F238E27FC236}">
                  <a16:creationId xmlns:a16="http://schemas.microsoft.com/office/drawing/2014/main" id="{E8A6B8A4-8DEC-46CC-8015-92E413916FD4}"/>
                </a:ext>
              </a:extLst>
            </p:cNvPr>
            <p:cNvSpPr/>
            <p:nvPr/>
          </p:nvSpPr>
          <p:spPr>
            <a:xfrm>
              <a:off x="686765" y="4313499"/>
              <a:ext cx="3730906"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i="1"/>
                <a:t>Monolithic Brain</a:t>
              </a:r>
            </a:p>
          </p:txBody>
        </p:sp>
        <p:sp>
          <p:nvSpPr>
            <p:cNvPr id="21" name="Rectangle 20">
              <a:extLst>
                <a:ext uri="{FF2B5EF4-FFF2-40B4-BE49-F238E27FC236}">
                  <a16:creationId xmlns:a16="http://schemas.microsoft.com/office/drawing/2014/main" id="{96C3215E-27D5-4F34-8B8D-50B5FF039380}"/>
                </a:ext>
              </a:extLst>
            </p:cNvPr>
            <p:cNvSpPr/>
            <p:nvPr/>
          </p:nvSpPr>
          <p:spPr>
            <a:xfrm>
              <a:off x="2003872" y="4708145"/>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Get Cart to Top</a:t>
              </a:r>
            </a:p>
          </p:txBody>
        </p:sp>
        <p:sp>
          <p:nvSpPr>
            <p:cNvPr id="22" name="Rectangle: Rounded Corners 21">
              <a:extLst>
                <a:ext uri="{FF2B5EF4-FFF2-40B4-BE49-F238E27FC236}">
                  <a16:creationId xmlns:a16="http://schemas.microsoft.com/office/drawing/2014/main" id="{4E68AD2D-7FD1-4127-BD05-C17D4C76BDD2}"/>
                </a:ext>
              </a:extLst>
            </p:cNvPr>
            <p:cNvSpPr/>
            <p:nvPr/>
          </p:nvSpPr>
          <p:spPr>
            <a:xfrm>
              <a:off x="903549"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input</a:t>
              </a:r>
            </a:p>
          </p:txBody>
        </p:sp>
        <p:cxnSp>
          <p:nvCxnSpPr>
            <p:cNvPr id="23" name="Straight Arrow Connector 22">
              <a:extLst>
                <a:ext uri="{FF2B5EF4-FFF2-40B4-BE49-F238E27FC236}">
                  <a16:creationId xmlns:a16="http://schemas.microsoft.com/office/drawing/2014/main" id="{908CADB3-BCC9-485C-9105-0CA9F16EEAA9}"/>
                </a:ext>
              </a:extLst>
            </p:cNvPr>
            <p:cNvCxnSpPr>
              <a:stCxn id="22" idx="3"/>
              <a:endCxn id="21" idx="1"/>
            </p:cNvCxnSpPr>
            <p:nvPr/>
          </p:nvCxnSpPr>
          <p:spPr>
            <a:xfrm>
              <a:off x="1670613"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30AAE19D-BE78-485B-8C08-F730EB1EA46F}"/>
                </a:ext>
              </a:extLst>
            </p:cNvPr>
            <p:cNvSpPr/>
            <p:nvPr/>
          </p:nvSpPr>
          <p:spPr>
            <a:xfrm>
              <a:off x="3427558"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output</a:t>
              </a:r>
            </a:p>
          </p:txBody>
        </p:sp>
        <p:cxnSp>
          <p:nvCxnSpPr>
            <p:cNvPr id="25" name="Straight Arrow Connector 24">
              <a:extLst>
                <a:ext uri="{FF2B5EF4-FFF2-40B4-BE49-F238E27FC236}">
                  <a16:creationId xmlns:a16="http://schemas.microsoft.com/office/drawing/2014/main" id="{BFECA39A-014C-43C1-A253-D2A04E32EE78}"/>
                </a:ext>
              </a:extLst>
            </p:cNvPr>
            <p:cNvCxnSpPr>
              <a:stCxn id="21" idx="3"/>
              <a:endCxn id="24" idx="1"/>
            </p:cNvCxnSpPr>
            <p:nvPr/>
          </p:nvCxnSpPr>
          <p:spPr>
            <a:xfrm>
              <a:off x="3094299"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TextBox 10">
            <a:extLst>
              <a:ext uri="{FF2B5EF4-FFF2-40B4-BE49-F238E27FC236}">
                <a16:creationId xmlns:a16="http://schemas.microsoft.com/office/drawing/2014/main" id="{243C63D8-036A-4578-8F7B-36023B377A68}"/>
              </a:ext>
            </a:extLst>
          </p:cNvPr>
          <p:cNvSpPr txBox="1"/>
          <p:nvPr/>
        </p:nvSpPr>
        <p:spPr>
          <a:xfrm>
            <a:off x="6096000" y="1447012"/>
            <a:ext cx="5675086" cy="1306421"/>
          </a:xfrm>
          <a:prstGeom prst="rect">
            <a:avLst/>
          </a:prstGeom>
          <a:noFill/>
        </p:spPr>
        <p:txBody>
          <a:bodyPr vert="horz" wrap="square" tIns="45720" bIns="45720" spcCol="0" rtlCol="0">
            <a:noAutofit/>
          </a:bodyPr>
          <a:lstStyle/>
          <a:p>
            <a:pPr>
              <a:lnSpc>
                <a:spcPct val="140000"/>
              </a:lnSpc>
            </a:pPr>
            <a:r>
              <a:rPr lang="en-US" sz="1000" b="1" dirty="0"/>
              <a:t>Hypothesis</a:t>
            </a:r>
          </a:p>
          <a:p>
            <a:pPr marL="171450" indent="-171450">
              <a:lnSpc>
                <a:spcPct val="140000"/>
              </a:lnSpc>
              <a:buFont typeface="Arial" panose="020B0604020202020204" pitchFamily="34" charset="0"/>
              <a:buChar char="•"/>
            </a:pPr>
            <a:r>
              <a:rPr lang="en-US" sz="1000" dirty="0"/>
              <a:t>If the brain was able to take the cart to the top, but not at low speed.</a:t>
            </a:r>
          </a:p>
          <a:p>
            <a:pPr marL="171450" indent="-171450">
              <a:lnSpc>
                <a:spcPct val="140000"/>
              </a:lnSpc>
              <a:buFont typeface="Arial" panose="020B0604020202020204" pitchFamily="34" charset="0"/>
              <a:buChar char="•"/>
            </a:pPr>
            <a:r>
              <a:rPr lang="en-US" sz="1000" dirty="0"/>
              <a:t>Now, we want to look into minimizing speed, to see if we can accomplish both goals.</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923330"/>
          </a:xfrm>
          <a:prstGeom prst="rect">
            <a:avLst/>
          </a:prstGeom>
          <a:noFill/>
        </p:spPr>
        <p:txBody>
          <a:bodyPr wrap="square" rtlCol="0">
            <a:spAutoFit/>
          </a:bodyPr>
          <a:lstStyle/>
          <a:p>
            <a:pPr algn="ctr"/>
            <a:r>
              <a:rPr lang="en-US" b="1" dirty="0"/>
              <a:t>EXPERIMENT 7:</a:t>
            </a:r>
            <a:br>
              <a:rPr lang="en-US" dirty="0"/>
            </a:br>
            <a:r>
              <a:rPr lang="en-US" sz="1800" dirty="0"/>
              <a:t>V5, Changing the speed goal to minimize (not reach)</a:t>
            </a:r>
          </a:p>
        </p:txBody>
      </p:sp>
      <p:sp>
        <p:nvSpPr>
          <p:cNvPr id="10" name="TextBox 9">
            <a:extLst>
              <a:ext uri="{FF2B5EF4-FFF2-40B4-BE49-F238E27FC236}">
                <a16:creationId xmlns:a16="http://schemas.microsoft.com/office/drawing/2014/main" id="{6F11C119-D96C-4712-B2FB-52225D322056}"/>
              </a:ext>
            </a:extLst>
          </p:cNvPr>
          <p:cNvSpPr txBox="1"/>
          <p:nvPr/>
        </p:nvSpPr>
        <p:spPr>
          <a:xfrm>
            <a:off x="736376" y="4344065"/>
            <a:ext cx="3402462" cy="230832"/>
          </a:xfrm>
          <a:prstGeom prst="rect">
            <a:avLst/>
          </a:prstGeom>
          <a:noFill/>
        </p:spPr>
        <p:txBody>
          <a:bodyPr wrap="square" rtlCol="0">
            <a:spAutoFit/>
          </a:bodyPr>
          <a:lstStyle/>
          <a:p>
            <a:r>
              <a:rPr lang="en-US" sz="900" b="1" dirty="0"/>
              <a:t>Able to reach 100% goal satisfaction</a:t>
            </a:r>
          </a:p>
        </p:txBody>
      </p:sp>
      <p:sp>
        <p:nvSpPr>
          <p:cNvPr id="12" name="TextBox 11">
            <a:extLst>
              <a:ext uri="{FF2B5EF4-FFF2-40B4-BE49-F238E27FC236}">
                <a16:creationId xmlns:a16="http://schemas.microsoft.com/office/drawing/2014/main" id="{C888A06B-D193-4741-BB2E-D0E9A72CC01D}"/>
              </a:ext>
            </a:extLst>
          </p:cNvPr>
          <p:cNvSpPr txBox="1"/>
          <p:nvPr/>
        </p:nvSpPr>
        <p:spPr>
          <a:xfrm>
            <a:off x="8553048" y="4335369"/>
            <a:ext cx="3561460" cy="338554"/>
          </a:xfrm>
          <a:prstGeom prst="rect">
            <a:avLst/>
          </a:prstGeom>
          <a:noFill/>
        </p:spPr>
        <p:txBody>
          <a:bodyPr wrap="square" rtlCol="0">
            <a:spAutoFit/>
          </a:bodyPr>
          <a:lstStyle/>
          <a:p>
            <a:r>
              <a:rPr lang="en-US" sz="800" b="1" dirty="0"/>
              <a:t>Note, iterations get quickly reduced but suddenly increases</a:t>
            </a:r>
            <a:br>
              <a:rPr lang="en-US" sz="800" dirty="0"/>
            </a:br>
            <a:r>
              <a:rPr lang="en-US" sz="800" dirty="0"/>
              <a:t>(unexpected behavior with reach + minimize goals)</a:t>
            </a:r>
          </a:p>
        </p:txBody>
      </p:sp>
      <p:graphicFrame>
        <p:nvGraphicFramePr>
          <p:cNvPr id="7" name="Table 6">
            <a:extLst>
              <a:ext uri="{FF2B5EF4-FFF2-40B4-BE49-F238E27FC236}">
                <a16:creationId xmlns:a16="http://schemas.microsoft.com/office/drawing/2014/main" id="{BFF69209-927B-4DE2-AD2F-7F36E9089CA3}"/>
              </a:ext>
            </a:extLst>
          </p:cNvPr>
          <p:cNvGraphicFramePr/>
          <p:nvPr>
            <p:extLst>
              <p:ext uri="{D42A27DB-BD31-4B8C-83A1-F6EECF244321}">
                <p14:modId xmlns:p14="http://schemas.microsoft.com/office/powerpoint/2010/main" val="609386403"/>
              </p:ext>
            </p:extLst>
          </p:nvPr>
        </p:nvGraphicFramePr>
        <p:xfrm>
          <a:off x="650902" y="1430210"/>
          <a:ext cx="4681749" cy="2372568"/>
        </p:xfrm>
        <a:graphic>
          <a:graphicData uri="http://schemas.openxmlformats.org/drawingml/2006/table">
            <a:tbl>
              <a:tblPr firstRow="1" bandRow="1">
                <a:tableStyleId>{5C22544A-7EE6-4342-B048-85BDC9FD1C3A}</a:tableStyleId>
              </a:tblPr>
              <a:tblGrid>
                <a:gridCol w="1156723">
                  <a:extLst>
                    <a:ext uri="{9D8B030D-6E8A-4147-A177-3AD203B41FA5}">
                      <a16:colId xmlns:a16="http://schemas.microsoft.com/office/drawing/2014/main" val="4165895924"/>
                    </a:ext>
                  </a:extLst>
                </a:gridCol>
                <a:gridCol w="242727">
                  <a:extLst>
                    <a:ext uri="{9D8B030D-6E8A-4147-A177-3AD203B41FA5}">
                      <a16:colId xmlns:a16="http://schemas.microsoft.com/office/drawing/2014/main" val="1811142962"/>
                    </a:ext>
                  </a:extLst>
                </a:gridCol>
                <a:gridCol w="3282299">
                  <a:extLst>
                    <a:ext uri="{9D8B030D-6E8A-4147-A177-3AD203B41FA5}">
                      <a16:colId xmlns:a16="http://schemas.microsoft.com/office/drawing/2014/main" val="1893581461"/>
                    </a:ext>
                  </a:extLst>
                </a:gridCol>
              </a:tblGrid>
              <a:tr h="133303">
                <a:tc>
                  <a:txBody>
                    <a:bodyPr/>
                    <a:lstStyle/>
                    <a:p>
                      <a:pPr algn="l" fontAlgn="t">
                        <a:spcBef>
                          <a:spcPts val="0"/>
                        </a:spcBef>
                        <a:spcAft>
                          <a:spcPts val="0"/>
                        </a:spcAft>
                      </a:pPr>
                      <a:r>
                        <a:rPr lang="en-US" sz="800" u="none" strike="noStrike" dirty="0">
                          <a:effectLst/>
                        </a:rPr>
                        <a:t>Section of interest</a:t>
                      </a:r>
                      <a:endParaRPr lang="en-US" sz="1200" b="0" i="0" u="none" strike="noStrike" dirty="0">
                        <a:effectLst/>
                        <a:latin typeface="Arial" panose="020B0604020202020204" pitchFamily="34" charset="0"/>
                      </a:endParaRPr>
                    </a:p>
                  </a:txBody>
                  <a:tcPr marL="49989" marR="49989" marT="24994" marB="24994"/>
                </a:tc>
                <a:tc>
                  <a:txBody>
                    <a:bodyPr/>
                    <a:lstStyle/>
                    <a:p>
                      <a:pPr algn="ctr" fontAlgn="t">
                        <a:spcBef>
                          <a:spcPts val="0"/>
                        </a:spcBef>
                        <a:spcAft>
                          <a:spcPts val="0"/>
                        </a:spcAft>
                      </a:pPr>
                      <a:r>
                        <a:rPr lang="en-US" sz="800" u="none" strike="noStrike">
                          <a:effectLst/>
                        </a:rPr>
                        <a:t>#</a:t>
                      </a:r>
                      <a:endParaRPr lang="en-US" sz="1200" b="0" i="0" u="none" strike="noStrike">
                        <a:effectLst/>
                        <a:latin typeface="Arial" panose="020B0604020202020204" pitchFamily="34" charset="0"/>
                      </a:endParaRPr>
                    </a:p>
                  </a:txBody>
                  <a:tcPr marL="49989" marR="49989" marT="24994" marB="24994"/>
                </a:tc>
                <a:tc>
                  <a:txBody>
                    <a:bodyPr/>
                    <a:lstStyle/>
                    <a:p>
                      <a:pPr algn="l" fontAlgn="t">
                        <a:spcBef>
                          <a:spcPts val="0"/>
                        </a:spcBef>
                        <a:spcAft>
                          <a:spcPts val="0"/>
                        </a:spcAft>
                      </a:pPr>
                      <a:r>
                        <a:rPr lang="en-US" sz="800" u="none" strike="noStrike" dirty="0">
                          <a:effectLst/>
                        </a:rPr>
                        <a:t>Specs</a:t>
                      </a:r>
                      <a:endParaRPr lang="en-US" sz="1200" b="0" i="0" u="none" strike="noStrike" dirty="0">
                        <a:effectLst/>
                        <a:latin typeface="Arial" panose="020B0604020202020204" pitchFamily="34" charset="0"/>
                      </a:endParaRPr>
                    </a:p>
                  </a:txBody>
                  <a:tcPr marL="49989" marR="49989" marT="24994" marB="24994"/>
                </a:tc>
                <a:extLst>
                  <a:ext uri="{0D108BD9-81ED-4DB2-BD59-A6C34878D82A}">
                    <a16:rowId xmlns:a16="http://schemas.microsoft.com/office/drawing/2014/main" val="504285787"/>
                  </a:ext>
                </a:extLst>
              </a:tr>
              <a:tr h="299931">
                <a:tc>
                  <a:txBody>
                    <a:bodyPr/>
                    <a:lstStyle/>
                    <a:p>
                      <a:pPr algn="ctr" fontAlgn="ctr">
                        <a:spcBef>
                          <a:spcPts val="0"/>
                        </a:spcBef>
                        <a:spcAft>
                          <a:spcPts val="0"/>
                        </a:spcAft>
                      </a:pPr>
                      <a:r>
                        <a:rPr lang="en-US" sz="800" b="1" u="none" strike="noStrike" dirty="0">
                          <a:effectLst/>
                        </a:rPr>
                        <a:t>STATES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a:effectLst/>
                        </a:rPr>
                        <a:t>2</a:t>
                      </a:r>
                      <a:endParaRPr lang="en-US" sz="1200" b="1" i="0" u="none" strike="noStrike">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a:t>
                      </a:r>
                    </a:p>
                    <a:p>
                      <a:pPr marL="171450" indent="-171450" algn="l" fontAlgn="t">
                        <a:spcBef>
                          <a:spcPts val="0"/>
                        </a:spcBef>
                        <a:spcAft>
                          <a:spcPts val="0"/>
                        </a:spcAft>
                        <a:buFont typeface="Arial" panose="020B0604020202020204" pitchFamily="34" charset="0"/>
                        <a:buChar char="•"/>
                      </a:pPr>
                      <a:r>
                        <a:rPr lang="en-US" sz="800" u="none" strike="noStrike" kern="1200" dirty="0" err="1">
                          <a:solidFill>
                            <a:schemeClr val="dk1"/>
                          </a:solidFill>
                          <a:effectLst/>
                          <a:latin typeface="+mn-lt"/>
                          <a:ea typeface="+mn-ea"/>
                          <a:cs typeface="+mn-cs"/>
                        </a:rPr>
                        <a:t>x_vel</a:t>
                      </a: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25287149"/>
                  </a:ext>
                </a:extLst>
              </a:tr>
              <a:tr h="133303">
                <a:tc>
                  <a:txBody>
                    <a:bodyPr/>
                    <a:lstStyle/>
                    <a:p>
                      <a:pPr algn="ctr" fontAlgn="ctr">
                        <a:spcBef>
                          <a:spcPts val="0"/>
                        </a:spcBef>
                        <a:spcAft>
                          <a:spcPts val="0"/>
                        </a:spcAft>
                      </a:pPr>
                      <a:r>
                        <a:rPr lang="en-US" sz="800" b="1" u="none" strike="noStrike" dirty="0">
                          <a:effectLst/>
                        </a:rPr>
                        <a:t>ACTIONS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command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4205836380"/>
                  </a:ext>
                </a:extLst>
              </a:tr>
              <a:tr h="329953">
                <a:tc>
                  <a:txBody>
                    <a:bodyPr/>
                    <a:lstStyle/>
                    <a:p>
                      <a:pPr algn="ctr" fontAlgn="ctr">
                        <a:spcBef>
                          <a:spcPts val="0"/>
                        </a:spcBef>
                        <a:spcAft>
                          <a:spcPts val="0"/>
                        </a:spcAft>
                      </a:pPr>
                      <a:r>
                        <a:rPr lang="en-US" sz="800" b="1" u="none" strike="noStrike" dirty="0">
                          <a:effectLst/>
                        </a:rPr>
                        <a:t>SCENARIOS</a:t>
                      </a:r>
                      <a:br>
                        <a:rPr lang="en-US" sz="800" b="1" u="none" strike="noStrike" dirty="0">
                          <a:effectLst/>
                        </a:rPr>
                      </a:br>
                      <a:r>
                        <a:rPr lang="en-US" sz="800" b="1" u="none" strike="noStrike" dirty="0">
                          <a:effectLst/>
                        </a:rPr>
                        <a:t>(configs)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 gets randomized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3202835"/>
                  </a:ext>
                </a:extLst>
              </a:tr>
              <a:tr h="133303">
                <a:tc>
                  <a:txBody>
                    <a:bodyPr/>
                    <a:lstStyle/>
                    <a:p>
                      <a:pPr algn="ctr" fontAlgn="ctr">
                        <a:spcBef>
                          <a:spcPts val="0"/>
                        </a:spcBef>
                        <a:spcAft>
                          <a:spcPts val="0"/>
                        </a:spcAft>
                      </a:pPr>
                      <a:r>
                        <a:rPr lang="en-US" sz="800" b="1" u="none" strike="noStrike">
                          <a:effectLst/>
                        </a:rPr>
                        <a:t>OBJECTIVES</a:t>
                      </a:r>
                      <a:endParaRPr lang="en-US" sz="1200" b="1" i="0" u="none" strike="noStrike">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2</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Reaching the top @ x &gt;= 0.45</a:t>
                      </a:r>
                    </a:p>
                    <a:p>
                      <a:pPr marL="171450" indent="-171450" algn="l" fontAlgn="t">
                        <a:spcBef>
                          <a:spcPts val="0"/>
                        </a:spcBef>
                        <a:spcAft>
                          <a:spcPts val="0"/>
                        </a:spcAft>
                        <a:buFont typeface="Arial" panose="020B0604020202020204" pitchFamily="34" charset="0"/>
                        <a:buChar char="•"/>
                      </a:pPr>
                      <a:r>
                        <a:rPr lang="en-US" sz="800" b="1" u="none" strike="noStrike" kern="1200" dirty="0">
                          <a:solidFill>
                            <a:srgbClr val="00B050"/>
                          </a:solidFill>
                          <a:effectLst/>
                          <a:latin typeface="+mn-lt"/>
                          <a:ea typeface="+mn-ea"/>
                          <a:cs typeface="+mn-cs"/>
                        </a:rPr>
                        <a:t>Minimize</a:t>
                      </a:r>
                      <a:r>
                        <a:rPr lang="en-US" sz="800" b="1" u="none" strike="noStrike" kern="1200" dirty="0">
                          <a:solidFill>
                            <a:schemeClr val="dk1"/>
                          </a:solidFill>
                          <a:effectLst/>
                          <a:latin typeface="+mn-lt"/>
                          <a:ea typeface="+mn-ea"/>
                          <a:cs typeface="+mn-cs"/>
                        </a:rPr>
                        <a:t> speed</a:t>
                      </a:r>
                      <a:r>
                        <a:rPr lang="en-US" sz="800" b="0" u="none" strike="noStrike" kern="1200" dirty="0">
                          <a:solidFill>
                            <a:schemeClr val="dk1"/>
                          </a:solidFill>
                          <a:effectLst/>
                          <a:latin typeface="+mn-lt"/>
                          <a:ea typeface="+mn-ea"/>
                          <a:cs typeface="+mn-cs"/>
                        </a:rPr>
                        <a:t> @ </a:t>
                      </a:r>
                      <a:r>
                        <a:rPr lang="en-US" sz="800" b="0" u="none" strike="noStrike" kern="1200" dirty="0" err="1">
                          <a:solidFill>
                            <a:schemeClr val="dk1"/>
                          </a:solidFill>
                          <a:effectLst/>
                          <a:latin typeface="+mn-lt"/>
                          <a:ea typeface="+mn-ea"/>
                          <a:cs typeface="+mn-cs"/>
                        </a:rPr>
                        <a:t>x_vel</a:t>
                      </a:r>
                      <a:r>
                        <a:rPr lang="en-US" sz="800" b="0" u="none" strike="noStrike" kern="1200" dirty="0">
                          <a:solidFill>
                            <a:schemeClr val="dk1"/>
                          </a:solidFill>
                          <a:effectLst/>
                          <a:latin typeface="+mn-lt"/>
                          <a:ea typeface="+mn-ea"/>
                          <a:cs typeface="+mn-cs"/>
                        </a:rPr>
                        <a:t> &lt;= 0.001</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439148101"/>
                  </a:ext>
                </a:extLst>
              </a:tr>
              <a:tr h="304578">
                <a:tc>
                  <a:txBody>
                    <a:bodyPr/>
                    <a:lstStyle/>
                    <a:p>
                      <a:pPr algn="ctr" fontAlgn="ctr">
                        <a:spcBef>
                          <a:spcPts val="0"/>
                        </a:spcBef>
                        <a:spcAft>
                          <a:spcPts val="0"/>
                        </a:spcAft>
                      </a:pPr>
                      <a:r>
                        <a:rPr lang="en-US" sz="800" b="1" u="none" strike="noStrike" dirty="0">
                          <a:effectLst/>
                        </a:rPr>
                        <a:t>OPERATING REGIONS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A single brain will control over the full state space</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2300520401"/>
                  </a:ext>
                </a:extLst>
              </a:tr>
            </a:tbl>
          </a:graphicData>
        </a:graphic>
      </p:graphicFrame>
      <p:sp>
        <p:nvSpPr>
          <p:cNvPr id="17" name="TextBox 16">
            <a:extLst>
              <a:ext uri="{FF2B5EF4-FFF2-40B4-BE49-F238E27FC236}">
                <a16:creationId xmlns:a16="http://schemas.microsoft.com/office/drawing/2014/main" id="{B4CB133F-F665-42A8-B85D-5C42F3390765}"/>
              </a:ext>
            </a:extLst>
          </p:cNvPr>
          <p:cNvSpPr txBox="1"/>
          <p:nvPr/>
        </p:nvSpPr>
        <p:spPr>
          <a:xfrm>
            <a:off x="6096000" y="2780849"/>
            <a:ext cx="5675086" cy="1366319"/>
          </a:xfrm>
          <a:prstGeom prst="rect">
            <a:avLst/>
          </a:prstGeom>
          <a:noFill/>
        </p:spPr>
        <p:txBody>
          <a:bodyPr vert="horz" wrap="square" tIns="45720" bIns="45720" spcCol="0" rtlCol="0">
            <a:noAutofit/>
          </a:bodyPr>
          <a:lstStyle/>
          <a:p>
            <a:pPr>
              <a:lnSpc>
                <a:spcPct val="140000"/>
              </a:lnSpc>
            </a:pPr>
            <a:r>
              <a:rPr lang="en-US" sz="1000" b="1" dirty="0"/>
              <a:t>Conclusion</a:t>
            </a:r>
          </a:p>
          <a:p>
            <a:pPr marL="171450" indent="-171450">
              <a:lnSpc>
                <a:spcPct val="140000"/>
              </a:lnSpc>
              <a:buFont typeface="Arial" panose="020B0604020202020204" pitchFamily="34" charset="0"/>
              <a:buChar char="•"/>
            </a:pPr>
            <a:r>
              <a:rPr lang="en-US" sz="1000" dirty="0"/>
              <a:t>The brain is not stopping the episode early. Opposite, it oscillates from top to bottom, and side to side of the mountain.</a:t>
            </a:r>
          </a:p>
          <a:p>
            <a:pPr marL="171450" indent="-171450">
              <a:lnSpc>
                <a:spcPct val="140000"/>
              </a:lnSpc>
              <a:buFont typeface="Arial" panose="020B0604020202020204" pitchFamily="34" charset="0"/>
              <a:buChar char="•"/>
            </a:pPr>
            <a:r>
              <a:rPr lang="en-US" sz="1000" dirty="0"/>
              <a:t>The combination of REACH + MINIMIZE is not working as expected.</a:t>
            </a:r>
          </a:p>
          <a:p>
            <a:pPr>
              <a:lnSpc>
                <a:spcPct val="140000"/>
              </a:lnSpc>
            </a:pPr>
            <a:endParaRPr lang="en-US" sz="1000" dirty="0"/>
          </a:p>
        </p:txBody>
      </p:sp>
      <p:pic>
        <p:nvPicPr>
          <p:cNvPr id="4" name="Picture 3" descr="Chart, line chart&#10;&#10;Description automatically generated">
            <a:extLst>
              <a:ext uri="{FF2B5EF4-FFF2-40B4-BE49-F238E27FC236}">
                <a16:creationId xmlns:a16="http://schemas.microsoft.com/office/drawing/2014/main" id="{FC1B1FA3-CBD8-4B75-A03F-6A899F71995A}"/>
              </a:ext>
            </a:extLst>
          </p:cNvPr>
          <p:cNvPicPr>
            <a:picLocks noChangeAspect="1"/>
          </p:cNvPicPr>
          <p:nvPr/>
        </p:nvPicPr>
        <p:blipFill>
          <a:blip r:embed="rId2"/>
          <a:stretch>
            <a:fillRect/>
          </a:stretch>
        </p:blipFill>
        <p:spPr>
          <a:xfrm>
            <a:off x="708055" y="4574690"/>
            <a:ext cx="3561461" cy="2235182"/>
          </a:xfrm>
          <a:prstGeom prst="rect">
            <a:avLst/>
          </a:prstGeom>
        </p:spPr>
      </p:pic>
      <p:pic>
        <p:nvPicPr>
          <p:cNvPr id="9" name="Picture 8" descr="Chart, line chart&#10;&#10;Description automatically generated">
            <a:extLst>
              <a:ext uri="{FF2B5EF4-FFF2-40B4-BE49-F238E27FC236}">
                <a16:creationId xmlns:a16="http://schemas.microsoft.com/office/drawing/2014/main" id="{F31A8849-A5A1-4C68-9826-E873C83C4BAE}"/>
              </a:ext>
            </a:extLst>
          </p:cNvPr>
          <p:cNvPicPr>
            <a:picLocks noChangeAspect="1"/>
          </p:cNvPicPr>
          <p:nvPr/>
        </p:nvPicPr>
        <p:blipFill>
          <a:blip r:embed="rId3"/>
          <a:stretch>
            <a:fillRect/>
          </a:stretch>
        </p:blipFill>
        <p:spPr>
          <a:xfrm>
            <a:off x="8553045" y="4646645"/>
            <a:ext cx="3480010" cy="2147592"/>
          </a:xfrm>
          <a:prstGeom prst="rect">
            <a:avLst/>
          </a:prstGeom>
        </p:spPr>
      </p:pic>
      <p:pic>
        <p:nvPicPr>
          <p:cNvPr id="15" name="Picture 14" descr="Chart, line chart&#10;&#10;Description automatically generated">
            <a:extLst>
              <a:ext uri="{FF2B5EF4-FFF2-40B4-BE49-F238E27FC236}">
                <a16:creationId xmlns:a16="http://schemas.microsoft.com/office/drawing/2014/main" id="{6366A0D8-9543-4513-91EC-0545B532D189}"/>
              </a:ext>
            </a:extLst>
          </p:cNvPr>
          <p:cNvPicPr>
            <a:picLocks noChangeAspect="1"/>
          </p:cNvPicPr>
          <p:nvPr/>
        </p:nvPicPr>
        <p:blipFill>
          <a:blip r:embed="rId4"/>
          <a:stretch>
            <a:fillRect/>
          </a:stretch>
        </p:blipFill>
        <p:spPr>
          <a:xfrm>
            <a:off x="4672472" y="3931429"/>
            <a:ext cx="3480010" cy="2926571"/>
          </a:xfrm>
          <a:prstGeom prst="rect">
            <a:avLst/>
          </a:prstGeom>
        </p:spPr>
      </p:pic>
    </p:spTree>
    <p:extLst>
      <p:ext uri="{BB962C8B-B14F-4D97-AF65-F5344CB8AC3E}">
        <p14:creationId xmlns:p14="http://schemas.microsoft.com/office/powerpoint/2010/main" val="421768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FC412E0D-7A37-4A2F-BDF6-DB3EE7770BE0}"/>
              </a:ext>
            </a:extLst>
          </p:cNvPr>
          <p:cNvGraphicFramePr/>
          <p:nvPr>
            <p:extLst>
              <p:ext uri="{D42A27DB-BD31-4B8C-83A1-F6EECF244321}">
                <p14:modId xmlns:p14="http://schemas.microsoft.com/office/powerpoint/2010/main" val="202365469"/>
              </p:ext>
            </p:extLst>
          </p:nvPr>
        </p:nvGraphicFramePr>
        <p:xfrm>
          <a:off x="517889" y="201582"/>
          <a:ext cx="2811983" cy="1095756"/>
        </p:xfrm>
        <a:graphic>
          <a:graphicData uri="http://schemas.openxmlformats.org/drawingml/2006/table">
            <a:tbl>
              <a:tblPr bandRow="1">
                <a:tableStyleId>{69C7853C-536D-4A76-A0AE-DD22124D55A5}</a:tableStyleId>
              </a:tblPr>
              <a:tblGrid>
                <a:gridCol w="1973950">
                  <a:extLst>
                    <a:ext uri="{9D8B030D-6E8A-4147-A177-3AD203B41FA5}">
                      <a16:colId xmlns:a16="http://schemas.microsoft.com/office/drawing/2014/main" val="2027351217"/>
                    </a:ext>
                  </a:extLst>
                </a:gridCol>
                <a:gridCol w="838033">
                  <a:extLst>
                    <a:ext uri="{9D8B030D-6E8A-4147-A177-3AD203B41FA5}">
                      <a16:colId xmlns:a16="http://schemas.microsoft.com/office/drawing/2014/main" val="3429813624"/>
                    </a:ext>
                  </a:extLst>
                </a:gridCol>
              </a:tblGrid>
              <a:tr h="133350">
                <a:tc>
                  <a:txBody>
                    <a:bodyPr/>
                    <a:lstStyle/>
                    <a:p>
                      <a:pPr algn="ctr" fontAlgn="t">
                        <a:spcBef>
                          <a:spcPts val="0"/>
                        </a:spcBef>
                        <a:spcAft>
                          <a:spcPts val="0"/>
                        </a:spcAft>
                      </a:pPr>
                      <a:r>
                        <a:rPr lang="en-US" sz="800" b="1" u="none" strike="noStrike" kern="1200" dirty="0">
                          <a:solidFill>
                            <a:schemeClr val="dk1"/>
                          </a:solidFill>
                          <a:effectLst/>
                        </a:rPr>
                        <a:t>RMS error</a:t>
                      </a:r>
                      <a:br>
                        <a:rPr lang="en-US" sz="800" b="1" u="none" strike="noStrike" kern="1200" dirty="0">
                          <a:solidFill>
                            <a:schemeClr val="dk1"/>
                          </a:solidFill>
                          <a:effectLst/>
                        </a:rPr>
                      </a:br>
                      <a:r>
                        <a:rPr lang="en-US" sz="800" b="1" u="none" strike="noStrike" kern="1200" dirty="0">
                          <a:solidFill>
                            <a:schemeClr val="dk1"/>
                          </a:solidFill>
                          <a:effectLst/>
                        </a:rPr>
                        <a:t>(x distance to 0.45)</a:t>
                      </a:r>
                      <a:endParaRPr lang="en-US" sz="800" b="1" u="none" strike="noStrike" kern="1200" dirty="0">
                        <a:solidFill>
                          <a:schemeClr val="dk1"/>
                        </a:solidFill>
                        <a:effectLst/>
                        <a:latin typeface="+mn-lt"/>
                        <a:ea typeface="+mn-ea"/>
                        <a:cs typeface="+mn-cs"/>
                      </a:endParaRPr>
                    </a:p>
                  </a:txBody>
                  <a:tcPr marL="50038" marR="50038" marT="25019" marB="25019"/>
                </a:tc>
                <a:tc>
                  <a:txBody>
                    <a:bodyPr/>
                    <a:lstStyle/>
                    <a:p>
                      <a:pPr algn="ctr" fontAlgn="t">
                        <a:spcBef>
                          <a:spcPts val="0"/>
                        </a:spcBef>
                        <a:spcAft>
                          <a:spcPts val="0"/>
                        </a:spcAft>
                      </a:pPr>
                      <a:r>
                        <a:rPr lang="en-US" sz="800" b="1" u="none" strike="noStrike" kern="1200" dirty="0">
                          <a:solidFill>
                            <a:srgbClr val="C00000"/>
                          </a:solidFill>
                          <a:effectLst/>
                        </a:rPr>
                        <a:t>14.1</a:t>
                      </a:r>
                      <a:endParaRPr lang="en-US" sz="800" b="1" u="none" strike="noStrike" kern="1200" dirty="0">
                        <a:solidFill>
                          <a:srgbClr val="C00000"/>
                        </a:solidFill>
                        <a:effectLst/>
                        <a:latin typeface="+mn-lt"/>
                        <a:ea typeface="+mn-ea"/>
                        <a:cs typeface="+mn-cs"/>
                      </a:endParaRPr>
                    </a:p>
                  </a:txBody>
                  <a:tcPr marL="50038" marR="50038" marT="25019" marB="25019"/>
                </a:tc>
                <a:extLst>
                  <a:ext uri="{0D108BD9-81ED-4DB2-BD59-A6C34878D82A}">
                    <a16:rowId xmlns:a16="http://schemas.microsoft.com/office/drawing/2014/main" val="4039533912"/>
                  </a:ext>
                </a:extLst>
              </a:tr>
              <a:tr h="299974">
                <a:tc>
                  <a:txBody>
                    <a:bodyPr/>
                    <a:lstStyle/>
                    <a:p>
                      <a:pPr algn="ctr" fontAlgn="ctr">
                        <a:spcBef>
                          <a:spcPts val="0"/>
                        </a:spcBef>
                        <a:spcAft>
                          <a:spcPts val="0"/>
                        </a:spcAft>
                      </a:pPr>
                      <a:r>
                        <a:rPr lang="en-US" sz="800" u="none" strike="noStrike" dirty="0">
                          <a:effectLst/>
                        </a:rPr>
                        <a:t># of iterations to meet objective</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dirty="0">
                          <a:solidFill>
                            <a:srgbClr val="C00000"/>
                          </a:solidFill>
                          <a:effectLst/>
                        </a:rPr>
                        <a:t>1,000</a:t>
                      </a:r>
                      <a:endParaRPr lang="en-US" sz="1800" b="0" i="0" u="none" strike="noStrike" dirty="0">
                        <a:solidFill>
                          <a:srgbClr val="C00000"/>
                        </a:solidFill>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237223635"/>
                  </a:ext>
                </a:extLst>
              </a:tr>
              <a:tr h="133350">
                <a:tc>
                  <a:txBody>
                    <a:bodyPr/>
                    <a:lstStyle/>
                    <a:p>
                      <a:pPr algn="ctr" fontAlgn="ctr">
                        <a:spcBef>
                          <a:spcPts val="0"/>
                        </a:spcBef>
                        <a:spcAft>
                          <a:spcPts val="0"/>
                        </a:spcAft>
                      </a:pPr>
                      <a:r>
                        <a:rPr lang="en-US" sz="800" u="none" strike="noStrike" dirty="0">
                          <a:effectLst/>
                        </a:rPr>
                        <a:t>Final Speed</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572884302"/>
                  </a:ext>
                </a:extLst>
              </a:tr>
              <a:tr h="329946">
                <a:tc>
                  <a:txBody>
                    <a:bodyPr/>
                    <a:lstStyle/>
                    <a:p>
                      <a:pPr algn="ctr" fontAlgn="ctr">
                        <a:spcBef>
                          <a:spcPts val="0"/>
                        </a:spcBef>
                        <a:spcAft>
                          <a:spcPts val="0"/>
                        </a:spcAft>
                      </a:pPr>
                      <a:r>
                        <a:rPr lang="en-US" sz="800" u="none" strike="noStrike" dirty="0">
                          <a:effectLst/>
                        </a:rPr>
                        <a:t>Champion it # / Total # of its trained (thousands)</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254 / 780</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1636473825"/>
                  </a:ext>
                </a:extLst>
              </a:tr>
            </a:tbl>
          </a:graphicData>
        </a:graphic>
      </p:graphicFrame>
      <p:pic>
        <p:nvPicPr>
          <p:cNvPr id="13" name="Picture 12" descr="Chart, histogram&#10;&#10;Description automatically generated">
            <a:extLst>
              <a:ext uri="{FF2B5EF4-FFF2-40B4-BE49-F238E27FC236}">
                <a16:creationId xmlns:a16="http://schemas.microsoft.com/office/drawing/2014/main" id="{A1A7CADD-362E-424B-B5F4-5FE4AA910E9E}"/>
              </a:ext>
            </a:extLst>
          </p:cNvPr>
          <p:cNvPicPr>
            <a:picLocks noChangeAspect="1"/>
          </p:cNvPicPr>
          <p:nvPr/>
        </p:nvPicPr>
        <p:blipFill>
          <a:blip r:embed="rId2"/>
          <a:stretch>
            <a:fillRect/>
          </a:stretch>
        </p:blipFill>
        <p:spPr>
          <a:xfrm>
            <a:off x="8553045" y="4672150"/>
            <a:ext cx="3479453" cy="2118107"/>
          </a:xfrm>
          <a:prstGeom prst="rect">
            <a:avLst/>
          </a:prstGeom>
        </p:spPr>
      </p:pic>
      <p:pic>
        <p:nvPicPr>
          <p:cNvPr id="8" name="Picture 7" descr="Chart&#10;&#10;Description automatically generated">
            <a:extLst>
              <a:ext uri="{FF2B5EF4-FFF2-40B4-BE49-F238E27FC236}">
                <a16:creationId xmlns:a16="http://schemas.microsoft.com/office/drawing/2014/main" id="{702746D2-DE1E-46D0-9372-9F3A38FB7CE2}"/>
              </a:ext>
            </a:extLst>
          </p:cNvPr>
          <p:cNvPicPr>
            <a:picLocks noChangeAspect="1"/>
          </p:cNvPicPr>
          <p:nvPr/>
        </p:nvPicPr>
        <p:blipFill>
          <a:blip r:embed="rId3"/>
          <a:stretch>
            <a:fillRect/>
          </a:stretch>
        </p:blipFill>
        <p:spPr>
          <a:xfrm>
            <a:off x="708056" y="4617496"/>
            <a:ext cx="3504722" cy="2180854"/>
          </a:xfrm>
          <a:prstGeom prst="rect">
            <a:avLst/>
          </a:prstGeom>
        </p:spPr>
      </p:pic>
      <p:sp>
        <p:nvSpPr>
          <p:cNvPr id="11" name="TextBox 10">
            <a:extLst>
              <a:ext uri="{FF2B5EF4-FFF2-40B4-BE49-F238E27FC236}">
                <a16:creationId xmlns:a16="http://schemas.microsoft.com/office/drawing/2014/main" id="{243C63D8-036A-4578-8F7B-36023B377A68}"/>
              </a:ext>
            </a:extLst>
          </p:cNvPr>
          <p:cNvSpPr txBox="1"/>
          <p:nvPr/>
        </p:nvSpPr>
        <p:spPr>
          <a:xfrm>
            <a:off x="6096000" y="1447012"/>
            <a:ext cx="5675086" cy="1306421"/>
          </a:xfrm>
          <a:prstGeom prst="rect">
            <a:avLst/>
          </a:prstGeom>
          <a:noFill/>
        </p:spPr>
        <p:txBody>
          <a:bodyPr vert="horz" wrap="square" tIns="45720" bIns="45720" spcCol="0" rtlCol="0">
            <a:noAutofit/>
          </a:bodyPr>
          <a:lstStyle/>
          <a:p>
            <a:pPr>
              <a:lnSpc>
                <a:spcPct val="140000"/>
              </a:lnSpc>
            </a:pPr>
            <a:r>
              <a:rPr lang="en-US" sz="1000" b="1" dirty="0"/>
              <a:t>Hypothesis</a:t>
            </a:r>
          </a:p>
          <a:p>
            <a:pPr marL="171450" indent="-171450">
              <a:lnSpc>
                <a:spcPct val="140000"/>
              </a:lnSpc>
              <a:buFont typeface="Arial" panose="020B0604020202020204" pitchFamily="34" charset="0"/>
              <a:buChar char="•"/>
            </a:pPr>
            <a:r>
              <a:rPr lang="en-US" sz="1000" dirty="0"/>
              <a:t>V5 was able to control the cart, and reach the top with a speed of ~0.024. For this experiment, we test if the brain can control the cart only based on position.</a:t>
            </a:r>
          </a:p>
          <a:p>
            <a:pPr marL="171450" indent="-171450">
              <a:lnSpc>
                <a:spcPct val="140000"/>
              </a:lnSpc>
              <a:buFont typeface="Arial" panose="020B0604020202020204" pitchFamily="34" charset="0"/>
              <a:buChar char="•"/>
            </a:pPr>
            <a:r>
              <a:rPr lang="en-US" sz="1000" dirty="0"/>
              <a:t>Our understanding of MDP (Markov Decision Process) tells us it might not be possible, since we want the cart to apply force in the direction of the speed. Not necessarily depending on the position only.</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646331"/>
          </a:xfrm>
          <a:prstGeom prst="rect">
            <a:avLst/>
          </a:prstGeom>
          <a:noFill/>
        </p:spPr>
        <p:txBody>
          <a:bodyPr wrap="square" rtlCol="0">
            <a:spAutoFit/>
          </a:bodyPr>
          <a:lstStyle/>
          <a:p>
            <a:pPr algn="ctr"/>
            <a:r>
              <a:rPr lang="en-US" b="1" dirty="0"/>
              <a:t>EXPERIMENT 9:</a:t>
            </a:r>
            <a:br>
              <a:rPr lang="en-US" dirty="0"/>
            </a:br>
            <a:r>
              <a:rPr lang="en-US" dirty="0"/>
              <a:t>V5, Without speed input as state</a:t>
            </a:r>
          </a:p>
        </p:txBody>
      </p:sp>
      <p:sp>
        <p:nvSpPr>
          <p:cNvPr id="10" name="TextBox 9">
            <a:extLst>
              <a:ext uri="{FF2B5EF4-FFF2-40B4-BE49-F238E27FC236}">
                <a16:creationId xmlns:a16="http://schemas.microsoft.com/office/drawing/2014/main" id="{6F11C119-D96C-4712-B2FB-52225D322056}"/>
              </a:ext>
            </a:extLst>
          </p:cNvPr>
          <p:cNvSpPr txBox="1"/>
          <p:nvPr/>
        </p:nvSpPr>
        <p:spPr>
          <a:xfrm>
            <a:off x="736376" y="4344065"/>
            <a:ext cx="3402462" cy="230832"/>
          </a:xfrm>
          <a:prstGeom prst="rect">
            <a:avLst/>
          </a:prstGeom>
          <a:noFill/>
        </p:spPr>
        <p:txBody>
          <a:bodyPr wrap="square" rtlCol="0">
            <a:spAutoFit/>
          </a:bodyPr>
          <a:lstStyle/>
          <a:p>
            <a:r>
              <a:rPr lang="en-US" sz="900" b="1" dirty="0"/>
              <a:t>The brain reaches 59% goal satisfaction</a:t>
            </a:r>
          </a:p>
        </p:txBody>
      </p:sp>
      <p:sp>
        <p:nvSpPr>
          <p:cNvPr id="12" name="TextBox 11">
            <a:extLst>
              <a:ext uri="{FF2B5EF4-FFF2-40B4-BE49-F238E27FC236}">
                <a16:creationId xmlns:a16="http://schemas.microsoft.com/office/drawing/2014/main" id="{C888A06B-D193-4741-BB2E-D0E9A72CC01D}"/>
              </a:ext>
            </a:extLst>
          </p:cNvPr>
          <p:cNvSpPr txBox="1"/>
          <p:nvPr/>
        </p:nvSpPr>
        <p:spPr>
          <a:xfrm>
            <a:off x="8553048" y="4335369"/>
            <a:ext cx="3561460" cy="338554"/>
          </a:xfrm>
          <a:prstGeom prst="rect">
            <a:avLst/>
          </a:prstGeom>
          <a:noFill/>
        </p:spPr>
        <p:txBody>
          <a:bodyPr wrap="square" rtlCol="0">
            <a:spAutoFit/>
          </a:bodyPr>
          <a:lstStyle/>
          <a:p>
            <a:r>
              <a:rPr lang="en-US" sz="800" b="1" dirty="0"/>
              <a:t>Note, iterations remain static</a:t>
            </a:r>
            <a:br>
              <a:rPr lang="en-US" sz="800" dirty="0"/>
            </a:br>
            <a:r>
              <a:rPr lang="en-US" sz="800" dirty="0"/>
              <a:t>(since the brain is not learning what it needs to do)</a:t>
            </a:r>
          </a:p>
        </p:txBody>
      </p:sp>
      <p:graphicFrame>
        <p:nvGraphicFramePr>
          <p:cNvPr id="7" name="Table 6">
            <a:extLst>
              <a:ext uri="{FF2B5EF4-FFF2-40B4-BE49-F238E27FC236}">
                <a16:creationId xmlns:a16="http://schemas.microsoft.com/office/drawing/2014/main" id="{BFF69209-927B-4DE2-AD2F-7F36E9089CA3}"/>
              </a:ext>
            </a:extLst>
          </p:cNvPr>
          <p:cNvGraphicFramePr/>
          <p:nvPr>
            <p:extLst>
              <p:ext uri="{D42A27DB-BD31-4B8C-83A1-F6EECF244321}">
                <p14:modId xmlns:p14="http://schemas.microsoft.com/office/powerpoint/2010/main" val="1431513043"/>
              </p:ext>
            </p:extLst>
          </p:nvPr>
        </p:nvGraphicFramePr>
        <p:xfrm>
          <a:off x="650902" y="1430210"/>
          <a:ext cx="4681749" cy="2372568"/>
        </p:xfrm>
        <a:graphic>
          <a:graphicData uri="http://schemas.openxmlformats.org/drawingml/2006/table">
            <a:tbl>
              <a:tblPr firstRow="1" bandRow="1">
                <a:tableStyleId>{5C22544A-7EE6-4342-B048-85BDC9FD1C3A}</a:tableStyleId>
              </a:tblPr>
              <a:tblGrid>
                <a:gridCol w="1156723">
                  <a:extLst>
                    <a:ext uri="{9D8B030D-6E8A-4147-A177-3AD203B41FA5}">
                      <a16:colId xmlns:a16="http://schemas.microsoft.com/office/drawing/2014/main" val="4165895924"/>
                    </a:ext>
                  </a:extLst>
                </a:gridCol>
                <a:gridCol w="242727">
                  <a:extLst>
                    <a:ext uri="{9D8B030D-6E8A-4147-A177-3AD203B41FA5}">
                      <a16:colId xmlns:a16="http://schemas.microsoft.com/office/drawing/2014/main" val="1811142962"/>
                    </a:ext>
                  </a:extLst>
                </a:gridCol>
                <a:gridCol w="3282299">
                  <a:extLst>
                    <a:ext uri="{9D8B030D-6E8A-4147-A177-3AD203B41FA5}">
                      <a16:colId xmlns:a16="http://schemas.microsoft.com/office/drawing/2014/main" val="1893581461"/>
                    </a:ext>
                  </a:extLst>
                </a:gridCol>
              </a:tblGrid>
              <a:tr h="133303">
                <a:tc>
                  <a:txBody>
                    <a:bodyPr/>
                    <a:lstStyle/>
                    <a:p>
                      <a:pPr algn="l" fontAlgn="t">
                        <a:spcBef>
                          <a:spcPts val="0"/>
                        </a:spcBef>
                        <a:spcAft>
                          <a:spcPts val="0"/>
                        </a:spcAft>
                      </a:pPr>
                      <a:r>
                        <a:rPr lang="en-US" sz="800" u="none" strike="noStrike" dirty="0">
                          <a:effectLst/>
                        </a:rPr>
                        <a:t>Section of interest</a:t>
                      </a:r>
                      <a:endParaRPr lang="en-US" sz="1200" b="0" i="0" u="none" strike="noStrike" dirty="0">
                        <a:effectLst/>
                        <a:latin typeface="Arial" panose="020B0604020202020204" pitchFamily="34" charset="0"/>
                      </a:endParaRPr>
                    </a:p>
                  </a:txBody>
                  <a:tcPr marL="49989" marR="49989" marT="24994" marB="24994"/>
                </a:tc>
                <a:tc>
                  <a:txBody>
                    <a:bodyPr/>
                    <a:lstStyle/>
                    <a:p>
                      <a:pPr algn="ctr" fontAlgn="t">
                        <a:spcBef>
                          <a:spcPts val="0"/>
                        </a:spcBef>
                        <a:spcAft>
                          <a:spcPts val="0"/>
                        </a:spcAft>
                      </a:pPr>
                      <a:r>
                        <a:rPr lang="en-US" sz="800" u="none" strike="noStrike">
                          <a:effectLst/>
                        </a:rPr>
                        <a:t>#</a:t>
                      </a:r>
                      <a:endParaRPr lang="en-US" sz="1200" b="0" i="0" u="none" strike="noStrike">
                        <a:effectLst/>
                        <a:latin typeface="Arial" panose="020B0604020202020204" pitchFamily="34" charset="0"/>
                      </a:endParaRPr>
                    </a:p>
                  </a:txBody>
                  <a:tcPr marL="49989" marR="49989" marT="24994" marB="24994"/>
                </a:tc>
                <a:tc>
                  <a:txBody>
                    <a:bodyPr/>
                    <a:lstStyle/>
                    <a:p>
                      <a:pPr algn="l" fontAlgn="t">
                        <a:spcBef>
                          <a:spcPts val="0"/>
                        </a:spcBef>
                        <a:spcAft>
                          <a:spcPts val="0"/>
                        </a:spcAft>
                      </a:pPr>
                      <a:r>
                        <a:rPr lang="en-US" sz="800" u="none" strike="noStrike" dirty="0">
                          <a:effectLst/>
                        </a:rPr>
                        <a:t>Specs</a:t>
                      </a:r>
                      <a:endParaRPr lang="en-US" sz="1200" b="0" i="0" u="none" strike="noStrike" dirty="0">
                        <a:effectLst/>
                        <a:latin typeface="Arial" panose="020B0604020202020204" pitchFamily="34" charset="0"/>
                      </a:endParaRPr>
                    </a:p>
                  </a:txBody>
                  <a:tcPr marL="49989" marR="49989" marT="24994" marB="24994"/>
                </a:tc>
                <a:extLst>
                  <a:ext uri="{0D108BD9-81ED-4DB2-BD59-A6C34878D82A}">
                    <a16:rowId xmlns:a16="http://schemas.microsoft.com/office/drawing/2014/main" val="504285787"/>
                  </a:ext>
                </a:extLst>
              </a:tr>
              <a:tr h="299931">
                <a:tc>
                  <a:txBody>
                    <a:bodyPr/>
                    <a:lstStyle/>
                    <a:p>
                      <a:pPr algn="ctr" fontAlgn="ctr">
                        <a:spcBef>
                          <a:spcPts val="0"/>
                        </a:spcBef>
                        <a:spcAft>
                          <a:spcPts val="0"/>
                        </a:spcAft>
                      </a:pPr>
                      <a:r>
                        <a:rPr lang="en-US" sz="800" b="1" u="none" strike="noStrike" dirty="0">
                          <a:effectLst/>
                        </a:rPr>
                        <a:t>STATES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solidFill>
                            <a:srgbClr val="00B050"/>
                          </a:solidFill>
                          <a:effectLst/>
                        </a:rPr>
                        <a:t>1</a:t>
                      </a:r>
                      <a:endParaRPr lang="en-US" sz="1200" b="1" i="0" u="none" strike="noStrike" dirty="0">
                        <a:solidFill>
                          <a:srgbClr val="00B050"/>
                        </a:solidFill>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800" u="none" strike="sngStrike" kern="1200" dirty="0" err="1">
                          <a:solidFill>
                            <a:srgbClr val="00B050"/>
                          </a:solidFill>
                          <a:effectLst/>
                          <a:latin typeface="+mn-lt"/>
                          <a:ea typeface="+mn-ea"/>
                          <a:cs typeface="+mn-cs"/>
                        </a:rPr>
                        <a:t>x_vel</a:t>
                      </a:r>
                      <a:endParaRPr lang="en-US" sz="800" u="none" strike="sngStrike" kern="1200" dirty="0">
                        <a:solidFill>
                          <a:srgbClr val="00B050"/>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25287149"/>
                  </a:ext>
                </a:extLst>
              </a:tr>
              <a:tr h="133303">
                <a:tc>
                  <a:txBody>
                    <a:bodyPr/>
                    <a:lstStyle/>
                    <a:p>
                      <a:pPr algn="ctr" fontAlgn="ctr">
                        <a:spcBef>
                          <a:spcPts val="0"/>
                        </a:spcBef>
                        <a:spcAft>
                          <a:spcPts val="0"/>
                        </a:spcAft>
                      </a:pPr>
                      <a:r>
                        <a:rPr lang="en-US" sz="800" b="1" u="none" strike="noStrike" dirty="0">
                          <a:effectLst/>
                        </a:rPr>
                        <a:t>ACTIONS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command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4205836380"/>
                  </a:ext>
                </a:extLst>
              </a:tr>
              <a:tr h="329953">
                <a:tc>
                  <a:txBody>
                    <a:bodyPr/>
                    <a:lstStyle/>
                    <a:p>
                      <a:pPr algn="ctr" fontAlgn="ctr">
                        <a:spcBef>
                          <a:spcPts val="0"/>
                        </a:spcBef>
                        <a:spcAft>
                          <a:spcPts val="0"/>
                        </a:spcAft>
                      </a:pPr>
                      <a:r>
                        <a:rPr lang="en-US" sz="800" b="1" u="none" strike="noStrike" dirty="0">
                          <a:effectLst/>
                        </a:rPr>
                        <a:t>SCENARIOS</a:t>
                      </a:r>
                      <a:br>
                        <a:rPr lang="en-US" sz="800" b="1" u="none" strike="noStrike" dirty="0">
                          <a:effectLst/>
                        </a:rPr>
                      </a:br>
                      <a:r>
                        <a:rPr lang="en-US" sz="800" b="1" u="none" strike="noStrike" dirty="0">
                          <a:effectLst/>
                        </a:rPr>
                        <a:t>(configs)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 gets randomized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3202835"/>
                  </a:ext>
                </a:extLst>
              </a:tr>
              <a:tr h="133303">
                <a:tc>
                  <a:txBody>
                    <a:bodyPr/>
                    <a:lstStyle/>
                    <a:p>
                      <a:pPr algn="ctr" fontAlgn="ctr">
                        <a:spcBef>
                          <a:spcPts val="0"/>
                        </a:spcBef>
                        <a:spcAft>
                          <a:spcPts val="0"/>
                        </a:spcAft>
                      </a:pPr>
                      <a:r>
                        <a:rPr lang="en-US" sz="800" b="1" u="none" strike="noStrike">
                          <a:effectLst/>
                        </a:rPr>
                        <a:t>OBJECTIVES</a:t>
                      </a:r>
                      <a:endParaRPr lang="en-US" sz="1200" b="1" i="0" u="none" strike="noStrike">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2</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Reaching the top @ x &gt;= 0.45</a:t>
                      </a:r>
                    </a:p>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 speed @ </a:t>
                      </a:r>
                      <a:r>
                        <a:rPr lang="en-US" sz="800" u="none" strike="noStrike" kern="1200" dirty="0" err="1">
                          <a:solidFill>
                            <a:schemeClr val="dk1"/>
                          </a:solidFill>
                          <a:effectLst/>
                          <a:latin typeface="+mn-lt"/>
                          <a:ea typeface="+mn-ea"/>
                          <a:cs typeface="+mn-cs"/>
                        </a:rPr>
                        <a:t>x_vel</a:t>
                      </a:r>
                      <a:r>
                        <a:rPr lang="en-US" sz="800" u="none" strike="noStrike" kern="1200" dirty="0">
                          <a:solidFill>
                            <a:schemeClr val="dk1"/>
                          </a:solidFill>
                          <a:effectLst/>
                          <a:latin typeface="+mn-lt"/>
                          <a:ea typeface="+mn-ea"/>
                          <a:cs typeface="+mn-cs"/>
                        </a:rPr>
                        <a:t> &lt;= 0.001</a:t>
                      </a:r>
                      <a:endParaRPr lang="en-US" sz="800" b="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439148101"/>
                  </a:ext>
                </a:extLst>
              </a:tr>
              <a:tr h="304578">
                <a:tc>
                  <a:txBody>
                    <a:bodyPr/>
                    <a:lstStyle/>
                    <a:p>
                      <a:pPr algn="ctr" fontAlgn="ctr">
                        <a:spcBef>
                          <a:spcPts val="0"/>
                        </a:spcBef>
                        <a:spcAft>
                          <a:spcPts val="0"/>
                        </a:spcAft>
                      </a:pPr>
                      <a:r>
                        <a:rPr lang="en-US" sz="800" b="1" u="none" strike="noStrike" dirty="0">
                          <a:effectLst/>
                        </a:rPr>
                        <a:t>OPERATING REGIONS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A single brain will control over the full state space</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2300520401"/>
                  </a:ext>
                </a:extLst>
              </a:tr>
            </a:tbl>
          </a:graphicData>
        </a:graphic>
      </p:graphicFrame>
      <p:sp>
        <p:nvSpPr>
          <p:cNvPr id="17" name="TextBox 16">
            <a:extLst>
              <a:ext uri="{FF2B5EF4-FFF2-40B4-BE49-F238E27FC236}">
                <a16:creationId xmlns:a16="http://schemas.microsoft.com/office/drawing/2014/main" id="{B4CB133F-F665-42A8-B85D-5C42F3390765}"/>
              </a:ext>
            </a:extLst>
          </p:cNvPr>
          <p:cNvSpPr txBox="1"/>
          <p:nvPr/>
        </p:nvSpPr>
        <p:spPr>
          <a:xfrm>
            <a:off x="6096000" y="2780849"/>
            <a:ext cx="5675086" cy="1366319"/>
          </a:xfrm>
          <a:prstGeom prst="rect">
            <a:avLst/>
          </a:prstGeom>
          <a:noFill/>
        </p:spPr>
        <p:txBody>
          <a:bodyPr vert="horz" wrap="square" tIns="45720" bIns="45720" spcCol="0" rtlCol="0">
            <a:noAutofit/>
          </a:bodyPr>
          <a:lstStyle/>
          <a:p>
            <a:pPr>
              <a:lnSpc>
                <a:spcPct val="140000"/>
              </a:lnSpc>
            </a:pPr>
            <a:r>
              <a:rPr lang="en-US" sz="1000" b="1" dirty="0"/>
              <a:t>Conclusion</a:t>
            </a:r>
          </a:p>
          <a:p>
            <a:pPr marL="171450" indent="-171450">
              <a:lnSpc>
                <a:spcPct val="140000"/>
              </a:lnSpc>
              <a:buFont typeface="Arial" panose="020B0604020202020204" pitchFamily="34" charset="0"/>
              <a:buChar char="•"/>
            </a:pPr>
            <a:r>
              <a:rPr lang="en-US" sz="1000" dirty="0"/>
              <a:t>The brain is not able to learn the control needed. It learns to accomplish minimal speed, possibly by just turning the engines off. But it doesn’t learn to get to the top.</a:t>
            </a:r>
          </a:p>
          <a:p>
            <a:pPr marL="171450" indent="-171450">
              <a:lnSpc>
                <a:spcPct val="140000"/>
              </a:lnSpc>
              <a:buFont typeface="Arial" panose="020B0604020202020204" pitchFamily="34" charset="0"/>
              <a:buChar char="•"/>
            </a:pPr>
            <a:r>
              <a:rPr lang="en-US" sz="1000" dirty="0"/>
              <a:t>Based on the results, on our next experiment, we will test if the REACH-</a:t>
            </a:r>
            <a:r>
              <a:rPr lang="en-US" sz="1000" dirty="0" err="1"/>
              <a:t>low_speed</a:t>
            </a:r>
            <a:r>
              <a:rPr lang="en-US" sz="1000" dirty="0"/>
              <a:t> objective might be impeding the brain to learn the REACH-top objective.</a:t>
            </a:r>
          </a:p>
        </p:txBody>
      </p:sp>
      <p:grpSp>
        <p:nvGrpSpPr>
          <p:cNvPr id="18" name="Group 17">
            <a:extLst>
              <a:ext uri="{FF2B5EF4-FFF2-40B4-BE49-F238E27FC236}">
                <a16:creationId xmlns:a16="http://schemas.microsoft.com/office/drawing/2014/main" id="{C4F3C8C6-45FC-40AA-88EF-A5602CEBFE1F}"/>
              </a:ext>
            </a:extLst>
          </p:cNvPr>
          <p:cNvGrpSpPr/>
          <p:nvPr/>
        </p:nvGrpSpPr>
        <p:grpSpPr>
          <a:xfrm>
            <a:off x="8278152" y="62597"/>
            <a:ext cx="3836356" cy="753535"/>
            <a:chOff x="415291" y="5952847"/>
            <a:chExt cx="5065374" cy="859433"/>
          </a:xfrm>
        </p:grpSpPr>
        <p:sp>
          <p:nvSpPr>
            <p:cNvPr id="19" name="Rectangle 18">
              <a:extLst>
                <a:ext uri="{FF2B5EF4-FFF2-40B4-BE49-F238E27FC236}">
                  <a16:creationId xmlns:a16="http://schemas.microsoft.com/office/drawing/2014/main" id="{1CB5B8DD-2487-4DEE-B5AD-B418E2728058}"/>
                </a:ext>
              </a:extLst>
            </p:cNvPr>
            <p:cNvSpPr/>
            <p:nvPr/>
          </p:nvSpPr>
          <p:spPr>
            <a:xfrm>
              <a:off x="415291" y="5952847"/>
              <a:ext cx="5065374"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i="1"/>
                <a:t>Monolithic Brain w Pre-processor</a:t>
              </a:r>
            </a:p>
          </p:txBody>
        </p:sp>
        <p:sp>
          <p:nvSpPr>
            <p:cNvPr id="20" name="Rectangle 19">
              <a:extLst>
                <a:ext uri="{FF2B5EF4-FFF2-40B4-BE49-F238E27FC236}">
                  <a16:creationId xmlns:a16="http://schemas.microsoft.com/office/drawing/2014/main" id="{C0073938-6F11-4D65-9449-92A140EF4878}"/>
                </a:ext>
              </a:extLst>
            </p:cNvPr>
            <p:cNvSpPr/>
            <p:nvPr/>
          </p:nvSpPr>
          <p:spPr>
            <a:xfrm>
              <a:off x="3066865" y="6347493"/>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Get Cart to Top</a:t>
              </a:r>
            </a:p>
          </p:txBody>
        </p:sp>
        <p:sp>
          <p:nvSpPr>
            <p:cNvPr id="21" name="Rectangle: Rounded Corners 20">
              <a:extLst>
                <a:ext uri="{FF2B5EF4-FFF2-40B4-BE49-F238E27FC236}">
                  <a16:creationId xmlns:a16="http://schemas.microsoft.com/office/drawing/2014/main" id="{757C50D9-8ADB-4E2D-86D3-2E96A94FB011}"/>
                </a:ext>
              </a:extLst>
            </p:cNvPr>
            <p:cNvSpPr/>
            <p:nvPr/>
          </p:nvSpPr>
          <p:spPr>
            <a:xfrm>
              <a:off x="586742" y="6379233"/>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input</a:t>
              </a:r>
            </a:p>
          </p:txBody>
        </p:sp>
        <p:cxnSp>
          <p:nvCxnSpPr>
            <p:cNvPr id="22" name="Straight Arrow Connector 21">
              <a:extLst>
                <a:ext uri="{FF2B5EF4-FFF2-40B4-BE49-F238E27FC236}">
                  <a16:creationId xmlns:a16="http://schemas.microsoft.com/office/drawing/2014/main" id="{3C692F66-183E-4C0C-85F3-35B05FFF6A49}"/>
                </a:ext>
              </a:extLst>
            </p:cNvPr>
            <p:cNvCxnSpPr>
              <a:cxnSpLocks/>
              <a:stCxn id="21" idx="3"/>
              <a:endCxn id="25" idx="1"/>
            </p:cNvCxnSpPr>
            <p:nvPr/>
          </p:nvCxnSpPr>
          <p:spPr>
            <a:xfrm flipV="1">
              <a:off x="1353806" y="6486782"/>
              <a:ext cx="292114" cy="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1B22DD25-276C-4A16-8680-A4573F0D507F}"/>
                </a:ext>
              </a:extLst>
            </p:cNvPr>
            <p:cNvSpPr/>
            <p:nvPr/>
          </p:nvSpPr>
          <p:spPr>
            <a:xfrm>
              <a:off x="4490551" y="6379233"/>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output</a:t>
              </a:r>
            </a:p>
          </p:txBody>
        </p:sp>
        <p:cxnSp>
          <p:nvCxnSpPr>
            <p:cNvPr id="24" name="Straight Arrow Connector 23">
              <a:extLst>
                <a:ext uri="{FF2B5EF4-FFF2-40B4-BE49-F238E27FC236}">
                  <a16:creationId xmlns:a16="http://schemas.microsoft.com/office/drawing/2014/main" id="{E4536D1A-9A5D-4D14-AB82-141BCF86A977}"/>
                </a:ext>
              </a:extLst>
            </p:cNvPr>
            <p:cNvCxnSpPr>
              <a:stCxn id="20" idx="3"/>
              <a:endCxn id="23" idx="1"/>
            </p:cNvCxnSpPr>
            <p:nvPr/>
          </p:nvCxnSpPr>
          <p:spPr>
            <a:xfrm>
              <a:off x="4157292" y="6487765"/>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D9B18551-78AE-4409-96B5-42D2D01372A6}"/>
                </a:ext>
              </a:extLst>
            </p:cNvPr>
            <p:cNvSpPr/>
            <p:nvPr/>
          </p:nvSpPr>
          <p:spPr>
            <a:xfrm>
              <a:off x="1645920" y="6346510"/>
              <a:ext cx="1120140" cy="28054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Remove Speed</a:t>
              </a:r>
            </a:p>
          </p:txBody>
        </p:sp>
        <p:cxnSp>
          <p:nvCxnSpPr>
            <p:cNvPr id="26" name="Straight Arrow Connector 25">
              <a:extLst>
                <a:ext uri="{FF2B5EF4-FFF2-40B4-BE49-F238E27FC236}">
                  <a16:creationId xmlns:a16="http://schemas.microsoft.com/office/drawing/2014/main" id="{1C94E6C8-6B29-4EB8-95DE-BC2DB27837B8}"/>
                </a:ext>
              </a:extLst>
            </p:cNvPr>
            <p:cNvCxnSpPr>
              <a:cxnSpLocks/>
              <a:stCxn id="25" idx="3"/>
              <a:endCxn id="20" idx="1"/>
            </p:cNvCxnSpPr>
            <p:nvPr/>
          </p:nvCxnSpPr>
          <p:spPr>
            <a:xfrm>
              <a:off x="2766060" y="6486782"/>
              <a:ext cx="300805" cy="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8568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79F6CAF1-1ED6-414D-BFA6-9404B54C4D6A}"/>
              </a:ext>
            </a:extLst>
          </p:cNvPr>
          <p:cNvPicPr>
            <a:picLocks noChangeAspect="1"/>
          </p:cNvPicPr>
          <p:nvPr/>
        </p:nvPicPr>
        <p:blipFill>
          <a:blip r:embed="rId2"/>
          <a:stretch>
            <a:fillRect/>
          </a:stretch>
        </p:blipFill>
        <p:spPr>
          <a:xfrm>
            <a:off x="708056" y="4672150"/>
            <a:ext cx="3430782" cy="2059286"/>
          </a:xfrm>
          <a:prstGeom prst="rect">
            <a:avLst/>
          </a:prstGeom>
        </p:spPr>
      </p:pic>
      <p:sp>
        <p:nvSpPr>
          <p:cNvPr id="11" name="TextBox 10">
            <a:extLst>
              <a:ext uri="{FF2B5EF4-FFF2-40B4-BE49-F238E27FC236}">
                <a16:creationId xmlns:a16="http://schemas.microsoft.com/office/drawing/2014/main" id="{243C63D8-036A-4578-8F7B-36023B377A68}"/>
              </a:ext>
            </a:extLst>
          </p:cNvPr>
          <p:cNvSpPr txBox="1"/>
          <p:nvPr/>
        </p:nvSpPr>
        <p:spPr>
          <a:xfrm>
            <a:off x="6096000" y="1447012"/>
            <a:ext cx="5675086" cy="1306421"/>
          </a:xfrm>
          <a:prstGeom prst="rect">
            <a:avLst/>
          </a:prstGeom>
          <a:noFill/>
        </p:spPr>
        <p:txBody>
          <a:bodyPr vert="horz" wrap="square" tIns="45720" bIns="45720" spcCol="0" rtlCol="0">
            <a:noAutofit/>
          </a:bodyPr>
          <a:lstStyle/>
          <a:p>
            <a:pPr>
              <a:lnSpc>
                <a:spcPct val="140000"/>
              </a:lnSpc>
            </a:pPr>
            <a:r>
              <a:rPr lang="en-US" sz="1000" b="1" dirty="0"/>
              <a:t>Hypothesis</a:t>
            </a:r>
          </a:p>
          <a:p>
            <a:pPr marL="171450" indent="-171450">
              <a:lnSpc>
                <a:spcPct val="140000"/>
              </a:lnSpc>
              <a:buFont typeface="Arial" panose="020B0604020202020204" pitchFamily="34" charset="0"/>
              <a:buChar char="•"/>
            </a:pPr>
            <a:r>
              <a:rPr lang="en-US" sz="1000" dirty="0"/>
              <a:t>By simplifying the objectives, we ensure the brain is not getting confused by the opposing objectives.</a:t>
            </a:r>
          </a:p>
          <a:p>
            <a:pPr marL="171450" indent="-171450">
              <a:lnSpc>
                <a:spcPct val="140000"/>
              </a:lnSpc>
              <a:buFont typeface="Arial" panose="020B0604020202020204" pitchFamily="34" charset="0"/>
              <a:buChar char="•"/>
            </a:pPr>
            <a:r>
              <a:rPr lang="en-US" sz="1000" dirty="0"/>
              <a:t>If the brain cannot control for REACH-top objective only, then we ultimately validate the MDP property is not being satisfied. The velocity is certainly a needed state.</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923330"/>
          </a:xfrm>
          <a:prstGeom prst="rect">
            <a:avLst/>
          </a:prstGeom>
          <a:noFill/>
        </p:spPr>
        <p:txBody>
          <a:bodyPr wrap="square" rtlCol="0">
            <a:spAutoFit/>
          </a:bodyPr>
          <a:lstStyle/>
          <a:p>
            <a:pPr algn="ctr"/>
            <a:r>
              <a:rPr lang="en-US" b="1" dirty="0"/>
              <a:t>EXPERIMENT 10:</a:t>
            </a:r>
            <a:br>
              <a:rPr lang="en-US" dirty="0"/>
            </a:br>
            <a:r>
              <a:rPr lang="en-US" dirty="0"/>
              <a:t>V9, Without speed input</a:t>
            </a:r>
            <a:br>
              <a:rPr lang="en-US" dirty="0"/>
            </a:br>
            <a:r>
              <a:rPr lang="en-US" dirty="0"/>
              <a:t>&amp; 1 objective only</a:t>
            </a:r>
          </a:p>
        </p:txBody>
      </p:sp>
      <p:sp>
        <p:nvSpPr>
          <p:cNvPr id="10" name="TextBox 9">
            <a:extLst>
              <a:ext uri="{FF2B5EF4-FFF2-40B4-BE49-F238E27FC236}">
                <a16:creationId xmlns:a16="http://schemas.microsoft.com/office/drawing/2014/main" id="{6F11C119-D96C-4712-B2FB-52225D322056}"/>
              </a:ext>
            </a:extLst>
          </p:cNvPr>
          <p:cNvSpPr txBox="1"/>
          <p:nvPr/>
        </p:nvSpPr>
        <p:spPr>
          <a:xfrm>
            <a:off x="736376" y="4344065"/>
            <a:ext cx="3402462" cy="230832"/>
          </a:xfrm>
          <a:prstGeom prst="rect">
            <a:avLst/>
          </a:prstGeom>
          <a:noFill/>
        </p:spPr>
        <p:txBody>
          <a:bodyPr wrap="square" rtlCol="0">
            <a:spAutoFit/>
          </a:bodyPr>
          <a:lstStyle/>
          <a:p>
            <a:r>
              <a:rPr lang="en-US" sz="900" b="1" dirty="0"/>
              <a:t>The brain reaches 8% goal satisfaction</a:t>
            </a:r>
          </a:p>
        </p:txBody>
      </p:sp>
      <p:sp>
        <p:nvSpPr>
          <p:cNvPr id="12" name="TextBox 11">
            <a:extLst>
              <a:ext uri="{FF2B5EF4-FFF2-40B4-BE49-F238E27FC236}">
                <a16:creationId xmlns:a16="http://schemas.microsoft.com/office/drawing/2014/main" id="{C888A06B-D193-4741-BB2E-D0E9A72CC01D}"/>
              </a:ext>
            </a:extLst>
          </p:cNvPr>
          <p:cNvSpPr txBox="1"/>
          <p:nvPr/>
        </p:nvSpPr>
        <p:spPr>
          <a:xfrm>
            <a:off x="8553048" y="4335369"/>
            <a:ext cx="3561460" cy="338554"/>
          </a:xfrm>
          <a:prstGeom prst="rect">
            <a:avLst/>
          </a:prstGeom>
          <a:noFill/>
        </p:spPr>
        <p:txBody>
          <a:bodyPr wrap="square" rtlCol="0">
            <a:spAutoFit/>
          </a:bodyPr>
          <a:lstStyle/>
          <a:p>
            <a:r>
              <a:rPr lang="en-US" sz="800" b="1" dirty="0"/>
              <a:t>Note, iterations remain static for this example too</a:t>
            </a:r>
            <a:br>
              <a:rPr lang="en-US" sz="800" dirty="0"/>
            </a:br>
            <a:r>
              <a:rPr lang="en-US" sz="800" dirty="0"/>
              <a:t>(since the brain is not learning what it needs to do)</a:t>
            </a:r>
          </a:p>
        </p:txBody>
      </p:sp>
      <p:graphicFrame>
        <p:nvGraphicFramePr>
          <p:cNvPr id="7" name="Table 6">
            <a:extLst>
              <a:ext uri="{FF2B5EF4-FFF2-40B4-BE49-F238E27FC236}">
                <a16:creationId xmlns:a16="http://schemas.microsoft.com/office/drawing/2014/main" id="{BFF69209-927B-4DE2-AD2F-7F36E9089CA3}"/>
              </a:ext>
            </a:extLst>
          </p:cNvPr>
          <p:cNvGraphicFramePr/>
          <p:nvPr>
            <p:extLst>
              <p:ext uri="{D42A27DB-BD31-4B8C-83A1-F6EECF244321}">
                <p14:modId xmlns:p14="http://schemas.microsoft.com/office/powerpoint/2010/main" val="2233020333"/>
              </p:ext>
            </p:extLst>
          </p:nvPr>
        </p:nvGraphicFramePr>
        <p:xfrm>
          <a:off x="650902" y="1430210"/>
          <a:ext cx="4681749" cy="2372568"/>
        </p:xfrm>
        <a:graphic>
          <a:graphicData uri="http://schemas.openxmlformats.org/drawingml/2006/table">
            <a:tbl>
              <a:tblPr firstRow="1" bandRow="1">
                <a:tableStyleId>{5C22544A-7EE6-4342-B048-85BDC9FD1C3A}</a:tableStyleId>
              </a:tblPr>
              <a:tblGrid>
                <a:gridCol w="1156723">
                  <a:extLst>
                    <a:ext uri="{9D8B030D-6E8A-4147-A177-3AD203B41FA5}">
                      <a16:colId xmlns:a16="http://schemas.microsoft.com/office/drawing/2014/main" val="4165895924"/>
                    </a:ext>
                  </a:extLst>
                </a:gridCol>
                <a:gridCol w="242727">
                  <a:extLst>
                    <a:ext uri="{9D8B030D-6E8A-4147-A177-3AD203B41FA5}">
                      <a16:colId xmlns:a16="http://schemas.microsoft.com/office/drawing/2014/main" val="1811142962"/>
                    </a:ext>
                  </a:extLst>
                </a:gridCol>
                <a:gridCol w="3282299">
                  <a:extLst>
                    <a:ext uri="{9D8B030D-6E8A-4147-A177-3AD203B41FA5}">
                      <a16:colId xmlns:a16="http://schemas.microsoft.com/office/drawing/2014/main" val="1893581461"/>
                    </a:ext>
                  </a:extLst>
                </a:gridCol>
              </a:tblGrid>
              <a:tr h="133303">
                <a:tc>
                  <a:txBody>
                    <a:bodyPr/>
                    <a:lstStyle/>
                    <a:p>
                      <a:pPr algn="l" fontAlgn="t">
                        <a:spcBef>
                          <a:spcPts val="0"/>
                        </a:spcBef>
                        <a:spcAft>
                          <a:spcPts val="0"/>
                        </a:spcAft>
                      </a:pPr>
                      <a:r>
                        <a:rPr lang="en-US" sz="800" u="none" strike="noStrike" dirty="0">
                          <a:effectLst/>
                        </a:rPr>
                        <a:t>Section of interest</a:t>
                      </a:r>
                      <a:endParaRPr lang="en-US" sz="1200" b="0" i="0" u="none" strike="noStrike" dirty="0">
                        <a:effectLst/>
                        <a:latin typeface="Arial" panose="020B0604020202020204" pitchFamily="34" charset="0"/>
                      </a:endParaRPr>
                    </a:p>
                  </a:txBody>
                  <a:tcPr marL="49989" marR="49989" marT="24994" marB="24994"/>
                </a:tc>
                <a:tc>
                  <a:txBody>
                    <a:bodyPr/>
                    <a:lstStyle/>
                    <a:p>
                      <a:pPr algn="ctr" fontAlgn="t">
                        <a:spcBef>
                          <a:spcPts val="0"/>
                        </a:spcBef>
                        <a:spcAft>
                          <a:spcPts val="0"/>
                        </a:spcAft>
                      </a:pPr>
                      <a:r>
                        <a:rPr lang="en-US" sz="800" u="none" strike="noStrike">
                          <a:effectLst/>
                        </a:rPr>
                        <a:t>#</a:t>
                      </a:r>
                      <a:endParaRPr lang="en-US" sz="1200" b="0" i="0" u="none" strike="noStrike">
                        <a:effectLst/>
                        <a:latin typeface="Arial" panose="020B0604020202020204" pitchFamily="34" charset="0"/>
                      </a:endParaRPr>
                    </a:p>
                  </a:txBody>
                  <a:tcPr marL="49989" marR="49989" marT="24994" marB="24994"/>
                </a:tc>
                <a:tc>
                  <a:txBody>
                    <a:bodyPr/>
                    <a:lstStyle/>
                    <a:p>
                      <a:pPr algn="l" fontAlgn="t">
                        <a:spcBef>
                          <a:spcPts val="0"/>
                        </a:spcBef>
                        <a:spcAft>
                          <a:spcPts val="0"/>
                        </a:spcAft>
                      </a:pPr>
                      <a:r>
                        <a:rPr lang="en-US" sz="800" u="none" strike="noStrike" dirty="0">
                          <a:effectLst/>
                        </a:rPr>
                        <a:t>Specs</a:t>
                      </a:r>
                      <a:endParaRPr lang="en-US" sz="1200" b="0" i="0" u="none" strike="noStrike" dirty="0">
                        <a:effectLst/>
                        <a:latin typeface="Arial" panose="020B0604020202020204" pitchFamily="34" charset="0"/>
                      </a:endParaRPr>
                    </a:p>
                  </a:txBody>
                  <a:tcPr marL="49989" marR="49989" marT="24994" marB="24994"/>
                </a:tc>
                <a:extLst>
                  <a:ext uri="{0D108BD9-81ED-4DB2-BD59-A6C34878D82A}">
                    <a16:rowId xmlns:a16="http://schemas.microsoft.com/office/drawing/2014/main" val="504285787"/>
                  </a:ext>
                </a:extLst>
              </a:tr>
              <a:tr h="299931">
                <a:tc>
                  <a:txBody>
                    <a:bodyPr/>
                    <a:lstStyle/>
                    <a:p>
                      <a:pPr algn="ctr" fontAlgn="ctr">
                        <a:spcBef>
                          <a:spcPts val="0"/>
                        </a:spcBef>
                        <a:spcAft>
                          <a:spcPts val="0"/>
                        </a:spcAft>
                      </a:pPr>
                      <a:r>
                        <a:rPr lang="en-US" sz="800" b="1" u="none" strike="noStrike" dirty="0">
                          <a:effectLst/>
                        </a:rPr>
                        <a:t>STATES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25287149"/>
                  </a:ext>
                </a:extLst>
              </a:tr>
              <a:tr h="133303">
                <a:tc>
                  <a:txBody>
                    <a:bodyPr/>
                    <a:lstStyle/>
                    <a:p>
                      <a:pPr algn="ctr" fontAlgn="ctr">
                        <a:spcBef>
                          <a:spcPts val="0"/>
                        </a:spcBef>
                        <a:spcAft>
                          <a:spcPts val="0"/>
                        </a:spcAft>
                      </a:pPr>
                      <a:r>
                        <a:rPr lang="en-US" sz="800" b="1" u="none" strike="noStrike" dirty="0">
                          <a:effectLst/>
                        </a:rPr>
                        <a:t>ACTIONS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command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4205836380"/>
                  </a:ext>
                </a:extLst>
              </a:tr>
              <a:tr h="329953">
                <a:tc>
                  <a:txBody>
                    <a:bodyPr/>
                    <a:lstStyle/>
                    <a:p>
                      <a:pPr algn="ctr" fontAlgn="ctr">
                        <a:spcBef>
                          <a:spcPts val="0"/>
                        </a:spcBef>
                        <a:spcAft>
                          <a:spcPts val="0"/>
                        </a:spcAft>
                      </a:pPr>
                      <a:r>
                        <a:rPr lang="en-US" sz="800" b="1" u="none" strike="noStrike" dirty="0">
                          <a:effectLst/>
                        </a:rPr>
                        <a:t>SCENARIOS</a:t>
                      </a:r>
                      <a:br>
                        <a:rPr lang="en-US" sz="800" b="1" u="none" strike="noStrike" dirty="0">
                          <a:effectLst/>
                        </a:rPr>
                      </a:br>
                      <a:r>
                        <a:rPr lang="en-US" sz="800" b="1" u="none" strike="noStrike" dirty="0">
                          <a:effectLst/>
                        </a:rPr>
                        <a:t>(configs)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 gets randomized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3202835"/>
                  </a:ext>
                </a:extLst>
              </a:tr>
              <a:tr h="133303">
                <a:tc>
                  <a:txBody>
                    <a:bodyPr/>
                    <a:lstStyle/>
                    <a:p>
                      <a:pPr algn="ctr" fontAlgn="ctr">
                        <a:spcBef>
                          <a:spcPts val="0"/>
                        </a:spcBef>
                        <a:spcAft>
                          <a:spcPts val="0"/>
                        </a:spcAft>
                      </a:pPr>
                      <a:r>
                        <a:rPr lang="en-US" sz="800" b="1" u="none" strike="noStrike">
                          <a:effectLst/>
                        </a:rPr>
                        <a:t>OBJECTIVES</a:t>
                      </a:r>
                      <a:endParaRPr lang="en-US" sz="1200" b="1" i="0" u="none" strike="noStrike">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rgbClr val="00B050"/>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Reaching the top @ x &gt;= 0.45</a:t>
                      </a:r>
                    </a:p>
                    <a:p>
                      <a:pPr marL="171450" indent="-171450" algn="l" fontAlgn="t">
                        <a:spcBef>
                          <a:spcPts val="0"/>
                        </a:spcBef>
                        <a:spcAft>
                          <a:spcPts val="0"/>
                        </a:spcAft>
                        <a:buFont typeface="Arial" panose="020B0604020202020204" pitchFamily="34" charset="0"/>
                        <a:buChar char="•"/>
                      </a:pPr>
                      <a:r>
                        <a:rPr lang="en-US" sz="800" u="none" strike="sngStrike" kern="1200" dirty="0">
                          <a:solidFill>
                            <a:srgbClr val="00B050"/>
                          </a:solidFill>
                          <a:effectLst/>
                          <a:latin typeface="+mn-lt"/>
                          <a:ea typeface="+mn-ea"/>
                          <a:cs typeface="+mn-cs"/>
                        </a:rPr>
                        <a:t>Reach speed @ </a:t>
                      </a:r>
                      <a:r>
                        <a:rPr lang="en-US" sz="800" u="none" strike="sngStrike" kern="1200" dirty="0" err="1">
                          <a:solidFill>
                            <a:srgbClr val="00B050"/>
                          </a:solidFill>
                          <a:effectLst/>
                          <a:latin typeface="+mn-lt"/>
                          <a:ea typeface="+mn-ea"/>
                          <a:cs typeface="+mn-cs"/>
                        </a:rPr>
                        <a:t>x_vel</a:t>
                      </a:r>
                      <a:r>
                        <a:rPr lang="en-US" sz="800" u="none" strike="sngStrike" kern="1200" dirty="0">
                          <a:solidFill>
                            <a:srgbClr val="00B050"/>
                          </a:solidFill>
                          <a:effectLst/>
                          <a:latin typeface="+mn-lt"/>
                          <a:ea typeface="+mn-ea"/>
                          <a:cs typeface="+mn-cs"/>
                        </a:rPr>
                        <a:t> &lt;= 0.001</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439148101"/>
                  </a:ext>
                </a:extLst>
              </a:tr>
              <a:tr h="304578">
                <a:tc>
                  <a:txBody>
                    <a:bodyPr/>
                    <a:lstStyle/>
                    <a:p>
                      <a:pPr algn="ctr" fontAlgn="ctr">
                        <a:spcBef>
                          <a:spcPts val="0"/>
                        </a:spcBef>
                        <a:spcAft>
                          <a:spcPts val="0"/>
                        </a:spcAft>
                      </a:pPr>
                      <a:r>
                        <a:rPr lang="en-US" sz="800" b="1" u="none" strike="noStrike" dirty="0">
                          <a:effectLst/>
                        </a:rPr>
                        <a:t>OPERATING REGIONS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A single brain will control over the full state space</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2300520401"/>
                  </a:ext>
                </a:extLst>
              </a:tr>
            </a:tbl>
          </a:graphicData>
        </a:graphic>
      </p:graphicFrame>
      <p:sp>
        <p:nvSpPr>
          <p:cNvPr id="17" name="TextBox 16">
            <a:extLst>
              <a:ext uri="{FF2B5EF4-FFF2-40B4-BE49-F238E27FC236}">
                <a16:creationId xmlns:a16="http://schemas.microsoft.com/office/drawing/2014/main" id="{B4CB133F-F665-42A8-B85D-5C42F3390765}"/>
              </a:ext>
            </a:extLst>
          </p:cNvPr>
          <p:cNvSpPr txBox="1"/>
          <p:nvPr/>
        </p:nvSpPr>
        <p:spPr>
          <a:xfrm>
            <a:off x="6096000" y="2780849"/>
            <a:ext cx="5675086" cy="1366319"/>
          </a:xfrm>
          <a:prstGeom prst="rect">
            <a:avLst/>
          </a:prstGeom>
          <a:noFill/>
        </p:spPr>
        <p:txBody>
          <a:bodyPr vert="horz" wrap="square" tIns="45720" bIns="45720" spcCol="0" rtlCol="0">
            <a:noAutofit/>
          </a:bodyPr>
          <a:lstStyle/>
          <a:p>
            <a:pPr>
              <a:lnSpc>
                <a:spcPct val="140000"/>
              </a:lnSpc>
            </a:pPr>
            <a:r>
              <a:rPr lang="en-US" sz="1000" b="1" dirty="0"/>
              <a:t>Conclusion</a:t>
            </a:r>
          </a:p>
          <a:p>
            <a:pPr marL="171450" indent="-171450">
              <a:lnSpc>
                <a:spcPct val="140000"/>
              </a:lnSpc>
              <a:buFont typeface="Arial" panose="020B0604020202020204" pitchFamily="34" charset="0"/>
              <a:buChar char="•"/>
            </a:pPr>
            <a:r>
              <a:rPr lang="en-US" sz="1000" dirty="0"/>
              <a:t>The brain is not able to learn the control needed, for one objective only.</a:t>
            </a:r>
          </a:p>
          <a:p>
            <a:pPr marL="171450" indent="-171450">
              <a:lnSpc>
                <a:spcPct val="140000"/>
              </a:lnSpc>
              <a:buFont typeface="Arial" panose="020B0604020202020204" pitchFamily="34" charset="0"/>
              <a:buChar char="•"/>
            </a:pPr>
            <a:r>
              <a:rPr lang="en-US" sz="1000" dirty="0"/>
              <a:t>The speed is needed as a state to control this simulation.</a:t>
            </a:r>
          </a:p>
        </p:txBody>
      </p:sp>
      <p:graphicFrame>
        <p:nvGraphicFramePr>
          <p:cNvPr id="4" name="Table 3">
            <a:extLst>
              <a:ext uri="{FF2B5EF4-FFF2-40B4-BE49-F238E27FC236}">
                <a16:creationId xmlns:a16="http://schemas.microsoft.com/office/drawing/2014/main" id="{F4DFD2EF-8FB7-4419-A5CB-712C13E48BD7}"/>
              </a:ext>
            </a:extLst>
          </p:cNvPr>
          <p:cNvGraphicFramePr/>
          <p:nvPr>
            <p:extLst>
              <p:ext uri="{D42A27DB-BD31-4B8C-83A1-F6EECF244321}">
                <p14:modId xmlns:p14="http://schemas.microsoft.com/office/powerpoint/2010/main" val="1086062432"/>
              </p:ext>
            </p:extLst>
          </p:nvPr>
        </p:nvGraphicFramePr>
        <p:xfrm>
          <a:off x="517889" y="201582"/>
          <a:ext cx="2811983" cy="1095756"/>
        </p:xfrm>
        <a:graphic>
          <a:graphicData uri="http://schemas.openxmlformats.org/drawingml/2006/table">
            <a:tbl>
              <a:tblPr bandRow="1">
                <a:tableStyleId>{69C7853C-536D-4A76-A0AE-DD22124D55A5}</a:tableStyleId>
              </a:tblPr>
              <a:tblGrid>
                <a:gridCol w="1973950">
                  <a:extLst>
                    <a:ext uri="{9D8B030D-6E8A-4147-A177-3AD203B41FA5}">
                      <a16:colId xmlns:a16="http://schemas.microsoft.com/office/drawing/2014/main" val="2027351217"/>
                    </a:ext>
                  </a:extLst>
                </a:gridCol>
                <a:gridCol w="838033">
                  <a:extLst>
                    <a:ext uri="{9D8B030D-6E8A-4147-A177-3AD203B41FA5}">
                      <a16:colId xmlns:a16="http://schemas.microsoft.com/office/drawing/2014/main" val="3429813624"/>
                    </a:ext>
                  </a:extLst>
                </a:gridCol>
              </a:tblGrid>
              <a:tr h="133350">
                <a:tc>
                  <a:txBody>
                    <a:bodyPr/>
                    <a:lstStyle/>
                    <a:p>
                      <a:pPr algn="ctr" fontAlgn="t">
                        <a:spcBef>
                          <a:spcPts val="0"/>
                        </a:spcBef>
                        <a:spcAft>
                          <a:spcPts val="0"/>
                        </a:spcAft>
                      </a:pPr>
                      <a:r>
                        <a:rPr lang="en-US" sz="800" b="1" u="none" strike="noStrike" kern="1200" dirty="0">
                          <a:solidFill>
                            <a:schemeClr val="dk1"/>
                          </a:solidFill>
                          <a:effectLst/>
                        </a:rPr>
                        <a:t>RMS error</a:t>
                      </a:r>
                      <a:br>
                        <a:rPr lang="en-US" sz="800" b="1" u="none" strike="noStrike" kern="1200" dirty="0">
                          <a:solidFill>
                            <a:schemeClr val="dk1"/>
                          </a:solidFill>
                          <a:effectLst/>
                        </a:rPr>
                      </a:br>
                      <a:r>
                        <a:rPr lang="en-US" sz="800" b="1" u="none" strike="noStrike" kern="1200" dirty="0">
                          <a:solidFill>
                            <a:schemeClr val="dk1"/>
                          </a:solidFill>
                          <a:effectLst/>
                        </a:rPr>
                        <a:t>(x distance to 0.45)</a:t>
                      </a:r>
                      <a:endParaRPr lang="en-US" sz="800" b="1" u="none" strike="noStrike" kern="1200" dirty="0">
                        <a:solidFill>
                          <a:schemeClr val="dk1"/>
                        </a:solidFill>
                        <a:effectLst/>
                        <a:latin typeface="+mn-lt"/>
                        <a:ea typeface="+mn-ea"/>
                        <a:cs typeface="+mn-cs"/>
                      </a:endParaRPr>
                    </a:p>
                  </a:txBody>
                  <a:tcPr marL="50038" marR="50038" marT="25019" marB="25019"/>
                </a:tc>
                <a:tc>
                  <a:txBody>
                    <a:bodyPr/>
                    <a:lstStyle/>
                    <a:p>
                      <a:pPr algn="ctr" fontAlgn="t">
                        <a:spcBef>
                          <a:spcPts val="0"/>
                        </a:spcBef>
                        <a:spcAft>
                          <a:spcPts val="0"/>
                        </a:spcAft>
                      </a:pPr>
                      <a:r>
                        <a:rPr lang="en-US" sz="800" b="1" u="none" strike="noStrike" kern="1200" dirty="0">
                          <a:solidFill>
                            <a:srgbClr val="C00000"/>
                          </a:solidFill>
                          <a:effectLst/>
                        </a:rPr>
                        <a:t>14.5</a:t>
                      </a:r>
                      <a:endParaRPr lang="en-US" sz="800" b="1" u="none" strike="noStrike" kern="1200" dirty="0">
                        <a:solidFill>
                          <a:srgbClr val="C00000"/>
                        </a:solidFill>
                        <a:effectLst/>
                        <a:latin typeface="+mn-lt"/>
                        <a:ea typeface="+mn-ea"/>
                        <a:cs typeface="+mn-cs"/>
                      </a:endParaRPr>
                    </a:p>
                  </a:txBody>
                  <a:tcPr marL="50038" marR="50038" marT="25019" marB="25019"/>
                </a:tc>
                <a:extLst>
                  <a:ext uri="{0D108BD9-81ED-4DB2-BD59-A6C34878D82A}">
                    <a16:rowId xmlns:a16="http://schemas.microsoft.com/office/drawing/2014/main" val="4039533912"/>
                  </a:ext>
                </a:extLst>
              </a:tr>
              <a:tr h="299974">
                <a:tc>
                  <a:txBody>
                    <a:bodyPr/>
                    <a:lstStyle/>
                    <a:p>
                      <a:pPr algn="ctr" fontAlgn="ctr">
                        <a:spcBef>
                          <a:spcPts val="0"/>
                        </a:spcBef>
                        <a:spcAft>
                          <a:spcPts val="0"/>
                        </a:spcAft>
                      </a:pPr>
                      <a:r>
                        <a:rPr lang="en-US" sz="800" u="none" strike="noStrike" dirty="0">
                          <a:effectLst/>
                        </a:rPr>
                        <a:t># of iterations to meet objective</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dirty="0">
                          <a:solidFill>
                            <a:srgbClr val="C00000"/>
                          </a:solidFill>
                          <a:effectLst/>
                        </a:rPr>
                        <a:t>1,000</a:t>
                      </a:r>
                      <a:endParaRPr lang="en-US" sz="1800" b="0" i="0" u="none" strike="noStrike" dirty="0">
                        <a:solidFill>
                          <a:srgbClr val="C00000"/>
                        </a:solidFill>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237223635"/>
                  </a:ext>
                </a:extLst>
              </a:tr>
              <a:tr h="133350">
                <a:tc>
                  <a:txBody>
                    <a:bodyPr/>
                    <a:lstStyle/>
                    <a:p>
                      <a:pPr algn="ctr" fontAlgn="ctr">
                        <a:spcBef>
                          <a:spcPts val="0"/>
                        </a:spcBef>
                        <a:spcAft>
                          <a:spcPts val="0"/>
                        </a:spcAft>
                      </a:pPr>
                      <a:r>
                        <a:rPr lang="en-US" sz="800" u="none" strike="noStrike" dirty="0">
                          <a:effectLst/>
                        </a:rPr>
                        <a:t>Final Speed</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572884302"/>
                  </a:ext>
                </a:extLst>
              </a:tr>
              <a:tr h="329946">
                <a:tc>
                  <a:txBody>
                    <a:bodyPr/>
                    <a:lstStyle/>
                    <a:p>
                      <a:pPr algn="ctr" fontAlgn="ctr">
                        <a:spcBef>
                          <a:spcPts val="0"/>
                        </a:spcBef>
                        <a:spcAft>
                          <a:spcPts val="0"/>
                        </a:spcAft>
                      </a:pPr>
                      <a:r>
                        <a:rPr lang="en-US" sz="800" u="none" strike="noStrike" dirty="0">
                          <a:effectLst/>
                        </a:rPr>
                        <a:t>Champion it # / Total # of its trained (thousands)</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278 / 530</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1636473825"/>
                  </a:ext>
                </a:extLst>
              </a:tr>
            </a:tbl>
          </a:graphicData>
        </a:graphic>
      </p:graphicFrame>
      <p:grpSp>
        <p:nvGrpSpPr>
          <p:cNvPr id="18" name="Group 17">
            <a:extLst>
              <a:ext uri="{FF2B5EF4-FFF2-40B4-BE49-F238E27FC236}">
                <a16:creationId xmlns:a16="http://schemas.microsoft.com/office/drawing/2014/main" id="{C4F3C8C6-45FC-40AA-88EF-A5602CEBFE1F}"/>
              </a:ext>
            </a:extLst>
          </p:cNvPr>
          <p:cNvGrpSpPr/>
          <p:nvPr/>
        </p:nvGrpSpPr>
        <p:grpSpPr>
          <a:xfrm>
            <a:off x="8278152" y="62597"/>
            <a:ext cx="3836356" cy="753535"/>
            <a:chOff x="415291" y="5952847"/>
            <a:chExt cx="5065374" cy="859433"/>
          </a:xfrm>
        </p:grpSpPr>
        <p:sp>
          <p:nvSpPr>
            <p:cNvPr id="19" name="Rectangle 18">
              <a:extLst>
                <a:ext uri="{FF2B5EF4-FFF2-40B4-BE49-F238E27FC236}">
                  <a16:creationId xmlns:a16="http://schemas.microsoft.com/office/drawing/2014/main" id="{1CB5B8DD-2487-4DEE-B5AD-B418E2728058}"/>
                </a:ext>
              </a:extLst>
            </p:cNvPr>
            <p:cNvSpPr/>
            <p:nvPr/>
          </p:nvSpPr>
          <p:spPr>
            <a:xfrm>
              <a:off x="415291" y="5952847"/>
              <a:ext cx="5065374"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i="1"/>
                <a:t>Monolithic Brain w Pre-processor</a:t>
              </a:r>
            </a:p>
          </p:txBody>
        </p:sp>
        <p:sp>
          <p:nvSpPr>
            <p:cNvPr id="20" name="Rectangle 19">
              <a:extLst>
                <a:ext uri="{FF2B5EF4-FFF2-40B4-BE49-F238E27FC236}">
                  <a16:creationId xmlns:a16="http://schemas.microsoft.com/office/drawing/2014/main" id="{C0073938-6F11-4D65-9449-92A140EF4878}"/>
                </a:ext>
              </a:extLst>
            </p:cNvPr>
            <p:cNvSpPr/>
            <p:nvPr/>
          </p:nvSpPr>
          <p:spPr>
            <a:xfrm>
              <a:off x="3066865" y="6347493"/>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Get Cart to Top</a:t>
              </a:r>
            </a:p>
          </p:txBody>
        </p:sp>
        <p:sp>
          <p:nvSpPr>
            <p:cNvPr id="21" name="Rectangle: Rounded Corners 20">
              <a:extLst>
                <a:ext uri="{FF2B5EF4-FFF2-40B4-BE49-F238E27FC236}">
                  <a16:creationId xmlns:a16="http://schemas.microsoft.com/office/drawing/2014/main" id="{757C50D9-8ADB-4E2D-86D3-2E96A94FB011}"/>
                </a:ext>
              </a:extLst>
            </p:cNvPr>
            <p:cNvSpPr/>
            <p:nvPr/>
          </p:nvSpPr>
          <p:spPr>
            <a:xfrm>
              <a:off x="586742" y="6379233"/>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input</a:t>
              </a:r>
            </a:p>
          </p:txBody>
        </p:sp>
        <p:cxnSp>
          <p:nvCxnSpPr>
            <p:cNvPr id="22" name="Straight Arrow Connector 21">
              <a:extLst>
                <a:ext uri="{FF2B5EF4-FFF2-40B4-BE49-F238E27FC236}">
                  <a16:creationId xmlns:a16="http://schemas.microsoft.com/office/drawing/2014/main" id="{3C692F66-183E-4C0C-85F3-35B05FFF6A49}"/>
                </a:ext>
              </a:extLst>
            </p:cNvPr>
            <p:cNvCxnSpPr>
              <a:cxnSpLocks/>
              <a:stCxn id="21" idx="3"/>
              <a:endCxn id="25" idx="1"/>
            </p:cNvCxnSpPr>
            <p:nvPr/>
          </p:nvCxnSpPr>
          <p:spPr>
            <a:xfrm flipV="1">
              <a:off x="1353806" y="6486782"/>
              <a:ext cx="292114" cy="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1B22DD25-276C-4A16-8680-A4573F0D507F}"/>
                </a:ext>
              </a:extLst>
            </p:cNvPr>
            <p:cNvSpPr/>
            <p:nvPr/>
          </p:nvSpPr>
          <p:spPr>
            <a:xfrm>
              <a:off x="4490551" y="6379233"/>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output</a:t>
              </a:r>
            </a:p>
          </p:txBody>
        </p:sp>
        <p:cxnSp>
          <p:nvCxnSpPr>
            <p:cNvPr id="24" name="Straight Arrow Connector 23">
              <a:extLst>
                <a:ext uri="{FF2B5EF4-FFF2-40B4-BE49-F238E27FC236}">
                  <a16:creationId xmlns:a16="http://schemas.microsoft.com/office/drawing/2014/main" id="{E4536D1A-9A5D-4D14-AB82-141BCF86A977}"/>
                </a:ext>
              </a:extLst>
            </p:cNvPr>
            <p:cNvCxnSpPr>
              <a:stCxn id="20" idx="3"/>
              <a:endCxn id="23" idx="1"/>
            </p:cNvCxnSpPr>
            <p:nvPr/>
          </p:nvCxnSpPr>
          <p:spPr>
            <a:xfrm>
              <a:off x="4157292" y="6487765"/>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D9B18551-78AE-4409-96B5-42D2D01372A6}"/>
                </a:ext>
              </a:extLst>
            </p:cNvPr>
            <p:cNvSpPr/>
            <p:nvPr/>
          </p:nvSpPr>
          <p:spPr>
            <a:xfrm>
              <a:off x="1645920" y="6346510"/>
              <a:ext cx="1120140" cy="28054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Remove Speed</a:t>
              </a:r>
            </a:p>
          </p:txBody>
        </p:sp>
        <p:cxnSp>
          <p:nvCxnSpPr>
            <p:cNvPr id="26" name="Straight Arrow Connector 25">
              <a:extLst>
                <a:ext uri="{FF2B5EF4-FFF2-40B4-BE49-F238E27FC236}">
                  <a16:creationId xmlns:a16="http://schemas.microsoft.com/office/drawing/2014/main" id="{1C94E6C8-6B29-4EB8-95DE-BC2DB27837B8}"/>
                </a:ext>
              </a:extLst>
            </p:cNvPr>
            <p:cNvCxnSpPr>
              <a:cxnSpLocks/>
              <a:stCxn id="25" idx="3"/>
              <a:endCxn id="20" idx="1"/>
            </p:cNvCxnSpPr>
            <p:nvPr/>
          </p:nvCxnSpPr>
          <p:spPr>
            <a:xfrm>
              <a:off x="2766060" y="6486782"/>
              <a:ext cx="300805" cy="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6" name="Picture 5" descr="Chart, histogram&#10;&#10;Description automatically generated">
            <a:extLst>
              <a:ext uri="{FF2B5EF4-FFF2-40B4-BE49-F238E27FC236}">
                <a16:creationId xmlns:a16="http://schemas.microsoft.com/office/drawing/2014/main" id="{A1FEB508-3DE5-494F-838A-301C267A79B3}"/>
              </a:ext>
            </a:extLst>
          </p:cNvPr>
          <p:cNvPicPr>
            <a:picLocks noChangeAspect="1"/>
          </p:cNvPicPr>
          <p:nvPr/>
        </p:nvPicPr>
        <p:blipFill>
          <a:blip r:embed="rId3"/>
          <a:stretch>
            <a:fillRect/>
          </a:stretch>
        </p:blipFill>
        <p:spPr>
          <a:xfrm>
            <a:off x="8553045" y="4672150"/>
            <a:ext cx="3479453" cy="2118107"/>
          </a:xfrm>
          <a:prstGeom prst="rect">
            <a:avLst/>
          </a:prstGeom>
        </p:spPr>
      </p:pic>
    </p:spTree>
    <p:extLst>
      <p:ext uri="{BB962C8B-B14F-4D97-AF65-F5344CB8AC3E}">
        <p14:creationId xmlns:p14="http://schemas.microsoft.com/office/powerpoint/2010/main" val="348159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1A14F3AE-8FAA-4A35-940B-81C432C89F21}"/>
              </a:ext>
            </a:extLst>
          </p:cNvPr>
          <p:cNvGraphicFramePr/>
          <p:nvPr>
            <p:extLst>
              <p:ext uri="{D42A27DB-BD31-4B8C-83A1-F6EECF244321}">
                <p14:modId xmlns:p14="http://schemas.microsoft.com/office/powerpoint/2010/main" val="4185759967"/>
              </p:ext>
            </p:extLst>
          </p:nvPr>
        </p:nvGraphicFramePr>
        <p:xfrm>
          <a:off x="517889" y="201582"/>
          <a:ext cx="2811983" cy="1095756"/>
        </p:xfrm>
        <a:graphic>
          <a:graphicData uri="http://schemas.openxmlformats.org/drawingml/2006/table">
            <a:tbl>
              <a:tblPr bandRow="1">
                <a:tableStyleId>{69C7853C-536D-4A76-A0AE-DD22124D55A5}</a:tableStyleId>
              </a:tblPr>
              <a:tblGrid>
                <a:gridCol w="1973950">
                  <a:extLst>
                    <a:ext uri="{9D8B030D-6E8A-4147-A177-3AD203B41FA5}">
                      <a16:colId xmlns:a16="http://schemas.microsoft.com/office/drawing/2014/main" val="2027351217"/>
                    </a:ext>
                  </a:extLst>
                </a:gridCol>
                <a:gridCol w="838033">
                  <a:extLst>
                    <a:ext uri="{9D8B030D-6E8A-4147-A177-3AD203B41FA5}">
                      <a16:colId xmlns:a16="http://schemas.microsoft.com/office/drawing/2014/main" val="3429813624"/>
                    </a:ext>
                  </a:extLst>
                </a:gridCol>
              </a:tblGrid>
              <a:tr h="133350">
                <a:tc>
                  <a:txBody>
                    <a:bodyPr/>
                    <a:lstStyle/>
                    <a:p>
                      <a:pPr algn="ctr" fontAlgn="t">
                        <a:spcBef>
                          <a:spcPts val="0"/>
                        </a:spcBef>
                        <a:spcAft>
                          <a:spcPts val="0"/>
                        </a:spcAft>
                      </a:pPr>
                      <a:r>
                        <a:rPr lang="en-US" sz="800" b="1" u="none" strike="noStrike" kern="1200" dirty="0">
                          <a:solidFill>
                            <a:schemeClr val="dk1"/>
                          </a:solidFill>
                          <a:effectLst/>
                        </a:rPr>
                        <a:t>RMS error</a:t>
                      </a:r>
                      <a:br>
                        <a:rPr lang="en-US" sz="800" b="1" u="none" strike="noStrike" kern="1200" dirty="0">
                          <a:solidFill>
                            <a:schemeClr val="dk1"/>
                          </a:solidFill>
                          <a:effectLst/>
                        </a:rPr>
                      </a:br>
                      <a:r>
                        <a:rPr lang="en-US" sz="800" b="1" u="none" strike="noStrike" kern="1200" dirty="0">
                          <a:solidFill>
                            <a:schemeClr val="dk1"/>
                          </a:solidFill>
                          <a:effectLst/>
                        </a:rPr>
                        <a:t>(x distance to 0.45)</a:t>
                      </a:r>
                      <a:endParaRPr lang="en-US" sz="800" b="1" u="none" strike="noStrike" kern="1200" dirty="0">
                        <a:solidFill>
                          <a:schemeClr val="dk1"/>
                        </a:solidFill>
                        <a:effectLst/>
                        <a:latin typeface="+mn-lt"/>
                        <a:ea typeface="+mn-ea"/>
                        <a:cs typeface="+mn-cs"/>
                      </a:endParaRPr>
                    </a:p>
                  </a:txBody>
                  <a:tcPr marL="50038" marR="50038" marT="25019" marB="25019"/>
                </a:tc>
                <a:tc>
                  <a:txBody>
                    <a:bodyPr/>
                    <a:lstStyle/>
                    <a:p>
                      <a:pPr algn="ctr" fontAlgn="t">
                        <a:spcBef>
                          <a:spcPts val="0"/>
                        </a:spcBef>
                        <a:spcAft>
                          <a:spcPts val="0"/>
                        </a:spcAft>
                      </a:pPr>
                      <a:r>
                        <a:rPr lang="en-US" sz="800" b="1" u="none" strike="noStrike" kern="1200" dirty="0">
                          <a:solidFill>
                            <a:schemeClr val="dk1"/>
                          </a:solidFill>
                          <a:effectLst/>
                        </a:rPr>
                        <a:t>??</a:t>
                      </a:r>
                      <a:endParaRPr lang="en-US" sz="800" b="1" u="none" strike="noStrike" kern="1200" dirty="0">
                        <a:solidFill>
                          <a:schemeClr val="dk1"/>
                        </a:solidFill>
                        <a:effectLst/>
                        <a:latin typeface="+mn-lt"/>
                        <a:ea typeface="+mn-ea"/>
                        <a:cs typeface="+mn-cs"/>
                      </a:endParaRPr>
                    </a:p>
                  </a:txBody>
                  <a:tcPr marL="50038" marR="50038" marT="25019" marB="25019"/>
                </a:tc>
                <a:extLst>
                  <a:ext uri="{0D108BD9-81ED-4DB2-BD59-A6C34878D82A}">
                    <a16:rowId xmlns:a16="http://schemas.microsoft.com/office/drawing/2014/main" val="4039533912"/>
                  </a:ext>
                </a:extLst>
              </a:tr>
              <a:tr h="299974">
                <a:tc>
                  <a:txBody>
                    <a:bodyPr/>
                    <a:lstStyle/>
                    <a:p>
                      <a:pPr algn="ctr" fontAlgn="ctr">
                        <a:spcBef>
                          <a:spcPts val="0"/>
                        </a:spcBef>
                        <a:spcAft>
                          <a:spcPts val="0"/>
                        </a:spcAft>
                      </a:pPr>
                      <a:r>
                        <a:rPr lang="en-US" sz="800" u="none" strike="noStrike" dirty="0">
                          <a:effectLst/>
                        </a:rPr>
                        <a:t># of iterations to meet objective</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dirty="0">
                          <a:solidFill>
                            <a:srgbClr val="C00000"/>
                          </a:solidFill>
                          <a:effectLst/>
                        </a:rPr>
                        <a:t>??</a:t>
                      </a:r>
                      <a:endParaRPr lang="en-US" sz="1800" b="0" i="0" u="none" strike="noStrike" dirty="0">
                        <a:solidFill>
                          <a:srgbClr val="C00000"/>
                        </a:solidFill>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237223635"/>
                  </a:ext>
                </a:extLst>
              </a:tr>
              <a:tr h="133350">
                <a:tc>
                  <a:txBody>
                    <a:bodyPr/>
                    <a:lstStyle/>
                    <a:p>
                      <a:pPr algn="ctr" fontAlgn="ctr">
                        <a:spcBef>
                          <a:spcPts val="0"/>
                        </a:spcBef>
                        <a:spcAft>
                          <a:spcPts val="0"/>
                        </a:spcAft>
                      </a:pPr>
                      <a:r>
                        <a:rPr lang="en-US" sz="800" u="none" strike="noStrike" dirty="0">
                          <a:effectLst/>
                        </a:rPr>
                        <a:t>Final Speed</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solidFill>
                            <a:srgbClr val="C00000"/>
                          </a:solidFill>
                          <a:effectLst/>
                        </a:rPr>
                        <a:t>??</a:t>
                      </a:r>
                      <a:endParaRPr lang="en-US" sz="1800" b="0" i="0" u="none" strike="noStrike" dirty="0">
                        <a:solidFill>
                          <a:srgbClr val="C00000"/>
                        </a:solidFill>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572884302"/>
                  </a:ext>
                </a:extLst>
              </a:tr>
              <a:tr h="329946">
                <a:tc>
                  <a:txBody>
                    <a:bodyPr/>
                    <a:lstStyle/>
                    <a:p>
                      <a:pPr algn="ctr" fontAlgn="ctr">
                        <a:spcBef>
                          <a:spcPts val="0"/>
                        </a:spcBef>
                        <a:spcAft>
                          <a:spcPts val="0"/>
                        </a:spcAft>
                      </a:pPr>
                      <a:r>
                        <a:rPr lang="en-US" sz="800" u="none" strike="noStrike" dirty="0">
                          <a:effectLst/>
                        </a:rPr>
                        <a:t>Champion it # / Total # of its trained (thousands)</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solidFill>
                            <a:srgbClr val="C00000"/>
                          </a:solidFill>
                          <a:effectLst/>
                        </a:rPr>
                        <a:t>??</a:t>
                      </a:r>
                      <a:endParaRPr lang="en-US" sz="1800" b="0" i="0" u="none" strike="noStrike" dirty="0">
                        <a:solidFill>
                          <a:srgbClr val="C00000"/>
                        </a:solidFill>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1636473825"/>
                  </a:ext>
                </a:extLst>
              </a:tr>
            </a:tbl>
          </a:graphicData>
        </a:graphic>
      </p:graphicFrame>
      <p:grpSp>
        <p:nvGrpSpPr>
          <p:cNvPr id="19" name="Group 18">
            <a:extLst>
              <a:ext uri="{FF2B5EF4-FFF2-40B4-BE49-F238E27FC236}">
                <a16:creationId xmlns:a16="http://schemas.microsoft.com/office/drawing/2014/main" id="{7F269D53-77DA-453B-8F46-3DB3C16C101B}"/>
              </a:ext>
            </a:extLst>
          </p:cNvPr>
          <p:cNvGrpSpPr/>
          <p:nvPr/>
        </p:nvGrpSpPr>
        <p:grpSpPr>
          <a:xfrm>
            <a:off x="8694892" y="63763"/>
            <a:ext cx="3419616" cy="753534"/>
            <a:chOff x="686765" y="4313499"/>
            <a:chExt cx="3730906" cy="859433"/>
          </a:xfrm>
        </p:grpSpPr>
        <p:sp>
          <p:nvSpPr>
            <p:cNvPr id="20" name="Rectangle 19">
              <a:extLst>
                <a:ext uri="{FF2B5EF4-FFF2-40B4-BE49-F238E27FC236}">
                  <a16:creationId xmlns:a16="http://schemas.microsoft.com/office/drawing/2014/main" id="{E8A6B8A4-8DEC-46CC-8015-92E413916FD4}"/>
                </a:ext>
              </a:extLst>
            </p:cNvPr>
            <p:cNvSpPr/>
            <p:nvPr/>
          </p:nvSpPr>
          <p:spPr>
            <a:xfrm>
              <a:off x="686765" y="4313499"/>
              <a:ext cx="3730906"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i="1"/>
                <a:t>Monolithic Brain</a:t>
              </a:r>
            </a:p>
          </p:txBody>
        </p:sp>
        <p:sp>
          <p:nvSpPr>
            <p:cNvPr id="21" name="Rectangle 20">
              <a:extLst>
                <a:ext uri="{FF2B5EF4-FFF2-40B4-BE49-F238E27FC236}">
                  <a16:creationId xmlns:a16="http://schemas.microsoft.com/office/drawing/2014/main" id="{96C3215E-27D5-4F34-8B8D-50B5FF039380}"/>
                </a:ext>
              </a:extLst>
            </p:cNvPr>
            <p:cNvSpPr/>
            <p:nvPr/>
          </p:nvSpPr>
          <p:spPr>
            <a:xfrm>
              <a:off x="2003872" y="4708145"/>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Get Cart to Top</a:t>
              </a:r>
            </a:p>
          </p:txBody>
        </p:sp>
        <p:sp>
          <p:nvSpPr>
            <p:cNvPr id="22" name="Rectangle: Rounded Corners 21">
              <a:extLst>
                <a:ext uri="{FF2B5EF4-FFF2-40B4-BE49-F238E27FC236}">
                  <a16:creationId xmlns:a16="http://schemas.microsoft.com/office/drawing/2014/main" id="{4E68AD2D-7FD1-4127-BD05-C17D4C76BDD2}"/>
                </a:ext>
              </a:extLst>
            </p:cNvPr>
            <p:cNvSpPr/>
            <p:nvPr/>
          </p:nvSpPr>
          <p:spPr>
            <a:xfrm>
              <a:off x="903549"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input</a:t>
              </a:r>
            </a:p>
          </p:txBody>
        </p:sp>
        <p:cxnSp>
          <p:nvCxnSpPr>
            <p:cNvPr id="23" name="Straight Arrow Connector 22">
              <a:extLst>
                <a:ext uri="{FF2B5EF4-FFF2-40B4-BE49-F238E27FC236}">
                  <a16:creationId xmlns:a16="http://schemas.microsoft.com/office/drawing/2014/main" id="{908CADB3-BCC9-485C-9105-0CA9F16EEAA9}"/>
                </a:ext>
              </a:extLst>
            </p:cNvPr>
            <p:cNvCxnSpPr>
              <a:stCxn id="22" idx="3"/>
              <a:endCxn id="21" idx="1"/>
            </p:cNvCxnSpPr>
            <p:nvPr/>
          </p:nvCxnSpPr>
          <p:spPr>
            <a:xfrm>
              <a:off x="1670613"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30AAE19D-BE78-485B-8C08-F730EB1EA46F}"/>
                </a:ext>
              </a:extLst>
            </p:cNvPr>
            <p:cNvSpPr/>
            <p:nvPr/>
          </p:nvSpPr>
          <p:spPr>
            <a:xfrm>
              <a:off x="3427558"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output</a:t>
              </a:r>
            </a:p>
          </p:txBody>
        </p:sp>
        <p:cxnSp>
          <p:nvCxnSpPr>
            <p:cNvPr id="25" name="Straight Arrow Connector 24">
              <a:extLst>
                <a:ext uri="{FF2B5EF4-FFF2-40B4-BE49-F238E27FC236}">
                  <a16:creationId xmlns:a16="http://schemas.microsoft.com/office/drawing/2014/main" id="{BFECA39A-014C-43C1-A253-D2A04E32EE78}"/>
                </a:ext>
              </a:extLst>
            </p:cNvPr>
            <p:cNvCxnSpPr>
              <a:stCxn id="21" idx="3"/>
              <a:endCxn id="24" idx="1"/>
            </p:cNvCxnSpPr>
            <p:nvPr/>
          </p:nvCxnSpPr>
          <p:spPr>
            <a:xfrm>
              <a:off x="3094299"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TextBox 10">
            <a:extLst>
              <a:ext uri="{FF2B5EF4-FFF2-40B4-BE49-F238E27FC236}">
                <a16:creationId xmlns:a16="http://schemas.microsoft.com/office/drawing/2014/main" id="{243C63D8-036A-4578-8F7B-36023B377A68}"/>
              </a:ext>
            </a:extLst>
          </p:cNvPr>
          <p:cNvSpPr txBox="1"/>
          <p:nvPr/>
        </p:nvSpPr>
        <p:spPr>
          <a:xfrm>
            <a:off x="6096000" y="1447012"/>
            <a:ext cx="5675086" cy="1306421"/>
          </a:xfrm>
          <a:prstGeom prst="rect">
            <a:avLst/>
          </a:prstGeom>
          <a:noFill/>
        </p:spPr>
        <p:txBody>
          <a:bodyPr vert="horz" wrap="square" tIns="45720" bIns="45720" spcCol="0" rtlCol="0">
            <a:noAutofit/>
          </a:bodyPr>
          <a:lstStyle/>
          <a:p>
            <a:pPr>
              <a:lnSpc>
                <a:spcPct val="140000"/>
              </a:lnSpc>
            </a:pPr>
            <a:r>
              <a:rPr lang="en-US" sz="1000" b="1" dirty="0"/>
              <a:t>Hypothesis</a:t>
            </a:r>
          </a:p>
          <a:p>
            <a:pPr marL="171450" indent="-171450">
              <a:lnSpc>
                <a:spcPct val="140000"/>
              </a:lnSpc>
              <a:buFont typeface="Arial" panose="020B0604020202020204" pitchFamily="34" charset="0"/>
              <a:buChar char="•"/>
            </a:pPr>
            <a:r>
              <a:rPr lang="en-US" sz="1000" dirty="0"/>
              <a:t>To better prepare for the sim2real gap, we want to expose the brain to an extra randomized variable: noise.</a:t>
            </a:r>
          </a:p>
          <a:p>
            <a:pPr marL="171450" indent="-171450">
              <a:lnSpc>
                <a:spcPct val="140000"/>
              </a:lnSpc>
              <a:buFont typeface="Arial" panose="020B0604020202020204" pitchFamily="34" charset="0"/>
              <a:buChar char="•"/>
            </a:pPr>
            <a:r>
              <a:rPr lang="en-US" sz="1000" dirty="0"/>
              <a:t>If the brain can effectively control the cart without 100% accurate metrics, it will be more resilient when applied to a real environment</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923330"/>
          </a:xfrm>
          <a:prstGeom prst="rect">
            <a:avLst/>
          </a:prstGeom>
          <a:noFill/>
        </p:spPr>
        <p:txBody>
          <a:bodyPr wrap="square" rtlCol="0">
            <a:spAutoFit/>
          </a:bodyPr>
          <a:lstStyle/>
          <a:p>
            <a:pPr algn="ctr"/>
            <a:r>
              <a:rPr lang="en-US" b="1" dirty="0"/>
              <a:t>EXPERIMENT 11:</a:t>
            </a:r>
            <a:br>
              <a:rPr lang="en-US" dirty="0"/>
            </a:br>
            <a:r>
              <a:rPr lang="en-US" dirty="0"/>
              <a:t>V5, </a:t>
            </a:r>
            <a:r>
              <a:rPr lang="en-US" sz="1800" dirty="0"/>
              <a:t>Adding noise to apply domain randomization</a:t>
            </a:r>
          </a:p>
        </p:txBody>
      </p:sp>
      <p:graphicFrame>
        <p:nvGraphicFramePr>
          <p:cNvPr id="7" name="Table 6">
            <a:extLst>
              <a:ext uri="{FF2B5EF4-FFF2-40B4-BE49-F238E27FC236}">
                <a16:creationId xmlns:a16="http://schemas.microsoft.com/office/drawing/2014/main" id="{BFF69209-927B-4DE2-AD2F-7F36E9089CA3}"/>
              </a:ext>
            </a:extLst>
          </p:cNvPr>
          <p:cNvGraphicFramePr/>
          <p:nvPr>
            <p:extLst>
              <p:ext uri="{D42A27DB-BD31-4B8C-83A1-F6EECF244321}">
                <p14:modId xmlns:p14="http://schemas.microsoft.com/office/powerpoint/2010/main" val="1761555042"/>
              </p:ext>
            </p:extLst>
          </p:nvPr>
        </p:nvGraphicFramePr>
        <p:xfrm>
          <a:off x="650902" y="1430210"/>
          <a:ext cx="4681749" cy="2372568"/>
        </p:xfrm>
        <a:graphic>
          <a:graphicData uri="http://schemas.openxmlformats.org/drawingml/2006/table">
            <a:tbl>
              <a:tblPr firstRow="1" bandRow="1">
                <a:tableStyleId>{5C22544A-7EE6-4342-B048-85BDC9FD1C3A}</a:tableStyleId>
              </a:tblPr>
              <a:tblGrid>
                <a:gridCol w="1156723">
                  <a:extLst>
                    <a:ext uri="{9D8B030D-6E8A-4147-A177-3AD203B41FA5}">
                      <a16:colId xmlns:a16="http://schemas.microsoft.com/office/drawing/2014/main" val="4165895924"/>
                    </a:ext>
                  </a:extLst>
                </a:gridCol>
                <a:gridCol w="242727">
                  <a:extLst>
                    <a:ext uri="{9D8B030D-6E8A-4147-A177-3AD203B41FA5}">
                      <a16:colId xmlns:a16="http://schemas.microsoft.com/office/drawing/2014/main" val="1811142962"/>
                    </a:ext>
                  </a:extLst>
                </a:gridCol>
                <a:gridCol w="3282299">
                  <a:extLst>
                    <a:ext uri="{9D8B030D-6E8A-4147-A177-3AD203B41FA5}">
                      <a16:colId xmlns:a16="http://schemas.microsoft.com/office/drawing/2014/main" val="1893581461"/>
                    </a:ext>
                  </a:extLst>
                </a:gridCol>
              </a:tblGrid>
              <a:tr h="133303">
                <a:tc>
                  <a:txBody>
                    <a:bodyPr/>
                    <a:lstStyle/>
                    <a:p>
                      <a:pPr algn="l" fontAlgn="t">
                        <a:spcBef>
                          <a:spcPts val="0"/>
                        </a:spcBef>
                        <a:spcAft>
                          <a:spcPts val="0"/>
                        </a:spcAft>
                      </a:pPr>
                      <a:r>
                        <a:rPr lang="en-US" sz="800" u="none" strike="noStrike" dirty="0">
                          <a:effectLst/>
                        </a:rPr>
                        <a:t>Section of interest</a:t>
                      </a:r>
                      <a:endParaRPr lang="en-US" sz="1200" b="0" i="0" u="none" strike="noStrike" dirty="0">
                        <a:effectLst/>
                        <a:latin typeface="Arial" panose="020B0604020202020204" pitchFamily="34" charset="0"/>
                      </a:endParaRPr>
                    </a:p>
                  </a:txBody>
                  <a:tcPr marL="49989" marR="49989" marT="24994" marB="24994"/>
                </a:tc>
                <a:tc>
                  <a:txBody>
                    <a:bodyPr/>
                    <a:lstStyle/>
                    <a:p>
                      <a:pPr algn="ctr" fontAlgn="t">
                        <a:spcBef>
                          <a:spcPts val="0"/>
                        </a:spcBef>
                        <a:spcAft>
                          <a:spcPts val="0"/>
                        </a:spcAft>
                      </a:pPr>
                      <a:r>
                        <a:rPr lang="en-US" sz="800" u="none" strike="noStrike">
                          <a:effectLst/>
                        </a:rPr>
                        <a:t>#</a:t>
                      </a:r>
                      <a:endParaRPr lang="en-US" sz="1200" b="0" i="0" u="none" strike="noStrike">
                        <a:effectLst/>
                        <a:latin typeface="Arial" panose="020B0604020202020204" pitchFamily="34" charset="0"/>
                      </a:endParaRPr>
                    </a:p>
                  </a:txBody>
                  <a:tcPr marL="49989" marR="49989" marT="24994" marB="24994"/>
                </a:tc>
                <a:tc>
                  <a:txBody>
                    <a:bodyPr/>
                    <a:lstStyle/>
                    <a:p>
                      <a:pPr algn="l" fontAlgn="t">
                        <a:spcBef>
                          <a:spcPts val="0"/>
                        </a:spcBef>
                        <a:spcAft>
                          <a:spcPts val="0"/>
                        </a:spcAft>
                      </a:pPr>
                      <a:r>
                        <a:rPr lang="en-US" sz="800" u="none" strike="noStrike" dirty="0">
                          <a:effectLst/>
                        </a:rPr>
                        <a:t>Specs</a:t>
                      </a:r>
                      <a:endParaRPr lang="en-US" sz="1200" b="0" i="0" u="none" strike="noStrike" dirty="0">
                        <a:effectLst/>
                        <a:latin typeface="Arial" panose="020B0604020202020204" pitchFamily="34" charset="0"/>
                      </a:endParaRPr>
                    </a:p>
                  </a:txBody>
                  <a:tcPr marL="49989" marR="49989" marT="24994" marB="24994"/>
                </a:tc>
                <a:extLst>
                  <a:ext uri="{0D108BD9-81ED-4DB2-BD59-A6C34878D82A}">
                    <a16:rowId xmlns:a16="http://schemas.microsoft.com/office/drawing/2014/main" val="504285787"/>
                  </a:ext>
                </a:extLst>
              </a:tr>
              <a:tr h="299931">
                <a:tc>
                  <a:txBody>
                    <a:bodyPr/>
                    <a:lstStyle/>
                    <a:p>
                      <a:pPr algn="ctr" fontAlgn="ctr">
                        <a:spcBef>
                          <a:spcPts val="0"/>
                        </a:spcBef>
                        <a:spcAft>
                          <a:spcPts val="0"/>
                        </a:spcAft>
                      </a:pPr>
                      <a:r>
                        <a:rPr lang="en-US" sz="800" b="1" u="none" strike="noStrike" dirty="0">
                          <a:effectLst/>
                        </a:rPr>
                        <a:t>STATES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a:effectLst/>
                        </a:rPr>
                        <a:t>2</a:t>
                      </a:r>
                      <a:endParaRPr lang="en-US" sz="1200" b="1" i="0" u="none" strike="noStrike">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a:t>
                      </a:r>
                    </a:p>
                    <a:p>
                      <a:pPr marL="171450" indent="-171450" algn="l" fontAlgn="t">
                        <a:spcBef>
                          <a:spcPts val="0"/>
                        </a:spcBef>
                        <a:spcAft>
                          <a:spcPts val="0"/>
                        </a:spcAft>
                        <a:buFont typeface="Arial" panose="020B0604020202020204" pitchFamily="34" charset="0"/>
                        <a:buChar char="•"/>
                      </a:pPr>
                      <a:r>
                        <a:rPr lang="en-US" sz="800" u="none" strike="noStrike" kern="1200" dirty="0" err="1">
                          <a:solidFill>
                            <a:schemeClr val="dk1"/>
                          </a:solidFill>
                          <a:effectLst/>
                          <a:latin typeface="+mn-lt"/>
                          <a:ea typeface="+mn-ea"/>
                          <a:cs typeface="+mn-cs"/>
                        </a:rPr>
                        <a:t>x_vel</a:t>
                      </a: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25287149"/>
                  </a:ext>
                </a:extLst>
              </a:tr>
              <a:tr h="133303">
                <a:tc>
                  <a:txBody>
                    <a:bodyPr/>
                    <a:lstStyle/>
                    <a:p>
                      <a:pPr algn="ctr" fontAlgn="ctr">
                        <a:spcBef>
                          <a:spcPts val="0"/>
                        </a:spcBef>
                        <a:spcAft>
                          <a:spcPts val="0"/>
                        </a:spcAft>
                      </a:pPr>
                      <a:r>
                        <a:rPr lang="en-US" sz="800" b="1" u="none" strike="noStrike" dirty="0">
                          <a:effectLst/>
                        </a:rPr>
                        <a:t>ACTIONS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command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4205836380"/>
                  </a:ext>
                </a:extLst>
              </a:tr>
              <a:tr h="329953">
                <a:tc>
                  <a:txBody>
                    <a:bodyPr/>
                    <a:lstStyle/>
                    <a:p>
                      <a:pPr algn="ctr" fontAlgn="ctr">
                        <a:spcBef>
                          <a:spcPts val="0"/>
                        </a:spcBef>
                        <a:spcAft>
                          <a:spcPts val="0"/>
                        </a:spcAft>
                      </a:pPr>
                      <a:r>
                        <a:rPr lang="en-US" sz="800" b="1" u="none" strike="noStrike" dirty="0">
                          <a:effectLst/>
                        </a:rPr>
                        <a:t>SCENARIOS</a:t>
                      </a:r>
                      <a:br>
                        <a:rPr lang="en-US" sz="800" b="1" u="none" strike="noStrike" dirty="0">
                          <a:effectLst/>
                        </a:rPr>
                      </a:br>
                      <a:r>
                        <a:rPr lang="en-US" sz="800" b="1" u="none" strike="noStrike" dirty="0">
                          <a:effectLst/>
                        </a:rPr>
                        <a:t>(configs)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 gets randomized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3202835"/>
                  </a:ext>
                </a:extLst>
              </a:tr>
              <a:tr h="133303">
                <a:tc>
                  <a:txBody>
                    <a:bodyPr/>
                    <a:lstStyle/>
                    <a:p>
                      <a:pPr algn="ctr" fontAlgn="ctr">
                        <a:spcBef>
                          <a:spcPts val="0"/>
                        </a:spcBef>
                        <a:spcAft>
                          <a:spcPts val="0"/>
                        </a:spcAft>
                      </a:pPr>
                      <a:r>
                        <a:rPr lang="en-US" sz="800" b="1" u="none" strike="noStrike">
                          <a:effectLst/>
                        </a:rPr>
                        <a:t>OBJECTIVES</a:t>
                      </a:r>
                      <a:endParaRPr lang="en-US" sz="1200" b="1" i="0" u="none" strike="noStrike">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2</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Reaching the top @ x &gt;= 0.45</a:t>
                      </a:r>
                    </a:p>
                    <a:p>
                      <a:pPr marL="171450" indent="-171450" algn="l" fontAlgn="t">
                        <a:spcBef>
                          <a:spcPts val="0"/>
                        </a:spcBef>
                        <a:spcAft>
                          <a:spcPts val="0"/>
                        </a:spcAft>
                        <a:buFont typeface="Arial" panose="020B0604020202020204" pitchFamily="34" charset="0"/>
                        <a:buChar char="•"/>
                      </a:pPr>
                      <a:r>
                        <a:rPr lang="en-US" sz="800" b="0" u="none" strike="noStrike" kern="1200" dirty="0">
                          <a:solidFill>
                            <a:schemeClr val="dk1"/>
                          </a:solidFill>
                          <a:effectLst/>
                          <a:latin typeface="+mn-lt"/>
                          <a:ea typeface="+mn-ea"/>
                          <a:cs typeface="+mn-cs"/>
                        </a:rPr>
                        <a:t>Reach speed @ </a:t>
                      </a:r>
                      <a:r>
                        <a:rPr lang="en-US" sz="800" b="0" u="none" strike="noStrike" kern="1200" dirty="0" err="1">
                          <a:solidFill>
                            <a:schemeClr val="dk1"/>
                          </a:solidFill>
                          <a:effectLst/>
                          <a:latin typeface="+mn-lt"/>
                          <a:ea typeface="+mn-ea"/>
                          <a:cs typeface="+mn-cs"/>
                        </a:rPr>
                        <a:t>x_vel</a:t>
                      </a:r>
                      <a:r>
                        <a:rPr lang="en-US" sz="800" b="0" u="none" strike="noStrike" kern="1200" dirty="0">
                          <a:solidFill>
                            <a:schemeClr val="dk1"/>
                          </a:solidFill>
                          <a:effectLst/>
                          <a:latin typeface="+mn-lt"/>
                          <a:ea typeface="+mn-ea"/>
                          <a:cs typeface="+mn-cs"/>
                        </a:rPr>
                        <a:t> &lt;= 0.001</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439148101"/>
                  </a:ext>
                </a:extLst>
              </a:tr>
              <a:tr h="304578">
                <a:tc>
                  <a:txBody>
                    <a:bodyPr/>
                    <a:lstStyle/>
                    <a:p>
                      <a:pPr algn="ctr" fontAlgn="ctr">
                        <a:spcBef>
                          <a:spcPts val="0"/>
                        </a:spcBef>
                        <a:spcAft>
                          <a:spcPts val="0"/>
                        </a:spcAft>
                      </a:pPr>
                      <a:r>
                        <a:rPr lang="en-US" sz="800" b="1" u="none" strike="noStrike" dirty="0">
                          <a:effectLst/>
                        </a:rPr>
                        <a:t>OPERATING REGIONS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A single brain will control over the full state space</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2300520401"/>
                  </a:ext>
                </a:extLst>
              </a:tr>
            </a:tbl>
          </a:graphicData>
        </a:graphic>
      </p:graphicFrame>
      <p:sp>
        <p:nvSpPr>
          <p:cNvPr id="17" name="TextBox 16">
            <a:extLst>
              <a:ext uri="{FF2B5EF4-FFF2-40B4-BE49-F238E27FC236}">
                <a16:creationId xmlns:a16="http://schemas.microsoft.com/office/drawing/2014/main" id="{B4CB133F-F665-42A8-B85D-5C42F3390765}"/>
              </a:ext>
            </a:extLst>
          </p:cNvPr>
          <p:cNvSpPr txBox="1"/>
          <p:nvPr/>
        </p:nvSpPr>
        <p:spPr>
          <a:xfrm>
            <a:off x="6096000" y="2780849"/>
            <a:ext cx="5675086" cy="1366319"/>
          </a:xfrm>
          <a:prstGeom prst="rect">
            <a:avLst/>
          </a:prstGeom>
          <a:noFill/>
        </p:spPr>
        <p:txBody>
          <a:bodyPr vert="horz" wrap="square" tIns="45720" bIns="45720" spcCol="0" rtlCol="0">
            <a:noAutofit/>
          </a:bodyPr>
          <a:lstStyle/>
          <a:p>
            <a:pPr>
              <a:lnSpc>
                <a:spcPct val="140000"/>
              </a:lnSpc>
            </a:pPr>
            <a:r>
              <a:rPr lang="en-US" sz="1000" b="1" dirty="0"/>
              <a:t>Conclusion</a:t>
            </a:r>
          </a:p>
          <a:p>
            <a:pPr marL="171450" indent="-171450">
              <a:lnSpc>
                <a:spcPct val="140000"/>
              </a:lnSpc>
              <a:buFont typeface="Arial" panose="020B0604020202020204" pitchFamily="34" charset="0"/>
              <a:buChar char="•"/>
            </a:pPr>
            <a:endParaRPr lang="en-US" sz="1000" dirty="0"/>
          </a:p>
          <a:p>
            <a:pPr>
              <a:lnSpc>
                <a:spcPct val="140000"/>
              </a:lnSpc>
            </a:pPr>
            <a:endParaRPr lang="en-US" sz="1000" dirty="0"/>
          </a:p>
        </p:txBody>
      </p:sp>
      <p:sp>
        <p:nvSpPr>
          <p:cNvPr id="2" name="Flowchart: Punched Tape 1">
            <a:extLst>
              <a:ext uri="{FF2B5EF4-FFF2-40B4-BE49-F238E27FC236}">
                <a16:creationId xmlns:a16="http://schemas.microsoft.com/office/drawing/2014/main" id="{C05FB689-F7CB-4734-A03E-92D705C1A54F}"/>
              </a:ext>
            </a:extLst>
          </p:cNvPr>
          <p:cNvSpPr/>
          <p:nvPr/>
        </p:nvSpPr>
        <p:spPr>
          <a:xfrm>
            <a:off x="7053143" y="3876604"/>
            <a:ext cx="2659424" cy="777163"/>
          </a:xfrm>
          <a:prstGeom prst="flowChartPunchedTap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Under Construction</a:t>
            </a:r>
          </a:p>
        </p:txBody>
      </p:sp>
    </p:spTree>
    <p:extLst>
      <p:ext uri="{BB962C8B-B14F-4D97-AF65-F5344CB8AC3E}">
        <p14:creationId xmlns:p14="http://schemas.microsoft.com/office/powerpoint/2010/main" val="181100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4EAB71-F0F1-4167-B7EC-19210BFA7512}"/>
              </a:ext>
            </a:extLst>
          </p:cNvPr>
          <p:cNvSpPr txBox="1"/>
          <p:nvPr/>
        </p:nvSpPr>
        <p:spPr>
          <a:xfrm>
            <a:off x="262160" y="805820"/>
            <a:ext cx="5675086" cy="4492944"/>
          </a:xfrm>
          <a:prstGeom prst="rect">
            <a:avLst/>
          </a:prstGeom>
          <a:noFill/>
        </p:spPr>
        <p:txBody>
          <a:bodyPr vert="horz" wrap="square" tIns="45720" bIns="45720" spcCol="0" rtlCol="0">
            <a:noAutofit/>
          </a:bodyPr>
          <a:lstStyle/>
          <a:p>
            <a:pPr>
              <a:lnSpc>
                <a:spcPct val="140000"/>
              </a:lnSpc>
            </a:pPr>
            <a:r>
              <a:rPr lang="en-US" sz="1200" b="1"/>
              <a:t>Simulation</a:t>
            </a:r>
          </a:p>
          <a:p>
            <a:pPr>
              <a:lnSpc>
                <a:spcPct val="140000"/>
              </a:lnSpc>
            </a:pPr>
            <a:r>
              <a:rPr lang="en-US" sz="1200"/>
              <a:t>The simulation is the MountainCarContinuous-v0 gym environment, that runs on python.  </a:t>
            </a:r>
            <a:br>
              <a:rPr lang="en-US" sz="1200"/>
            </a:br>
            <a:r>
              <a:rPr lang="en-US" sz="1200"/>
              <a:t>[ </a:t>
            </a:r>
            <a:r>
              <a:rPr lang="en-US" sz="1200">
                <a:hlinkClick r:id="rId4"/>
              </a:rPr>
              <a:t>Gym Mountain Car Link</a:t>
            </a:r>
            <a:r>
              <a:rPr lang="en-US" sz="1200"/>
              <a:t> ]</a:t>
            </a:r>
          </a:p>
          <a:p>
            <a:pPr>
              <a:lnSpc>
                <a:spcPct val="140000"/>
              </a:lnSpc>
            </a:pPr>
            <a:endParaRPr lang="en-US" sz="1200"/>
          </a:p>
          <a:p>
            <a:pPr>
              <a:lnSpc>
                <a:spcPct val="140000"/>
              </a:lnSpc>
            </a:pPr>
            <a:r>
              <a:rPr lang="en-US" sz="1200" b="1"/>
              <a:t>Problem Statement</a:t>
            </a:r>
          </a:p>
          <a:p>
            <a:pPr>
              <a:lnSpc>
                <a:spcPct val="140000"/>
              </a:lnSpc>
            </a:pPr>
            <a:r>
              <a:rPr lang="en-US" sz="1200" i="1"/>
              <a:t>“A car is on a one-dimensional track, positioned between two "mountains". The goal is to drive up the mountain on the right; however, the car's engine is not strong enough to scale the mountain in a single pass. Therefore, the only way to succeed is to drive back and forth to build up momentum.”</a:t>
            </a:r>
          </a:p>
          <a:p>
            <a:pPr>
              <a:lnSpc>
                <a:spcPct val="140000"/>
              </a:lnSpc>
            </a:pPr>
            <a:endParaRPr lang="en-US" sz="120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0D2A1F-52D8-43B8-BD71-03FCD13D68B2}"/>
                  </a:ext>
                </a:extLst>
              </p:cNvPr>
              <p:cNvSpPr txBox="1"/>
              <p:nvPr/>
            </p:nvSpPr>
            <p:spPr>
              <a:xfrm>
                <a:off x="6125030" y="768710"/>
                <a:ext cx="5675086" cy="5779129"/>
              </a:xfrm>
              <a:prstGeom prst="rect">
                <a:avLst/>
              </a:prstGeom>
              <a:noFill/>
            </p:spPr>
            <p:txBody>
              <a:bodyPr vert="horz" wrap="square" tIns="45720" bIns="45720" spcCol="0" rtlCol="0">
                <a:noAutofit/>
              </a:bodyPr>
              <a:lstStyle/>
              <a:p>
                <a:pPr>
                  <a:lnSpc>
                    <a:spcPct val="140000"/>
                  </a:lnSpc>
                </a:pPr>
                <a:r>
                  <a:rPr lang="en-US" sz="1200" b="1" dirty="0"/>
                  <a:t>Goals and Objectives</a:t>
                </a:r>
              </a:p>
              <a:p>
                <a:pPr marL="285750" indent="-285750">
                  <a:lnSpc>
                    <a:spcPct val="140000"/>
                  </a:lnSpc>
                  <a:buFont typeface="Arial" panose="020B0604020202020204" pitchFamily="34" charset="0"/>
                  <a:buChar char="•"/>
                </a:pPr>
                <a:r>
                  <a:rPr lang="en-US" sz="1200" dirty="0"/>
                  <a:t>Moving the cart to the top of the right mountain.</a:t>
                </a:r>
              </a:p>
              <a:p>
                <a:pPr marL="285750" indent="-285750">
                  <a:lnSpc>
                    <a:spcPct val="140000"/>
                  </a:lnSpc>
                  <a:buFont typeface="Arial" panose="020B0604020202020204" pitchFamily="34" charset="0"/>
                  <a:buChar char="•"/>
                </a:pPr>
                <a:r>
                  <a:rPr lang="en-US" sz="1200" dirty="0"/>
                  <a:t>Arriving to the top with speed zero.</a:t>
                </a:r>
              </a:p>
              <a:p>
                <a:pPr marL="285750" indent="-285750">
                  <a:lnSpc>
                    <a:spcPct val="140000"/>
                  </a:lnSpc>
                  <a:buFont typeface="Arial" panose="020B0604020202020204" pitchFamily="34" charset="0"/>
                  <a:buChar char="•"/>
                </a:pPr>
                <a:r>
                  <a:rPr lang="en-US" sz="1200" dirty="0"/>
                  <a:t>(alternative) Minimizing energy used (applied action).</a:t>
                </a:r>
              </a:p>
              <a:p>
                <a:pPr marL="285750" indent="-285750">
                  <a:lnSpc>
                    <a:spcPct val="140000"/>
                  </a:lnSpc>
                  <a:buFont typeface="Arial" panose="020B0604020202020204" pitchFamily="34" charset="0"/>
                  <a:buChar char="•"/>
                </a:pPr>
                <a:r>
                  <a:rPr lang="en-US" sz="1200" dirty="0"/>
                  <a:t>(alternative) Avoid overpassing the target point.</a:t>
                </a:r>
              </a:p>
              <a:p>
                <a:pPr>
                  <a:lnSpc>
                    <a:spcPct val="140000"/>
                  </a:lnSpc>
                </a:pPr>
                <a:endParaRPr lang="en-US" sz="1200" dirty="0"/>
              </a:p>
              <a:p>
                <a:pPr>
                  <a:lnSpc>
                    <a:spcPct val="140000"/>
                  </a:lnSpc>
                </a:pPr>
                <a:r>
                  <a:rPr lang="en-US" sz="1200" b="1" dirty="0"/>
                  <a:t>Challenges</a:t>
                </a:r>
              </a:p>
              <a:p>
                <a:pPr marL="285750" indent="-285750">
                  <a:lnSpc>
                    <a:spcPct val="140000"/>
                  </a:lnSpc>
                  <a:buFont typeface="Arial" panose="020B0604020202020204" pitchFamily="34" charset="0"/>
                  <a:buChar char="•"/>
                </a:pPr>
                <a:r>
                  <a:rPr lang="en-US" sz="1200" dirty="0"/>
                  <a:t>The cart motor is not strong enough to get in one shot</a:t>
                </a:r>
              </a:p>
              <a:p>
                <a:pPr marL="285750" indent="-285750">
                  <a:lnSpc>
                    <a:spcPct val="140000"/>
                  </a:lnSpc>
                  <a:buFont typeface="Arial" panose="020B0604020202020204" pitchFamily="34" charset="0"/>
                  <a:buChar char="•"/>
                </a:pPr>
                <a:r>
                  <a:rPr lang="en-US" sz="1200" dirty="0"/>
                  <a:t>Momentum moving from one side of the mountain to the other is needed to be able to make it to the top</a:t>
                </a:r>
              </a:p>
              <a:p>
                <a:pPr>
                  <a:lnSpc>
                    <a:spcPct val="140000"/>
                  </a:lnSpc>
                </a:pPr>
                <a:endParaRPr lang="en-US" sz="1200" dirty="0"/>
              </a:p>
              <a:p>
                <a:pPr>
                  <a:lnSpc>
                    <a:spcPct val="140000"/>
                  </a:lnSpc>
                </a:pPr>
                <a:r>
                  <a:rPr lang="en-US" sz="1200" b="1" dirty="0"/>
                  <a:t>Success Criteria</a:t>
                </a:r>
              </a:p>
              <a:p>
                <a:pPr marL="285750" indent="-285750">
                  <a:lnSpc>
                    <a:spcPct val="140000"/>
                  </a:lnSpc>
                  <a:buFontTx/>
                  <a:buChar char="-"/>
                </a:pPr>
                <a:r>
                  <a:rPr lang="en-US" sz="1200" dirty="0"/>
                  <a:t>Reach target at minimum speed.</a:t>
                </a:r>
              </a:p>
              <a:p>
                <a:pPr marL="285750" indent="-285750">
                  <a:lnSpc>
                    <a:spcPct val="140000"/>
                  </a:lnSpc>
                  <a:buFontTx/>
                  <a:buChar char="-"/>
                </a:pPr>
                <a:r>
                  <a:rPr lang="en-US" sz="1200" dirty="0"/>
                  <a:t>Allowing up to ~0.5% error.</a:t>
                </a:r>
              </a:p>
              <a:p>
                <a:pPr marL="285750" indent="-285750">
                  <a:lnSpc>
                    <a:spcPct val="140000"/>
                  </a:lnSpc>
                  <a:buFontTx/>
                  <a:buChar char="-"/>
                </a:pPr>
                <a:r>
                  <a:rPr lang="en-US" sz="1200" dirty="0"/>
                  <a:t>Adding noise to introduce domain randomization.</a:t>
                </a:r>
              </a:p>
              <a:p>
                <a:pPr>
                  <a:lnSpc>
                    <a:spcPct val="140000"/>
                  </a:lnSpc>
                </a:pPr>
                <a:endParaRPr lang="en-US" sz="1200" dirty="0"/>
              </a:p>
              <a:p>
                <a:pPr>
                  <a:lnSpc>
                    <a:spcPct val="140000"/>
                  </a:lnSpc>
                </a:pPr>
                <a:r>
                  <a:rPr lang="en-US" sz="1200" b="1" i="1" dirty="0"/>
                  <a:t>Assessment metric</a:t>
                </a:r>
              </a:p>
              <a:p>
                <a:pPr marL="285750" indent="-285750">
                  <a:lnSpc>
                    <a:spcPct val="140000"/>
                  </a:lnSpc>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𝐸𝑟𝑟𝑜𝑟</m:t>
                    </m:r>
                    <m:r>
                      <a:rPr lang="pt-BR" sz="1600" i="1" smtClean="0">
                        <a:latin typeface="Cambria Math" panose="02040503050406030204" pitchFamily="18" charset="0"/>
                      </a:rPr>
                      <m:t>=</m:t>
                    </m:r>
                    <m:rad>
                      <m:radPr>
                        <m:degHide m:val="on"/>
                        <m:ctrlPr>
                          <a:rPr lang="pt-BR" sz="1600" i="1" smtClean="0">
                            <a:latin typeface="Cambria Math" panose="02040503050406030204" pitchFamily="18" charset="0"/>
                          </a:rPr>
                        </m:ctrlPr>
                      </m:radPr>
                      <m:deg/>
                      <m:e>
                        <m:f>
                          <m:fPr>
                            <m:ctrlPr>
                              <a:rPr lang="pt-BR" sz="1600" i="1" smtClean="0">
                                <a:latin typeface="Cambria Math" panose="02040503050406030204" pitchFamily="18" charset="0"/>
                              </a:rPr>
                            </m:ctrlPr>
                          </m:fPr>
                          <m:num>
                            <m:nary>
                              <m:naryPr>
                                <m:chr m:val="∑"/>
                                <m:ctrlPr>
                                  <a:rPr lang="pt-BR" sz="1600" i="1">
                                    <a:latin typeface="Cambria Math" panose="02040503050406030204" pitchFamily="18" charset="0"/>
                                  </a:rPr>
                                </m:ctrlPr>
                              </m:naryPr>
                              <m:sub>
                                <m:r>
                                  <a:rPr lang="en-US" sz="1600" i="1">
                                    <a:latin typeface="Cambria Math" panose="02040503050406030204" pitchFamily="18" charset="0"/>
                                  </a:rPr>
                                  <m:t>𝑖</m:t>
                                </m:r>
                                <m:r>
                                  <a:rPr lang="pt-BR" sz="1600" i="1">
                                    <a:latin typeface="Cambria Math" panose="02040503050406030204" pitchFamily="18" charset="0"/>
                                  </a:rPr>
                                  <m:t>=0</m:t>
                                </m:r>
                              </m:sub>
                              <m:sup>
                                <m:r>
                                  <a:rPr lang="pt-BR" sz="1600" i="1">
                                    <a:latin typeface="Cambria Math" panose="02040503050406030204" pitchFamily="18" charset="0"/>
                                  </a:rPr>
                                  <m:t>𝑛</m:t>
                                </m:r>
                              </m:sup>
                              <m:e>
                                <m:sSup>
                                  <m:sSupPr>
                                    <m:ctrlPr>
                                      <a:rPr lang="pt-BR" sz="1600" i="1">
                                        <a:latin typeface="Cambria Math" panose="02040503050406030204" pitchFamily="18" charset="0"/>
                                      </a:rPr>
                                    </m:ctrlPr>
                                  </m:sSupPr>
                                  <m:e>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𝑔𝑜𝑎𝑙</m:t>
                                        </m:r>
                                      </m:sub>
                                    </m:sSub>
                                    <m:r>
                                      <a:rPr lang="en-US" sz="1600" i="1">
                                        <a:latin typeface="Cambria Math" panose="02040503050406030204" pitchFamily="18" charset="0"/>
                                      </a:rPr>
                                      <m:t>)</m:t>
                                    </m:r>
                                  </m:e>
                                  <m:sup>
                                    <m:r>
                                      <a:rPr lang="en-US" sz="1600" i="1">
                                        <a:latin typeface="Cambria Math" panose="02040503050406030204" pitchFamily="18" charset="0"/>
                                      </a:rPr>
                                      <m:t>2</m:t>
                                    </m:r>
                                  </m:sup>
                                </m:sSup>
                              </m:e>
                            </m:nary>
                          </m:num>
                          <m:den>
                            <m:r>
                              <a:rPr lang="en-US" sz="1600" b="0" i="1" smtClean="0">
                                <a:latin typeface="Cambria Math" panose="02040503050406030204" pitchFamily="18" charset="0"/>
                              </a:rPr>
                              <m:t>𝑛</m:t>
                            </m:r>
                          </m:den>
                        </m:f>
                      </m:e>
                    </m:rad>
                  </m:oMath>
                </a14:m>
                <a:endParaRPr lang="en-US" sz="1200" dirty="0"/>
              </a:p>
              <a:p>
                <a:pPr marL="742950" lvl="1" indent="-285750">
                  <a:lnSpc>
                    <a:spcPct val="140000"/>
                  </a:lnSpc>
                  <a:buFont typeface="Arial" panose="020B0604020202020204" pitchFamily="34" charset="0"/>
                  <a:buChar char="•"/>
                </a:pPr>
                <a:r>
                  <a:rPr lang="en-US" sz="1000" dirty="0"/>
                  <a:t>Note, for this example, the # of iterations is dynamic. The sim will be stopped the moment we reach the objective since the dynamics are not stable at the objective region.</a:t>
                </a:r>
                <a:endParaRPr lang="en-US" sz="1200" dirty="0"/>
              </a:p>
            </p:txBody>
          </p:sp>
        </mc:Choice>
        <mc:Fallback xmlns="">
          <p:sp>
            <p:nvSpPr>
              <p:cNvPr id="4" name="TextBox 3">
                <a:extLst>
                  <a:ext uri="{FF2B5EF4-FFF2-40B4-BE49-F238E27FC236}">
                    <a16:creationId xmlns:a16="http://schemas.microsoft.com/office/drawing/2014/main" id="{500D2A1F-52D8-43B8-BD71-03FCD13D68B2}"/>
                  </a:ext>
                </a:extLst>
              </p:cNvPr>
              <p:cNvSpPr txBox="1">
                <a:spLocks noRot="1" noChangeAspect="1" noMove="1" noResize="1" noEditPoints="1" noAdjustHandles="1" noChangeArrowheads="1" noChangeShapeType="1" noTextEdit="1"/>
              </p:cNvSpPr>
              <p:nvPr/>
            </p:nvSpPr>
            <p:spPr>
              <a:xfrm>
                <a:off x="6125030" y="768710"/>
                <a:ext cx="5675086" cy="5779129"/>
              </a:xfrm>
              <a:prstGeom prst="rect">
                <a:avLst/>
              </a:prstGeom>
              <a:blipFill>
                <a:blip r:embed="rId5"/>
                <a:stretch>
                  <a:fillRect l="-537" b="-31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FD77B9F-537B-447E-8ADB-4687B13646E8}"/>
              </a:ext>
            </a:extLst>
          </p:cNvPr>
          <p:cNvCxnSpPr>
            <a:cxnSpLocks/>
          </p:cNvCxnSpPr>
          <p:nvPr/>
        </p:nvCxnSpPr>
        <p:spPr>
          <a:xfrm>
            <a:off x="5979881" y="754746"/>
            <a:ext cx="10891" cy="5896428"/>
          </a:xfrm>
          <a:prstGeom prst="line">
            <a:avLst/>
          </a:prstGeom>
        </p:spPr>
        <p:style>
          <a:lnRef idx="1">
            <a:schemeClr val="dk1"/>
          </a:lnRef>
          <a:fillRef idx="0">
            <a:schemeClr val="dk1"/>
          </a:fillRef>
          <a:effectRef idx="0">
            <a:schemeClr val="dk1"/>
          </a:effectRef>
          <a:fontRef idx="minor">
            <a:schemeClr val="tx1"/>
          </a:fontRef>
        </p:style>
      </p:cxnSp>
      <p:pic>
        <p:nvPicPr>
          <p:cNvPr id="7" name="gym-mountaincar-gif">
            <a:hlinkClick r:id="" action="ppaction://media"/>
            <a:extLst>
              <a:ext uri="{FF2B5EF4-FFF2-40B4-BE49-F238E27FC236}">
                <a16:creationId xmlns:a16="http://schemas.microsoft.com/office/drawing/2014/main" id="{4C1D9FFA-0AD5-484E-BDB6-7A713AE7E8E4}"/>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631945" y="4311190"/>
            <a:ext cx="2857500" cy="1905000"/>
          </a:xfrm>
          <a:prstGeom prst="rect">
            <a:avLst/>
          </a:prstGeom>
        </p:spPr>
      </p:pic>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369332"/>
          </a:xfrm>
          <a:prstGeom prst="rect">
            <a:avLst/>
          </a:prstGeom>
          <a:noFill/>
        </p:spPr>
        <p:txBody>
          <a:bodyPr wrap="square" rtlCol="0">
            <a:spAutoFit/>
          </a:bodyPr>
          <a:lstStyle/>
          <a:p>
            <a:pPr algn="ctr"/>
            <a:r>
              <a:rPr lang="en-US" b="1"/>
              <a:t>PROBLEM DEFINITION</a:t>
            </a:r>
          </a:p>
        </p:txBody>
      </p:sp>
    </p:spTree>
    <p:extLst>
      <p:ext uri="{BB962C8B-B14F-4D97-AF65-F5344CB8AC3E}">
        <p14:creationId xmlns:p14="http://schemas.microsoft.com/office/powerpoint/2010/main" val="286828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3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4EAB71-F0F1-4167-B7EC-19210BFA7512}"/>
              </a:ext>
            </a:extLst>
          </p:cNvPr>
          <p:cNvSpPr txBox="1"/>
          <p:nvPr/>
        </p:nvSpPr>
        <p:spPr>
          <a:xfrm>
            <a:off x="315686" y="812412"/>
            <a:ext cx="5675086" cy="1542861"/>
          </a:xfrm>
          <a:prstGeom prst="rect">
            <a:avLst/>
          </a:prstGeom>
          <a:noFill/>
        </p:spPr>
        <p:txBody>
          <a:bodyPr vert="horz" wrap="square" tIns="45720" bIns="45720" spcCol="0" rtlCol="0">
            <a:noAutofit/>
          </a:bodyPr>
          <a:lstStyle/>
          <a:p>
            <a:pPr>
              <a:lnSpc>
                <a:spcPct val="140000"/>
              </a:lnSpc>
            </a:pPr>
            <a:r>
              <a:rPr lang="en-US" sz="1200" b="1"/>
              <a:t>Summary</a:t>
            </a:r>
          </a:p>
          <a:p>
            <a:pPr>
              <a:lnSpc>
                <a:spcPct val="140000"/>
              </a:lnSpc>
            </a:pPr>
            <a:r>
              <a:rPr lang="en-US" sz="1200"/>
              <a:t>Since the map is static, the Mountain Car problem doesn’t include the y position. The Markov Decision Property is respected. Also, the power to apply to the cart is described at a single continuous variable. Negative is left, and positive is right.</a:t>
            </a:r>
          </a:p>
        </p:txBody>
      </p:sp>
      <p:sp>
        <p:nvSpPr>
          <p:cNvPr id="4" name="TextBox 3">
            <a:extLst>
              <a:ext uri="{FF2B5EF4-FFF2-40B4-BE49-F238E27FC236}">
                <a16:creationId xmlns:a16="http://schemas.microsoft.com/office/drawing/2014/main" id="{500D2A1F-52D8-43B8-BD71-03FCD13D68B2}"/>
              </a:ext>
            </a:extLst>
          </p:cNvPr>
          <p:cNvSpPr txBox="1"/>
          <p:nvPr/>
        </p:nvSpPr>
        <p:spPr>
          <a:xfrm>
            <a:off x="6125030" y="779764"/>
            <a:ext cx="5675086" cy="3201109"/>
          </a:xfrm>
          <a:prstGeom prst="rect">
            <a:avLst/>
          </a:prstGeom>
          <a:noFill/>
        </p:spPr>
        <p:txBody>
          <a:bodyPr vert="horz" wrap="square" tIns="45720" bIns="45720" spcCol="0" rtlCol="0">
            <a:noAutofit/>
          </a:bodyPr>
          <a:lstStyle/>
          <a:p>
            <a:pPr>
              <a:lnSpc>
                <a:spcPct val="140000"/>
              </a:lnSpc>
            </a:pPr>
            <a:r>
              <a:rPr lang="en-US" sz="1200" b="1"/>
              <a:t>Constraints</a:t>
            </a:r>
          </a:p>
          <a:p>
            <a:pPr marL="285750" indent="-285750">
              <a:lnSpc>
                <a:spcPct val="140000"/>
              </a:lnSpc>
              <a:buFont typeface="Arial" panose="020B0604020202020204" pitchFamily="34" charset="0"/>
              <a:buChar char="•"/>
            </a:pPr>
            <a:r>
              <a:rPr lang="en-US" sz="1200"/>
              <a:t>The position of the cart must be limited to [-1, 0.55] if exceeded.</a:t>
            </a:r>
          </a:p>
          <a:p>
            <a:pPr marL="285750" indent="-285750">
              <a:lnSpc>
                <a:spcPct val="140000"/>
              </a:lnSpc>
              <a:buFont typeface="Arial" panose="020B0604020202020204" pitchFamily="34" charset="0"/>
              <a:buChar char="•"/>
            </a:pPr>
            <a:r>
              <a:rPr lang="en-US" sz="1200"/>
              <a:t>The action slope is NOT constrained -- We can move from max power to the left, to max power to the right.</a:t>
            </a:r>
          </a:p>
          <a:p>
            <a:pPr>
              <a:lnSpc>
                <a:spcPct val="140000"/>
              </a:lnSpc>
            </a:pPr>
            <a:endParaRPr lang="en-US" sz="1200"/>
          </a:p>
          <a:p>
            <a:pPr>
              <a:lnSpc>
                <a:spcPct val="140000"/>
              </a:lnSpc>
            </a:pPr>
            <a:r>
              <a:rPr lang="en-US" sz="1200" b="1"/>
              <a:t>Goals/Rewards</a:t>
            </a:r>
          </a:p>
          <a:p>
            <a:pPr marL="285750" indent="-285750">
              <a:lnSpc>
                <a:spcPct val="140000"/>
              </a:lnSpc>
              <a:buFont typeface="Arial" panose="020B0604020202020204" pitchFamily="34" charset="0"/>
              <a:buChar char="•"/>
            </a:pPr>
            <a:r>
              <a:rPr lang="en-US" sz="1200"/>
              <a:t>REACH/MINIMIZE ( abs(x – </a:t>
            </a:r>
            <a:r>
              <a:rPr lang="en-US" sz="1200" err="1"/>
              <a:t>x_goal</a:t>
            </a:r>
            <a:r>
              <a:rPr lang="en-US" sz="1200"/>
              <a:t>) == 0 )</a:t>
            </a:r>
          </a:p>
          <a:p>
            <a:pPr marL="285750" indent="-285750">
              <a:lnSpc>
                <a:spcPct val="140000"/>
              </a:lnSpc>
              <a:buFont typeface="Arial" panose="020B0604020202020204" pitchFamily="34" charset="0"/>
              <a:buChar char="•"/>
            </a:pPr>
            <a:r>
              <a:rPr lang="en-US" sz="1200"/>
              <a:t>REACH/MINIMIZE ( abs(</a:t>
            </a:r>
            <a:r>
              <a:rPr lang="en-US" sz="1200" err="1"/>
              <a:t>x_vel</a:t>
            </a:r>
            <a:r>
              <a:rPr lang="en-US" sz="1200"/>
              <a:t> – </a:t>
            </a:r>
            <a:r>
              <a:rPr lang="en-US" sz="1200" err="1"/>
              <a:t>x_vel_goal</a:t>
            </a:r>
            <a:r>
              <a:rPr lang="en-US" sz="1200"/>
              <a:t>) == 0 )</a:t>
            </a:r>
          </a:p>
          <a:p>
            <a:pPr marL="285750" indent="-285750">
              <a:lnSpc>
                <a:spcPct val="140000"/>
              </a:lnSpc>
              <a:buFont typeface="Arial" panose="020B0604020202020204" pitchFamily="34" charset="0"/>
              <a:buChar char="•"/>
            </a:pPr>
            <a:r>
              <a:rPr lang="en-US" sz="1200"/>
              <a:t>(alternative) MINIMIZE ( abs(</a:t>
            </a:r>
            <a:r>
              <a:rPr lang="en-US" sz="1200" err="1"/>
              <a:t>action_command</a:t>
            </a:r>
            <a:r>
              <a:rPr lang="en-US" sz="1200"/>
              <a:t>) )</a:t>
            </a:r>
          </a:p>
        </p:txBody>
      </p:sp>
      <p:cxnSp>
        <p:nvCxnSpPr>
          <p:cNvPr id="6" name="Straight Connector 5">
            <a:extLst>
              <a:ext uri="{FF2B5EF4-FFF2-40B4-BE49-F238E27FC236}">
                <a16:creationId xmlns:a16="http://schemas.microsoft.com/office/drawing/2014/main" id="{2FD77B9F-537B-447E-8ADB-4687B13646E8}"/>
              </a:ext>
            </a:extLst>
          </p:cNvPr>
          <p:cNvCxnSpPr>
            <a:cxnSpLocks/>
          </p:cNvCxnSpPr>
          <p:nvPr/>
        </p:nvCxnSpPr>
        <p:spPr>
          <a:xfrm>
            <a:off x="5979881" y="754746"/>
            <a:ext cx="10891" cy="5896428"/>
          </a:xfrm>
          <a:prstGeom prst="line">
            <a:avLst/>
          </a:prstGeom>
        </p:spPr>
        <p:style>
          <a:lnRef idx="1">
            <a:schemeClr val="dk1"/>
          </a:lnRef>
          <a:fillRef idx="0">
            <a:schemeClr val="dk1"/>
          </a:fillRef>
          <a:effectRef idx="0">
            <a:schemeClr val="dk1"/>
          </a:effectRef>
          <a:fontRef idx="minor">
            <a:schemeClr val="tx1"/>
          </a:fontRef>
        </p:style>
      </p:cxnSp>
      <p:pic>
        <p:nvPicPr>
          <p:cNvPr id="7" name="gym-mountaincar-gif">
            <a:hlinkClick r:id="" action="ppaction://media"/>
            <a:extLst>
              <a:ext uri="{FF2B5EF4-FFF2-40B4-BE49-F238E27FC236}">
                <a16:creationId xmlns:a16="http://schemas.microsoft.com/office/drawing/2014/main" id="{4C1D9FFA-0AD5-484E-BDB6-7A713AE7E8E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467680" y="4960532"/>
            <a:ext cx="2522109" cy="1681406"/>
          </a:xfrm>
          <a:prstGeom prst="rect">
            <a:avLst/>
          </a:prstGeom>
        </p:spPr>
      </p:pic>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369332"/>
          </a:xfrm>
          <a:prstGeom prst="rect">
            <a:avLst/>
          </a:prstGeom>
          <a:noFill/>
        </p:spPr>
        <p:txBody>
          <a:bodyPr wrap="square" rtlCol="0">
            <a:spAutoFit/>
          </a:bodyPr>
          <a:lstStyle/>
          <a:p>
            <a:pPr algn="ctr"/>
            <a:r>
              <a:rPr lang="en-US" b="1"/>
              <a:t>MAIN SPECS (Monolithic Brain)</a:t>
            </a:r>
          </a:p>
        </p:txBody>
      </p:sp>
      <p:graphicFrame>
        <p:nvGraphicFramePr>
          <p:cNvPr id="5" name="Table 7">
            <a:extLst>
              <a:ext uri="{FF2B5EF4-FFF2-40B4-BE49-F238E27FC236}">
                <a16:creationId xmlns:a16="http://schemas.microsoft.com/office/drawing/2014/main" id="{0395C9E1-8B3C-4D7E-85A7-D178E91BD3ED}"/>
              </a:ext>
            </a:extLst>
          </p:cNvPr>
          <p:cNvGraphicFramePr>
            <a:graphicFrameLocks noGrp="1"/>
          </p:cNvGraphicFramePr>
          <p:nvPr>
            <p:extLst>
              <p:ext uri="{D42A27DB-BD31-4B8C-83A1-F6EECF244321}">
                <p14:modId xmlns:p14="http://schemas.microsoft.com/office/powerpoint/2010/main" val="3073055089"/>
              </p:ext>
            </p:extLst>
          </p:nvPr>
        </p:nvGraphicFramePr>
        <p:xfrm>
          <a:off x="391884" y="2509912"/>
          <a:ext cx="5418666" cy="822960"/>
        </p:xfrm>
        <a:graphic>
          <a:graphicData uri="http://schemas.openxmlformats.org/drawingml/2006/table">
            <a:tbl>
              <a:tblPr firstRow="1" bandRow="1">
                <a:tableStyleId>{5C22544A-7EE6-4342-B048-85BDC9FD1C3A}</a:tableStyleId>
              </a:tblPr>
              <a:tblGrid>
                <a:gridCol w="1122880">
                  <a:extLst>
                    <a:ext uri="{9D8B030D-6E8A-4147-A177-3AD203B41FA5}">
                      <a16:colId xmlns:a16="http://schemas.microsoft.com/office/drawing/2014/main" val="3524857644"/>
                    </a:ext>
                  </a:extLst>
                </a:gridCol>
                <a:gridCol w="2937163">
                  <a:extLst>
                    <a:ext uri="{9D8B030D-6E8A-4147-A177-3AD203B41FA5}">
                      <a16:colId xmlns:a16="http://schemas.microsoft.com/office/drawing/2014/main" val="1641974519"/>
                    </a:ext>
                  </a:extLst>
                </a:gridCol>
                <a:gridCol w="1358623">
                  <a:extLst>
                    <a:ext uri="{9D8B030D-6E8A-4147-A177-3AD203B41FA5}">
                      <a16:colId xmlns:a16="http://schemas.microsoft.com/office/drawing/2014/main" val="2523533730"/>
                    </a:ext>
                  </a:extLst>
                </a:gridCol>
              </a:tblGrid>
              <a:tr h="182880">
                <a:tc>
                  <a:txBody>
                    <a:bodyPr/>
                    <a:lstStyle/>
                    <a:p>
                      <a:r>
                        <a:rPr lang="en-US" sz="1200" b="1"/>
                        <a:t>STATES</a:t>
                      </a:r>
                    </a:p>
                  </a:txBody>
                  <a:tcPr/>
                </a:tc>
                <a:tc>
                  <a:txBody>
                    <a:bodyPr/>
                    <a:lstStyle/>
                    <a:p>
                      <a:r>
                        <a:rPr lang="en-US" sz="1200" b="0"/>
                        <a:t>Description</a:t>
                      </a:r>
                    </a:p>
                  </a:txBody>
                  <a:tcPr/>
                </a:tc>
                <a:tc>
                  <a:txBody>
                    <a:bodyPr/>
                    <a:lstStyle/>
                    <a:p>
                      <a:r>
                        <a:rPr lang="en-US" sz="1200" b="0"/>
                        <a:t>Range</a:t>
                      </a:r>
                    </a:p>
                  </a:txBody>
                  <a:tcPr/>
                </a:tc>
                <a:extLst>
                  <a:ext uri="{0D108BD9-81ED-4DB2-BD59-A6C34878D82A}">
                    <a16:rowId xmlns:a16="http://schemas.microsoft.com/office/drawing/2014/main" val="4239837630"/>
                  </a:ext>
                </a:extLst>
              </a:tr>
              <a:tr h="182880">
                <a:tc>
                  <a:txBody>
                    <a:bodyPr/>
                    <a:lstStyle/>
                    <a:p>
                      <a:r>
                        <a:rPr lang="en-US" sz="1200"/>
                        <a:t>x</a:t>
                      </a:r>
                    </a:p>
                  </a:txBody>
                  <a:tcPr/>
                </a:tc>
                <a:tc>
                  <a:txBody>
                    <a:bodyPr/>
                    <a:lstStyle/>
                    <a:p>
                      <a:r>
                        <a:rPr lang="en-US" sz="1200"/>
                        <a:t>Horizontal position of the cart</a:t>
                      </a:r>
                    </a:p>
                  </a:txBody>
                  <a:tcPr/>
                </a:tc>
                <a:tc>
                  <a:txBody>
                    <a:bodyPr/>
                    <a:lstStyle/>
                    <a:p>
                      <a:r>
                        <a:rPr lang="en-US" sz="1200"/>
                        <a:t>[-1, 0.55]</a:t>
                      </a:r>
                    </a:p>
                  </a:txBody>
                  <a:tcPr/>
                </a:tc>
                <a:extLst>
                  <a:ext uri="{0D108BD9-81ED-4DB2-BD59-A6C34878D82A}">
                    <a16:rowId xmlns:a16="http://schemas.microsoft.com/office/drawing/2014/main" val="4096504173"/>
                  </a:ext>
                </a:extLst>
              </a:tr>
              <a:tr h="182880">
                <a:tc>
                  <a:txBody>
                    <a:bodyPr/>
                    <a:lstStyle/>
                    <a:p>
                      <a:r>
                        <a:rPr lang="en-US" sz="1200"/>
                        <a:t>x_vel</a:t>
                      </a:r>
                    </a:p>
                  </a:txBody>
                  <a:tcPr/>
                </a:tc>
                <a:tc>
                  <a:txBody>
                    <a:bodyPr/>
                    <a:lstStyle/>
                    <a:p>
                      <a:r>
                        <a:rPr lang="en-US" sz="1200"/>
                        <a:t>Horizontal speed of the cart</a:t>
                      </a:r>
                    </a:p>
                  </a:txBody>
                  <a:tcPr/>
                </a:tc>
                <a:tc>
                  <a:txBody>
                    <a:bodyPr/>
                    <a:lstStyle/>
                    <a:p>
                      <a:r>
                        <a:rPr lang="en-US" sz="1200"/>
                        <a:t>[-0.1, 0.1]</a:t>
                      </a:r>
                    </a:p>
                  </a:txBody>
                  <a:tcPr/>
                </a:tc>
                <a:extLst>
                  <a:ext uri="{0D108BD9-81ED-4DB2-BD59-A6C34878D82A}">
                    <a16:rowId xmlns:a16="http://schemas.microsoft.com/office/drawing/2014/main" val="3718557353"/>
                  </a:ext>
                </a:extLst>
              </a:tr>
            </a:tbl>
          </a:graphicData>
        </a:graphic>
      </p:graphicFrame>
      <p:graphicFrame>
        <p:nvGraphicFramePr>
          <p:cNvPr id="9" name="Table 7">
            <a:extLst>
              <a:ext uri="{FF2B5EF4-FFF2-40B4-BE49-F238E27FC236}">
                <a16:creationId xmlns:a16="http://schemas.microsoft.com/office/drawing/2014/main" id="{B2A9D8B8-9DA3-4196-BFFA-32FEE11F72B3}"/>
              </a:ext>
            </a:extLst>
          </p:cNvPr>
          <p:cNvGraphicFramePr>
            <a:graphicFrameLocks noGrp="1"/>
          </p:cNvGraphicFramePr>
          <p:nvPr>
            <p:extLst>
              <p:ext uri="{D42A27DB-BD31-4B8C-83A1-F6EECF244321}">
                <p14:modId xmlns:p14="http://schemas.microsoft.com/office/powerpoint/2010/main" val="1987626869"/>
              </p:ext>
            </p:extLst>
          </p:nvPr>
        </p:nvGraphicFramePr>
        <p:xfrm>
          <a:off x="391884" y="3612546"/>
          <a:ext cx="5418666" cy="548640"/>
        </p:xfrm>
        <a:graphic>
          <a:graphicData uri="http://schemas.openxmlformats.org/drawingml/2006/table">
            <a:tbl>
              <a:tblPr firstRow="1" bandRow="1">
                <a:tableStyleId>{5C22544A-7EE6-4342-B048-85BDC9FD1C3A}</a:tableStyleId>
              </a:tblPr>
              <a:tblGrid>
                <a:gridCol w="1122880">
                  <a:extLst>
                    <a:ext uri="{9D8B030D-6E8A-4147-A177-3AD203B41FA5}">
                      <a16:colId xmlns:a16="http://schemas.microsoft.com/office/drawing/2014/main" val="3524857644"/>
                    </a:ext>
                  </a:extLst>
                </a:gridCol>
                <a:gridCol w="2937163">
                  <a:extLst>
                    <a:ext uri="{9D8B030D-6E8A-4147-A177-3AD203B41FA5}">
                      <a16:colId xmlns:a16="http://schemas.microsoft.com/office/drawing/2014/main" val="1641974519"/>
                    </a:ext>
                  </a:extLst>
                </a:gridCol>
                <a:gridCol w="1358623">
                  <a:extLst>
                    <a:ext uri="{9D8B030D-6E8A-4147-A177-3AD203B41FA5}">
                      <a16:colId xmlns:a16="http://schemas.microsoft.com/office/drawing/2014/main" val="2523533730"/>
                    </a:ext>
                  </a:extLst>
                </a:gridCol>
              </a:tblGrid>
              <a:tr h="182880">
                <a:tc>
                  <a:txBody>
                    <a:bodyPr/>
                    <a:lstStyle/>
                    <a:p>
                      <a:r>
                        <a:rPr lang="en-US" sz="1200" b="1"/>
                        <a:t>ACTIONS</a:t>
                      </a:r>
                    </a:p>
                  </a:txBody>
                  <a:tcPr/>
                </a:tc>
                <a:tc>
                  <a:txBody>
                    <a:bodyPr/>
                    <a:lstStyle/>
                    <a:p>
                      <a:r>
                        <a:rPr lang="en-US" sz="1200" b="0"/>
                        <a:t>Description</a:t>
                      </a:r>
                    </a:p>
                  </a:txBody>
                  <a:tcPr/>
                </a:tc>
                <a:tc>
                  <a:txBody>
                    <a:bodyPr/>
                    <a:lstStyle/>
                    <a:p>
                      <a:r>
                        <a:rPr lang="en-US" sz="1200" b="0"/>
                        <a:t>Range</a:t>
                      </a:r>
                    </a:p>
                  </a:txBody>
                  <a:tcPr/>
                </a:tc>
                <a:extLst>
                  <a:ext uri="{0D108BD9-81ED-4DB2-BD59-A6C34878D82A}">
                    <a16:rowId xmlns:a16="http://schemas.microsoft.com/office/drawing/2014/main" val="4239837630"/>
                  </a:ext>
                </a:extLst>
              </a:tr>
              <a:tr h="182880">
                <a:tc>
                  <a:txBody>
                    <a:bodyPr/>
                    <a:lstStyle/>
                    <a:p>
                      <a:r>
                        <a:rPr lang="en-US" sz="1200"/>
                        <a:t>command</a:t>
                      </a:r>
                    </a:p>
                  </a:txBody>
                  <a:tcPr/>
                </a:tc>
                <a:tc>
                  <a:txBody>
                    <a:bodyPr/>
                    <a:lstStyle/>
                    <a:p>
                      <a:r>
                        <a:rPr lang="en-US" sz="1200"/>
                        <a:t>Power &amp; direction to apply to motor</a:t>
                      </a:r>
                    </a:p>
                  </a:txBody>
                  <a:tcPr/>
                </a:tc>
                <a:tc>
                  <a:txBody>
                    <a:bodyPr/>
                    <a:lstStyle/>
                    <a:p>
                      <a:r>
                        <a:rPr lang="en-US" sz="1200"/>
                        <a:t>[-1, 1]</a:t>
                      </a:r>
                    </a:p>
                  </a:txBody>
                  <a:tcPr/>
                </a:tc>
                <a:extLst>
                  <a:ext uri="{0D108BD9-81ED-4DB2-BD59-A6C34878D82A}">
                    <a16:rowId xmlns:a16="http://schemas.microsoft.com/office/drawing/2014/main" val="4096504173"/>
                  </a:ext>
                </a:extLst>
              </a:tr>
            </a:tbl>
          </a:graphicData>
        </a:graphic>
      </p:graphicFrame>
      <p:graphicFrame>
        <p:nvGraphicFramePr>
          <p:cNvPr id="11" name="Table 7">
            <a:extLst>
              <a:ext uri="{FF2B5EF4-FFF2-40B4-BE49-F238E27FC236}">
                <a16:creationId xmlns:a16="http://schemas.microsoft.com/office/drawing/2014/main" id="{C1749E77-6506-4C60-87EE-FDA1DBB456EF}"/>
              </a:ext>
            </a:extLst>
          </p:cNvPr>
          <p:cNvGraphicFramePr>
            <a:graphicFrameLocks noGrp="1"/>
          </p:cNvGraphicFramePr>
          <p:nvPr>
            <p:extLst>
              <p:ext uri="{D42A27DB-BD31-4B8C-83A1-F6EECF244321}">
                <p14:modId xmlns:p14="http://schemas.microsoft.com/office/powerpoint/2010/main" val="1435135051"/>
              </p:ext>
            </p:extLst>
          </p:nvPr>
        </p:nvGraphicFramePr>
        <p:xfrm>
          <a:off x="391884" y="4411688"/>
          <a:ext cx="5418666" cy="548640"/>
        </p:xfrm>
        <a:graphic>
          <a:graphicData uri="http://schemas.openxmlformats.org/drawingml/2006/table">
            <a:tbl>
              <a:tblPr firstRow="1" bandRow="1">
                <a:tableStyleId>{5C22544A-7EE6-4342-B048-85BDC9FD1C3A}</a:tableStyleId>
              </a:tblPr>
              <a:tblGrid>
                <a:gridCol w="1122880">
                  <a:extLst>
                    <a:ext uri="{9D8B030D-6E8A-4147-A177-3AD203B41FA5}">
                      <a16:colId xmlns:a16="http://schemas.microsoft.com/office/drawing/2014/main" val="3524857644"/>
                    </a:ext>
                  </a:extLst>
                </a:gridCol>
                <a:gridCol w="2937163">
                  <a:extLst>
                    <a:ext uri="{9D8B030D-6E8A-4147-A177-3AD203B41FA5}">
                      <a16:colId xmlns:a16="http://schemas.microsoft.com/office/drawing/2014/main" val="1641974519"/>
                    </a:ext>
                  </a:extLst>
                </a:gridCol>
                <a:gridCol w="1358623">
                  <a:extLst>
                    <a:ext uri="{9D8B030D-6E8A-4147-A177-3AD203B41FA5}">
                      <a16:colId xmlns:a16="http://schemas.microsoft.com/office/drawing/2014/main" val="2523533730"/>
                    </a:ext>
                  </a:extLst>
                </a:gridCol>
              </a:tblGrid>
              <a:tr h="182880">
                <a:tc>
                  <a:txBody>
                    <a:bodyPr/>
                    <a:lstStyle/>
                    <a:p>
                      <a:r>
                        <a:rPr lang="en-US" sz="1200" b="1"/>
                        <a:t>CONFIG</a:t>
                      </a:r>
                    </a:p>
                  </a:txBody>
                  <a:tcPr/>
                </a:tc>
                <a:tc>
                  <a:txBody>
                    <a:bodyPr/>
                    <a:lstStyle/>
                    <a:p>
                      <a:r>
                        <a:rPr lang="en-US" sz="1200" b="0"/>
                        <a:t>Description</a:t>
                      </a:r>
                    </a:p>
                  </a:txBody>
                  <a:tcPr/>
                </a:tc>
                <a:tc>
                  <a:txBody>
                    <a:bodyPr/>
                    <a:lstStyle/>
                    <a:p>
                      <a:r>
                        <a:rPr lang="en-US" sz="1200" b="0"/>
                        <a:t>Range</a:t>
                      </a:r>
                    </a:p>
                  </a:txBody>
                  <a:tcPr/>
                </a:tc>
                <a:extLst>
                  <a:ext uri="{0D108BD9-81ED-4DB2-BD59-A6C34878D82A}">
                    <a16:rowId xmlns:a16="http://schemas.microsoft.com/office/drawing/2014/main" val="4239837630"/>
                  </a:ext>
                </a:extLst>
              </a:tr>
              <a:tr h="182880">
                <a:tc>
                  <a:txBody>
                    <a:bodyPr/>
                    <a:lstStyle/>
                    <a:p>
                      <a:r>
                        <a:rPr lang="en-US" sz="1200"/>
                        <a:t>noise</a:t>
                      </a:r>
                    </a:p>
                  </a:txBody>
                  <a:tcPr/>
                </a:tc>
                <a:tc>
                  <a:txBody>
                    <a:bodyPr/>
                    <a:lstStyle/>
                    <a:p>
                      <a:r>
                        <a:rPr lang="en-US" sz="1200"/>
                        <a:t>% of added noise to x and x_vel</a:t>
                      </a:r>
                    </a:p>
                  </a:txBody>
                  <a:tcPr/>
                </a:tc>
                <a:tc>
                  <a:txBody>
                    <a:bodyPr/>
                    <a:lstStyle/>
                    <a:p>
                      <a:r>
                        <a:rPr lang="en-US" sz="1200"/>
                        <a:t>[0, 1]</a:t>
                      </a:r>
                    </a:p>
                  </a:txBody>
                  <a:tcPr/>
                </a:tc>
                <a:extLst>
                  <a:ext uri="{0D108BD9-81ED-4DB2-BD59-A6C34878D82A}">
                    <a16:rowId xmlns:a16="http://schemas.microsoft.com/office/drawing/2014/main" val="4096504173"/>
                  </a:ext>
                </a:extLst>
              </a:tr>
            </a:tbl>
          </a:graphicData>
        </a:graphic>
      </p:graphicFrame>
      <p:graphicFrame>
        <p:nvGraphicFramePr>
          <p:cNvPr id="13" name="Table 7">
            <a:extLst>
              <a:ext uri="{FF2B5EF4-FFF2-40B4-BE49-F238E27FC236}">
                <a16:creationId xmlns:a16="http://schemas.microsoft.com/office/drawing/2014/main" id="{6590BE3C-9FE4-401C-952B-6B46BB161775}"/>
              </a:ext>
            </a:extLst>
          </p:cNvPr>
          <p:cNvGraphicFramePr>
            <a:graphicFrameLocks noGrp="1"/>
          </p:cNvGraphicFramePr>
          <p:nvPr>
            <p:extLst>
              <p:ext uri="{D42A27DB-BD31-4B8C-83A1-F6EECF244321}">
                <p14:modId xmlns:p14="http://schemas.microsoft.com/office/powerpoint/2010/main" val="537877203"/>
              </p:ext>
            </p:extLst>
          </p:nvPr>
        </p:nvGraphicFramePr>
        <p:xfrm>
          <a:off x="391884" y="5205331"/>
          <a:ext cx="5418666" cy="822960"/>
        </p:xfrm>
        <a:graphic>
          <a:graphicData uri="http://schemas.openxmlformats.org/drawingml/2006/table">
            <a:tbl>
              <a:tblPr firstRow="1" bandRow="1">
                <a:tableStyleId>{5C22544A-7EE6-4342-B048-85BDC9FD1C3A}</a:tableStyleId>
              </a:tblPr>
              <a:tblGrid>
                <a:gridCol w="1122880">
                  <a:extLst>
                    <a:ext uri="{9D8B030D-6E8A-4147-A177-3AD203B41FA5}">
                      <a16:colId xmlns:a16="http://schemas.microsoft.com/office/drawing/2014/main" val="3524857644"/>
                    </a:ext>
                  </a:extLst>
                </a:gridCol>
                <a:gridCol w="2937163">
                  <a:extLst>
                    <a:ext uri="{9D8B030D-6E8A-4147-A177-3AD203B41FA5}">
                      <a16:colId xmlns:a16="http://schemas.microsoft.com/office/drawing/2014/main" val="1641974519"/>
                    </a:ext>
                  </a:extLst>
                </a:gridCol>
                <a:gridCol w="1358623">
                  <a:extLst>
                    <a:ext uri="{9D8B030D-6E8A-4147-A177-3AD203B41FA5}">
                      <a16:colId xmlns:a16="http://schemas.microsoft.com/office/drawing/2014/main" val="2523533730"/>
                    </a:ext>
                  </a:extLst>
                </a:gridCol>
              </a:tblGrid>
              <a:tr h="182880">
                <a:tc>
                  <a:txBody>
                    <a:bodyPr/>
                    <a:lstStyle/>
                    <a:p>
                      <a:r>
                        <a:rPr lang="en-US" sz="1200" b="1"/>
                        <a:t>SETPOINTS</a:t>
                      </a:r>
                    </a:p>
                  </a:txBody>
                  <a:tcPr/>
                </a:tc>
                <a:tc>
                  <a:txBody>
                    <a:bodyPr/>
                    <a:lstStyle/>
                    <a:p>
                      <a:r>
                        <a:rPr lang="en-US" sz="1200" b="0"/>
                        <a:t>Description</a:t>
                      </a:r>
                    </a:p>
                  </a:txBody>
                  <a:tcPr/>
                </a:tc>
                <a:tc>
                  <a:txBody>
                    <a:bodyPr/>
                    <a:lstStyle/>
                    <a:p>
                      <a:r>
                        <a:rPr lang="en-US" sz="1200" b="0"/>
                        <a:t>Range</a:t>
                      </a:r>
                    </a:p>
                  </a:txBody>
                  <a:tcPr/>
                </a:tc>
                <a:extLst>
                  <a:ext uri="{0D108BD9-81ED-4DB2-BD59-A6C34878D82A}">
                    <a16:rowId xmlns:a16="http://schemas.microsoft.com/office/drawing/2014/main" val="4239837630"/>
                  </a:ext>
                </a:extLst>
              </a:tr>
              <a:tr h="182880">
                <a:tc>
                  <a:txBody>
                    <a:bodyPr/>
                    <a:lstStyle/>
                    <a:p>
                      <a:r>
                        <a:rPr lang="en-US" sz="1200"/>
                        <a:t>x_goal</a:t>
                      </a:r>
                    </a:p>
                  </a:txBody>
                  <a:tcPr/>
                </a:tc>
                <a:tc>
                  <a:txBody>
                    <a:bodyPr/>
                    <a:lstStyle/>
                    <a:p>
                      <a:r>
                        <a:rPr lang="en-US" sz="1200"/>
                        <a:t>Horizontal position we aim to reach</a:t>
                      </a:r>
                    </a:p>
                  </a:txBody>
                  <a:tcPr/>
                </a:tc>
                <a:tc>
                  <a:txBody>
                    <a:bodyPr/>
                    <a:lstStyle/>
                    <a:p>
                      <a:r>
                        <a:rPr lang="en-US" sz="1200"/>
                        <a:t>0.45</a:t>
                      </a:r>
                    </a:p>
                  </a:txBody>
                  <a:tcPr/>
                </a:tc>
                <a:extLst>
                  <a:ext uri="{0D108BD9-81ED-4DB2-BD59-A6C34878D82A}">
                    <a16:rowId xmlns:a16="http://schemas.microsoft.com/office/drawing/2014/main" val="4096504173"/>
                  </a:ext>
                </a:extLst>
              </a:tr>
              <a:tr h="182880">
                <a:tc>
                  <a:txBody>
                    <a:bodyPr/>
                    <a:lstStyle/>
                    <a:p>
                      <a:r>
                        <a:rPr lang="en-US" sz="1200" err="1"/>
                        <a:t>x_vel_goal</a:t>
                      </a:r>
                      <a:endParaRPr lang="en-US" sz="1200"/>
                    </a:p>
                  </a:txBody>
                  <a:tcPr/>
                </a:tc>
                <a:tc>
                  <a:txBody>
                    <a:bodyPr/>
                    <a:lstStyle/>
                    <a:p>
                      <a:r>
                        <a:rPr lang="en-US" sz="1200"/>
                        <a:t>Max horizontal speed we aim for</a:t>
                      </a:r>
                    </a:p>
                  </a:txBody>
                  <a:tcPr/>
                </a:tc>
                <a:tc>
                  <a:txBody>
                    <a:bodyPr/>
                    <a:lstStyle/>
                    <a:p>
                      <a:r>
                        <a:rPr lang="en-US" sz="1200"/>
                        <a:t>0.002</a:t>
                      </a:r>
                    </a:p>
                  </a:txBody>
                  <a:tcPr/>
                </a:tc>
                <a:extLst>
                  <a:ext uri="{0D108BD9-81ED-4DB2-BD59-A6C34878D82A}">
                    <a16:rowId xmlns:a16="http://schemas.microsoft.com/office/drawing/2014/main" val="4245083328"/>
                  </a:ext>
                </a:extLst>
              </a:tr>
            </a:tbl>
          </a:graphicData>
        </a:graphic>
      </p:graphicFrame>
      <p:pic>
        <p:nvPicPr>
          <p:cNvPr id="15" name="Picture 14" descr="Diagram&#10;&#10;Description automatically generated">
            <a:extLst>
              <a:ext uri="{FF2B5EF4-FFF2-40B4-BE49-F238E27FC236}">
                <a16:creationId xmlns:a16="http://schemas.microsoft.com/office/drawing/2014/main" id="{C5D16EF7-5445-4137-A7E6-59D504867800}"/>
              </a:ext>
            </a:extLst>
          </p:cNvPr>
          <p:cNvPicPr>
            <a:picLocks noChangeAspect="1"/>
          </p:cNvPicPr>
          <p:nvPr/>
        </p:nvPicPr>
        <p:blipFill>
          <a:blip r:embed="rId5"/>
          <a:stretch>
            <a:fillRect/>
          </a:stretch>
        </p:blipFill>
        <p:spPr>
          <a:xfrm>
            <a:off x="6305809" y="3279819"/>
            <a:ext cx="2563135" cy="3021409"/>
          </a:xfrm>
          <a:prstGeom prst="rect">
            <a:avLst/>
          </a:prstGeom>
        </p:spPr>
      </p:pic>
      <p:pic>
        <p:nvPicPr>
          <p:cNvPr id="17" name="Picture 16" descr="Text&#10;&#10;Description automatically generated">
            <a:extLst>
              <a:ext uri="{FF2B5EF4-FFF2-40B4-BE49-F238E27FC236}">
                <a16:creationId xmlns:a16="http://schemas.microsoft.com/office/drawing/2014/main" id="{20329C66-C41F-40B2-8B32-B5C158489E01}"/>
              </a:ext>
            </a:extLst>
          </p:cNvPr>
          <p:cNvPicPr>
            <a:picLocks noChangeAspect="1"/>
          </p:cNvPicPr>
          <p:nvPr/>
        </p:nvPicPr>
        <p:blipFill rotWithShape="1">
          <a:blip r:embed="rId6"/>
          <a:srcRect r="16822"/>
          <a:stretch/>
        </p:blipFill>
        <p:spPr>
          <a:xfrm>
            <a:off x="8962573" y="3287347"/>
            <a:ext cx="3046030" cy="1601184"/>
          </a:xfrm>
          <a:prstGeom prst="rect">
            <a:avLst/>
          </a:prstGeom>
        </p:spPr>
      </p:pic>
    </p:spTree>
    <p:extLst>
      <p:ext uri="{BB962C8B-B14F-4D97-AF65-F5344CB8AC3E}">
        <p14:creationId xmlns:p14="http://schemas.microsoft.com/office/powerpoint/2010/main" val="4104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3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12062FF6-85A7-4CFB-AAF9-F452B219923E}"/>
              </a:ext>
            </a:extLst>
          </p:cNvPr>
          <p:cNvPicPr>
            <a:picLocks noChangeAspect="1"/>
          </p:cNvPicPr>
          <p:nvPr/>
        </p:nvPicPr>
        <p:blipFill>
          <a:blip r:embed="rId5"/>
          <a:stretch>
            <a:fillRect/>
          </a:stretch>
        </p:blipFill>
        <p:spPr>
          <a:xfrm>
            <a:off x="9082836" y="4705609"/>
            <a:ext cx="2568688" cy="1491409"/>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C284A24D-402C-4225-96C2-0F7A5F0D08B1}"/>
              </a:ext>
            </a:extLst>
          </p:cNvPr>
          <p:cNvPicPr>
            <a:picLocks noChangeAspect="1"/>
          </p:cNvPicPr>
          <p:nvPr/>
        </p:nvPicPr>
        <p:blipFill>
          <a:blip r:embed="rId6"/>
          <a:stretch>
            <a:fillRect/>
          </a:stretch>
        </p:blipFill>
        <p:spPr>
          <a:xfrm>
            <a:off x="6465470" y="4703375"/>
            <a:ext cx="2565752" cy="1496009"/>
          </a:xfrm>
          <a:prstGeom prst="rect">
            <a:avLst/>
          </a:prstGeom>
        </p:spPr>
      </p:pic>
      <p:sp>
        <p:nvSpPr>
          <p:cNvPr id="2" name="TextBox 1">
            <a:extLst>
              <a:ext uri="{FF2B5EF4-FFF2-40B4-BE49-F238E27FC236}">
                <a16:creationId xmlns:a16="http://schemas.microsoft.com/office/drawing/2014/main" id="{524EAB71-F0F1-4167-B7EC-19210BFA7512}"/>
              </a:ext>
            </a:extLst>
          </p:cNvPr>
          <p:cNvSpPr txBox="1"/>
          <p:nvPr/>
        </p:nvSpPr>
        <p:spPr>
          <a:xfrm>
            <a:off x="315686" y="812412"/>
            <a:ext cx="5675086" cy="5725953"/>
          </a:xfrm>
          <a:prstGeom prst="rect">
            <a:avLst/>
          </a:prstGeom>
          <a:noFill/>
        </p:spPr>
        <p:txBody>
          <a:bodyPr vert="horz" wrap="square" tIns="45720" bIns="45720" spcCol="0" rtlCol="0">
            <a:noAutofit/>
          </a:bodyPr>
          <a:lstStyle/>
          <a:p>
            <a:pPr>
              <a:lnSpc>
                <a:spcPct val="140000"/>
              </a:lnSpc>
            </a:pPr>
            <a:r>
              <a:rPr lang="en-US" sz="1200" b="1" dirty="0"/>
              <a:t>Simulator Integration</a:t>
            </a:r>
          </a:p>
          <a:p>
            <a:pPr>
              <a:lnSpc>
                <a:spcPct val="140000"/>
              </a:lnSpc>
            </a:pPr>
            <a:r>
              <a:rPr lang="en-US" sz="1200" dirty="0"/>
              <a:t>Modified the MBA example for Cartpole to integrate a gym/python environment (simulator). Modified the RL methods to use the gym API (episode start, step, finish...). The simulation will run the Mountain Car gym example. Local connection was performed to validate connectivity.</a:t>
            </a:r>
          </a:p>
          <a:p>
            <a:pPr>
              <a:lnSpc>
                <a:spcPct val="140000"/>
              </a:lnSpc>
            </a:pPr>
            <a:endParaRPr lang="en-US" sz="1200" dirty="0"/>
          </a:p>
          <a:p>
            <a:pPr>
              <a:lnSpc>
                <a:spcPct val="140000"/>
              </a:lnSpc>
            </a:pPr>
            <a:r>
              <a:rPr lang="en-US" sz="1200" b="1" dirty="0"/>
              <a:t>Sim Overview</a:t>
            </a:r>
          </a:p>
          <a:p>
            <a:pPr marL="171450" indent="-171450">
              <a:lnSpc>
                <a:spcPct val="140000"/>
              </a:lnSpc>
              <a:buFont typeface="Arial" panose="020B0604020202020204" pitchFamily="34" charset="0"/>
              <a:buChar char="•"/>
            </a:pPr>
            <a:r>
              <a:rPr lang="en-US" sz="1200" dirty="0"/>
              <a:t>Markov Decision Process check: The relationship of states and actions is deterministic. (requires check)</a:t>
            </a:r>
          </a:p>
          <a:p>
            <a:pPr marL="171450" indent="-171450">
              <a:lnSpc>
                <a:spcPct val="140000"/>
              </a:lnSpc>
              <a:buFont typeface="Arial" panose="020B0604020202020204" pitchFamily="34" charset="0"/>
              <a:buChar char="•"/>
            </a:pPr>
            <a:r>
              <a:rPr lang="en-US" sz="1200" dirty="0"/>
              <a:t>Sim validation was performed locally to test that no errors are thrown, while capturing that our understanding of the sim is accurate.</a:t>
            </a:r>
          </a:p>
          <a:p>
            <a:pPr>
              <a:lnSpc>
                <a:spcPct val="140000"/>
              </a:lnSpc>
            </a:pPr>
            <a:endParaRPr lang="en-US" sz="1200" dirty="0"/>
          </a:p>
          <a:p>
            <a:pPr>
              <a:lnSpc>
                <a:spcPct val="140000"/>
              </a:lnSpc>
            </a:pPr>
            <a:r>
              <a:rPr lang="en-US" sz="1200" b="1" dirty="0"/>
              <a:t>Sim Validation: Sim initialization</a:t>
            </a:r>
          </a:p>
          <a:p>
            <a:pPr marL="171450" indent="-171450">
              <a:lnSpc>
                <a:spcPct val="140000"/>
              </a:lnSpc>
              <a:buFont typeface="Arial" panose="020B0604020202020204" pitchFamily="34" charset="0"/>
              <a:buChar char="•"/>
            </a:pPr>
            <a:r>
              <a:rPr lang="en-US" sz="1200" dirty="0"/>
              <a:t>The position of the cart gets initialized in the range [-0.6, -0.4]</a:t>
            </a:r>
          </a:p>
          <a:p>
            <a:pPr marL="171450" indent="-171450">
              <a:lnSpc>
                <a:spcPct val="140000"/>
              </a:lnSpc>
              <a:buFont typeface="Arial" panose="020B0604020202020204" pitchFamily="34" charset="0"/>
              <a:buChar char="•"/>
            </a:pPr>
            <a:r>
              <a:rPr lang="en-US" sz="1200" dirty="0"/>
              <a:t>The velocity of the cart is initialized at zero.</a:t>
            </a:r>
          </a:p>
        </p:txBody>
      </p:sp>
      <p:sp>
        <p:nvSpPr>
          <p:cNvPr id="4" name="TextBox 3">
            <a:extLst>
              <a:ext uri="{FF2B5EF4-FFF2-40B4-BE49-F238E27FC236}">
                <a16:creationId xmlns:a16="http://schemas.microsoft.com/office/drawing/2014/main" id="{500D2A1F-52D8-43B8-BD71-03FCD13D68B2}"/>
              </a:ext>
            </a:extLst>
          </p:cNvPr>
          <p:cNvSpPr txBox="1"/>
          <p:nvPr/>
        </p:nvSpPr>
        <p:spPr>
          <a:xfrm>
            <a:off x="6125030" y="779764"/>
            <a:ext cx="5675086" cy="3652751"/>
          </a:xfrm>
          <a:prstGeom prst="rect">
            <a:avLst/>
          </a:prstGeom>
          <a:noFill/>
        </p:spPr>
        <p:txBody>
          <a:bodyPr vert="horz" wrap="square" lIns="91440" tIns="45720" rIns="91440" bIns="45720" spcCol="0" rtlCol="0" anchor="t">
            <a:noAutofit/>
          </a:bodyPr>
          <a:lstStyle/>
          <a:p>
            <a:pPr>
              <a:lnSpc>
                <a:spcPct val="140000"/>
              </a:lnSpc>
            </a:pPr>
            <a:r>
              <a:rPr lang="en-US" sz="1200" b="1" dirty="0"/>
              <a:t>Sim Validation: No Action Response</a:t>
            </a:r>
          </a:p>
          <a:p>
            <a:pPr marL="171450" indent="-171450">
              <a:lnSpc>
                <a:spcPct val="140000"/>
              </a:lnSpc>
              <a:buFont typeface="Arial" panose="020B0604020202020204" pitchFamily="34" charset="0"/>
              <a:buChar char="•"/>
            </a:pPr>
            <a:r>
              <a:rPr lang="en-US" sz="1200" dirty="0"/>
              <a:t>The cart slides at low speed, when no action is applied.</a:t>
            </a:r>
            <a:endParaRPr lang="en-US" sz="1200" dirty="0">
              <a:ea typeface="Meiryo"/>
            </a:endParaRPr>
          </a:p>
          <a:p>
            <a:pPr marL="171450" indent="-171450">
              <a:lnSpc>
                <a:spcPct val="140000"/>
              </a:lnSpc>
              <a:buFont typeface="Arial" panose="020B0604020202020204" pitchFamily="34" charset="0"/>
              <a:buChar char="•"/>
            </a:pPr>
            <a:endParaRPr lang="en-US" sz="1200" dirty="0"/>
          </a:p>
          <a:p>
            <a:pPr>
              <a:lnSpc>
                <a:spcPct val="140000"/>
              </a:lnSpc>
            </a:pPr>
            <a:endParaRPr lang="en-US" sz="1200" dirty="0"/>
          </a:p>
          <a:p>
            <a:pPr>
              <a:lnSpc>
                <a:spcPct val="140000"/>
              </a:lnSpc>
            </a:pPr>
            <a:endParaRPr lang="en-US" sz="1200" dirty="0"/>
          </a:p>
          <a:p>
            <a:pPr>
              <a:lnSpc>
                <a:spcPct val="140000"/>
              </a:lnSpc>
            </a:pPr>
            <a:endParaRPr lang="en-US" sz="1200" dirty="0"/>
          </a:p>
          <a:p>
            <a:pPr>
              <a:lnSpc>
                <a:spcPct val="140000"/>
              </a:lnSpc>
            </a:pPr>
            <a:endParaRPr lang="en-US" sz="1200" dirty="0"/>
          </a:p>
          <a:p>
            <a:pPr>
              <a:lnSpc>
                <a:spcPct val="140000"/>
              </a:lnSpc>
            </a:pPr>
            <a:endParaRPr lang="en-US" sz="1200" dirty="0"/>
          </a:p>
          <a:p>
            <a:pPr>
              <a:lnSpc>
                <a:spcPct val="140000"/>
              </a:lnSpc>
            </a:pPr>
            <a:endParaRPr lang="en-US" sz="1200" dirty="0"/>
          </a:p>
          <a:p>
            <a:pPr>
              <a:lnSpc>
                <a:spcPct val="140000"/>
              </a:lnSpc>
            </a:pPr>
            <a:endParaRPr lang="en-US" sz="1200" dirty="0"/>
          </a:p>
          <a:p>
            <a:pPr>
              <a:lnSpc>
                <a:spcPct val="140000"/>
              </a:lnSpc>
            </a:pPr>
            <a:r>
              <a:rPr lang="en-US" sz="1200" b="1" dirty="0"/>
              <a:t>Sim Validation: Action Direction Check &amp; Goal Validation</a:t>
            </a:r>
            <a:endParaRPr lang="en-US" sz="1200" b="1" dirty="0">
              <a:ea typeface="Meiryo"/>
            </a:endParaRPr>
          </a:p>
          <a:p>
            <a:pPr marL="171450" indent="-171450">
              <a:lnSpc>
                <a:spcPct val="140000"/>
              </a:lnSpc>
              <a:buFont typeface="Arial,Sans-Serif" panose="020B0604020202020204" pitchFamily="34" charset="0"/>
              <a:buChar char="•"/>
            </a:pPr>
            <a:r>
              <a:rPr lang="en-US" sz="1200" dirty="0">
                <a:ea typeface="+mn-lt"/>
                <a:cs typeface="+mn-lt"/>
              </a:rPr>
              <a:t>Command = -1 makes the cart oscillate to the left: [-1, -½].</a:t>
            </a:r>
          </a:p>
          <a:p>
            <a:pPr marL="171450" indent="-171450">
              <a:lnSpc>
                <a:spcPct val="140000"/>
              </a:lnSpc>
              <a:buFont typeface="Arial" panose="020B0604020202020204" pitchFamily="34" charset="0"/>
              <a:buChar char="•"/>
            </a:pPr>
            <a:r>
              <a:rPr lang="en-US" sz="1200" dirty="0"/>
              <a:t>Command = 1 makes the cart oscillate to the right</a:t>
            </a:r>
            <a:r>
              <a:rPr lang="en-US" sz="1200" dirty="0">
                <a:ea typeface="+mn-lt"/>
                <a:cs typeface="+mn-lt"/>
              </a:rPr>
              <a:t>: [-½, 0].</a:t>
            </a:r>
            <a:endParaRPr lang="en-US" dirty="0"/>
          </a:p>
          <a:p>
            <a:pPr marL="171450" indent="-171450">
              <a:lnSpc>
                <a:spcPct val="140000"/>
              </a:lnSpc>
              <a:buFont typeface="Arial" panose="020B0604020202020204" pitchFamily="34" charset="0"/>
              <a:buChar char="•"/>
            </a:pPr>
            <a:r>
              <a:rPr lang="en-US" sz="1200" dirty="0"/>
              <a:t>The cart is not able to get to the goal (which is </a:t>
            </a:r>
            <a:r>
              <a:rPr lang="en-US" sz="1200" dirty="0" err="1"/>
              <a:t>state_x</a:t>
            </a:r>
            <a:r>
              <a:rPr lang="en-US" sz="1200" dirty="0"/>
              <a:t> = 0.45) with max right command.</a:t>
            </a:r>
            <a:endParaRPr lang="en-US" sz="1200" dirty="0">
              <a:ea typeface="Meiryo"/>
            </a:endParaRPr>
          </a:p>
          <a:p>
            <a:pPr>
              <a:lnSpc>
                <a:spcPct val="140000"/>
              </a:lnSpc>
            </a:pPr>
            <a:endParaRPr lang="en-US" sz="1200" dirty="0"/>
          </a:p>
        </p:txBody>
      </p:sp>
      <p:cxnSp>
        <p:nvCxnSpPr>
          <p:cNvPr id="6" name="Straight Connector 5">
            <a:extLst>
              <a:ext uri="{FF2B5EF4-FFF2-40B4-BE49-F238E27FC236}">
                <a16:creationId xmlns:a16="http://schemas.microsoft.com/office/drawing/2014/main" id="{2FD77B9F-537B-447E-8ADB-4687B13646E8}"/>
              </a:ext>
            </a:extLst>
          </p:cNvPr>
          <p:cNvCxnSpPr>
            <a:cxnSpLocks/>
          </p:cNvCxnSpPr>
          <p:nvPr/>
        </p:nvCxnSpPr>
        <p:spPr>
          <a:xfrm>
            <a:off x="5979881" y="754746"/>
            <a:ext cx="10891" cy="5896428"/>
          </a:xfrm>
          <a:prstGeom prst="line">
            <a:avLst/>
          </a:prstGeom>
        </p:spPr>
        <p:style>
          <a:lnRef idx="1">
            <a:schemeClr val="dk1"/>
          </a:lnRef>
          <a:fillRef idx="0">
            <a:schemeClr val="dk1"/>
          </a:fillRef>
          <a:effectRef idx="0">
            <a:schemeClr val="dk1"/>
          </a:effectRef>
          <a:fontRef idx="minor">
            <a:schemeClr val="tx1"/>
          </a:fontRef>
        </p:style>
      </p:cxnSp>
      <p:pic>
        <p:nvPicPr>
          <p:cNvPr id="7" name="gym-mountaincar-gif">
            <a:hlinkClick r:id="" action="ppaction://media"/>
            <a:extLst>
              <a:ext uri="{FF2B5EF4-FFF2-40B4-BE49-F238E27FC236}">
                <a16:creationId xmlns:a16="http://schemas.microsoft.com/office/drawing/2014/main" id="{4C1D9FFA-0AD5-484E-BDB6-7A713AE7E8E4}"/>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043198" y="5518636"/>
            <a:ext cx="1872931" cy="1248621"/>
          </a:xfrm>
          <a:prstGeom prst="rect">
            <a:avLst/>
          </a:prstGeom>
        </p:spPr>
      </p:pic>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369332"/>
          </a:xfrm>
          <a:prstGeom prst="rect">
            <a:avLst/>
          </a:prstGeom>
          <a:noFill/>
        </p:spPr>
        <p:txBody>
          <a:bodyPr wrap="square" rtlCol="0">
            <a:spAutoFit/>
          </a:bodyPr>
          <a:lstStyle/>
          <a:p>
            <a:pPr algn="ctr"/>
            <a:r>
              <a:rPr lang="en-US" b="1"/>
              <a:t>SIMULATION VALIDATION</a:t>
            </a:r>
          </a:p>
        </p:txBody>
      </p:sp>
      <p:pic>
        <p:nvPicPr>
          <p:cNvPr id="24" name="Picture 23" descr="Graphical user interface, application&#10;&#10;Description automatically generated">
            <a:extLst>
              <a:ext uri="{FF2B5EF4-FFF2-40B4-BE49-F238E27FC236}">
                <a16:creationId xmlns:a16="http://schemas.microsoft.com/office/drawing/2014/main" id="{24035FC6-7E61-4EFA-BE18-107E3934059B}"/>
              </a:ext>
            </a:extLst>
          </p:cNvPr>
          <p:cNvPicPr>
            <a:picLocks noChangeAspect="1"/>
          </p:cNvPicPr>
          <p:nvPr/>
        </p:nvPicPr>
        <p:blipFill>
          <a:blip r:embed="rId8"/>
          <a:stretch>
            <a:fillRect/>
          </a:stretch>
        </p:blipFill>
        <p:spPr>
          <a:xfrm>
            <a:off x="6482844" y="1391733"/>
            <a:ext cx="2563315" cy="1513370"/>
          </a:xfrm>
          <a:prstGeom prst="rect">
            <a:avLst/>
          </a:prstGeom>
        </p:spPr>
      </p:pic>
      <p:pic>
        <p:nvPicPr>
          <p:cNvPr id="26" name="Picture 25" descr="Chart, scatter chart&#10;&#10;Description automatically generated">
            <a:extLst>
              <a:ext uri="{FF2B5EF4-FFF2-40B4-BE49-F238E27FC236}">
                <a16:creationId xmlns:a16="http://schemas.microsoft.com/office/drawing/2014/main" id="{7B3E19A6-89D0-494D-9F25-53953BFA8F12}"/>
              </a:ext>
            </a:extLst>
          </p:cNvPr>
          <p:cNvPicPr>
            <a:picLocks noChangeAspect="1"/>
          </p:cNvPicPr>
          <p:nvPr/>
        </p:nvPicPr>
        <p:blipFill>
          <a:blip r:embed="rId9"/>
          <a:stretch>
            <a:fillRect/>
          </a:stretch>
        </p:blipFill>
        <p:spPr>
          <a:xfrm>
            <a:off x="753584" y="4768502"/>
            <a:ext cx="2575639" cy="1513370"/>
          </a:xfrm>
          <a:prstGeom prst="rect">
            <a:avLst/>
          </a:prstGeom>
        </p:spPr>
      </p:pic>
    </p:spTree>
    <p:extLst>
      <p:ext uri="{BB962C8B-B14F-4D97-AF65-F5344CB8AC3E}">
        <p14:creationId xmlns:p14="http://schemas.microsoft.com/office/powerpoint/2010/main" val="248256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3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32DF2AEC-89B4-4385-9544-1A672973121B}"/>
              </a:ext>
            </a:extLst>
          </p:cNvPr>
          <p:cNvGraphicFramePr>
            <a:graphicFrameLocks noGrp="1"/>
          </p:cNvGraphicFramePr>
          <p:nvPr>
            <p:extLst>
              <p:ext uri="{D42A27DB-BD31-4B8C-83A1-F6EECF244321}">
                <p14:modId xmlns:p14="http://schemas.microsoft.com/office/powerpoint/2010/main" val="2592649854"/>
              </p:ext>
            </p:extLst>
          </p:nvPr>
        </p:nvGraphicFramePr>
        <p:xfrm>
          <a:off x="477161" y="1184878"/>
          <a:ext cx="11295737" cy="3596640"/>
        </p:xfrm>
        <a:graphic>
          <a:graphicData uri="http://schemas.openxmlformats.org/drawingml/2006/table">
            <a:tbl>
              <a:tblPr firstRow="1" bandRow="1">
                <a:tableStyleId>{5C22544A-7EE6-4342-B048-85BDC9FD1C3A}</a:tableStyleId>
              </a:tblPr>
              <a:tblGrid>
                <a:gridCol w="1863110">
                  <a:extLst>
                    <a:ext uri="{9D8B030D-6E8A-4147-A177-3AD203B41FA5}">
                      <a16:colId xmlns:a16="http://schemas.microsoft.com/office/drawing/2014/main" val="4109238811"/>
                    </a:ext>
                  </a:extLst>
                </a:gridCol>
                <a:gridCol w="439838">
                  <a:extLst>
                    <a:ext uri="{9D8B030D-6E8A-4147-A177-3AD203B41FA5}">
                      <a16:colId xmlns:a16="http://schemas.microsoft.com/office/drawing/2014/main" val="354003308"/>
                    </a:ext>
                  </a:extLst>
                </a:gridCol>
                <a:gridCol w="8992789">
                  <a:extLst>
                    <a:ext uri="{9D8B030D-6E8A-4147-A177-3AD203B41FA5}">
                      <a16:colId xmlns:a16="http://schemas.microsoft.com/office/drawing/2014/main" val="1291578447"/>
                    </a:ext>
                  </a:extLst>
                </a:gridCol>
              </a:tblGrid>
              <a:tr h="211863">
                <a:tc>
                  <a:txBody>
                    <a:bodyPr/>
                    <a:lstStyle/>
                    <a:p>
                      <a:r>
                        <a:rPr lang="en-US" sz="1000" dirty="0"/>
                        <a:t>Section of interest</a:t>
                      </a:r>
                    </a:p>
                  </a:txBody>
                  <a:tcPr/>
                </a:tc>
                <a:tc>
                  <a:txBody>
                    <a:bodyPr/>
                    <a:lstStyle/>
                    <a:p>
                      <a:pPr algn="ctr"/>
                      <a:r>
                        <a:rPr lang="en-US" sz="1000"/>
                        <a:t>#</a:t>
                      </a:r>
                    </a:p>
                  </a:txBody>
                  <a:tcPr/>
                </a:tc>
                <a:tc>
                  <a:txBody>
                    <a:bodyPr/>
                    <a:lstStyle/>
                    <a:p>
                      <a:r>
                        <a:rPr lang="en-US" sz="1000"/>
                        <a:t>Comments &amp; Proposals (pre-processors, post-processors, multi-concept, missing states/actions)</a:t>
                      </a:r>
                    </a:p>
                  </a:txBody>
                  <a:tcPr/>
                </a:tc>
                <a:extLst>
                  <a:ext uri="{0D108BD9-81ED-4DB2-BD59-A6C34878D82A}">
                    <a16:rowId xmlns:a16="http://schemas.microsoft.com/office/drawing/2014/main" val="2162298477"/>
                  </a:ext>
                </a:extLst>
              </a:tr>
              <a:tr h="211863">
                <a:tc>
                  <a:txBody>
                    <a:bodyPr/>
                    <a:lstStyle/>
                    <a:p>
                      <a:pPr algn="ctr"/>
                      <a:r>
                        <a:rPr lang="en-US" sz="1000" b="1" dirty="0"/>
                        <a:t>STATES</a:t>
                      </a:r>
                    </a:p>
                  </a:txBody>
                  <a:tcPr anchor="ctr"/>
                </a:tc>
                <a:tc>
                  <a:txBody>
                    <a:bodyPr/>
                    <a:lstStyle/>
                    <a:p>
                      <a:pPr algn="ctr"/>
                      <a:r>
                        <a:rPr lang="en-US" sz="1000" b="1"/>
                        <a:t>2</a:t>
                      </a:r>
                    </a:p>
                  </a:txBody>
                  <a:tcPr anchor="ctr"/>
                </a:tc>
                <a:tc>
                  <a:txBody>
                    <a:bodyPr/>
                    <a:lstStyle/>
                    <a:p>
                      <a:r>
                        <a:rPr lang="en-US" sz="1000"/>
                        <a:t>Since the number of states is not too large (&lt; 15), we do not need to consider adding pre-processors nor </a:t>
                      </a:r>
                      <a:r>
                        <a:rPr lang="en-US" sz="1000" err="1"/>
                        <a:t>multiconcept</a:t>
                      </a:r>
                      <a:r>
                        <a:rPr lang="en-US" sz="1000"/>
                        <a:t> design. Nonetheless, we could still wonder if we really need velocity as a state to be successful?</a:t>
                      </a:r>
                    </a:p>
                    <a:p>
                      <a:endParaRPr lang="en-US" sz="1000"/>
                    </a:p>
                    <a:p>
                      <a:r>
                        <a:rPr lang="en-US" sz="1000" b="1" i="1"/>
                        <a:t>Pre-processor 1</a:t>
                      </a:r>
                      <a:r>
                        <a:rPr lang="en-US" sz="1000"/>
                        <a:t>: Removing velocity as a state, and only providing cart position as Observable State.</a:t>
                      </a:r>
                    </a:p>
                  </a:txBody>
                  <a:tcPr/>
                </a:tc>
                <a:extLst>
                  <a:ext uri="{0D108BD9-81ED-4DB2-BD59-A6C34878D82A}">
                    <a16:rowId xmlns:a16="http://schemas.microsoft.com/office/drawing/2014/main" val="2091914596"/>
                  </a:ext>
                </a:extLst>
              </a:tr>
              <a:tr h="211863">
                <a:tc>
                  <a:txBody>
                    <a:bodyPr/>
                    <a:lstStyle/>
                    <a:p>
                      <a:pPr algn="ctr"/>
                      <a:r>
                        <a:rPr lang="en-US" sz="1000" b="1" dirty="0"/>
                        <a:t>ACTIONS</a:t>
                      </a:r>
                    </a:p>
                  </a:txBody>
                  <a:tcPr anchor="ctr"/>
                </a:tc>
                <a:tc>
                  <a:txBody>
                    <a:bodyPr/>
                    <a:lstStyle/>
                    <a:p>
                      <a:pPr algn="ctr"/>
                      <a:r>
                        <a:rPr lang="en-US" sz="1000" b="1"/>
                        <a:t>1</a:t>
                      </a:r>
                    </a:p>
                  </a:txBody>
                  <a:tcPr anchor="ctr"/>
                </a:tc>
                <a:tc>
                  <a:txBody>
                    <a:bodyPr/>
                    <a:lstStyle/>
                    <a:p>
                      <a:r>
                        <a:rPr lang="en-US" sz="1000"/>
                        <a:t>Since the number of actions is not too large (&lt;10), we do not need to consider adding a post-processor nor </a:t>
                      </a:r>
                      <a:r>
                        <a:rPr lang="en-US" sz="1000" err="1"/>
                        <a:t>multiconcept</a:t>
                      </a:r>
                      <a:r>
                        <a:rPr lang="en-US" sz="1000"/>
                        <a:t> design.</a:t>
                      </a:r>
                    </a:p>
                  </a:txBody>
                  <a:tcPr/>
                </a:tc>
                <a:extLst>
                  <a:ext uri="{0D108BD9-81ED-4DB2-BD59-A6C34878D82A}">
                    <a16:rowId xmlns:a16="http://schemas.microsoft.com/office/drawing/2014/main" val="1384888353"/>
                  </a:ext>
                </a:extLst>
              </a:tr>
              <a:tr h="211863">
                <a:tc>
                  <a:txBody>
                    <a:bodyPr/>
                    <a:lstStyle/>
                    <a:p>
                      <a:pPr algn="ctr"/>
                      <a:r>
                        <a:rPr lang="en-US" sz="1000" b="1" dirty="0"/>
                        <a:t>SCENARIOS</a:t>
                      </a:r>
                      <a:br>
                        <a:rPr lang="en-US" sz="1000" b="1" dirty="0"/>
                      </a:br>
                      <a:r>
                        <a:rPr lang="en-US" sz="1000" b="1" dirty="0"/>
                        <a:t>(configs)</a:t>
                      </a:r>
                    </a:p>
                  </a:txBody>
                  <a:tcPr anchor="ctr"/>
                </a:tc>
                <a:tc>
                  <a:txBody>
                    <a:bodyPr/>
                    <a:lstStyle/>
                    <a:p>
                      <a:pPr algn="ctr"/>
                      <a:r>
                        <a:rPr lang="en-US" sz="1000" b="1"/>
                        <a:t>2</a:t>
                      </a:r>
                    </a:p>
                  </a:txBody>
                  <a:tcPr anchor="ctr"/>
                </a:tc>
                <a:tc>
                  <a:txBody>
                    <a:bodyPr/>
                    <a:lstStyle/>
                    <a:p>
                      <a:r>
                        <a:rPr lang="en-US" sz="1000"/>
                        <a:t>All sim dynamics are static, except for cart position and noise (for domain randomization). Thus, we do not expect to need considering adding multi-concept, nor looking to add more states for monolithic approach. For domain randomization, we might want to consider lessons:</a:t>
                      </a:r>
                      <a:br>
                        <a:rPr lang="en-US" sz="1000"/>
                      </a:br>
                      <a:endParaRPr lang="en-US" sz="1000"/>
                    </a:p>
                    <a:p>
                      <a:r>
                        <a:rPr lang="en-US" sz="1000" b="1" i="1"/>
                        <a:t>Multi-lesson 1 - Proposal:</a:t>
                      </a:r>
                    </a:p>
                    <a:p>
                      <a:pPr marL="228600" indent="-228600">
                        <a:buFont typeface="+mj-lt"/>
                        <a:buAutoNum type="arabicPeriod"/>
                      </a:pPr>
                      <a:r>
                        <a:rPr lang="en-US" sz="1000"/>
                        <a:t>Reduced/zero noise;</a:t>
                      </a:r>
                    </a:p>
                    <a:p>
                      <a:pPr marL="228600" indent="-228600">
                        <a:buFont typeface="+mj-lt"/>
                        <a:buAutoNum type="arabicPeriod"/>
                      </a:pPr>
                      <a:r>
                        <a:rPr lang="en-US" sz="1000"/>
                        <a:t>Increase noise</a:t>
                      </a:r>
                    </a:p>
                  </a:txBody>
                  <a:tcPr/>
                </a:tc>
                <a:extLst>
                  <a:ext uri="{0D108BD9-81ED-4DB2-BD59-A6C34878D82A}">
                    <a16:rowId xmlns:a16="http://schemas.microsoft.com/office/drawing/2014/main" val="1610398213"/>
                  </a:ext>
                </a:extLst>
              </a:tr>
              <a:tr h="211863">
                <a:tc>
                  <a:txBody>
                    <a:bodyPr/>
                    <a:lstStyle/>
                    <a:p>
                      <a:pPr algn="ctr"/>
                      <a:r>
                        <a:rPr lang="en-US" sz="1000" b="1"/>
                        <a:t>OBJECTIVES</a:t>
                      </a:r>
                    </a:p>
                  </a:txBody>
                  <a:tcPr anchor="ctr"/>
                </a:tc>
                <a:tc>
                  <a:txBody>
                    <a:bodyPr/>
                    <a:lstStyle/>
                    <a:p>
                      <a:pPr algn="ctr"/>
                      <a:r>
                        <a:rPr lang="en-US" sz="1000" b="1" dirty="0"/>
                        <a:t>2</a:t>
                      </a:r>
                    </a:p>
                  </a:txBody>
                  <a:tcPr anchor="ctr"/>
                </a:tc>
                <a:tc>
                  <a:txBody>
                    <a:bodyPr/>
                    <a:lstStyle/>
                    <a:p>
                      <a:r>
                        <a:rPr lang="en-US" sz="1000" dirty="0"/>
                        <a:t>(1) Reaching the top, while (2) reach the top at minimum speed. We cannot think of a way to simplify the goals into smaller sections</a:t>
                      </a:r>
                    </a:p>
                  </a:txBody>
                  <a:tcPr/>
                </a:tc>
                <a:extLst>
                  <a:ext uri="{0D108BD9-81ED-4DB2-BD59-A6C34878D82A}">
                    <a16:rowId xmlns:a16="http://schemas.microsoft.com/office/drawing/2014/main" val="427530725"/>
                  </a:ext>
                </a:extLst>
              </a:tr>
              <a:tr h="211863">
                <a:tc>
                  <a:txBody>
                    <a:bodyPr/>
                    <a:lstStyle/>
                    <a:p>
                      <a:pPr algn="ctr"/>
                      <a:r>
                        <a:rPr lang="en-US" sz="1000" b="1"/>
                        <a:t>OPERATING REGIONS</a:t>
                      </a:r>
                    </a:p>
                  </a:txBody>
                  <a:tcPr anchor="ctr"/>
                </a:tc>
                <a:tc>
                  <a:txBody>
                    <a:bodyPr/>
                    <a:lstStyle/>
                    <a:p>
                      <a:pPr algn="ctr"/>
                      <a:r>
                        <a:rPr lang="en-US" sz="1000" b="1" dirty="0"/>
                        <a:t>2</a:t>
                      </a:r>
                    </a:p>
                  </a:txBody>
                  <a:tcPr anchor="ctr"/>
                </a:tc>
                <a:tc>
                  <a:txBody>
                    <a:bodyPr/>
                    <a:lstStyle/>
                    <a:p>
                      <a:r>
                        <a:rPr lang="en-US" sz="1000" dirty="0"/>
                        <a:t>We could consider simplifying the problem based on the 2 operating regimes.</a:t>
                      </a:r>
                    </a:p>
                    <a:p>
                      <a:endParaRPr lang="en-US" sz="1000" dirty="0"/>
                    </a:p>
                    <a:p>
                      <a:r>
                        <a:rPr lang="en-US" sz="1000" b="1" i="1" dirty="0"/>
                        <a:t>Multi-concept 1 - Proposal:</a:t>
                      </a:r>
                    </a:p>
                    <a:p>
                      <a:pPr marL="228600" indent="-228600">
                        <a:buFont typeface="+mj-lt"/>
                        <a:buAutoNum type="arabicPeriod"/>
                      </a:pPr>
                      <a:r>
                        <a:rPr lang="en-US" sz="1000" dirty="0"/>
                        <a:t>Learned concept – Get Momentum       Reaching the goal by gaining momentum going from side to side;</a:t>
                      </a:r>
                    </a:p>
                    <a:p>
                      <a:pPr marL="228600" indent="-228600">
                        <a:buFont typeface="+mj-lt"/>
                        <a:buAutoNum type="arabicPeriod"/>
                      </a:pPr>
                      <a:r>
                        <a:rPr lang="en-US" sz="1000" dirty="0"/>
                        <a:t>Learned concept – Stop Cart at Top     Slowing down to reach the top with no speed; and</a:t>
                      </a:r>
                    </a:p>
                    <a:p>
                      <a:pPr marL="228600" indent="-228600">
                        <a:buFont typeface="+mj-lt"/>
                        <a:buAutoNum type="arabicPeriod"/>
                      </a:pPr>
                      <a:r>
                        <a:rPr lang="en-US" sz="1000" dirty="0"/>
                        <a:t>Learned concept – Select One              A concept to switch between gaining momentum, and slowing down</a:t>
                      </a:r>
                    </a:p>
                  </a:txBody>
                  <a:tcPr/>
                </a:tc>
                <a:extLst>
                  <a:ext uri="{0D108BD9-81ED-4DB2-BD59-A6C34878D82A}">
                    <a16:rowId xmlns:a16="http://schemas.microsoft.com/office/drawing/2014/main" val="979654897"/>
                  </a:ext>
                </a:extLst>
              </a:tr>
            </a:tbl>
          </a:graphicData>
        </a:graphic>
      </p:graphicFrame>
      <p:sp>
        <p:nvSpPr>
          <p:cNvPr id="2" name="TextBox 1">
            <a:extLst>
              <a:ext uri="{FF2B5EF4-FFF2-40B4-BE49-F238E27FC236}">
                <a16:creationId xmlns:a16="http://schemas.microsoft.com/office/drawing/2014/main" id="{524EAB71-F0F1-4167-B7EC-19210BFA7512}"/>
              </a:ext>
            </a:extLst>
          </p:cNvPr>
          <p:cNvSpPr txBox="1"/>
          <p:nvPr/>
        </p:nvSpPr>
        <p:spPr>
          <a:xfrm>
            <a:off x="315686" y="812412"/>
            <a:ext cx="5675086" cy="399072"/>
          </a:xfrm>
          <a:prstGeom prst="rect">
            <a:avLst/>
          </a:prstGeom>
          <a:noFill/>
        </p:spPr>
        <p:txBody>
          <a:bodyPr vert="horz" wrap="square" tIns="45720" bIns="45720" spcCol="0" rtlCol="0">
            <a:noAutofit/>
          </a:bodyPr>
          <a:lstStyle/>
          <a:p>
            <a:pPr>
              <a:lnSpc>
                <a:spcPct val="140000"/>
              </a:lnSpc>
            </a:pPr>
            <a:r>
              <a:rPr lang="en-US" sz="1200" b="1"/>
              <a:t>RL-Readiness: Problem Statement</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369332"/>
          </a:xfrm>
          <a:prstGeom prst="rect">
            <a:avLst/>
          </a:prstGeom>
          <a:noFill/>
        </p:spPr>
        <p:txBody>
          <a:bodyPr wrap="square" rtlCol="0">
            <a:spAutoFit/>
          </a:bodyPr>
          <a:lstStyle/>
          <a:p>
            <a:pPr algn="ctr"/>
            <a:r>
              <a:rPr lang="en-US" b="1"/>
              <a:t>BRAIN &amp; MT DESIGN</a:t>
            </a:r>
          </a:p>
        </p:txBody>
      </p:sp>
      <p:grpSp>
        <p:nvGrpSpPr>
          <p:cNvPr id="35" name="Group 34">
            <a:extLst>
              <a:ext uri="{FF2B5EF4-FFF2-40B4-BE49-F238E27FC236}">
                <a16:creationId xmlns:a16="http://schemas.microsoft.com/office/drawing/2014/main" id="{08993392-ECE1-4252-993A-49E7A4B50979}"/>
              </a:ext>
            </a:extLst>
          </p:cNvPr>
          <p:cNvGrpSpPr/>
          <p:nvPr/>
        </p:nvGrpSpPr>
        <p:grpSpPr>
          <a:xfrm>
            <a:off x="8998026" y="88103"/>
            <a:ext cx="3111176" cy="849591"/>
            <a:chOff x="8661722" y="4490977"/>
            <a:chExt cx="3111176" cy="849591"/>
          </a:xfrm>
        </p:grpSpPr>
        <p:sp>
          <p:nvSpPr>
            <p:cNvPr id="34" name="Rectangle 33">
              <a:extLst>
                <a:ext uri="{FF2B5EF4-FFF2-40B4-BE49-F238E27FC236}">
                  <a16:creationId xmlns:a16="http://schemas.microsoft.com/office/drawing/2014/main" id="{2F976CC3-1243-4693-99D3-5EE51D4D4A8E}"/>
                </a:ext>
              </a:extLst>
            </p:cNvPr>
            <p:cNvSpPr/>
            <p:nvPr/>
          </p:nvSpPr>
          <p:spPr>
            <a:xfrm>
              <a:off x="8661722" y="4490977"/>
              <a:ext cx="3111176" cy="849591"/>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900" b="1"/>
                <a:t>Legend</a:t>
              </a:r>
            </a:p>
          </p:txBody>
        </p:sp>
        <p:sp>
          <p:nvSpPr>
            <p:cNvPr id="8" name="Diamond 7">
              <a:extLst>
                <a:ext uri="{FF2B5EF4-FFF2-40B4-BE49-F238E27FC236}">
                  <a16:creationId xmlns:a16="http://schemas.microsoft.com/office/drawing/2014/main" id="{5FED511F-446C-43B8-BBA8-A2FEACFAF11C}"/>
                </a:ext>
              </a:extLst>
            </p:cNvPr>
            <p:cNvSpPr/>
            <p:nvPr/>
          </p:nvSpPr>
          <p:spPr>
            <a:xfrm>
              <a:off x="10442302" y="5055288"/>
              <a:ext cx="229561" cy="215444"/>
            </a:xfrm>
            <a:prstGeom prst="diamond">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9" name="Rectangle 8">
              <a:extLst>
                <a:ext uri="{FF2B5EF4-FFF2-40B4-BE49-F238E27FC236}">
                  <a16:creationId xmlns:a16="http://schemas.microsoft.com/office/drawing/2014/main" id="{944ADAE0-C881-410C-ACC3-16B1BD313851}"/>
                </a:ext>
              </a:extLst>
            </p:cNvPr>
            <p:cNvSpPr/>
            <p:nvPr/>
          </p:nvSpPr>
          <p:spPr>
            <a:xfrm>
              <a:off x="10442302" y="4751690"/>
              <a:ext cx="229561" cy="215445"/>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11" name="Rectangle 10">
              <a:extLst>
                <a:ext uri="{FF2B5EF4-FFF2-40B4-BE49-F238E27FC236}">
                  <a16:creationId xmlns:a16="http://schemas.microsoft.com/office/drawing/2014/main" id="{0EC8FB08-4D46-42EB-BFE7-64C126C737A3}"/>
                </a:ext>
              </a:extLst>
            </p:cNvPr>
            <p:cNvSpPr/>
            <p:nvPr/>
          </p:nvSpPr>
          <p:spPr>
            <a:xfrm>
              <a:off x="8853176" y="4753038"/>
              <a:ext cx="227160" cy="21544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1" name="Diamond 20">
              <a:extLst>
                <a:ext uri="{FF2B5EF4-FFF2-40B4-BE49-F238E27FC236}">
                  <a16:creationId xmlns:a16="http://schemas.microsoft.com/office/drawing/2014/main" id="{C106D9DD-0060-4C26-AB7B-DC4A74DF043E}"/>
                </a:ext>
              </a:extLst>
            </p:cNvPr>
            <p:cNvSpPr/>
            <p:nvPr/>
          </p:nvSpPr>
          <p:spPr>
            <a:xfrm>
              <a:off x="8850774" y="5055289"/>
              <a:ext cx="229561" cy="215444"/>
            </a:xfrm>
            <a:prstGeom prst="diamond">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3" name="TextBox 22">
              <a:extLst>
                <a:ext uri="{FF2B5EF4-FFF2-40B4-BE49-F238E27FC236}">
                  <a16:creationId xmlns:a16="http://schemas.microsoft.com/office/drawing/2014/main" id="{CAA98D17-603D-493A-B7FA-E333F848C50D}"/>
                </a:ext>
              </a:extLst>
            </p:cNvPr>
            <p:cNvSpPr txBox="1"/>
            <p:nvPr/>
          </p:nvSpPr>
          <p:spPr>
            <a:xfrm>
              <a:off x="10671863" y="5055289"/>
              <a:ext cx="1042976" cy="215444"/>
            </a:xfrm>
            <a:prstGeom prst="rect">
              <a:avLst/>
            </a:prstGeom>
            <a:noFill/>
          </p:spPr>
          <p:txBody>
            <a:bodyPr wrap="square" rtlCol="0">
              <a:spAutoFit/>
            </a:bodyPr>
            <a:lstStyle/>
            <a:p>
              <a:r>
                <a:rPr lang="en-US" sz="800"/>
                <a:t>Learned selector</a:t>
              </a:r>
            </a:p>
          </p:txBody>
        </p:sp>
        <p:sp>
          <p:nvSpPr>
            <p:cNvPr id="28" name="TextBox 27">
              <a:extLst>
                <a:ext uri="{FF2B5EF4-FFF2-40B4-BE49-F238E27FC236}">
                  <a16:creationId xmlns:a16="http://schemas.microsoft.com/office/drawing/2014/main" id="{7A66EE45-89F1-4F64-A958-B25DC2312F65}"/>
                </a:ext>
              </a:extLst>
            </p:cNvPr>
            <p:cNvSpPr txBox="1"/>
            <p:nvPr/>
          </p:nvSpPr>
          <p:spPr>
            <a:xfrm>
              <a:off x="10671863" y="4751691"/>
              <a:ext cx="1042976" cy="215444"/>
            </a:xfrm>
            <a:prstGeom prst="rect">
              <a:avLst/>
            </a:prstGeom>
            <a:noFill/>
          </p:spPr>
          <p:txBody>
            <a:bodyPr wrap="square" rtlCol="0">
              <a:spAutoFit/>
            </a:bodyPr>
            <a:lstStyle/>
            <a:p>
              <a:r>
                <a:rPr lang="en-US" sz="800"/>
                <a:t>Learned concept</a:t>
              </a:r>
            </a:p>
          </p:txBody>
        </p:sp>
        <p:sp>
          <p:nvSpPr>
            <p:cNvPr id="30" name="TextBox 29">
              <a:extLst>
                <a:ext uri="{FF2B5EF4-FFF2-40B4-BE49-F238E27FC236}">
                  <a16:creationId xmlns:a16="http://schemas.microsoft.com/office/drawing/2014/main" id="{7A23FEDA-D05C-445F-B0EA-267726327380}"/>
                </a:ext>
              </a:extLst>
            </p:cNvPr>
            <p:cNvSpPr txBox="1"/>
            <p:nvPr/>
          </p:nvSpPr>
          <p:spPr>
            <a:xfrm>
              <a:off x="9085986" y="5056635"/>
              <a:ext cx="1246207" cy="215444"/>
            </a:xfrm>
            <a:prstGeom prst="rect">
              <a:avLst/>
            </a:prstGeom>
            <a:noFill/>
          </p:spPr>
          <p:txBody>
            <a:bodyPr wrap="square" rtlCol="0">
              <a:spAutoFit/>
            </a:bodyPr>
            <a:lstStyle/>
            <a:p>
              <a:r>
                <a:rPr lang="en-US" sz="800"/>
                <a:t>Programmed selector</a:t>
              </a:r>
            </a:p>
          </p:txBody>
        </p:sp>
        <p:sp>
          <p:nvSpPr>
            <p:cNvPr id="32" name="TextBox 31">
              <a:extLst>
                <a:ext uri="{FF2B5EF4-FFF2-40B4-BE49-F238E27FC236}">
                  <a16:creationId xmlns:a16="http://schemas.microsoft.com/office/drawing/2014/main" id="{B9AB2E96-EE57-4F52-81C2-B7BD49FAF43D}"/>
                </a:ext>
              </a:extLst>
            </p:cNvPr>
            <p:cNvSpPr txBox="1"/>
            <p:nvPr/>
          </p:nvSpPr>
          <p:spPr>
            <a:xfrm>
              <a:off x="9085987" y="4754657"/>
              <a:ext cx="1246206" cy="215444"/>
            </a:xfrm>
            <a:prstGeom prst="rect">
              <a:avLst/>
            </a:prstGeom>
            <a:noFill/>
          </p:spPr>
          <p:txBody>
            <a:bodyPr wrap="square" rtlCol="0">
              <a:spAutoFit/>
            </a:bodyPr>
            <a:lstStyle/>
            <a:p>
              <a:r>
                <a:rPr lang="en-US" sz="800"/>
                <a:t>Programmed concept</a:t>
              </a:r>
            </a:p>
          </p:txBody>
        </p:sp>
      </p:grpSp>
      <p:grpSp>
        <p:nvGrpSpPr>
          <p:cNvPr id="100" name="Group 99">
            <a:extLst>
              <a:ext uri="{FF2B5EF4-FFF2-40B4-BE49-F238E27FC236}">
                <a16:creationId xmlns:a16="http://schemas.microsoft.com/office/drawing/2014/main" id="{FDCF7DDC-D0C5-479F-A930-5B0308F1CE14}"/>
              </a:ext>
            </a:extLst>
          </p:cNvPr>
          <p:cNvGrpSpPr/>
          <p:nvPr/>
        </p:nvGrpSpPr>
        <p:grpSpPr>
          <a:xfrm>
            <a:off x="2330417" y="4891332"/>
            <a:ext cx="3730906" cy="859433"/>
            <a:chOff x="686765" y="4313499"/>
            <a:chExt cx="3730906" cy="859433"/>
          </a:xfrm>
        </p:grpSpPr>
        <p:sp>
          <p:nvSpPr>
            <p:cNvPr id="17" name="Rectangle 16">
              <a:extLst>
                <a:ext uri="{FF2B5EF4-FFF2-40B4-BE49-F238E27FC236}">
                  <a16:creationId xmlns:a16="http://schemas.microsoft.com/office/drawing/2014/main" id="{BA5D6EA0-4695-4197-A7F7-C67462FC5667}"/>
                </a:ext>
              </a:extLst>
            </p:cNvPr>
            <p:cNvSpPr/>
            <p:nvPr/>
          </p:nvSpPr>
          <p:spPr>
            <a:xfrm>
              <a:off x="686765" y="4313499"/>
              <a:ext cx="3730906"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i="1"/>
                <a:t>Monolithic Brain</a:t>
              </a:r>
            </a:p>
          </p:txBody>
        </p:sp>
        <p:sp>
          <p:nvSpPr>
            <p:cNvPr id="51" name="Rectangle 50">
              <a:extLst>
                <a:ext uri="{FF2B5EF4-FFF2-40B4-BE49-F238E27FC236}">
                  <a16:creationId xmlns:a16="http://schemas.microsoft.com/office/drawing/2014/main" id="{940C8A5F-320E-41FD-9234-54CE1E1E1CE8}"/>
                </a:ext>
              </a:extLst>
            </p:cNvPr>
            <p:cNvSpPr/>
            <p:nvPr/>
          </p:nvSpPr>
          <p:spPr>
            <a:xfrm>
              <a:off x="2003872" y="4708145"/>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bg1"/>
                  </a:solidFill>
                </a:rPr>
                <a:t>Get Cart to Top</a:t>
              </a:r>
            </a:p>
          </p:txBody>
        </p:sp>
        <p:sp>
          <p:nvSpPr>
            <p:cNvPr id="53" name="Rectangle: Rounded Corners 52">
              <a:extLst>
                <a:ext uri="{FF2B5EF4-FFF2-40B4-BE49-F238E27FC236}">
                  <a16:creationId xmlns:a16="http://schemas.microsoft.com/office/drawing/2014/main" id="{11C358C3-B457-41CB-877F-03DB0D9AF34D}"/>
                </a:ext>
              </a:extLst>
            </p:cNvPr>
            <p:cNvSpPr/>
            <p:nvPr/>
          </p:nvSpPr>
          <p:spPr>
            <a:xfrm>
              <a:off x="903549"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input</a:t>
              </a:r>
            </a:p>
          </p:txBody>
        </p:sp>
        <p:cxnSp>
          <p:nvCxnSpPr>
            <p:cNvPr id="55" name="Straight Arrow Connector 54">
              <a:extLst>
                <a:ext uri="{FF2B5EF4-FFF2-40B4-BE49-F238E27FC236}">
                  <a16:creationId xmlns:a16="http://schemas.microsoft.com/office/drawing/2014/main" id="{C28423EE-9E5F-4B4C-B42C-AE8765E4F22F}"/>
                </a:ext>
              </a:extLst>
            </p:cNvPr>
            <p:cNvCxnSpPr>
              <a:stCxn id="53" idx="3"/>
              <a:endCxn id="51" idx="1"/>
            </p:cNvCxnSpPr>
            <p:nvPr/>
          </p:nvCxnSpPr>
          <p:spPr>
            <a:xfrm>
              <a:off x="1670613"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Rounded Corners 56">
              <a:extLst>
                <a:ext uri="{FF2B5EF4-FFF2-40B4-BE49-F238E27FC236}">
                  <a16:creationId xmlns:a16="http://schemas.microsoft.com/office/drawing/2014/main" id="{6A8A3EE6-5CBF-4118-BDA9-8F0094101C20}"/>
                </a:ext>
              </a:extLst>
            </p:cNvPr>
            <p:cNvSpPr/>
            <p:nvPr/>
          </p:nvSpPr>
          <p:spPr>
            <a:xfrm>
              <a:off x="3427558"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output</a:t>
              </a:r>
            </a:p>
          </p:txBody>
        </p:sp>
        <p:cxnSp>
          <p:nvCxnSpPr>
            <p:cNvPr id="59" name="Straight Arrow Connector 58">
              <a:extLst>
                <a:ext uri="{FF2B5EF4-FFF2-40B4-BE49-F238E27FC236}">
                  <a16:creationId xmlns:a16="http://schemas.microsoft.com/office/drawing/2014/main" id="{C286D0CD-981F-4A00-AC47-2313F217A846}"/>
                </a:ext>
              </a:extLst>
            </p:cNvPr>
            <p:cNvCxnSpPr>
              <a:stCxn id="51" idx="3"/>
              <a:endCxn id="57" idx="1"/>
            </p:cNvCxnSpPr>
            <p:nvPr/>
          </p:nvCxnSpPr>
          <p:spPr>
            <a:xfrm>
              <a:off x="3094299"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1" name="Group 100">
            <a:extLst>
              <a:ext uri="{FF2B5EF4-FFF2-40B4-BE49-F238E27FC236}">
                <a16:creationId xmlns:a16="http://schemas.microsoft.com/office/drawing/2014/main" id="{33ECB6EA-C6A8-4F4A-BB44-36C1F6FF7097}"/>
              </a:ext>
            </a:extLst>
          </p:cNvPr>
          <p:cNvGrpSpPr/>
          <p:nvPr/>
        </p:nvGrpSpPr>
        <p:grpSpPr>
          <a:xfrm>
            <a:off x="6138662" y="5089079"/>
            <a:ext cx="4384876" cy="1323372"/>
            <a:chOff x="5137231" y="4327003"/>
            <a:chExt cx="4384876" cy="1323372"/>
          </a:xfrm>
        </p:grpSpPr>
        <p:sp>
          <p:nvSpPr>
            <p:cNvPr id="63" name="Rectangle 62">
              <a:extLst>
                <a:ext uri="{FF2B5EF4-FFF2-40B4-BE49-F238E27FC236}">
                  <a16:creationId xmlns:a16="http://schemas.microsoft.com/office/drawing/2014/main" id="{2286D9D4-A504-4F15-98C6-22022A4376DD}"/>
                </a:ext>
              </a:extLst>
            </p:cNvPr>
            <p:cNvSpPr/>
            <p:nvPr/>
          </p:nvSpPr>
          <p:spPr>
            <a:xfrm>
              <a:off x="5137231" y="4327003"/>
              <a:ext cx="4384876" cy="132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i="1"/>
                <a:t>Multi-concept 1: Operating Regions</a:t>
              </a:r>
            </a:p>
          </p:txBody>
        </p:sp>
        <p:sp>
          <p:nvSpPr>
            <p:cNvPr id="65" name="Rectangle 64">
              <a:extLst>
                <a:ext uri="{FF2B5EF4-FFF2-40B4-BE49-F238E27FC236}">
                  <a16:creationId xmlns:a16="http://schemas.microsoft.com/office/drawing/2014/main" id="{104C9113-D209-439C-B99F-FBA7C7BBDC4F}"/>
                </a:ext>
              </a:extLst>
            </p:cNvPr>
            <p:cNvSpPr/>
            <p:nvPr/>
          </p:nvSpPr>
          <p:spPr>
            <a:xfrm>
              <a:off x="7060080" y="4708145"/>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bg1"/>
                  </a:solidFill>
                </a:rPr>
                <a:t>Get Momentum</a:t>
              </a:r>
            </a:p>
          </p:txBody>
        </p:sp>
        <p:sp>
          <p:nvSpPr>
            <p:cNvPr id="67" name="Rectangle: Rounded Corners 66">
              <a:extLst>
                <a:ext uri="{FF2B5EF4-FFF2-40B4-BE49-F238E27FC236}">
                  <a16:creationId xmlns:a16="http://schemas.microsoft.com/office/drawing/2014/main" id="{694A10F7-2833-4E9D-8E11-C052E1EF163E}"/>
                </a:ext>
              </a:extLst>
            </p:cNvPr>
            <p:cNvSpPr/>
            <p:nvPr/>
          </p:nvSpPr>
          <p:spPr>
            <a:xfrm>
              <a:off x="5411888" y="4955329"/>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input</a:t>
              </a:r>
            </a:p>
          </p:txBody>
        </p:sp>
        <p:cxnSp>
          <p:nvCxnSpPr>
            <p:cNvPr id="69" name="Straight Arrow Connector 68">
              <a:extLst>
                <a:ext uri="{FF2B5EF4-FFF2-40B4-BE49-F238E27FC236}">
                  <a16:creationId xmlns:a16="http://schemas.microsoft.com/office/drawing/2014/main" id="{E8E45C3F-43DD-45A7-B560-4D4878EB82DE}"/>
                </a:ext>
              </a:extLst>
            </p:cNvPr>
            <p:cNvCxnSpPr>
              <a:cxnSpLocks/>
              <a:stCxn id="67" idx="3"/>
              <a:endCxn id="75" idx="1"/>
            </p:cNvCxnSpPr>
            <p:nvPr/>
          </p:nvCxnSpPr>
          <p:spPr>
            <a:xfrm>
              <a:off x="6178952" y="5063861"/>
              <a:ext cx="239939" cy="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Rounded Corners 70">
              <a:extLst>
                <a:ext uri="{FF2B5EF4-FFF2-40B4-BE49-F238E27FC236}">
                  <a16:creationId xmlns:a16="http://schemas.microsoft.com/office/drawing/2014/main" id="{7E3BABF2-1970-4813-A20E-ECE4C7839FAE}"/>
                </a:ext>
              </a:extLst>
            </p:cNvPr>
            <p:cNvSpPr/>
            <p:nvPr/>
          </p:nvSpPr>
          <p:spPr>
            <a:xfrm>
              <a:off x="8483766"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output</a:t>
              </a:r>
            </a:p>
          </p:txBody>
        </p:sp>
        <p:cxnSp>
          <p:nvCxnSpPr>
            <p:cNvPr id="73" name="Straight Arrow Connector 72">
              <a:extLst>
                <a:ext uri="{FF2B5EF4-FFF2-40B4-BE49-F238E27FC236}">
                  <a16:creationId xmlns:a16="http://schemas.microsoft.com/office/drawing/2014/main" id="{CFE42B36-B692-4C16-88DF-B2B45B3B5F6E}"/>
                </a:ext>
              </a:extLst>
            </p:cNvPr>
            <p:cNvCxnSpPr>
              <a:cxnSpLocks/>
              <a:stCxn id="65" idx="3"/>
              <a:endCxn id="71" idx="1"/>
            </p:cNvCxnSpPr>
            <p:nvPr/>
          </p:nvCxnSpPr>
          <p:spPr>
            <a:xfrm>
              <a:off x="8150507"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Diamond 74">
              <a:extLst>
                <a:ext uri="{FF2B5EF4-FFF2-40B4-BE49-F238E27FC236}">
                  <a16:creationId xmlns:a16="http://schemas.microsoft.com/office/drawing/2014/main" id="{1C714F58-6CA8-443B-8A01-B56659FA954A}"/>
                </a:ext>
              </a:extLst>
            </p:cNvPr>
            <p:cNvSpPr/>
            <p:nvPr/>
          </p:nvSpPr>
          <p:spPr>
            <a:xfrm>
              <a:off x="6418891" y="4956948"/>
              <a:ext cx="229561" cy="215444"/>
            </a:xfrm>
            <a:prstGeom prst="diamond">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endParaRPr>
            </a:p>
          </p:txBody>
        </p:sp>
        <p:sp>
          <p:nvSpPr>
            <p:cNvPr id="82" name="Rectangle 81">
              <a:extLst>
                <a:ext uri="{FF2B5EF4-FFF2-40B4-BE49-F238E27FC236}">
                  <a16:creationId xmlns:a16="http://schemas.microsoft.com/office/drawing/2014/main" id="{A63923A8-87AC-4CEA-A7FB-A899CA1C67CB}"/>
                </a:ext>
              </a:extLst>
            </p:cNvPr>
            <p:cNvSpPr/>
            <p:nvPr/>
          </p:nvSpPr>
          <p:spPr>
            <a:xfrm>
              <a:off x="7060080" y="5172392"/>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bg1"/>
                  </a:solidFill>
                </a:rPr>
                <a:t>Stop Cart at Top</a:t>
              </a:r>
            </a:p>
          </p:txBody>
        </p:sp>
        <p:sp>
          <p:nvSpPr>
            <p:cNvPr id="90" name="Rectangle: Rounded Corners 89">
              <a:extLst>
                <a:ext uri="{FF2B5EF4-FFF2-40B4-BE49-F238E27FC236}">
                  <a16:creationId xmlns:a16="http://schemas.microsoft.com/office/drawing/2014/main" id="{AAAA233D-0EFC-4D8B-B6D4-D62762A49730}"/>
                </a:ext>
              </a:extLst>
            </p:cNvPr>
            <p:cNvSpPr/>
            <p:nvPr/>
          </p:nvSpPr>
          <p:spPr>
            <a:xfrm>
              <a:off x="8483766" y="5204132"/>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output</a:t>
              </a:r>
            </a:p>
          </p:txBody>
        </p:sp>
        <p:cxnSp>
          <p:nvCxnSpPr>
            <p:cNvPr id="92" name="Straight Arrow Connector 91">
              <a:extLst>
                <a:ext uri="{FF2B5EF4-FFF2-40B4-BE49-F238E27FC236}">
                  <a16:creationId xmlns:a16="http://schemas.microsoft.com/office/drawing/2014/main" id="{4CFA7772-4D35-46F6-8D2B-4133D011D957}"/>
                </a:ext>
              </a:extLst>
            </p:cNvPr>
            <p:cNvCxnSpPr>
              <a:cxnSpLocks/>
              <a:stCxn id="82" idx="3"/>
              <a:endCxn id="90" idx="1"/>
            </p:cNvCxnSpPr>
            <p:nvPr/>
          </p:nvCxnSpPr>
          <p:spPr>
            <a:xfrm>
              <a:off x="8150507" y="5312664"/>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ctor: Elbow 94">
              <a:extLst>
                <a:ext uri="{FF2B5EF4-FFF2-40B4-BE49-F238E27FC236}">
                  <a16:creationId xmlns:a16="http://schemas.microsoft.com/office/drawing/2014/main" id="{F023E016-65F8-4612-9E61-A398568CEAE0}"/>
                </a:ext>
              </a:extLst>
            </p:cNvPr>
            <p:cNvCxnSpPr>
              <a:stCxn id="75" idx="0"/>
              <a:endCxn id="65" idx="1"/>
            </p:cNvCxnSpPr>
            <p:nvPr/>
          </p:nvCxnSpPr>
          <p:spPr>
            <a:xfrm rot="5400000" flipH="1" flipV="1">
              <a:off x="6742611" y="4639479"/>
              <a:ext cx="108531" cy="5264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9594B4F8-8BD1-406A-B5D0-D2097FF19D92}"/>
                </a:ext>
              </a:extLst>
            </p:cNvPr>
            <p:cNvCxnSpPr>
              <a:cxnSpLocks/>
              <a:stCxn id="75" idx="2"/>
              <a:endCxn id="82" idx="1"/>
            </p:cNvCxnSpPr>
            <p:nvPr/>
          </p:nvCxnSpPr>
          <p:spPr>
            <a:xfrm rot="16200000" flipH="1">
              <a:off x="6726740" y="4979324"/>
              <a:ext cx="140272" cy="5264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EA4AC5CE-3F2C-4955-9B7E-9B36C27A5E1D}"/>
              </a:ext>
            </a:extLst>
          </p:cNvPr>
          <p:cNvGrpSpPr/>
          <p:nvPr/>
        </p:nvGrpSpPr>
        <p:grpSpPr>
          <a:xfrm>
            <a:off x="999083" y="5825936"/>
            <a:ext cx="5065374" cy="859433"/>
            <a:chOff x="415291" y="5952847"/>
            <a:chExt cx="5065374" cy="859433"/>
          </a:xfrm>
        </p:grpSpPr>
        <p:sp>
          <p:nvSpPr>
            <p:cNvPr id="37" name="Rectangle 36">
              <a:extLst>
                <a:ext uri="{FF2B5EF4-FFF2-40B4-BE49-F238E27FC236}">
                  <a16:creationId xmlns:a16="http://schemas.microsoft.com/office/drawing/2014/main" id="{26753468-40E4-450B-827A-C40EEB12388A}"/>
                </a:ext>
              </a:extLst>
            </p:cNvPr>
            <p:cNvSpPr/>
            <p:nvPr/>
          </p:nvSpPr>
          <p:spPr>
            <a:xfrm>
              <a:off x="415291" y="5952847"/>
              <a:ext cx="5065374"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i="1"/>
                <a:t>Monolithic Brain w Pre-processor</a:t>
              </a:r>
            </a:p>
          </p:txBody>
        </p:sp>
        <p:sp>
          <p:nvSpPr>
            <p:cNvPr id="38" name="Rectangle 37">
              <a:extLst>
                <a:ext uri="{FF2B5EF4-FFF2-40B4-BE49-F238E27FC236}">
                  <a16:creationId xmlns:a16="http://schemas.microsoft.com/office/drawing/2014/main" id="{476E070B-7FD7-40ED-82A2-966836F823D8}"/>
                </a:ext>
              </a:extLst>
            </p:cNvPr>
            <p:cNvSpPr/>
            <p:nvPr/>
          </p:nvSpPr>
          <p:spPr>
            <a:xfrm>
              <a:off x="3066865" y="6347493"/>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bg1"/>
                  </a:solidFill>
                </a:rPr>
                <a:t>Get Cart to Top</a:t>
              </a:r>
            </a:p>
          </p:txBody>
        </p:sp>
        <p:sp>
          <p:nvSpPr>
            <p:cNvPr id="39" name="Rectangle: Rounded Corners 38">
              <a:extLst>
                <a:ext uri="{FF2B5EF4-FFF2-40B4-BE49-F238E27FC236}">
                  <a16:creationId xmlns:a16="http://schemas.microsoft.com/office/drawing/2014/main" id="{48B2E69A-ACA5-4D25-BF57-498113DD87FA}"/>
                </a:ext>
              </a:extLst>
            </p:cNvPr>
            <p:cNvSpPr/>
            <p:nvPr/>
          </p:nvSpPr>
          <p:spPr>
            <a:xfrm>
              <a:off x="586742" y="6379233"/>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input</a:t>
              </a:r>
            </a:p>
          </p:txBody>
        </p:sp>
        <p:cxnSp>
          <p:nvCxnSpPr>
            <p:cNvPr id="40" name="Straight Arrow Connector 39">
              <a:extLst>
                <a:ext uri="{FF2B5EF4-FFF2-40B4-BE49-F238E27FC236}">
                  <a16:creationId xmlns:a16="http://schemas.microsoft.com/office/drawing/2014/main" id="{744C9647-79E2-40F6-9928-D62CFC6A18BB}"/>
                </a:ext>
              </a:extLst>
            </p:cNvPr>
            <p:cNvCxnSpPr>
              <a:cxnSpLocks/>
              <a:stCxn id="39" idx="3"/>
              <a:endCxn id="4" idx="1"/>
            </p:cNvCxnSpPr>
            <p:nvPr/>
          </p:nvCxnSpPr>
          <p:spPr>
            <a:xfrm flipV="1">
              <a:off x="1353806" y="6486782"/>
              <a:ext cx="292114" cy="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7C6777CD-B3A0-4B30-BB19-891CF536A6EC}"/>
                </a:ext>
              </a:extLst>
            </p:cNvPr>
            <p:cNvSpPr/>
            <p:nvPr/>
          </p:nvSpPr>
          <p:spPr>
            <a:xfrm>
              <a:off x="4490551" y="6379233"/>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output</a:t>
              </a:r>
            </a:p>
          </p:txBody>
        </p:sp>
        <p:cxnSp>
          <p:nvCxnSpPr>
            <p:cNvPr id="42" name="Straight Arrow Connector 41">
              <a:extLst>
                <a:ext uri="{FF2B5EF4-FFF2-40B4-BE49-F238E27FC236}">
                  <a16:creationId xmlns:a16="http://schemas.microsoft.com/office/drawing/2014/main" id="{FD5AB829-066A-4710-A2F0-BCE0DA1EAF8A}"/>
                </a:ext>
              </a:extLst>
            </p:cNvPr>
            <p:cNvCxnSpPr>
              <a:stCxn id="38" idx="3"/>
              <a:endCxn id="41" idx="1"/>
            </p:cNvCxnSpPr>
            <p:nvPr/>
          </p:nvCxnSpPr>
          <p:spPr>
            <a:xfrm>
              <a:off x="4157292" y="6487765"/>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890C550D-2AF5-474C-B5DE-D25DA194E0F9}"/>
                </a:ext>
              </a:extLst>
            </p:cNvPr>
            <p:cNvSpPr/>
            <p:nvPr/>
          </p:nvSpPr>
          <p:spPr>
            <a:xfrm>
              <a:off x="1645920" y="6346510"/>
              <a:ext cx="1120140" cy="28054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bg1"/>
                  </a:solidFill>
                </a:rPr>
                <a:t>Remove Speed</a:t>
              </a:r>
            </a:p>
          </p:txBody>
        </p:sp>
        <p:cxnSp>
          <p:nvCxnSpPr>
            <p:cNvPr id="10" name="Straight Arrow Connector 9">
              <a:extLst>
                <a:ext uri="{FF2B5EF4-FFF2-40B4-BE49-F238E27FC236}">
                  <a16:creationId xmlns:a16="http://schemas.microsoft.com/office/drawing/2014/main" id="{2E9F4FBF-727D-4623-B549-E2B125031D9B}"/>
                </a:ext>
              </a:extLst>
            </p:cNvPr>
            <p:cNvCxnSpPr>
              <a:cxnSpLocks/>
              <a:stCxn id="4" idx="3"/>
              <a:endCxn id="38" idx="1"/>
            </p:cNvCxnSpPr>
            <p:nvPr/>
          </p:nvCxnSpPr>
          <p:spPr>
            <a:xfrm>
              <a:off x="2766060" y="6486782"/>
              <a:ext cx="300805" cy="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7632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1A14F3AE-8FAA-4A35-940B-81C432C89F21}"/>
              </a:ext>
            </a:extLst>
          </p:cNvPr>
          <p:cNvGraphicFramePr/>
          <p:nvPr/>
        </p:nvGraphicFramePr>
        <p:xfrm>
          <a:off x="517889" y="201582"/>
          <a:ext cx="2811983" cy="1095756"/>
        </p:xfrm>
        <a:graphic>
          <a:graphicData uri="http://schemas.openxmlformats.org/drawingml/2006/table">
            <a:tbl>
              <a:tblPr bandRow="1">
                <a:tableStyleId>{69C7853C-536D-4A76-A0AE-DD22124D55A5}</a:tableStyleId>
              </a:tblPr>
              <a:tblGrid>
                <a:gridCol w="1973950">
                  <a:extLst>
                    <a:ext uri="{9D8B030D-6E8A-4147-A177-3AD203B41FA5}">
                      <a16:colId xmlns:a16="http://schemas.microsoft.com/office/drawing/2014/main" val="2027351217"/>
                    </a:ext>
                  </a:extLst>
                </a:gridCol>
                <a:gridCol w="838033">
                  <a:extLst>
                    <a:ext uri="{9D8B030D-6E8A-4147-A177-3AD203B41FA5}">
                      <a16:colId xmlns:a16="http://schemas.microsoft.com/office/drawing/2014/main" val="3429813624"/>
                    </a:ext>
                  </a:extLst>
                </a:gridCol>
              </a:tblGrid>
              <a:tr h="133350">
                <a:tc>
                  <a:txBody>
                    <a:bodyPr/>
                    <a:lstStyle/>
                    <a:p>
                      <a:pPr algn="ctr" fontAlgn="t">
                        <a:spcBef>
                          <a:spcPts val="0"/>
                        </a:spcBef>
                        <a:spcAft>
                          <a:spcPts val="0"/>
                        </a:spcAft>
                      </a:pPr>
                      <a:r>
                        <a:rPr lang="en-US" sz="800" b="1" u="none" strike="noStrike" kern="1200" dirty="0">
                          <a:solidFill>
                            <a:schemeClr val="dk1"/>
                          </a:solidFill>
                          <a:effectLst/>
                        </a:rPr>
                        <a:t>RMS error</a:t>
                      </a:r>
                      <a:br>
                        <a:rPr lang="en-US" sz="800" b="1" u="none" strike="noStrike" kern="1200" dirty="0">
                          <a:solidFill>
                            <a:schemeClr val="dk1"/>
                          </a:solidFill>
                          <a:effectLst/>
                        </a:rPr>
                      </a:br>
                      <a:r>
                        <a:rPr lang="en-US" sz="800" b="1" u="none" strike="noStrike" kern="1200" dirty="0">
                          <a:solidFill>
                            <a:schemeClr val="dk1"/>
                          </a:solidFill>
                          <a:effectLst/>
                        </a:rPr>
                        <a:t>(x distance to 0.45)</a:t>
                      </a:r>
                      <a:endParaRPr lang="en-US" sz="800" b="1" u="none" strike="noStrike" kern="1200" dirty="0">
                        <a:solidFill>
                          <a:schemeClr val="dk1"/>
                        </a:solidFill>
                        <a:effectLst/>
                        <a:latin typeface="+mn-lt"/>
                        <a:ea typeface="+mn-ea"/>
                        <a:cs typeface="+mn-cs"/>
                      </a:endParaRPr>
                    </a:p>
                  </a:txBody>
                  <a:tcPr marL="50038" marR="50038" marT="25019" marB="25019"/>
                </a:tc>
                <a:tc>
                  <a:txBody>
                    <a:bodyPr/>
                    <a:lstStyle/>
                    <a:p>
                      <a:pPr algn="ctr" fontAlgn="t">
                        <a:spcBef>
                          <a:spcPts val="0"/>
                        </a:spcBef>
                        <a:spcAft>
                          <a:spcPts val="0"/>
                        </a:spcAft>
                      </a:pPr>
                      <a:r>
                        <a:rPr lang="en-US" sz="800" b="1" u="none" strike="noStrike" kern="1200" dirty="0">
                          <a:solidFill>
                            <a:schemeClr val="dk1"/>
                          </a:solidFill>
                          <a:effectLst/>
                        </a:rPr>
                        <a:t>6.36</a:t>
                      </a:r>
                      <a:endParaRPr lang="en-US" sz="800" b="1" u="none" strike="noStrike" kern="1200" dirty="0">
                        <a:solidFill>
                          <a:schemeClr val="dk1"/>
                        </a:solidFill>
                        <a:effectLst/>
                        <a:latin typeface="+mn-lt"/>
                        <a:ea typeface="+mn-ea"/>
                        <a:cs typeface="+mn-cs"/>
                      </a:endParaRPr>
                    </a:p>
                  </a:txBody>
                  <a:tcPr marL="50038" marR="50038" marT="25019" marB="25019"/>
                </a:tc>
                <a:extLst>
                  <a:ext uri="{0D108BD9-81ED-4DB2-BD59-A6C34878D82A}">
                    <a16:rowId xmlns:a16="http://schemas.microsoft.com/office/drawing/2014/main" val="4039533912"/>
                  </a:ext>
                </a:extLst>
              </a:tr>
              <a:tr h="299974">
                <a:tc>
                  <a:txBody>
                    <a:bodyPr/>
                    <a:lstStyle/>
                    <a:p>
                      <a:pPr algn="ctr" fontAlgn="ctr">
                        <a:spcBef>
                          <a:spcPts val="0"/>
                        </a:spcBef>
                        <a:spcAft>
                          <a:spcPts val="0"/>
                        </a:spcAft>
                      </a:pPr>
                      <a:r>
                        <a:rPr lang="en-US" sz="800" u="none" strike="noStrike" dirty="0">
                          <a:effectLst/>
                        </a:rPr>
                        <a:t># of iterations to meet objective</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dirty="0">
                          <a:effectLst/>
                        </a:rPr>
                        <a:t>175</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237223635"/>
                  </a:ext>
                </a:extLst>
              </a:tr>
              <a:tr h="133350">
                <a:tc>
                  <a:txBody>
                    <a:bodyPr/>
                    <a:lstStyle/>
                    <a:p>
                      <a:pPr algn="ctr" fontAlgn="ctr">
                        <a:spcBef>
                          <a:spcPts val="0"/>
                        </a:spcBef>
                        <a:spcAft>
                          <a:spcPts val="0"/>
                        </a:spcAft>
                      </a:pPr>
                      <a:r>
                        <a:rPr lang="en-US" sz="800" u="none" strike="noStrike" dirty="0">
                          <a:effectLst/>
                        </a:rPr>
                        <a:t>Final Speed</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solidFill>
                            <a:srgbClr val="C00000"/>
                          </a:solidFill>
                          <a:effectLst/>
                          <a:latin typeface="+mn-lt"/>
                          <a:ea typeface="+mn-ea"/>
                          <a:cs typeface="+mn-cs"/>
                        </a:rPr>
                        <a:t>0.024</a:t>
                      </a:r>
                    </a:p>
                  </a:txBody>
                  <a:tcPr marL="50038" marR="50038" marT="25019" marB="25019" anchor="ctr"/>
                </a:tc>
                <a:extLst>
                  <a:ext uri="{0D108BD9-81ED-4DB2-BD59-A6C34878D82A}">
                    <a16:rowId xmlns:a16="http://schemas.microsoft.com/office/drawing/2014/main" val="2572884302"/>
                  </a:ext>
                </a:extLst>
              </a:tr>
              <a:tr h="329946">
                <a:tc>
                  <a:txBody>
                    <a:bodyPr/>
                    <a:lstStyle/>
                    <a:p>
                      <a:pPr algn="ctr" fontAlgn="ctr">
                        <a:spcBef>
                          <a:spcPts val="0"/>
                        </a:spcBef>
                        <a:spcAft>
                          <a:spcPts val="0"/>
                        </a:spcAft>
                      </a:pPr>
                      <a:r>
                        <a:rPr lang="en-US" sz="800" u="none" strike="noStrike" dirty="0">
                          <a:effectLst/>
                        </a:rPr>
                        <a:t>Champion it # / Total # of its trained (thousands)</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2,394 / 2,650</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1636473825"/>
                  </a:ext>
                </a:extLst>
              </a:tr>
            </a:tbl>
          </a:graphicData>
        </a:graphic>
      </p:graphicFrame>
      <p:grpSp>
        <p:nvGrpSpPr>
          <p:cNvPr id="19" name="Group 18">
            <a:extLst>
              <a:ext uri="{FF2B5EF4-FFF2-40B4-BE49-F238E27FC236}">
                <a16:creationId xmlns:a16="http://schemas.microsoft.com/office/drawing/2014/main" id="{7F269D53-77DA-453B-8F46-3DB3C16C101B}"/>
              </a:ext>
            </a:extLst>
          </p:cNvPr>
          <p:cNvGrpSpPr/>
          <p:nvPr/>
        </p:nvGrpSpPr>
        <p:grpSpPr>
          <a:xfrm>
            <a:off x="8694892" y="63763"/>
            <a:ext cx="3419616" cy="753534"/>
            <a:chOff x="686765" y="4313499"/>
            <a:chExt cx="3730906" cy="859433"/>
          </a:xfrm>
        </p:grpSpPr>
        <p:sp>
          <p:nvSpPr>
            <p:cNvPr id="20" name="Rectangle 19">
              <a:extLst>
                <a:ext uri="{FF2B5EF4-FFF2-40B4-BE49-F238E27FC236}">
                  <a16:creationId xmlns:a16="http://schemas.microsoft.com/office/drawing/2014/main" id="{E8A6B8A4-8DEC-46CC-8015-92E413916FD4}"/>
                </a:ext>
              </a:extLst>
            </p:cNvPr>
            <p:cNvSpPr/>
            <p:nvPr/>
          </p:nvSpPr>
          <p:spPr>
            <a:xfrm>
              <a:off x="686765" y="4313499"/>
              <a:ext cx="3730906"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i="1"/>
                <a:t>Monolithic Brain</a:t>
              </a:r>
            </a:p>
          </p:txBody>
        </p:sp>
        <p:sp>
          <p:nvSpPr>
            <p:cNvPr id="21" name="Rectangle 20">
              <a:extLst>
                <a:ext uri="{FF2B5EF4-FFF2-40B4-BE49-F238E27FC236}">
                  <a16:creationId xmlns:a16="http://schemas.microsoft.com/office/drawing/2014/main" id="{96C3215E-27D5-4F34-8B8D-50B5FF039380}"/>
                </a:ext>
              </a:extLst>
            </p:cNvPr>
            <p:cNvSpPr/>
            <p:nvPr/>
          </p:nvSpPr>
          <p:spPr>
            <a:xfrm>
              <a:off x="2003872" y="4708145"/>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Get Cart to Top</a:t>
              </a:r>
            </a:p>
          </p:txBody>
        </p:sp>
        <p:sp>
          <p:nvSpPr>
            <p:cNvPr id="22" name="Rectangle: Rounded Corners 21">
              <a:extLst>
                <a:ext uri="{FF2B5EF4-FFF2-40B4-BE49-F238E27FC236}">
                  <a16:creationId xmlns:a16="http://schemas.microsoft.com/office/drawing/2014/main" id="{4E68AD2D-7FD1-4127-BD05-C17D4C76BDD2}"/>
                </a:ext>
              </a:extLst>
            </p:cNvPr>
            <p:cNvSpPr/>
            <p:nvPr/>
          </p:nvSpPr>
          <p:spPr>
            <a:xfrm>
              <a:off x="903549"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input</a:t>
              </a:r>
            </a:p>
          </p:txBody>
        </p:sp>
        <p:cxnSp>
          <p:nvCxnSpPr>
            <p:cNvPr id="23" name="Straight Arrow Connector 22">
              <a:extLst>
                <a:ext uri="{FF2B5EF4-FFF2-40B4-BE49-F238E27FC236}">
                  <a16:creationId xmlns:a16="http://schemas.microsoft.com/office/drawing/2014/main" id="{908CADB3-BCC9-485C-9105-0CA9F16EEAA9}"/>
                </a:ext>
              </a:extLst>
            </p:cNvPr>
            <p:cNvCxnSpPr>
              <a:stCxn id="22" idx="3"/>
              <a:endCxn id="21" idx="1"/>
            </p:cNvCxnSpPr>
            <p:nvPr/>
          </p:nvCxnSpPr>
          <p:spPr>
            <a:xfrm>
              <a:off x="1670613"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30AAE19D-BE78-485B-8C08-F730EB1EA46F}"/>
                </a:ext>
              </a:extLst>
            </p:cNvPr>
            <p:cNvSpPr/>
            <p:nvPr/>
          </p:nvSpPr>
          <p:spPr>
            <a:xfrm>
              <a:off x="3427558"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output</a:t>
              </a:r>
            </a:p>
          </p:txBody>
        </p:sp>
        <p:cxnSp>
          <p:nvCxnSpPr>
            <p:cNvPr id="25" name="Straight Arrow Connector 24">
              <a:extLst>
                <a:ext uri="{FF2B5EF4-FFF2-40B4-BE49-F238E27FC236}">
                  <a16:creationId xmlns:a16="http://schemas.microsoft.com/office/drawing/2014/main" id="{BFECA39A-014C-43C1-A253-D2A04E32EE78}"/>
                </a:ext>
              </a:extLst>
            </p:cNvPr>
            <p:cNvCxnSpPr>
              <a:stCxn id="21" idx="3"/>
              <a:endCxn id="24" idx="1"/>
            </p:cNvCxnSpPr>
            <p:nvPr/>
          </p:nvCxnSpPr>
          <p:spPr>
            <a:xfrm>
              <a:off x="3094299"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6" name="Picture 5" descr="Chart, line chart&#10;&#10;Description automatically generated">
            <a:extLst>
              <a:ext uri="{FF2B5EF4-FFF2-40B4-BE49-F238E27FC236}">
                <a16:creationId xmlns:a16="http://schemas.microsoft.com/office/drawing/2014/main" id="{E8E4C7AD-5AF5-4339-BF27-12110A7924C7}"/>
              </a:ext>
            </a:extLst>
          </p:cNvPr>
          <p:cNvPicPr>
            <a:picLocks noChangeAspect="1"/>
          </p:cNvPicPr>
          <p:nvPr/>
        </p:nvPicPr>
        <p:blipFill>
          <a:blip r:embed="rId3"/>
          <a:stretch>
            <a:fillRect/>
          </a:stretch>
        </p:blipFill>
        <p:spPr>
          <a:xfrm>
            <a:off x="708055" y="4617496"/>
            <a:ext cx="3562616" cy="2180854"/>
          </a:xfrm>
          <a:prstGeom prst="rect">
            <a:avLst/>
          </a:prstGeom>
        </p:spPr>
      </p:pic>
      <p:sp>
        <p:nvSpPr>
          <p:cNvPr id="11" name="TextBox 10">
            <a:extLst>
              <a:ext uri="{FF2B5EF4-FFF2-40B4-BE49-F238E27FC236}">
                <a16:creationId xmlns:a16="http://schemas.microsoft.com/office/drawing/2014/main" id="{243C63D8-036A-4578-8F7B-36023B377A68}"/>
              </a:ext>
            </a:extLst>
          </p:cNvPr>
          <p:cNvSpPr txBox="1"/>
          <p:nvPr/>
        </p:nvSpPr>
        <p:spPr>
          <a:xfrm>
            <a:off x="6096000" y="1219512"/>
            <a:ext cx="5675086" cy="1561337"/>
          </a:xfrm>
          <a:prstGeom prst="rect">
            <a:avLst/>
          </a:prstGeom>
          <a:noFill/>
        </p:spPr>
        <p:txBody>
          <a:bodyPr vert="horz" wrap="square" tIns="45720" bIns="45720" spcCol="0" rtlCol="0">
            <a:noAutofit/>
          </a:bodyPr>
          <a:lstStyle/>
          <a:p>
            <a:pPr>
              <a:lnSpc>
                <a:spcPct val="140000"/>
              </a:lnSpc>
            </a:pPr>
            <a:r>
              <a:rPr lang="en-US" sz="1000" b="1" dirty="0"/>
              <a:t>Conclusion</a:t>
            </a:r>
          </a:p>
          <a:p>
            <a:pPr marL="171450" indent="-171450">
              <a:lnSpc>
                <a:spcPct val="140000"/>
              </a:lnSpc>
              <a:buFont typeface="Arial" panose="020B0604020202020204" pitchFamily="34" charset="0"/>
              <a:buChar char="•"/>
            </a:pPr>
            <a:r>
              <a:rPr lang="en-US" sz="1000" dirty="0"/>
              <a:t>The brain effectively controls the cart towards the top of the mountain. Unfortunately, the brain is not getting speed low when reaching the top.</a:t>
            </a:r>
          </a:p>
          <a:p>
            <a:pPr marL="171450" indent="-171450">
              <a:lnSpc>
                <a:spcPct val="140000"/>
              </a:lnSpc>
              <a:buFont typeface="Arial" panose="020B0604020202020204" pitchFamily="34" charset="0"/>
              <a:buChar char="•"/>
            </a:pPr>
            <a:r>
              <a:rPr lang="en-US" sz="1000" dirty="0"/>
              <a:t>No brain outperform this one. </a:t>
            </a:r>
            <a:r>
              <a:rPr lang="en-US" sz="1000" i="1" dirty="0"/>
              <a:t>(lacks comparison against brain with domain randomization: brain might generalize better, same, or worse.)</a:t>
            </a:r>
            <a:endParaRPr lang="en-US" sz="1000" dirty="0"/>
          </a:p>
          <a:p>
            <a:pPr marL="171450" indent="-171450">
              <a:lnSpc>
                <a:spcPct val="140000"/>
              </a:lnSpc>
              <a:buFont typeface="Arial" panose="020B0604020202020204" pitchFamily="34" charset="0"/>
              <a:buChar char="•"/>
            </a:pPr>
            <a:r>
              <a:rPr lang="en-US" sz="1000" dirty="0"/>
              <a:t>Next Steps: It is worth looking into REACH sphere on both position and speed. That seems to be the best way to enforce simultaneously meeting both objectives.</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923330"/>
          </a:xfrm>
          <a:prstGeom prst="rect">
            <a:avLst/>
          </a:prstGeom>
          <a:noFill/>
        </p:spPr>
        <p:txBody>
          <a:bodyPr wrap="square" rtlCol="0">
            <a:spAutoFit/>
          </a:bodyPr>
          <a:lstStyle/>
          <a:p>
            <a:pPr algn="ctr"/>
            <a:r>
              <a:rPr lang="en-US" b="1" dirty="0"/>
              <a:t>BEST BRAIN ASSESSMENT:</a:t>
            </a:r>
            <a:br>
              <a:rPr lang="en-US" dirty="0"/>
            </a:br>
            <a:r>
              <a:rPr lang="en-US" dirty="0"/>
              <a:t>Controlling the cart with 2 goals:</a:t>
            </a:r>
            <a:br>
              <a:rPr lang="en-US" dirty="0"/>
            </a:br>
            <a:r>
              <a:rPr lang="en-US" dirty="0"/>
              <a:t>reach the top, reach low speed</a:t>
            </a:r>
            <a:endParaRPr lang="en-US" b="1" dirty="0"/>
          </a:p>
        </p:txBody>
      </p:sp>
      <p:sp>
        <p:nvSpPr>
          <p:cNvPr id="10" name="TextBox 9">
            <a:extLst>
              <a:ext uri="{FF2B5EF4-FFF2-40B4-BE49-F238E27FC236}">
                <a16:creationId xmlns:a16="http://schemas.microsoft.com/office/drawing/2014/main" id="{6F11C119-D96C-4712-B2FB-52225D322056}"/>
              </a:ext>
            </a:extLst>
          </p:cNvPr>
          <p:cNvSpPr txBox="1"/>
          <p:nvPr/>
        </p:nvSpPr>
        <p:spPr>
          <a:xfrm>
            <a:off x="736376" y="4344065"/>
            <a:ext cx="3402462" cy="230832"/>
          </a:xfrm>
          <a:prstGeom prst="rect">
            <a:avLst/>
          </a:prstGeom>
          <a:noFill/>
        </p:spPr>
        <p:txBody>
          <a:bodyPr wrap="square" rtlCol="0">
            <a:spAutoFit/>
          </a:bodyPr>
          <a:lstStyle/>
          <a:p>
            <a:r>
              <a:rPr lang="en-US" sz="900" b="1" dirty="0"/>
              <a:t>Able to reach 100% goal satisfaction</a:t>
            </a:r>
          </a:p>
        </p:txBody>
      </p:sp>
      <p:graphicFrame>
        <p:nvGraphicFramePr>
          <p:cNvPr id="7" name="Table 6">
            <a:extLst>
              <a:ext uri="{FF2B5EF4-FFF2-40B4-BE49-F238E27FC236}">
                <a16:creationId xmlns:a16="http://schemas.microsoft.com/office/drawing/2014/main" id="{BFF69209-927B-4DE2-AD2F-7F36E9089CA3}"/>
              </a:ext>
            </a:extLst>
          </p:cNvPr>
          <p:cNvGraphicFramePr/>
          <p:nvPr/>
        </p:nvGraphicFramePr>
        <p:xfrm>
          <a:off x="650902" y="1430210"/>
          <a:ext cx="4681749" cy="2372568"/>
        </p:xfrm>
        <a:graphic>
          <a:graphicData uri="http://schemas.openxmlformats.org/drawingml/2006/table">
            <a:tbl>
              <a:tblPr firstRow="1" bandRow="1">
                <a:tableStyleId>{5C22544A-7EE6-4342-B048-85BDC9FD1C3A}</a:tableStyleId>
              </a:tblPr>
              <a:tblGrid>
                <a:gridCol w="1156723">
                  <a:extLst>
                    <a:ext uri="{9D8B030D-6E8A-4147-A177-3AD203B41FA5}">
                      <a16:colId xmlns:a16="http://schemas.microsoft.com/office/drawing/2014/main" val="4165895924"/>
                    </a:ext>
                  </a:extLst>
                </a:gridCol>
                <a:gridCol w="242727">
                  <a:extLst>
                    <a:ext uri="{9D8B030D-6E8A-4147-A177-3AD203B41FA5}">
                      <a16:colId xmlns:a16="http://schemas.microsoft.com/office/drawing/2014/main" val="1811142962"/>
                    </a:ext>
                  </a:extLst>
                </a:gridCol>
                <a:gridCol w="3282299">
                  <a:extLst>
                    <a:ext uri="{9D8B030D-6E8A-4147-A177-3AD203B41FA5}">
                      <a16:colId xmlns:a16="http://schemas.microsoft.com/office/drawing/2014/main" val="1893581461"/>
                    </a:ext>
                  </a:extLst>
                </a:gridCol>
              </a:tblGrid>
              <a:tr h="133303">
                <a:tc>
                  <a:txBody>
                    <a:bodyPr/>
                    <a:lstStyle/>
                    <a:p>
                      <a:pPr algn="l" fontAlgn="t">
                        <a:spcBef>
                          <a:spcPts val="0"/>
                        </a:spcBef>
                        <a:spcAft>
                          <a:spcPts val="0"/>
                        </a:spcAft>
                      </a:pPr>
                      <a:r>
                        <a:rPr lang="en-US" sz="800" u="none" strike="noStrike" dirty="0">
                          <a:effectLst/>
                        </a:rPr>
                        <a:t>Section of interest</a:t>
                      </a:r>
                      <a:endParaRPr lang="en-US" sz="1200" b="0" i="0" u="none" strike="noStrike" dirty="0">
                        <a:effectLst/>
                        <a:latin typeface="Arial" panose="020B0604020202020204" pitchFamily="34" charset="0"/>
                      </a:endParaRPr>
                    </a:p>
                  </a:txBody>
                  <a:tcPr marL="49989" marR="49989" marT="24994" marB="24994"/>
                </a:tc>
                <a:tc>
                  <a:txBody>
                    <a:bodyPr/>
                    <a:lstStyle/>
                    <a:p>
                      <a:pPr algn="ctr" fontAlgn="t">
                        <a:spcBef>
                          <a:spcPts val="0"/>
                        </a:spcBef>
                        <a:spcAft>
                          <a:spcPts val="0"/>
                        </a:spcAft>
                      </a:pPr>
                      <a:r>
                        <a:rPr lang="en-US" sz="800" u="none" strike="noStrike">
                          <a:effectLst/>
                        </a:rPr>
                        <a:t>#</a:t>
                      </a:r>
                      <a:endParaRPr lang="en-US" sz="1200" b="0" i="0" u="none" strike="noStrike">
                        <a:effectLst/>
                        <a:latin typeface="Arial" panose="020B0604020202020204" pitchFamily="34" charset="0"/>
                      </a:endParaRPr>
                    </a:p>
                  </a:txBody>
                  <a:tcPr marL="49989" marR="49989" marT="24994" marB="24994"/>
                </a:tc>
                <a:tc>
                  <a:txBody>
                    <a:bodyPr/>
                    <a:lstStyle/>
                    <a:p>
                      <a:pPr algn="l" fontAlgn="t">
                        <a:spcBef>
                          <a:spcPts val="0"/>
                        </a:spcBef>
                        <a:spcAft>
                          <a:spcPts val="0"/>
                        </a:spcAft>
                      </a:pPr>
                      <a:r>
                        <a:rPr lang="en-US" sz="800" u="none" strike="noStrike" dirty="0">
                          <a:effectLst/>
                        </a:rPr>
                        <a:t>Specs</a:t>
                      </a:r>
                      <a:endParaRPr lang="en-US" sz="1200" b="0" i="0" u="none" strike="noStrike" dirty="0">
                        <a:effectLst/>
                        <a:latin typeface="Arial" panose="020B0604020202020204" pitchFamily="34" charset="0"/>
                      </a:endParaRPr>
                    </a:p>
                  </a:txBody>
                  <a:tcPr marL="49989" marR="49989" marT="24994" marB="24994"/>
                </a:tc>
                <a:extLst>
                  <a:ext uri="{0D108BD9-81ED-4DB2-BD59-A6C34878D82A}">
                    <a16:rowId xmlns:a16="http://schemas.microsoft.com/office/drawing/2014/main" val="504285787"/>
                  </a:ext>
                </a:extLst>
              </a:tr>
              <a:tr h="299931">
                <a:tc>
                  <a:txBody>
                    <a:bodyPr/>
                    <a:lstStyle/>
                    <a:p>
                      <a:pPr algn="ctr" fontAlgn="ctr">
                        <a:spcBef>
                          <a:spcPts val="0"/>
                        </a:spcBef>
                        <a:spcAft>
                          <a:spcPts val="0"/>
                        </a:spcAft>
                      </a:pPr>
                      <a:r>
                        <a:rPr lang="en-US" sz="800" b="1" u="none" strike="noStrike" dirty="0">
                          <a:effectLst/>
                        </a:rPr>
                        <a:t>STATES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a:effectLst/>
                        </a:rPr>
                        <a:t>2</a:t>
                      </a:r>
                      <a:endParaRPr lang="en-US" sz="1200" b="1" i="0" u="none" strike="noStrike">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a:t>
                      </a:r>
                    </a:p>
                    <a:p>
                      <a:pPr marL="171450" indent="-171450" algn="l" fontAlgn="t">
                        <a:spcBef>
                          <a:spcPts val="0"/>
                        </a:spcBef>
                        <a:spcAft>
                          <a:spcPts val="0"/>
                        </a:spcAft>
                        <a:buFont typeface="Arial" panose="020B0604020202020204" pitchFamily="34" charset="0"/>
                        <a:buChar char="•"/>
                      </a:pPr>
                      <a:r>
                        <a:rPr lang="en-US" sz="800" u="none" strike="noStrike" kern="1200" dirty="0" err="1">
                          <a:solidFill>
                            <a:schemeClr val="dk1"/>
                          </a:solidFill>
                          <a:effectLst/>
                          <a:latin typeface="+mn-lt"/>
                          <a:ea typeface="+mn-ea"/>
                          <a:cs typeface="+mn-cs"/>
                        </a:rPr>
                        <a:t>x_vel</a:t>
                      </a: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25287149"/>
                  </a:ext>
                </a:extLst>
              </a:tr>
              <a:tr h="133303">
                <a:tc>
                  <a:txBody>
                    <a:bodyPr/>
                    <a:lstStyle/>
                    <a:p>
                      <a:pPr algn="ctr" fontAlgn="ctr">
                        <a:spcBef>
                          <a:spcPts val="0"/>
                        </a:spcBef>
                        <a:spcAft>
                          <a:spcPts val="0"/>
                        </a:spcAft>
                      </a:pPr>
                      <a:r>
                        <a:rPr lang="en-US" sz="800" b="1" u="none" strike="noStrike" dirty="0">
                          <a:effectLst/>
                        </a:rPr>
                        <a:t>ACTIONS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command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4205836380"/>
                  </a:ext>
                </a:extLst>
              </a:tr>
              <a:tr h="329953">
                <a:tc>
                  <a:txBody>
                    <a:bodyPr/>
                    <a:lstStyle/>
                    <a:p>
                      <a:pPr algn="ctr" fontAlgn="ctr">
                        <a:spcBef>
                          <a:spcPts val="0"/>
                        </a:spcBef>
                        <a:spcAft>
                          <a:spcPts val="0"/>
                        </a:spcAft>
                      </a:pPr>
                      <a:r>
                        <a:rPr lang="en-US" sz="800" b="1" u="none" strike="noStrike" dirty="0">
                          <a:effectLst/>
                        </a:rPr>
                        <a:t>SCENARIOS</a:t>
                      </a:r>
                      <a:br>
                        <a:rPr lang="en-US" sz="800" b="1" u="none" strike="noStrike" dirty="0">
                          <a:effectLst/>
                        </a:rPr>
                      </a:br>
                      <a:r>
                        <a:rPr lang="en-US" sz="800" b="1" u="none" strike="noStrike" dirty="0">
                          <a:effectLst/>
                        </a:rPr>
                        <a:t>(configs)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 gets randomized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3202835"/>
                  </a:ext>
                </a:extLst>
              </a:tr>
              <a:tr h="133303">
                <a:tc>
                  <a:txBody>
                    <a:bodyPr/>
                    <a:lstStyle/>
                    <a:p>
                      <a:pPr algn="ctr" fontAlgn="ctr">
                        <a:spcBef>
                          <a:spcPts val="0"/>
                        </a:spcBef>
                        <a:spcAft>
                          <a:spcPts val="0"/>
                        </a:spcAft>
                      </a:pPr>
                      <a:r>
                        <a:rPr lang="en-US" sz="800" b="1" u="none" strike="noStrike">
                          <a:effectLst/>
                        </a:rPr>
                        <a:t>OBJECTIVES</a:t>
                      </a:r>
                      <a:endParaRPr lang="en-US" sz="1200" b="1" i="0" u="none" strike="noStrike">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rgbClr val="00B050"/>
                          </a:solidFill>
                          <a:effectLst/>
                          <a:latin typeface="+mn-lt"/>
                          <a:ea typeface="+mn-ea"/>
                          <a:cs typeface="+mn-cs"/>
                        </a:rPr>
                        <a:t>2</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Reaching the top @ x &gt;= 0.45</a:t>
                      </a:r>
                    </a:p>
                    <a:p>
                      <a:pPr marL="171450" indent="-171450" algn="l" fontAlgn="t">
                        <a:spcBef>
                          <a:spcPts val="0"/>
                        </a:spcBef>
                        <a:spcAft>
                          <a:spcPts val="0"/>
                        </a:spcAft>
                        <a:buFont typeface="Arial" panose="020B0604020202020204" pitchFamily="34" charset="0"/>
                        <a:buChar char="•"/>
                      </a:pPr>
                      <a:r>
                        <a:rPr lang="en-US" sz="800" b="1" u="none" strike="noStrike" kern="1200" dirty="0">
                          <a:solidFill>
                            <a:srgbClr val="00B050"/>
                          </a:solidFill>
                          <a:effectLst/>
                          <a:latin typeface="+mn-lt"/>
                          <a:ea typeface="+mn-ea"/>
                          <a:cs typeface="+mn-cs"/>
                        </a:rPr>
                        <a:t>Reach low speed @ </a:t>
                      </a:r>
                      <a:r>
                        <a:rPr lang="en-US" sz="800" b="1" u="none" strike="noStrike" kern="1200" dirty="0" err="1">
                          <a:solidFill>
                            <a:srgbClr val="00B050"/>
                          </a:solidFill>
                          <a:effectLst/>
                          <a:latin typeface="+mn-lt"/>
                          <a:ea typeface="+mn-ea"/>
                          <a:cs typeface="+mn-cs"/>
                        </a:rPr>
                        <a:t>x_vel</a:t>
                      </a:r>
                      <a:r>
                        <a:rPr lang="en-US" sz="800" b="1" u="none" strike="noStrike" kern="1200" dirty="0">
                          <a:solidFill>
                            <a:srgbClr val="00B050"/>
                          </a:solidFill>
                          <a:effectLst/>
                          <a:latin typeface="+mn-lt"/>
                          <a:ea typeface="+mn-ea"/>
                          <a:cs typeface="+mn-cs"/>
                        </a:rPr>
                        <a:t> &lt;= 0.001</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439148101"/>
                  </a:ext>
                </a:extLst>
              </a:tr>
              <a:tr h="304578">
                <a:tc>
                  <a:txBody>
                    <a:bodyPr/>
                    <a:lstStyle/>
                    <a:p>
                      <a:pPr algn="ctr" fontAlgn="ctr">
                        <a:spcBef>
                          <a:spcPts val="0"/>
                        </a:spcBef>
                        <a:spcAft>
                          <a:spcPts val="0"/>
                        </a:spcAft>
                      </a:pPr>
                      <a:r>
                        <a:rPr lang="en-US" sz="800" b="1" u="none" strike="noStrike" dirty="0">
                          <a:effectLst/>
                        </a:rPr>
                        <a:t>OPERATING REGIONS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A single brain will control over the full state space</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2300520401"/>
                  </a:ext>
                </a:extLst>
              </a:tr>
            </a:tbl>
          </a:graphicData>
        </a:graphic>
      </p:graphicFrame>
      <p:sp>
        <p:nvSpPr>
          <p:cNvPr id="17" name="TextBox 16">
            <a:extLst>
              <a:ext uri="{FF2B5EF4-FFF2-40B4-BE49-F238E27FC236}">
                <a16:creationId xmlns:a16="http://schemas.microsoft.com/office/drawing/2014/main" id="{B4CB133F-F665-42A8-B85D-5C42F3390765}"/>
              </a:ext>
            </a:extLst>
          </p:cNvPr>
          <p:cNvSpPr txBox="1"/>
          <p:nvPr/>
        </p:nvSpPr>
        <p:spPr>
          <a:xfrm>
            <a:off x="6096000" y="2780850"/>
            <a:ext cx="5675086" cy="1091132"/>
          </a:xfrm>
          <a:prstGeom prst="rect">
            <a:avLst/>
          </a:prstGeom>
          <a:noFill/>
        </p:spPr>
        <p:txBody>
          <a:bodyPr vert="horz" wrap="square" tIns="45720" bIns="45720" spcCol="0" rtlCol="0">
            <a:noAutofit/>
          </a:bodyPr>
          <a:lstStyle/>
          <a:p>
            <a:pPr>
              <a:lnSpc>
                <a:spcPct val="140000"/>
              </a:lnSpc>
            </a:pPr>
            <a:r>
              <a:rPr lang="en-US" sz="1000" b="1" dirty="0"/>
              <a:t>Exported Brain</a:t>
            </a:r>
          </a:p>
          <a:p>
            <a:pPr marL="171450" indent="-171450">
              <a:lnSpc>
                <a:spcPct val="140000"/>
              </a:lnSpc>
              <a:buFont typeface="Arial" panose="020B0604020202020204" pitchFamily="34" charset="0"/>
              <a:buChar char="•"/>
            </a:pPr>
            <a:r>
              <a:rPr lang="en-US" sz="1000" i="1" dirty="0"/>
              <a:t>(show a snippet of the brain outputs in CMD when queried locally)</a:t>
            </a:r>
          </a:p>
          <a:p>
            <a:pPr marL="171450" indent="-171450">
              <a:lnSpc>
                <a:spcPct val="140000"/>
              </a:lnSpc>
              <a:buFont typeface="Arial" panose="020B0604020202020204" pitchFamily="34" charset="0"/>
              <a:buChar char="•"/>
            </a:pPr>
            <a:r>
              <a:rPr lang="en-US" sz="1000" i="1" dirty="0"/>
              <a:t>(show data analysis on results)</a:t>
            </a:r>
          </a:p>
        </p:txBody>
      </p:sp>
      <p:pic>
        <p:nvPicPr>
          <p:cNvPr id="29" name="Picture 28" descr="Chart, line chart&#10;&#10;Description automatically generated">
            <a:extLst>
              <a:ext uri="{FF2B5EF4-FFF2-40B4-BE49-F238E27FC236}">
                <a16:creationId xmlns:a16="http://schemas.microsoft.com/office/drawing/2014/main" id="{56489657-82B1-480A-9684-64E28D4B8E9A}"/>
              </a:ext>
            </a:extLst>
          </p:cNvPr>
          <p:cNvPicPr>
            <a:picLocks noChangeAspect="1"/>
          </p:cNvPicPr>
          <p:nvPr/>
        </p:nvPicPr>
        <p:blipFill>
          <a:blip r:embed="rId4"/>
          <a:stretch>
            <a:fillRect/>
          </a:stretch>
        </p:blipFill>
        <p:spPr>
          <a:xfrm>
            <a:off x="6462044" y="3980950"/>
            <a:ext cx="3604205" cy="2860076"/>
          </a:xfrm>
          <a:prstGeom prst="rect">
            <a:avLst/>
          </a:prstGeom>
        </p:spPr>
      </p:pic>
    </p:spTree>
    <p:extLst>
      <p:ext uri="{BB962C8B-B14F-4D97-AF65-F5344CB8AC3E}">
        <p14:creationId xmlns:p14="http://schemas.microsoft.com/office/powerpoint/2010/main" val="415989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369332"/>
          </a:xfrm>
          <a:prstGeom prst="rect">
            <a:avLst/>
          </a:prstGeom>
          <a:noFill/>
        </p:spPr>
        <p:txBody>
          <a:bodyPr wrap="square" rtlCol="0">
            <a:spAutoFit/>
          </a:bodyPr>
          <a:lstStyle/>
          <a:p>
            <a:pPr algn="ctr"/>
            <a:r>
              <a:rPr lang="en-US" b="1"/>
              <a:t>EXPERIMENTATION</a:t>
            </a:r>
          </a:p>
        </p:txBody>
      </p:sp>
      <p:graphicFrame>
        <p:nvGraphicFramePr>
          <p:cNvPr id="8" name="Table 7">
            <a:extLst>
              <a:ext uri="{FF2B5EF4-FFF2-40B4-BE49-F238E27FC236}">
                <a16:creationId xmlns:a16="http://schemas.microsoft.com/office/drawing/2014/main" id="{C6604ABD-F7F3-4E91-8E36-A5640ABF4F63}"/>
              </a:ext>
            </a:extLst>
          </p:cNvPr>
          <p:cNvGraphicFramePr>
            <a:graphicFrameLocks noGrp="1"/>
          </p:cNvGraphicFramePr>
          <p:nvPr>
            <p:extLst>
              <p:ext uri="{D42A27DB-BD31-4B8C-83A1-F6EECF244321}">
                <p14:modId xmlns:p14="http://schemas.microsoft.com/office/powerpoint/2010/main" val="3708177851"/>
              </p:ext>
            </p:extLst>
          </p:nvPr>
        </p:nvGraphicFramePr>
        <p:xfrm>
          <a:off x="226779" y="1032086"/>
          <a:ext cx="5458588" cy="3261360"/>
        </p:xfrm>
        <a:graphic>
          <a:graphicData uri="http://schemas.openxmlformats.org/drawingml/2006/table">
            <a:tbl>
              <a:tblPr firstRow="1" bandRow="1">
                <a:tableStyleId>{F5AB1C69-6EDB-4FF4-983F-18BD219EF322}</a:tableStyleId>
              </a:tblPr>
              <a:tblGrid>
                <a:gridCol w="4772788">
                  <a:extLst>
                    <a:ext uri="{9D8B030D-6E8A-4147-A177-3AD203B41FA5}">
                      <a16:colId xmlns:a16="http://schemas.microsoft.com/office/drawing/2014/main" val="4109238811"/>
                    </a:ext>
                  </a:extLst>
                </a:gridCol>
                <a:gridCol w="685800">
                  <a:extLst>
                    <a:ext uri="{9D8B030D-6E8A-4147-A177-3AD203B41FA5}">
                      <a16:colId xmlns:a16="http://schemas.microsoft.com/office/drawing/2014/main" val="354003308"/>
                    </a:ext>
                  </a:extLst>
                </a:gridCol>
              </a:tblGrid>
              <a:tr h="211863">
                <a:tc>
                  <a:txBody>
                    <a:bodyPr/>
                    <a:lstStyle/>
                    <a:p>
                      <a:r>
                        <a:rPr lang="en-US" sz="1000" dirty="0"/>
                        <a:t>Experiment</a:t>
                      </a:r>
                    </a:p>
                  </a:txBody>
                  <a:tcPr/>
                </a:tc>
                <a:tc>
                  <a:txBody>
                    <a:bodyPr/>
                    <a:lstStyle/>
                    <a:p>
                      <a:pPr algn="ctr"/>
                      <a:r>
                        <a:rPr lang="en-US" sz="1000" dirty="0"/>
                        <a:t>RMS</a:t>
                      </a:r>
                    </a:p>
                  </a:txBody>
                  <a:tcPr/>
                </a:tc>
                <a:extLst>
                  <a:ext uri="{0D108BD9-81ED-4DB2-BD59-A6C34878D82A}">
                    <a16:rowId xmlns:a16="http://schemas.microsoft.com/office/drawing/2014/main" val="2162298477"/>
                  </a:ext>
                </a:extLst>
              </a:tr>
              <a:tr h="211863">
                <a:tc>
                  <a:txBody>
                    <a:bodyPr/>
                    <a:lstStyle/>
                    <a:p>
                      <a:pPr>
                        <a:lnSpc>
                          <a:spcPct val="140000"/>
                        </a:lnSpc>
                      </a:pPr>
                      <a:r>
                        <a:rPr lang="en-US" sz="1000" b="1" dirty="0"/>
                        <a:t>Experiment 4:</a:t>
                      </a:r>
                    </a:p>
                    <a:p>
                      <a:pPr>
                        <a:lnSpc>
                          <a:spcPct val="140000"/>
                        </a:lnSpc>
                      </a:pPr>
                      <a:r>
                        <a:rPr lang="en-US" sz="1000" dirty="0"/>
                        <a:t>Controlling the cart with 1 goal: reach the top</a:t>
                      </a:r>
                    </a:p>
                  </a:txBody>
                  <a:tcPr anchor="ctr"/>
                </a:tc>
                <a:tc>
                  <a:txBody>
                    <a:bodyPr/>
                    <a:lstStyle/>
                    <a:p>
                      <a:pPr algn="ctr"/>
                      <a:r>
                        <a:rPr lang="en-US" sz="1000" b="1" dirty="0"/>
                        <a:t>7.12</a:t>
                      </a:r>
                    </a:p>
                  </a:txBody>
                  <a:tcPr anchor="ctr"/>
                </a:tc>
                <a:extLst>
                  <a:ext uri="{0D108BD9-81ED-4DB2-BD59-A6C34878D82A}">
                    <a16:rowId xmlns:a16="http://schemas.microsoft.com/office/drawing/2014/main" val="2091914596"/>
                  </a:ext>
                </a:extLst>
              </a:tr>
              <a:tr h="211863">
                <a:tc>
                  <a:txBody>
                    <a:bodyPr/>
                    <a:lstStyle/>
                    <a:p>
                      <a:pPr>
                        <a:lnSpc>
                          <a:spcPct val="140000"/>
                        </a:lnSpc>
                      </a:pPr>
                      <a:r>
                        <a:rPr lang="en-US" sz="1000" b="1" dirty="0"/>
                        <a:t>Experiment 5:</a:t>
                      </a:r>
                    </a:p>
                    <a:p>
                      <a:pPr>
                        <a:lnSpc>
                          <a:spcPct val="140000"/>
                        </a:lnSpc>
                      </a:pPr>
                      <a:r>
                        <a:rPr lang="en-US" sz="1000" dirty="0"/>
                        <a:t>Controlling the cart with 2 goals: reach the top, reach low speed</a:t>
                      </a:r>
                    </a:p>
                  </a:txBody>
                  <a:tcPr anchor="ctr"/>
                </a:tc>
                <a:tc>
                  <a:txBody>
                    <a:bodyPr/>
                    <a:lstStyle/>
                    <a:p>
                      <a:pPr algn="ctr"/>
                      <a:r>
                        <a:rPr lang="en-US" sz="1000" b="1" dirty="0"/>
                        <a:t>6.36</a:t>
                      </a:r>
                    </a:p>
                  </a:txBody>
                  <a:tcPr anchor="ctr"/>
                </a:tc>
                <a:extLst>
                  <a:ext uri="{0D108BD9-81ED-4DB2-BD59-A6C34878D82A}">
                    <a16:rowId xmlns:a16="http://schemas.microsoft.com/office/drawing/2014/main" val="1384888353"/>
                  </a:ext>
                </a:extLst>
              </a:tr>
              <a:tr h="211863">
                <a:tc>
                  <a:txBody>
                    <a:bodyPr/>
                    <a:lstStyle/>
                    <a:p>
                      <a:pPr>
                        <a:lnSpc>
                          <a:spcPct val="140000"/>
                        </a:lnSpc>
                      </a:pPr>
                      <a:r>
                        <a:rPr lang="en-US" sz="1000" b="1" dirty="0"/>
                        <a:t>Experiment 7:</a:t>
                      </a:r>
                    </a:p>
                    <a:p>
                      <a:pPr>
                        <a:lnSpc>
                          <a:spcPct val="140000"/>
                        </a:lnSpc>
                      </a:pPr>
                      <a:r>
                        <a:rPr lang="en-US" sz="1000" dirty="0"/>
                        <a:t>V5, Changing the speed goal to minimize (not reach)</a:t>
                      </a:r>
                    </a:p>
                  </a:txBody>
                  <a:tcPr anchor="ctr"/>
                </a:tc>
                <a:tc>
                  <a:txBody>
                    <a:bodyPr/>
                    <a:lstStyle/>
                    <a:p>
                      <a:pPr algn="ctr"/>
                      <a:r>
                        <a:rPr lang="en-US" sz="1000" b="1" dirty="0"/>
                        <a:t>11.12</a:t>
                      </a:r>
                    </a:p>
                  </a:txBody>
                  <a:tcPr anchor="ctr"/>
                </a:tc>
                <a:extLst>
                  <a:ext uri="{0D108BD9-81ED-4DB2-BD59-A6C34878D82A}">
                    <a16:rowId xmlns:a16="http://schemas.microsoft.com/office/drawing/2014/main" val="1610398213"/>
                  </a:ext>
                </a:extLst>
              </a:tr>
              <a:tr h="211863">
                <a:tc>
                  <a:txBody>
                    <a:bodyPr/>
                    <a:lstStyle/>
                    <a:p>
                      <a:pPr>
                        <a:lnSpc>
                          <a:spcPct val="140000"/>
                        </a:lnSpc>
                      </a:pPr>
                      <a:r>
                        <a:rPr lang="en-US" sz="1000" b="1" dirty="0"/>
                        <a:t>Experiment 9:</a:t>
                      </a:r>
                    </a:p>
                    <a:p>
                      <a:pPr>
                        <a:lnSpc>
                          <a:spcPct val="140000"/>
                        </a:lnSpc>
                      </a:pPr>
                      <a:r>
                        <a:rPr lang="en-US" sz="1000" dirty="0"/>
                        <a:t>V5, Without speed input as state</a:t>
                      </a:r>
                    </a:p>
                  </a:txBody>
                  <a:tcPr anchor="ctr"/>
                </a:tc>
                <a:tc>
                  <a:txBody>
                    <a:bodyPr/>
                    <a:lstStyle/>
                    <a:p>
                      <a:pPr algn="ctr"/>
                      <a:r>
                        <a:rPr lang="en-US" sz="1000" b="1" dirty="0"/>
                        <a:t>14.1</a:t>
                      </a:r>
                    </a:p>
                  </a:txBody>
                  <a:tcPr anchor="ctr"/>
                </a:tc>
                <a:extLst>
                  <a:ext uri="{0D108BD9-81ED-4DB2-BD59-A6C34878D82A}">
                    <a16:rowId xmlns:a16="http://schemas.microsoft.com/office/drawing/2014/main" val="427530725"/>
                  </a:ext>
                </a:extLst>
              </a:tr>
              <a:tr h="211863">
                <a:tc>
                  <a:txBody>
                    <a:bodyPr/>
                    <a:lstStyle/>
                    <a:p>
                      <a:pPr>
                        <a:lnSpc>
                          <a:spcPct val="140000"/>
                        </a:lnSpc>
                      </a:pPr>
                      <a:r>
                        <a:rPr lang="en-US" sz="1000" b="1" dirty="0"/>
                        <a:t>Experiment 10:</a:t>
                      </a:r>
                    </a:p>
                    <a:p>
                      <a:pPr>
                        <a:lnSpc>
                          <a:spcPct val="140000"/>
                        </a:lnSpc>
                      </a:pPr>
                      <a:r>
                        <a:rPr lang="en-US" sz="1000" dirty="0"/>
                        <a:t>V9, Without speed input &amp; 1 objective only</a:t>
                      </a:r>
                    </a:p>
                  </a:txBody>
                  <a:tcPr anchor="ctr"/>
                </a:tc>
                <a:tc>
                  <a:txBody>
                    <a:bodyPr/>
                    <a:lstStyle/>
                    <a:p>
                      <a:pPr algn="ctr"/>
                      <a:r>
                        <a:rPr lang="en-US" sz="1000" b="1" dirty="0"/>
                        <a:t>14.5</a:t>
                      </a:r>
                    </a:p>
                  </a:txBody>
                  <a:tcPr anchor="ctr"/>
                </a:tc>
                <a:extLst>
                  <a:ext uri="{0D108BD9-81ED-4DB2-BD59-A6C34878D82A}">
                    <a16:rowId xmlns:a16="http://schemas.microsoft.com/office/drawing/2014/main" val="979654897"/>
                  </a:ext>
                </a:extLst>
              </a:tr>
              <a:tr h="211863">
                <a:tc>
                  <a:txBody>
                    <a:bodyPr/>
                    <a:lstStyle/>
                    <a:p>
                      <a:pPr>
                        <a:lnSpc>
                          <a:spcPct val="140000"/>
                        </a:lnSpc>
                      </a:pPr>
                      <a:r>
                        <a:rPr lang="en-US" sz="1000" b="1" dirty="0"/>
                        <a:t>Experiment 11 – BEST BRAIN</a:t>
                      </a:r>
                    </a:p>
                    <a:p>
                      <a:pPr>
                        <a:lnSpc>
                          <a:spcPct val="140000"/>
                        </a:lnSpc>
                      </a:pPr>
                      <a:r>
                        <a:rPr lang="en-US" sz="1000" dirty="0"/>
                        <a:t>V5, Adding noise to apply domain randomization</a:t>
                      </a:r>
                    </a:p>
                  </a:txBody>
                  <a:tcPr anchor="ctr"/>
                </a:tc>
                <a:tc>
                  <a:txBody>
                    <a:bodyPr/>
                    <a:lstStyle/>
                    <a:p>
                      <a:pPr algn="ctr"/>
                      <a:r>
                        <a:rPr lang="en-US" sz="1000" b="1" dirty="0"/>
                        <a:t>??</a:t>
                      </a:r>
                    </a:p>
                  </a:txBody>
                  <a:tcPr anchor="ctr"/>
                </a:tc>
                <a:extLst>
                  <a:ext uri="{0D108BD9-81ED-4DB2-BD59-A6C34878D82A}">
                    <a16:rowId xmlns:a16="http://schemas.microsoft.com/office/drawing/2014/main" val="32076193"/>
                  </a:ext>
                </a:extLst>
              </a:tr>
            </a:tbl>
          </a:graphicData>
        </a:graphic>
      </p:graphicFrame>
      <p:sp>
        <p:nvSpPr>
          <p:cNvPr id="10" name="TextBox 9">
            <a:extLst>
              <a:ext uri="{FF2B5EF4-FFF2-40B4-BE49-F238E27FC236}">
                <a16:creationId xmlns:a16="http://schemas.microsoft.com/office/drawing/2014/main" id="{C706F4F4-BE7E-4684-8ACF-B293610CE71D}"/>
              </a:ext>
            </a:extLst>
          </p:cNvPr>
          <p:cNvSpPr txBox="1"/>
          <p:nvPr/>
        </p:nvSpPr>
        <p:spPr>
          <a:xfrm>
            <a:off x="6125030" y="974501"/>
            <a:ext cx="5675086" cy="3652751"/>
          </a:xfrm>
          <a:prstGeom prst="rect">
            <a:avLst/>
          </a:prstGeom>
          <a:noFill/>
        </p:spPr>
        <p:txBody>
          <a:bodyPr vert="horz" wrap="square" tIns="45720" bIns="45720" spcCol="0" rtlCol="0">
            <a:noAutofit/>
          </a:bodyPr>
          <a:lstStyle/>
          <a:p>
            <a:pPr>
              <a:lnSpc>
                <a:spcPct val="140000"/>
              </a:lnSpc>
            </a:pPr>
            <a:r>
              <a:rPr lang="en-US" sz="1200" b="1" dirty="0"/>
              <a:t>Main learnings</a:t>
            </a:r>
          </a:p>
          <a:p>
            <a:pPr marL="171450" indent="-171450">
              <a:lnSpc>
                <a:spcPct val="140000"/>
              </a:lnSpc>
              <a:buFont typeface="Arial" panose="020B0604020202020204" pitchFamily="34" charset="0"/>
              <a:buChar char="•"/>
            </a:pPr>
            <a:r>
              <a:rPr lang="en-US" sz="1200" dirty="0"/>
              <a:t>[exp 4] The brain can easily learn to get the cart to the top in a short number of iterations.</a:t>
            </a:r>
          </a:p>
          <a:p>
            <a:pPr marL="171450" indent="-171450">
              <a:lnSpc>
                <a:spcPct val="140000"/>
              </a:lnSpc>
              <a:buFont typeface="Arial" panose="020B0604020202020204" pitchFamily="34" charset="0"/>
              <a:buChar char="•"/>
            </a:pPr>
            <a:r>
              <a:rPr lang="en-US" sz="1200" dirty="0"/>
              <a:t>[exp 5] The 2 reach goals didn’t work as expected. The top is reached, and the episode cut short. But the speed at top is not under our set objective (speed &lt;= 0.001).</a:t>
            </a:r>
          </a:p>
          <a:p>
            <a:pPr marL="171450" indent="-171450">
              <a:lnSpc>
                <a:spcPct val="140000"/>
              </a:lnSpc>
              <a:buFont typeface="Arial" panose="020B0604020202020204" pitchFamily="34" charset="0"/>
              <a:buChar char="•"/>
            </a:pPr>
            <a:r>
              <a:rPr lang="en-US" sz="1200" dirty="0"/>
              <a:t>[exp 7] The minimize goal for speed didn’t help getting the speed lower. It made the cart oscillate from one side to the other of the mountain.</a:t>
            </a:r>
          </a:p>
          <a:p>
            <a:pPr marL="171450" indent="-171450">
              <a:lnSpc>
                <a:spcPct val="140000"/>
              </a:lnSpc>
              <a:buFont typeface="Arial" panose="020B0604020202020204" pitchFamily="34" charset="0"/>
              <a:buChar char="•"/>
            </a:pPr>
            <a:r>
              <a:rPr lang="en-US" sz="1200" dirty="0"/>
              <a:t>[exp 9 &amp; 10] The speed is a required state to REACH-top objective. No brain was able to slightly learn beyond 10% goal satisfaction.</a:t>
            </a:r>
          </a:p>
          <a:p>
            <a:pPr marL="171450" indent="-171450">
              <a:lnSpc>
                <a:spcPct val="140000"/>
              </a:lnSpc>
              <a:buFont typeface="Arial" panose="020B0604020202020204" pitchFamily="34" charset="0"/>
              <a:buChar char="•"/>
            </a:pPr>
            <a:r>
              <a:rPr lang="en-US" sz="1200" dirty="0"/>
              <a:t>[exp 11] </a:t>
            </a:r>
            <a:r>
              <a:rPr lang="en-US" sz="1200" i="1" dirty="0"/>
              <a:t>(missing analysis on Domain Randomization test)</a:t>
            </a:r>
          </a:p>
        </p:txBody>
      </p:sp>
      <p:cxnSp>
        <p:nvCxnSpPr>
          <p:cNvPr id="12" name="Straight Connector 11">
            <a:extLst>
              <a:ext uri="{FF2B5EF4-FFF2-40B4-BE49-F238E27FC236}">
                <a16:creationId xmlns:a16="http://schemas.microsoft.com/office/drawing/2014/main" id="{64C12983-AA76-4864-A47B-F10F235986B9}"/>
              </a:ext>
            </a:extLst>
          </p:cNvPr>
          <p:cNvCxnSpPr>
            <a:cxnSpLocks/>
          </p:cNvCxnSpPr>
          <p:nvPr/>
        </p:nvCxnSpPr>
        <p:spPr>
          <a:xfrm>
            <a:off x="5979881" y="754746"/>
            <a:ext cx="10891" cy="589642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814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D6BC-8F81-44C3-89F8-3889E17498E3}"/>
              </a:ext>
            </a:extLst>
          </p:cNvPr>
          <p:cNvSpPr>
            <a:spLocks noGrp="1"/>
          </p:cNvSpPr>
          <p:nvPr>
            <p:ph type="title"/>
          </p:nvPr>
        </p:nvSpPr>
        <p:spPr/>
        <p:txBody>
          <a:bodyPr/>
          <a:lstStyle/>
          <a:p>
            <a:r>
              <a:rPr lang="en-US"/>
              <a:t>APPENDIX</a:t>
            </a:r>
          </a:p>
        </p:txBody>
      </p:sp>
      <p:sp>
        <p:nvSpPr>
          <p:cNvPr id="3" name="Text Placeholder 2">
            <a:extLst>
              <a:ext uri="{FF2B5EF4-FFF2-40B4-BE49-F238E27FC236}">
                <a16:creationId xmlns:a16="http://schemas.microsoft.com/office/drawing/2014/main" id="{B680AA50-35B3-4CD7-A339-62791025C811}"/>
              </a:ext>
            </a:extLst>
          </p:cNvPr>
          <p:cNvSpPr>
            <a:spLocks noGrp="1"/>
          </p:cNvSpPr>
          <p:nvPr>
            <p:ph type="body" idx="1"/>
          </p:nvPr>
        </p:nvSpPr>
        <p:spPr/>
        <p:txBody>
          <a:bodyPr/>
          <a:lstStyle/>
          <a:p>
            <a:r>
              <a:rPr lang="en-US" dirty="0"/>
              <a:t>Experimentation Progress</a:t>
            </a:r>
          </a:p>
        </p:txBody>
      </p:sp>
    </p:spTree>
    <p:extLst>
      <p:ext uri="{BB962C8B-B14F-4D97-AF65-F5344CB8AC3E}">
        <p14:creationId xmlns:p14="http://schemas.microsoft.com/office/powerpoint/2010/main" val="114482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a:extLst>
              <a:ext uri="{FF2B5EF4-FFF2-40B4-BE49-F238E27FC236}">
                <a16:creationId xmlns:a16="http://schemas.microsoft.com/office/drawing/2014/main" id="{FCC1E352-F0D7-4B60-BCFB-5D1A42658E86}"/>
              </a:ext>
            </a:extLst>
          </p:cNvPr>
          <p:cNvGraphicFramePr/>
          <p:nvPr>
            <p:extLst>
              <p:ext uri="{D42A27DB-BD31-4B8C-83A1-F6EECF244321}">
                <p14:modId xmlns:p14="http://schemas.microsoft.com/office/powerpoint/2010/main" val="530467045"/>
              </p:ext>
            </p:extLst>
          </p:nvPr>
        </p:nvGraphicFramePr>
        <p:xfrm>
          <a:off x="517889" y="201582"/>
          <a:ext cx="2811983" cy="1095756"/>
        </p:xfrm>
        <a:graphic>
          <a:graphicData uri="http://schemas.openxmlformats.org/drawingml/2006/table">
            <a:tbl>
              <a:tblPr bandRow="1">
                <a:tableStyleId>{69C7853C-536D-4A76-A0AE-DD22124D55A5}</a:tableStyleId>
              </a:tblPr>
              <a:tblGrid>
                <a:gridCol w="1973950">
                  <a:extLst>
                    <a:ext uri="{9D8B030D-6E8A-4147-A177-3AD203B41FA5}">
                      <a16:colId xmlns:a16="http://schemas.microsoft.com/office/drawing/2014/main" val="2027351217"/>
                    </a:ext>
                  </a:extLst>
                </a:gridCol>
                <a:gridCol w="838033">
                  <a:extLst>
                    <a:ext uri="{9D8B030D-6E8A-4147-A177-3AD203B41FA5}">
                      <a16:colId xmlns:a16="http://schemas.microsoft.com/office/drawing/2014/main" val="3429813624"/>
                    </a:ext>
                  </a:extLst>
                </a:gridCol>
              </a:tblGrid>
              <a:tr h="133350">
                <a:tc>
                  <a:txBody>
                    <a:bodyPr/>
                    <a:lstStyle/>
                    <a:p>
                      <a:pPr algn="ctr" fontAlgn="t">
                        <a:spcBef>
                          <a:spcPts val="0"/>
                        </a:spcBef>
                        <a:spcAft>
                          <a:spcPts val="0"/>
                        </a:spcAft>
                      </a:pPr>
                      <a:r>
                        <a:rPr lang="en-US" sz="800" b="1" u="none" strike="noStrike" kern="1200" dirty="0">
                          <a:solidFill>
                            <a:schemeClr val="dk1"/>
                          </a:solidFill>
                          <a:effectLst/>
                        </a:rPr>
                        <a:t>RMS error</a:t>
                      </a:r>
                      <a:br>
                        <a:rPr lang="en-US" sz="800" b="1" u="none" strike="noStrike" kern="1200" dirty="0">
                          <a:solidFill>
                            <a:schemeClr val="dk1"/>
                          </a:solidFill>
                          <a:effectLst/>
                        </a:rPr>
                      </a:br>
                      <a:r>
                        <a:rPr lang="en-US" sz="800" b="1" u="none" strike="noStrike" kern="1200" dirty="0">
                          <a:solidFill>
                            <a:schemeClr val="dk1"/>
                          </a:solidFill>
                          <a:effectLst/>
                        </a:rPr>
                        <a:t>(x distance to 0.45)</a:t>
                      </a:r>
                      <a:endParaRPr lang="en-US" sz="800" b="1" u="none" strike="noStrike" kern="1200" dirty="0">
                        <a:solidFill>
                          <a:schemeClr val="dk1"/>
                        </a:solidFill>
                        <a:effectLst/>
                        <a:latin typeface="+mn-lt"/>
                        <a:ea typeface="+mn-ea"/>
                        <a:cs typeface="+mn-cs"/>
                      </a:endParaRPr>
                    </a:p>
                  </a:txBody>
                  <a:tcPr marL="50038" marR="50038" marT="25019" marB="25019"/>
                </a:tc>
                <a:tc>
                  <a:txBody>
                    <a:bodyPr/>
                    <a:lstStyle/>
                    <a:p>
                      <a:pPr algn="ctr" fontAlgn="t">
                        <a:spcBef>
                          <a:spcPts val="0"/>
                        </a:spcBef>
                        <a:spcAft>
                          <a:spcPts val="0"/>
                        </a:spcAft>
                      </a:pPr>
                      <a:r>
                        <a:rPr lang="en-US" sz="800" b="1" u="none" strike="noStrike" kern="1200" dirty="0">
                          <a:solidFill>
                            <a:schemeClr val="dk1"/>
                          </a:solidFill>
                          <a:effectLst/>
                        </a:rPr>
                        <a:t>7.12</a:t>
                      </a:r>
                      <a:endParaRPr lang="en-US" sz="800" b="1" u="none" strike="noStrike" kern="1200" dirty="0">
                        <a:solidFill>
                          <a:schemeClr val="dk1"/>
                        </a:solidFill>
                        <a:effectLst/>
                        <a:latin typeface="+mn-lt"/>
                        <a:ea typeface="+mn-ea"/>
                        <a:cs typeface="+mn-cs"/>
                      </a:endParaRPr>
                    </a:p>
                  </a:txBody>
                  <a:tcPr marL="50038" marR="50038" marT="25019" marB="25019"/>
                </a:tc>
                <a:extLst>
                  <a:ext uri="{0D108BD9-81ED-4DB2-BD59-A6C34878D82A}">
                    <a16:rowId xmlns:a16="http://schemas.microsoft.com/office/drawing/2014/main" val="4039533912"/>
                  </a:ext>
                </a:extLst>
              </a:tr>
              <a:tr h="299974">
                <a:tc>
                  <a:txBody>
                    <a:bodyPr/>
                    <a:lstStyle/>
                    <a:p>
                      <a:pPr algn="ctr" fontAlgn="ctr">
                        <a:spcBef>
                          <a:spcPts val="0"/>
                        </a:spcBef>
                        <a:spcAft>
                          <a:spcPts val="0"/>
                        </a:spcAft>
                      </a:pPr>
                      <a:r>
                        <a:rPr lang="en-US" sz="800" u="none" strike="noStrike" dirty="0">
                          <a:effectLst/>
                        </a:rPr>
                        <a:t># of iterations to meet objective</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dirty="0">
                          <a:effectLst/>
                        </a:rPr>
                        <a:t>252</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2237223635"/>
                  </a:ext>
                </a:extLst>
              </a:tr>
              <a:tr h="133350">
                <a:tc>
                  <a:txBody>
                    <a:bodyPr/>
                    <a:lstStyle/>
                    <a:p>
                      <a:pPr algn="ctr" fontAlgn="ctr">
                        <a:spcBef>
                          <a:spcPts val="0"/>
                        </a:spcBef>
                        <a:spcAft>
                          <a:spcPts val="0"/>
                        </a:spcAft>
                      </a:pPr>
                      <a:r>
                        <a:rPr lang="en-US" sz="800" u="none" strike="noStrike" dirty="0">
                          <a:effectLst/>
                        </a:rPr>
                        <a:t>Final Speed</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solidFill>
                            <a:srgbClr val="C00000"/>
                          </a:solidFill>
                          <a:effectLst/>
                          <a:latin typeface="+mn-lt"/>
                          <a:ea typeface="+mn-ea"/>
                          <a:cs typeface="+mn-cs"/>
                        </a:rPr>
                        <a:t>0.05</a:t>
                      </a:r>
                    </a:p>
                  </a:txBody>
                  <a:tcPr marL="50038" marR="50038" marT="25019" marB="25019" anchor="ctr"/>
                </a:tc>
                <a:extLst>
                  <a:ext uri="{0D108BD9-81ED-4DB2-BD59-A6C34878D82A}">
                    <a16:rowId xmlns:a16="http://schemas.microsoft.com/office/drawing/2014/main" val="2572884302"/>
                  </a:ext>
                </a:extLst>
              </a:tr>
              <a:tr h="329946">
                <a:tc>
                  <a:txBody>
                    <a:bodyPr/>
                    <a:lstStyle/>
                    <a:p>
                      <a:pPr algn="ctr" fontAlgn="ctr">
                        <a:spcBef>
                          <a:spcPts val="0"/>
                        </a:spcBef>
                        <a:spcAft>
                          <a:spcPts val="0"/>
                        </a:spcAft>
                      </a:pPr>
                      <a:r>
                        <a:rPr lang="en-US" sz="800" u="none" strike="noStrike" dirty="0">
                          <a:effectLst/>
                        </a:rPr>
                        <a:t>Champion it # / Total # of its trained (thousands)</a:t>
                      </a:r>
                      <a:endParaRPr lang="en-US" sz="1800" b="0" i="0" u="none" strike="noStrike" dirty="0">
                        <a:effectLst/>
                        <a:latin typeface="Arial" panose="020B0604020202020204" pitchFamily="34" charset="0"/>
                      </a:endParaRPr>
                    </a:p>
                  </a:txBody>
                  <a:tcPr marL="50038" marR="50038" marT="25019" marB="25019" anchor="ctr"/>
                </a:tc>
                <a:tc>
                  <a:txBody>
                    <a:bodyPr/>
                    <a:lstStyle/>
                    <a:p>
                      <a:pPr algn="ctr" fontAlgn="ctr">
                        <a:spcBef>
                          <a:spcPts val="0"/>
                        </a:spcBef>
                        <a:spcAft>
                          <a:spcPts val="0"/>
                        </a:spcAft>
                      </a:pPr>
                      <a:r>
                        <a:rPr lang="en-US" sz="800" u="none" strike="noStrike" kern="1200" dirty="0">
                          <a:effectLst/>
                        </a:rPr>
                        <a:t>365 / 650</a:t>
                      </a:r>
                      <a:endParaRPr lang="en-US" sz="1800" b="0" i="0" u="none" strike="noStrike" dirty="0">
                        <a:effectLst/>
                        <a:latin typeface="Arial" panose="020B0604020202020204" pitchFamily="34" charset="0"/>
                      </a:endParaRPr>
                    </a:p>
                  </a:txBody>
                  <a:tcPr marL="50038" marR="50038" marT="25019" marB="25019" anchor="ctr"/>
                </a:tc>
                <a:extLst>
                  <a:ext uri="{0D108BD9-81ED-4DB2-BD59-A6C34878D82A}">
                    <a16:rowId xmlns:a16="http://schemas.microsoft.com/office/drawing/2014/main" val="1636473825"/>
                  </a:ext>
                </a:extLst>
              </a:tr>
            </a:tbl>
          </a:graphicData>
        </a:graphic>
      </p:graphicFrame>
      <p:sp>
        <p:nvSpPr>
          <p:cNvPr id="11" name="TextBox 10">
            <a:extLst>
              <a:ext uri="{FF2B5EF4-FFF2-40B4-BE49-F238E27FC236}">
                <a16:creationId xmlns:a16="http://schemas.microsoft.com/office/drawing/2014/main" id="{243C63D8-036A-4578-8F7B-36023B377A68}"/>
              </a:ext>
            </a:extLst>
          </p:cNvPr>
          <p:cNvSpPr txBox="1"/>
          <p:nvPr/>
        </p:nvSpPr>
        <p:spPr>
          <a:xfrm>
            <a:off x="6096000" y="1447012"/>
            <a:ext cx="5675086" cy="1306421"/>
          </a:xfrm>
          <a:prstGeom prst="rect">
            <a:avLst/>
          </a:prstGeom>
          <a:noFill/>
        </p:spPr>
        <p:txBody>
          <a:bodyPr vert="horz" wrap="square" tIns="45720" bIns="45720" spcCol="0" rtlCol="0">
            <a:noAutofit/>
          </a:bodyPr>
          <a:lstStyle/>
          <a:p>
            <a:pPr>
              <a:lnSpc>
                <a:spcPct val="140000"/>
              </a:lnSpc>
            </a:pPr>
            <a:r>
              <a:rPr lang="en-US" sz="1000" b="1" dirty="0"/>
              <a:t>Hypothesis</a:t>
            </a:r>
          </a:p>
          <a:p>
            <a:pPr marL="171450" indent="-171450">
              <a:lnSpc>
                <a:spcPct val="140000"/>
              </a:lnSpc>
              <a:buFont typeface="Arial" panose="020B0604020202020204" pitchFamily="34" charset="0"/>
              <a:buChar char="•"/>
            </a:pPr>
            <a:r>
              <a:rPr lang="en-US" sz="1000" dirty="0"/>
              <a:t>To test viability of reaching our goal, we start simple: only trying to get to the top (no matter the speed of the cart).</a:t>
            </a:r>
          </a:p>
          <a:p>
            <a:pPr marL="171450" indent="-171450">
              <a:lnSpc>
                <a:spcPct val="140000"/>
              </a:lnSpc>
              <a:buFont typeface="Arial" panose="020B0604020202020204" pitchFamily="34" charset="0"/>
              <a:buChar char="•"/>
            </a:pPr>
            <a:r>
              <a:rPr lang="en-US" sz="1000" dirty="0"/>
              <a:t>If we can succeed with this goal, we will then try adding the restriction on speed.</a:t>
            </a:r>
          </a:p>
        </p:txBody>
      </p:sp>
      <p:sp>
        <p:nvSpPr>
          <p:cNvPr id="3" name="TextBox 2">
            <a:extLst>
              <a:ext uri="{FF2B5EF4-FFF2-40B4-BE49-F238E27FC236}">
                <a16:creationId xmlns:a16="http://schemas.microsoft.com/office/drawing/2014/main" id="{A223F7BD-6E17-46AE-94A6-8AD3D65FFF4F}"/>
              </a:ext>
            </a:extLst>
          </p:cNvPr>
          <p:cNvSpPr txBox="1"/>
          <p:nvPr/>
        </p:nvSpPr>
        <p:spPr>
          <a:xfrm>
            <a:off x="3329223" y="217650"/>
            <a:ext cx="5301316" cy="646331"/>
          </a:xfrm>
          <a:prstGeom prst="rect">
            <a:avLst/>
          </a:prstGeom>
          <a:noFill/>
        </p:spPr>
        <p:txBody>
          <a:bodyPr wrap="square" rtlCol="0">
            <a:spAutoFit/>
          </a:bodyPr>
          <a:lstStyle/>
          <a:p>
            <a:pPr algn="ctr"/>
            <a:r>
              <a:rPr lang="en-US" b="1" dirty="0"/>
              <a:t>EXPERIMENT 4:</a:t>
            </a:r>
            <a:br>
              <a:rPr lang="en-US" dirty="0"/>
            </a:br>
            <a:r>
              <a:rPr lang="en-US" dirty="0"/>
              <a:t>Controlling the cart w 1 goal</a:t>
            </a:r>
            <a:endParaRPr lang="en-US" b="1" dirty="0"/>
          </a:p>
        </p:txBody>
      </p:sp>
      <p:pic>
        <p:nvPicPr>
          <p:cNvPr id="9" name="Picture 8" descr="Chart&#10;&#10;Description automatically generated">
            <a:extLst>
              <a:ext uri="{FF2B5EF4-FFF2-40B4-BE49-F238E27FC236}">
                <a16:creationId xmlns:a16="http://schemas.microsoft.com/office/drawing/2014/main" id="{170CCE0A-8E6F-4276-9AB4-9FBA7CCDFB21}"/>
              </a:ext>
            </a:extLst>
          </p:cNvPr>
          <p:cNvPicPr>
            <a:picLocks noChangeAspect="1"/>
          </p:cNvPicPr>
          <p:nvPr/>
        </p:nvPicPr>
        <p:blipFill>
          <a:blip r:embed="rId2"/>
          <a:stretch>
            <a:fillRect/>
          </a:stretch>
        </p:blipFill>
        <p:spPr>
          <a:xfrm>
            <a:off x="736376" y="4617496"/>
            <a:ext cx="3402462" cy="2128049"/>
          </a:xfrm>
          <a:prstGeom prst="rect">
            <a:avLst/>
          </a:prstGeom>
        </p:spPr>
      </p:pic>
      <p:sp>
        <p:nvSpPr>
          <p:cNvPr id="10" name="TextBox 9">
            <a:extLst>
              <a:ext uri="{FF2B5EF4-FFF2-40B4-BE49-F238E27FC236}">
                <a16:creationId xmlns:a16="http://schemas.microsoft.com/office/drawing/2014/main" id="{6F11C119-D96C-4712-B2FB-52225D322056}"/>
              </a:ext>
            </a:extLst>
          </p:cNvPr>
          <p:cNvSpPr txBox="1"/>
          <p:nvPr/>
        </p:nvSpPr>
        <p:spPr>
          <a:xfrm>
            <a:off x="736376" y="4344065"/>
            <a:ext cx="3402462" cy="230832"/>
          </a:xfrm>
          <a:prstGeom prst="rect">
            <a:avLst/>
          </a:prstGeom>
          <a:noFill/>
        </p:spPr>
        <p:txBody>
          <a:bodyPr wrap="square" rtlCol="0">
            <a:spAutoFit/>
          </a:bodyPr>
          <a:lstStyle/>
          <a:p>
            <a:r>
              <a:rPr lang="en-US" sz="900" b="1" dirty="0"/>
              <a:t>Able to reach 100% goal satisfaction</a:t>
            </a:r>
          </a:p>
        </p:txBody>
      </p:sp>
      <p:sp>
        <p:nvSpPr>
          <p:cNvPr id="12" name="TextBox 11">
            <a:extLst>
              <a:ext uri="{FF2B5EF4-FFF2-40B4-BE49-F238E27FC236}">
                <a16:creationId xmlns:a16="http://schemas.microsoft.com/office/drawing/2014/main" id="{C888A06B-D193-4741-BB2E-D0E9A72CC01D}"/>
              </a:ext>
            </a:extLst>
          </p:cNvPr>
          <p:cNvSpPr txBox="1"/>
          <p:nvPr/>
        </p:nvSpPr>
        <p:spPr>
          <a:xfrm>
            <a:off x="8553048" y="4335369"/>
            <a:ext cx="3561460" cy="338554"/>
          </a:xfrm>
          <a:prstGeom prst="rect">
            <a:avLst/>
          </a:prstGeom>
          <a:noFill/>
        </p:spPr>
        <p:txBody>
          <a:bodyPr wrap="square" rtlCol="0">
            <a:spAutoFit/>
          </a:bodyPr>
          <a:lstStyle/>
          <a:p>
            <a:r>
              <a:rPr lang="en-US" sz="800" b="1" dirty="0"/>
              <a:t>Note, iterations get quickly reduced once the policy improves</a:t>
            </a:r>
            <a:br>
              <a:rPr lang="en-US" sz="800" dirty="0"/>
            </a:br>
            <a:r>
              <a:rPr lang="en-US" sz="800" dirty="0"/>
              <a:t>(we are using reach, which cuts the episode short)</a:t>
            </a:r>
          </a:p>
        </p:txBody>
      </p:sp>
      <p:graphicFrame>
        <p:nvGraphicFramePr>
          <p:cNvPr id="7" name="Table 6">
            <a:extLst>
              <a:ext uri="{FF2B5EF4-FFF2-40B4-BE49-F238E27FC236}">
                <a16:creationId xmlns:a16="http://schemas.microsoft.com/office/drawing/2014/main" id="{BFF69209-927B-4DE2-AD2F-7F36E9089CA3}"/>
              </a:ext>
            </a:extLst>
          </p:cNvPr>
          <p:cNvGraphicFramePr/>
          <p:nvPr>
            <p:extLst>
              <p:ext uri="{D42A27DB-BD31-4B8C-83A1-F6EECF244321}">
                <p14:modId xmlns:p14="http://schemas.microsoft.com/office/powerpoint/2010/main" val="3838381339"/>
              </p:ext>
            </p:extLst>
          </p:nvPr>
        </p:nvGraphicFramePr>
        <p:xfrm>
          <a:off x="650902" y="1430210"/>
          <a:ext cx="4681749" cy="2372568"/>
        </p:xfrm>
        <a:graphic>
          <a:graphicData uri="http://schemas.openxmlformats.org/drawingml/2006/table">
            <a:tbl>
              <a:tblPr firstRow="1" bandRow="1">
                <a:tableStyleId>{5C22544A-7EE6-4342-B048-85BDC9FD1C3A}</a:tableStyleId>
              </a:tblPr>
              <a:tblGrid>
                <a:gridCol w="1156723">
                  <a:extLst>
                    <a:ext uri="{9D8B030D-6E8A-4147-A177-3AD203B41FA5}">
                      <a16:colId xmlns:a16="http://schemas.microsoft.com/office/drawing/2014/main" val="4165895924"/>
                    </a:ext>
                  </a:extLst>
                </a:gridCol>
                <a:gridCol w="242727">
                  <a:extLst>
                    <a:ext uri="{9D8B030D-6E8A-4147-A177-3AD203B41FA5}">
                      <a16:colId xmlns:a16="http://schemas.microsoft.com/office/drawing/2014/main" val="1811142962"/>
                    </a:ext>
                  </a:extLst>
                </a:gridCol>
                <a:gridCol w="3282299">
                  <a:extLst>
                    <a:ext uri="{9D8B030D-6E8A-4147-A177-3AD203B41FA5}">
                      <a16:colId xmlns:a16="http://schemas.microsoft.com/office/drawing/2014/main" val="1893581461"/>
                    </a:ext>
                  </a:extLst>
                </a:gridCol>
              </a:tblGrid>
              <a:tr h="133303">
                <a:tc>
                  <a:txBody>
                    <a:bodyPr/>
                    <a:lstStyle/>
                    <a:p>
                      <a:pPr algn="l" fontAlgn="t">
                        <a:spcBef>
                          <a:spcPts val="0"/>
                        </a:spcBef>
                        <a:spcAft>
                          <a:spcPts val="0"/>
                        </a:spcAft>
                      </a:pPr>
                      <a:r>
                        <a:rPr lang="en-US" sz="800" u="none" strike="noStrike" dirty="0">
                          <a:effectLst/>
                        </a:rPr>
                        <a:t>Section of interest</a:t>
                      </a:r>
                      <a:endParaRPr lang="en-US" sz="1200" b="0" i="0" u="none" strike="noStrike" dirty="0">
                        <a:effectLst/>
                        <a:latin typeface="Arial" panose="020B0604020202020204" pitchFamily="34" charset="0"/>
                      </a:endParaRPr>
                    </a:p>
                  </a:txBody>
                  <a:tcPr marL="49989" marR="49989" marT="24994" marB="24994"/>
                </a:tc>
                <a:tc>
                  <a:txBody>
                    <a:bodyPr/>
                    <a:lstStyle/>
                    <a:p>
                      <a:pPr algn="ctr" fontAlgn="t">
                        <a:spcBef>
                          <a:spcPts val="0"/>
                        </a:spcBef>
                        <a:spcAft>
                          <a:spcPts val="0"/>
                        </a:spcAft>
                      </a:pPr>
                      <a:r>
                        <a:rPr lang="en-US" sz="800" u="none" strike="noStrike">
                          <a:effectLst/>
                        </a:rPr>
                        <a:t>#</a:t>
                      </a:r>
                      <a:endParaRPr lang="en-US" sz="1200" b="0" i="0" u="none" strike="noStrike">
                        <a:effectLst/>
                        <a:latin typeface="Arial" panose="020B0604020202020204" pitchFamily="34" charset="0"/>
                      </a:endParaRPr>
                    </a:p>
                  </a:txBody>
                  <a:tcPr marL="49989" marR="49989" marT="24994" marB="24994"/>
                </a:tc>
                <a:tc>
                  <a:txBody>
                    <a:bodyPr/>
                    <a:lstStyle/>
                    <a:p>
                      <a:pPr algn="l" fontAlgn="t">
                        <a:spcBef>
                          <a:spcPts val="0"/>
                        </a:spcBef>
                        <a:spcAft>
                          <a:spcPts val="0"/>
                        </a:spcAft>
                      </a:pPr>
                      <a:r>
                        <a:rPr lang="en-US" sz="800" u="none" strike="noStrike" dirty="0">
                          <a:effectLst/>
                        </a:rPr>
                        <a:t>Specs</a:t>
                      </a:r>
                      <a:endParaRPr lang="en-US" sz="1200" b="0" i="0" u="none" strike="noStrike" dirty="0">
                        <a:effectLst/>
                        <a:latin typeface="Arial" panose="020B0604020202020204" pitchFamily="34" charset="0"/>
                      </a:endParaRPr>
                    </a:p>
                  </a:txBody>
                  <a:tcPr marL="49989" marR="49989" marT="24994" marB="24994"/>
                </a:tc>
                <a:extLst>
                  <a:ext uri="{0D108BD9-81ED-4DB2-BD59-A6C34878D82A}">
                    <a16:rowId xmlns:a16="http://schemas.microsoft.com/office/drawing/2014/main" val="504285787"/>
                  </a:ext>
                </a:extLst>
              </a:tr>
              <a:tr h="299931">
                <a:tc>
                  <a:txBody>
                    <a:bodyPr/>
                    <a:lstStyle/>
                    <a:p>
                      <a:pPr algn="ctr" fontAlgn="ctr">
                        <a:spcBef>
                          <a:spcPts val="0"/>
                        </a:spcBef>
                        <a:spcAft>
                          <a:spcPts val="0"/>
                        </a:spcAft>
                      </a:pPr>
                      <a:r>
                        <a:rPr lang="en-US" sz="800" b="1" u="none" strike="noStrike" dirty="0">
                          <a:effectLst/>
                        </a:rPr>
                        <a:t>STATES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a:effectLst/>
                        </a:rPr>
                        <a:t>2</a:t>
                      </a:r>
                      <a:endParaRPr lang="en-US" sz="1200" b="1" i="0" u="none" strike="noStrike">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a:t>
                      </a:r>
                    </a:p>
                    <a:p>
                      <a:pPr marL="171450" indent="-171450" algn="l" fontAlgn="t">
                        <a:spcBef>
                          <a:spcPts val="0"/>
                        </a:spcBef>
                        <a:spcAft>
                          <a:spcPts val="0"/>
                        </a:spcAft>
                        <a:buFont typeface="Arial" panose="020B0604020202020204" pitchFamily="34" charset="0"/>
                        <a:buChar char="•"/>
                      </a:pPr>
                      <a:r>
                        <a:rPr lang="en-US" sz="800" u="none" strike="noStrike" kern="1200" dirty="0" err="1">
                          <a:solidFill>
                            <a:schemeClr val="dk1"/>
                          </a:solidFill>
                          <a:effectLst/>
                          <a:latin typeface="+mn-lt"/>
                          <a:ea typeface="+mn-ea"/>
                          <a:cs typeface="+mn-cs"/>
                        </a:rPr>
                        <a:t>x_vel</a:t>
                      </a: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25287149"/>
                  </a:ext>
                </a:extLst>
              </a:tr>
              <a:tr h="133303">
                <a:tc>
                  <a:txBody>
                    <a:bodyPr/>
                    <a:lstStyle/>
                    <a:p>
                      <a:pPr algn="ctr" fontAlgn="ctr">
                        <a:spcBef>
                          <a:spcPts val="0"/>
                        </a:spcBef>
                        <a:spcAft>
                          <a:spcPts val="0"/>
                        </a:spcAft>
                      </a:pPr>
                      <a:r>
                        <a:rPr lang="en-US" sz="800" b="1" u="none" strike="noStrike" dirty="0">
                          <a:effectLst/>
                        </a:rPr>
                        <a:t>ACTIONS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command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4205836380"/>
                  </a:ext>
                </a:extLst>
              </a:tr>
              <a:tr h="329953">
                <a:tc>
                  <a:txBody>
                    <a:bodyPr/>
                    <a:lstStyle/>
                    <a:p>
                      <a:pPr algn="ctr" fontAlgn="ctr">
                        <a:spcBef>
                          <a:spcPts val="0"/>
                        </a:spcBef>
                        <a:spcAft>
                          <a:spcPts val="0"/>
                        </a:spcAft>
                      </a:pPr>
                      <a:r>
                        <a:rPr lang="en-US" sz="800" b="1" u="none" strike="noStrike" dirty="0">
                          <a:effectLst/>
                        </a:rPr>
                        <a:t>SCENARIOS</a:t>
                      </a:r>
                      <a:br>
                        <a:rPr lang="en-US" sz="800" b="1" u="none" strike="noStrike" dirty="0">
                          <a:effectLst/>
                        </a:rPr>
                      </a:br>
                      <a:r>
                        <a:rPr lang="en-US" sz="800" b="1" u="none" strike="noStrike" dirty="0">
                          <a:effectLst/>
                        </a:rPr>
                        <a:t>(configs)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x gets randomized</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3202835"/>
                  </a:ext>
                </a:extLst>
              </a:tr>
              <a:tr h="133303">
                <a:tc>
                  <a:txBody>
                    <a:bodyPr/>
                    <a:lstStyle/>
                    <a:p>
                      <a:pPr algn="ctr" fontAlgn="ctr">
                        <a:spcBef>
                          <a:spcPts val="0"/>
                        </a:spcBef>
                        <a:spcAft>
                          <a:spcPts val="0"/>
                        </a:spcAft>
                      </a:pPr>
                      <a:r>
                        <a:rPr lang="en-US" sz="800" b="1" u="none" strike="noStrike">
                          <a:effectLst/>
                        </a:rPr>
                        <a:t>OBJECTIVES</a:t>
                      </a:r>
                      <a:endParaRPr lang="en-US" sz="1200" b="1" i="0" u="none" strike="noStrike">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kern="1200" dirty="0">
                          <a:solidFill>
                            <a:schemeClr val="dk1"/>
                          </a:solidFill>
                          <a:effectLst/>
                          <a:latin typeface="+mn-lt"/>
                          <a:ea typeface="+mn-ea"/>
                          <a:cs typeface="+mn-cs"/>
                        </a:rPr>
                        <a:t>1</a:t>
                      </a: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Reaching the top @ x &gt;= 0.45</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1439148101"/>
                  </a:ext>
                </a:extLst>
              </a:tr>
              <a:tr h="304578">
                <a:tc>
                  <a:txBody>
                    <a:bodyPr/>
                    <a:lstStyle/>
                    <a:p>
                      <a:pPr algn="ctr" fontAlgn="ctr">
                        <a:spcBef>
                          <a:spcPts val="0"/>
                        </a:spcBef>
                        <a:spcAft>
                          <a:spcPts val="0"/>
                        </a:spcAft>
                      </a:pPr>
                      <a:r>
                        <a:rPr lang="en-US" sz="800" b="1" u="none" strike="noStrike" dirty="0">
                          <a:effectLst/>
                        </a:rPr>
                        <a:t>OPERATING REGIONS</a:t>
                      </a:r>
                      <a:endParaRPr lang="en-US" sz="1200" b="1" i="0" u="none" strike="noStrike" dirty="0">
                        <a:effectLst/>
                        <a:latin typeface="Arial" panose="020B0604020202020204" pitchFamily="34" charset="0"/>
                      </a:endParaRPr>
                    </a:p>
                  </a:txBody>
                  <a:tcPr marL="49989" marR="49989" marT="24994" marB="24994" anchor="ctr"/>
                </a:tc>
                <a:tc>
                  <a:txBody>
                    <a:bodyPr/>
                    <a:lstStyle/>
                    <a:p>
                      <a:pPr algn="ctr" fontAlgn="ctr">
                        <a:spcBef>
                          <a:spcPts val="0"/>
                        </a:spcBef>
                        <a:spcAft>
                          <a:spcPts val="0"/>
                        </a:spcAft>
                      </a:pPr>
                      <a:r>
                        <a:rPr lang="en-US" sz="800" b="1" u="none" strike="noStrike" dirty="0">
                          <a:effectLst/>
                        </a:rPr>
                        <a:t>1</a:t>
                      </a:r>
                      <a:endParaRPr lang="en-US" sz="1200" b="1" i="0" u="none" strike="noStrike" dirty="0">
                        <a:effectLst/>
                        <a:latin typeface="Arial" panose="020B0604020202020204" pitchFamily="34" charset="0"/>
                      </a:endParaRPr>
                    </a:p>
                  </a:txBody>
                  <a:tcPr marL="49989" marR="49989" marT="24994" marB="24994" anchor="ctr"/>
                </a:tc>
                <a:tc>
                  <a:txBody>
                    <a:bodyPr/>
                    <a:lstStyle/>
                    <a:p>
                      <a:pPr marL="171450" indent="-171450" algn="l" fontAlgn="t">
                        <a:spcBef>
                          <a:spcPts val="0"/>
                        </a:spcBef>
                        <a:spcAft>
                          <a:spcPts val="0"/>
                        </a:spcAft>
                        <a:buFont typeface="Arial" panose="020B0604020202020204" pitchFamily="34" charset="0"/>
                        <a:buChar char="•"/>
                      </a:pPr>
                      <a:r>
                        <a:rPr lang="en-US" sz="800" u="none" strike="noStrike" kern="1200" dirty="0">
                          <a:solidFill>
                            <a:schemeClr val="dk1"/>
                          </a:solidFill>
                          <a:effectLst/>
                          <a:latin typeface="+mn-lt"/>
                          <a:ea typeface="+mn-ea"/>
                          <a:cs typeface="+mn-cs"/>
                        </a:rPr>
                        <a:t>A single brain will control over the full state space</a:t>
                      </a: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p>
                      <a:pPr marL="171450" indent="-171450" algn="l" fontAlgn="t">
                        <a:spcBef>
                          <a:spcPts val="0"/>
                        </a:spcBef>
                        <a:spcAft>
                          <a:spcPts val="0"/>
                        </a:spcAft>
                        <a:buFont typeface="Arial" panose="020B0604020202020204" pitchFamily="34" charset="0"/>
                        <a:buChar char="•"/>
                      </a:pPr>
                      <a:endParaRPr lang="en-US" sz="800" u="none" strike="noStrike" kern="1200" dirty="0">
                        <a:solidFill>
                          <a:schemeClr val="dk1"/>
                        </a:solidFill>
                        <a:effectLst/>
                        <a:latin typeface="+mn-lt"/>
                        <a:ea typeface="+mn-ea"/>
                        <a:cs typeface="+mn-cs"/>
                      </a:endParaRPr>
                    </a:p>
                  </a:txBody>
                  <a:tcPr marL="49989" marR="49989" marT="24994" marB="24994"/>
                </a:tc>
                <a:extLst>
                  <a:ext uri="{0D108BD9-81ED-4DB2-BD59-A6C34878D82A}">
                    <a16:rowId xmlns:a16="http://schemas.microsoft.com/office/drawing/2014/main" val="2300520401"/>
                  </a:ext>
                </a:extLst>
              </a:tr>
            </a:tbl>
          </a:graphicData>
        </a:graphic>
      </p:graphicFrame>
      <p:sp>
        <p:nvSpPr>
          <p:cNvPr id="17" name="TextBox 16">
            <a:extLst>
              <a:ext uri="{FF2B5EF4-FFF2-40B4-BE49-F238E27FC236}">
                <a16:creationId xmlns:a16="http://schemas.microsoft.com/office/drawing/2014/main" id="{B4CB133F-F665-42A8-B85D-5C42F3390765}"/>
              </a:ext>
            </a:extLst>
          </p:cNvPr>
          <p:cNvSpPr txBox="1"/>
          <p:nvPr/>
        </p:nvSpPr>
        <p:spPr>
          <a:xfrm>
            <a:off x="6096000" y="2780849"/>
            <a:ext cx="5675086" cy="1366319"/>
          </a:xfrm>
          <a:prstGeom prst="rect">
            <a:avLst/>
          </a:prstGeom>
          <a:noFill/>
        </p:spPr>
        <p:txBody>
          <a:bodyPr vert="horz" wrap="square" tIns="45720" bIns="45720" spcCol="0" rtlCol="0">
            <a:noAutofit/>
          </a:bodyPr>
          <a:lstStyle/>
          <a:p>
            <a:pPr>
              <a:lnSpc>
                <a:spcPct val="140000"/>
              </a:lnSpc>
            </a:pPr>
            <a:r>
              <a:rPr lang="en-US" sz="1000" b="1" dirty="0"/>
              <a:t>Conclusion</a:t>
            </a:r>
          </a:p>
          <a:p>
            <a:pPr marL="171450" indent="-171450">
              <a:lnSpc>
                <a:spcPct val="140000"/>
              </a:lnSpc>
              <a:buFont typeface="Arial" panose="020B0604020202020204" pitchFamily="34" charset="0"/>
              <a:buChar char="•"/>
            </a:pPr>
            <a:r>
              <a:rPr lang="en-US" sz="1000" dirty="0"/>
              <a:t>The brain effectively controls the cart towards the top of the mountain.</a:t>
            </a:r>
          </a:p>
          <a:p>
            <a:pPr marL="171450" indent="-171450">
              <a:lnSpc>
                <a:spcPct val="140000"/>
              </a:lnSpc>
              <a:buFont typeface="Arial" panose="020B0604020202020204" pitchFamily="34" charset="0"/>
              <a:buChar char="•"/>
            </a:pPr>
            <a:r>
              <a:rPr lang="en-US" sz="1000" dirty="0"/>
              <a:t>Next experiment will add the speed limitation upon arrival.</a:t>
            </a:r>
          </a:p>
          <a:p>
            <a:pPr>
              <a:lnSpc>
                <a:spcPct val="140000"/>
              </a:lnSpc>
            </a:pPr>
            <a:endParaRPr lang="en-US" sz="1000" dirty="0"/>
          </a:p>
        </p:txBody>
      </p:sp>
      <p:pic>
        <p:nvPicPr>
          <p:cNvPr id="21" name="Picture 20" descr="Chart, line chart&#10;&#10;Description automatically generated">
            <a:extLst>
              <a:ext uri="{FF2B5EF4-FFF2-40B4-BE49-F238E27FC236}">
                <a16:creationId xmlns:a16="http://schemas.microsoft.com/office/drawing/2014/main" id="{643B67B8-CD95-4F1B-9354-15C1F430F2FF}"/>
              </a:ext>
            </a:extLst>
          </p:cNvPr>
          <p:cNvPicPr>
            <a:picLocks noChangeAspect="1"/>
          </p:cNvPicPr>
          <p:nvPr/>
        </p:nvPicPr>
        <p:blipFill>
          <a:blip r:embed="rId3"/>
          <a:stretch>
            <a:fillRect/>
          </a:stretch>
        </p:blipFill>
        <p:spPr>
          <a:xfrm>
            <a:off x="8553047" y="4670301"/>
            <a:ext cx="3479452" cy="2128049"/>
          </a:xfrm>
          <a:prstGeom prst="rect">
            <a:avLst/>
          </a:prstGeom>
        </p:spPr>
      </p:pic>
      <p:grpSp>
        <p:nvGrpSpPr>
          <p:cNvPr id="22" name="Group 21">
            <a:extLst>
              <a:ext uri="{FF2B5EF4-FFF2-40B4-BE49-F238E27FC236}">
                <a16:creationId xmlns:a16="http://schemas.microsoft.com/office/drawing/2014/main" id="{3AA5DA76-1FDD-4259-ADFF-0FE9DD8B7847}"/>
              </a:ext>
            </a:extLst>
          </p:cNvPr>
          <p:cNvGrpSpPr/>
          <p:nvPr/>
        </p:nvGrpSpPr>
        <p:grpSpPr>
          <a:xfrm>
            <a:off x="8694892" y="63763"/>
            <a:ext cx="3419616" cy="753534"/>
            <a:chOff x="686765" y="4313499"/>
            <a:chExt cx="3730906" cy="859433"/>
          </a:xfrm>
        </p:grpSpPr>
        <p:sp>
          <p:nvSpPr>
            <p:cNvPr id="23" name="Rectangle 22">
              <a:extLst>
                <a:ext uri="{FF2B5EF4-FFF2-40B4-BE49-F238E27FC236}">
                  <a16:creationId xmlns:a16="http://schemas.microsoft.com/office/drawing/2014/main" id="{2134D459-BB97-4756-9FF0-2E0F8B9A0074}"/>
                </a:ext>
              </a:extLst>
            </p:cNvPr>
            <p:cNvSpPr/>
            <p:nvPr/>
          </p:nvSpPr>
          <p:spPr>
            <a:xfrm>
              <a:off x="686765" y="4313499"/>
              <a:ext cx="3730906" cy="85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i="1"/>
                <a:t>Monolithic Brain</a:t>
              </a:r>
            </a:p>
          </p:txBody>
        </p:sp>
        <p:sp>
          <p:nvSpPr>
            <p:cNvPr id="24" name="Rectangle 23">
              <a:extLst>
                <a:ext uri="{FF2B5EF4-FFF2-40B4-BE49-F238E27FC236}">
                  <a16:creationId xmlns:a16="http://schemas.microsoft.com/office/drawing/2014/main" id="{31F99CB5-6F12-485B-A6D4-53F9506309BA}"/>
                </a:ext>
              </a:extLst>
            </p:cNvPr>
            <p:cNvSpPr/>
            <p:nvPr/>
          </p:nvSpPr>
          <p:spPr>
            <a:xfrm>
              <a:off x="2003872" y="4708145"/>
              <a:ext cx="1090427" cy="280544"/>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bg1"/>
                  </a:solidFill>
                </a:rPr>
                <a:t>Get Cart to Top</a:t>
              </a:r>
            </a:p>
          </p:txBody>
        </p:sp>
        <p:sp>
          <p:nvSpPr>
            <p:cNvPr id="25" name="Rectangle: Rounded Corners 24">
              <a:extLst>
                <a:ext uri="{FF2B5EF4-FFF2-40B4-BE49-F238E27FC236}">
                  <a16:creationId xmlns:a16="http://schemas.microsoft.com/office/drawing/2014/main" id="{0F32715E-6BB4-43E7-848B-2F9123ACDF56}"/>
                </a:ext>
              </a:extLst>
            </p:cNvPr>
            <p:cNvSpPr/>
            <p:nvPr/>
          </p:nvSpPr>
          <p:spPr>
            <a:xfrm>
              <a:off x="903549"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input</a:t>
              </a:r>
            </a:p>
          </p:txBody>
        </p:sp>
        <p:cxnSp>
          <p:nvCxnSpPr>
            <p:cNvPr id="26" name="Straight Arrow Connector 25">
              <a:extLst>
                <a:ext uri="{FF2B5EF4-FFF2-40B4-BE49-F238E27FC236}">
                  <a16:creationId xmlns:a16="http://schemas.microsoft.com/office/drawing/2014/main" id="{9B7992B9-B6EE-49D4-B808-1BB09E9616D9}"/>
                </a:ext>
              </a:extLst>
            </p:cNvPr>
            <p:cNvCxnSpPr>
              <a:stCxn id="25" idx="3"/>
              <a:endCxn id="24" idx="1"/>
            </p:cNvCxnSpPr>
            <p:nvPr/>
          </p:nvCxnSpPr>
          <p:spPr>
            <a:xfrm>
              <a:off x="1670613"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16C48BC0-75B8-4864-9E6A-4971E2F13BE7}"/>
                </a:ext>
              </a:extLst>
            </p:cNvPr>
            <p:cNvSpPr/>
            <p:nvPr/>
          </p:nvSpPr>
          <p:spPr>
            <a:xfrm>
              <a:off x="3427558" y="4739885"/>
              <a:ext cx="767064" cy="217063"/>
            </a:xfrm>
            <a:prstGeom prst="roundRect">
              <a:avLst>
                <a:gd name="adj" fmla="val 50000"/>
              </a:avLst>
            </a:prstGeom>
            <a:solidFill>
              <a:schemeClr val="accent3">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output</a:t>
              </a:r>
            </a:p>
          </p:txBody>
        </p:sp>
        <p:cxnSp>
          <p:nvCxnSpPr>
            <p:cNvPr id="28" name="Straight Arrow Connector 27">
              <a:extLst>
                <a:ext uri="{FF2B5EF4-FFF2-40B4-BE49-F238E27FC236}">
                  <a16:creationId xmlns:a16="http://schemas.microsoft.com/office/drawing/2014/main" id="{356602EF-480A-4557-A0B6-97F5D7878D04}"/>
                </a:ext>
              </a:extLst>
            </p:cNvPr>
            <p:cNvCxnSpPr>
              <a:stCxn id="24" idx="3"/>
              <a:endCxn id="27" idx="1"/>
            </p:cNvCxnSpPr>
            <p:nvPr/>
          </p:nvCxnSpPr>
          <p:spPr>
            <a:xfrm>
              <a:off x="3094299" y="4848417"/>
              <a:ext cx="333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91558438"/>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FF0984D47464E97DAF76969C3187F" ma:contentTypeVersion="13" ma:contentTypeDescription="Create a new document." ma:contentTypeScope="" ma:versionID="b3d84b614d27a7076283e8992fa2aa66">
  <xsd:schema xmlns:xsd="http://www.w3.org/2001/XMLSchema" xmlns:xs="http://www.w3.org/2001/XMLSchema" xmlns:p="http://schemas.microsoft.com/office/2006/metadata/properties" xmlns:ns2="fb0a85b6-609f-4634-ad38-7faa4975ac28" xmlns:ns3="a310d8e1-8843-49ec-9bf5-edf1cad851c3" xmlns:ns4="230e9df3-be65-4c73-a93b-d1236ebd677e" targetNamespace="http://schemas.microsoft.com/office/2006/metadata/properties" ma:root="true" ma:fieldsID="6ef5e655cbab7749c479ad28a8d8fcb9" ns2:_="" ns3:_="" ns4:_="">
    <xsd:import namespace="fb0a85b6-609f-4634-ad38-7faa4975ac28"/>
    <xsd:import namespace="a310d8e1-8843-49ec-9bf5-edf1cad851c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ImageTagsTaxHTField"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0a85b6-609f-4634-ad38-7faa4975ac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false">
      <xsd:simpleType>
        <xsd:restriction base="dms:Note"/>
      </xsd:simpleType>
    </xsd:element>
    <xsd:element name="MediaServiceFastMetadata" ma:index="9" nillable="true" ma:displayName="MediaServiceFastMetadata" ma:hidden="true" ma:internalName="MediaServiceFastMetadata" ma:readOnly="false">
      <xsd:simpleType>
        <xsd:restriction base="dms:Note"/>
      </xsd:simpleType>
    </xsd:element>
    <xsd:element name="MediaServiceGenerationTime" ma:index="10" nillable="true" ma:displayName="MediaServiceGenerationTime" ma:hidden="true" ma:internalName="MediaServiceGenerationTime" ma:readOnly="false">
      <xsd:simpleType>
        <xsd:restriction base="dms:Text"/>
      </xsd:simpleType>
    </xsd:element>
    <xsd:element name="MediaServiceEventHashCode" ma:index="11" nillable="true" ma:displayName="MediaServiceEventHashCode" ma:hidden="true" ma:internalName="MediaServiceEventHashCode" ma:readOnly="false">
      <xsd:simpleType>
        <xsd:restriction base="dms:Text"/>
      </xsd:simpleType>
    </xsd:element>
    <xsd:element name="MediaServiceOCR" ma:index="12" nillable="true" ma:displayName="Extracted Text" ma:internalName="MediaServiceOCR" ma:readOnly="false">
      <xsd:simpleType>
        <xsd:restriction base="dms:Note">
          <xsd:maxLength value="255"/>
        </xsd:restriction>
      </xsd:simpleType>
    </xsd:element>
    <xsd:element name="MediaServiceDateTaken" ma:index="15" nillable="true" ma:displayName="MediaServiceDateTaken" ma:hidden="true" ma:internalName="MediaServiceDateTaken" ma:readOnly="fals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ImageTagsTaxHTField" ma:index="18"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10d8e1-8843-49ec-9bf5-edf1cad851c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88a79e71-117f-44a2-b352-049404d654a4}" ma:internalName="TaxCatchAll" ma:showField="CatchAllData" ma:web="a310d8e1-8843-49ec-9bf5-edf1cad851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EventHashCode xmlns="fb0a85b6-609f-4634-ad38-7faa4975ac28" xsi:nil="true"/>
    <MediaServiceOCR xmlns="fb0a85b6-609f-4634-ad38-7faa4975ac28" xsi:nil="true"/>
    <MediaServiceGenerationTime xmlns="fb0a85b6-609f-4634-ad38-7faa4975ac28" xsi:nil="true"/>
    <MediaServiceFastMetadata xmlns="fb0a85b6-609f-4634-ad38-7faa4975ac28" xsi:nil="true"/>
    <MediaServiceMetadata xmlns="fb0a85b6-609f-4634-ad38-7faa4975ac28" xsi:nil="true"/>
    <MediaServiceDateTaken xmlns="fb0a85b6-609f-4634-ad38-7faa4975ac28" xsi:nil="true"/>
    <TaxCatchAll xmlns="230e9df3-be65-4c73-a93b-d1236ebd677e"/>
    <ImageTagsTaxHTField xmlns="fb0a85b6-609f-4634-ad38-7faa4975ac28">
      <Terms xmlns="http://schemas.microsoft.com/office/infopath/2007/PartnerControls"/>
    </ImageTagsTaxHTField>
  </documentManagement>
</p:properties>
</file>

<file path=customXml/itemProps1.xml><?xml version="1.0" encoding="utf-8"?>
<ds:datastoreItem xmlns:ds="http://schemas.openxmlformats.org/officeDocument/2006/customXml" ds:itemID="{595A1250-A4B8-4483-96EC-E79C309D45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0a85b6-609f-4634-ad38-7faa4975ac28"/>
    <ds:schemaRef ds:uri="a310d8e1-8843-49ec-9bf5-edf1cad851c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A673E4-97AE-4F15-9193-7D71738249A1}">
  <ds:schemaRefs>
    <ds:schemaRef ds:uri="http://schemas.microsoft.com/sharepoint/v3/contenttype/forms"/>
  </ds:schemaRefs>
</ds:datastoreItem>
</file>

<file path=customXml/itemProps3.xml><?xml version="1.0" encoding="utf-8"?>
<ds:datastoreItem xmlns:ds="http://schemas.openxmlformats.org/officeDocument/2006/customXml" ds:itemID="{ECC8614F-1583-4B71-91C3-555C356D257A}">
  <ds:schemaRefs>
    <ds:schemaRef ds:uri="http://purl.org/dc/elements/1.1/"/>
    <ds:schemaRef ds:uri="ab98bd0c-8f75-4352-8a3f-b51b4d84feed"/>
    <ds:schemaRef ds:uri="d74c9d08-f3c9-48f5-af7b-02890d220869"/>
    <ds:schemaRef ds:uri="http://purl.org/dc/terms/"/>
    <ds:schemaRef ds:uri="http://schemas.microsoft.com/office/2006/documentManagement/types"/>
    <ds:schemaRef ds:uri="http://purl.org/dc/dcmitype/"/>
    <ds:schemaRef ds:uri="http://schemas.microsoft.com/office/2006/metadata/properties"/>
    <ds:schemaRef ds:uri="http://schemas.microsoft.com/sharepoint/v3"/>
    <ds:schemaRef ds:uri="http://schemas.microsoft.com/office/infopath/2007/PartnerControls"/>
    <ds:schemaRef ds:uri="http://schemas.openxmlformats.org/package/2006/metadata/core-properties"/>
    <ds:schemaRef ds:uri="http://www.w3.org/XML/1998/namespace"/>
    <ds:schemaRef ds:uri="fb0a85b6-609f-4634-ad38-7faa4975ac28"/>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2808</Words>
  <Application>Microsoft Office PowerPoint</Application>
  <PresentationFormat>Widescreen</PresentationFormat>
  <Paragraphs>474</Paragraphs>
  <Slides>14</Slides>
  <Notes>3</Notes>
  <HiddenSlides>0</HiddenSlides>
  <MMClips>3</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ShojiVTI</vt:lpstr>
      <vt:lpstr>Mountain Car</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Mountain Car</dc:title>
  <dc:creator>Juan Vergara</dc:creator>
  <cp:lastModifiedBy>Juan Vergara</cp:lastModifiedBy>
  <cp:revision>3</cp:revision>
  <dcterms:created xsi:type="dcterms:W3CDTF">2021-08-10T14:38:37Z</dcterms:created>
  <dcterms:modified xsi:type="dcterms:W3CDTF">2021-10-04T13:06:59Z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0x010100395FF0984D47464E97DAF76969C3187F</vt:lpwstr>
  </property>
</Properties>
</file>