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layfair Display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PlayfairDisplay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fr/docs/Web/JavaScript/Reference/Objets_globaux/Object/proto" TargetMode="External"/><Relationship Id="rId3" Type="http://schemas.openxmlformats.org/officeDocument/2006/relationships/hyperlink" Target="https://developer.mozilla.org/en-US/docs/Web/JavaScript/Reference/Operators/new" TargetMode="External"/><Relationship Id="rId4" Type="http://schemas.openxmlformats.org/officeDocument/2006/relationships/hyperlink" Target="https://developer.mozilla.org/fr/docs/Web/JavaScript/Reference/Objets_globaux/Function/apply" TargetMode="External"/><Relationship Id="rId9" Type="http://schemas.openxmlformats.org/officeDocument/2006/relationships/hyperlink" Target="https://www.vinta.com.br/blog/2015/javascript-lambda-and-arrow-functions/" TargetMode="External"/><Relationship Id="rId5" Type="http://schemas.openxmlformats.org/officeDocument/2006/relationships/hyperlink" Target="https://developer.mozilla.org/fr/docs/Web/JavaScript/Reference/Objets_globaux/Function/call" TargetMode="External"/><Relationship Id="rId6" Type="http://schemas.openxmlformats.org/officeDocument/2006/relationships/hyperlink" Target="https://developer.mozilla.org/fr/docs/Web/JavaScript/Reference/Op%C3%A9rateurs/yield" TargetMode="External"/><Relationship Id="rId7" Type="http://schemas.openxmlformats.org/officeDocument/2006/relationships/hyperlink" Target="https://developer.mozilla.org/fr/docs/Web/JavaScript/Reference/Strict_mode" TargetMode="External"/><Relationship Id="rId8" Type="http://schemas.openxmlformats.org/officeDocument/2006/relationships/hyperlink" Target="https://developer.mozilla.org/fr/docs/Web/JavaScript/Reference/Op%C3%A9rateurs/new.target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fcb067a4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fcb067a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cb067a4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fcb067a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cb067a4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fcb067a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cb067a4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cb067a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fcb067a40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fcb067a4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cb067a40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fcb067a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cb067a40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fcb067a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bc0be334_0_19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ebc0be334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bc0be334_0_19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ebc0be334_0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ebc0be334_0_19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ebc0be334_0_1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2"/>
              </a:rPr>
              <a:t>https://developer.mozilla.org/fr/docs/Web/JavaScript/Reference/Objets_globaux/Object/proto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3"/>
              </a:rPr>
              <a:t>https://developer.mozilla.org/en-US/docs/Web/JavaScript/Reference/Operators/new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4"/>
              </a:rPr>
              <a:t>https://developer.mozilla.org/fr/docs/Web/JavaScript/Reference/Objets_globaux/Function/apply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5"/>
              </a:rPr>
              <a:t>https://developer.mozilla.org/fr/docs/Web/JavaScript/Reference/Objets_globaux/Function/call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6"/>
              </a:rPr>
              <a:t>https://developer.mozilla.org/fr/docs/Web/JavaScript/Reference/Op%C3%A9rateurs/yield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7"/>
              </a:rPr>
              <a:t>https://developer.mozilla.org/fr/docs/Web/JavaScript/Reference/Strict_mode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8"/>
              </a:rPr>
              <a:t>https://developer.mozilla.org/fr/docs/Web/JavaScript/Reference/Op%C3%A9rateurs/new.target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>
                <a:solidFill>
                  <a:srgbClr val="0097A7"/>
                </a:solidFill>
                <a:hlinkClick r:id="rId9"/>
              </a:rPr>
              <a:t>https://www.vinta.com.br/blog/2015/javascript-lambda-and-arrow-functions/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bc0be334_0_19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ebc0be334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fcb067a40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fcb067a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fcb067a40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fcb067a4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cb067a40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fcb067a4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fcb067a40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fcb067a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fcb067a40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fcb067a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cb067a40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fcb067a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fcb067a4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fcb067a4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fcb067a40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fcb067a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fcb067a4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fcb067a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cb067a40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cb067a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fcb067a40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fcb067a4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cb067a40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cb067a4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fc91aa3a0_0_38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fc91aa3a0_0_3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bc0be334_0_19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bc0be334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bc0be334_0_19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bc0be334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bc0be334_0_19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bc0be334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cb067a40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cb067a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cb067a40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cb067a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ontact@ippon.fr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nd blanc">
  <p:cSld name="TITLE_4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-10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54E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304800" y="346075"/>
            <a:ext cx="8255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3333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3" name="Google Shape;133;p13"/>
          <p:cNvCxnSpPr/>
          <p:nvPr/>
        </p:nvCxnSpPr>
        <p:spPr>
          <a:xfrm>
            <a:off x="384621" y="304697"/>
            <a:ext cx="24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3"/>
          <p:cNvCxnSpPr/>
          <p:nvPr/>
        </p:nvCxnSpPr>
        <p:spPr>
          <a:xfrm>
            <a:off x="644469" y="304697"/>
            <a:ext cx="137100" cy="0"/>
          </a:xfrm>
          <a:prstGeom prst="straightConnector1">
            <a:avLst/>
          </a:prstGeom>
          <a:noFill/>
          <a:ln cap="flat" cmpd="sng" w="28575">
            <a:solidFill>
              <a:srgbClr val="F9545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3"/>
          <p:cNvSpPr txBox="1"/>
          <p:nvPr>
            <p:ph idx="2" type="subTitle"/>
          </p:nvPr>
        </p:nvSpPr>
        <p:spPr>
          <a:xfrm>
            <a:off x="304800" y="643075"/>
            <a:ext cx="4827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3" type="body"/>
          </p:nvPr>
        </p:nvSpPr>
        <p:spPr>
          <a:xfrm>
            <a:off x="308171" y="1275700"/>
            <a:ext cx="39504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4" type="body"/>
          </p:nvPr>
        </p:nvSpPr>
        <p:spPr>
          <a:xfrm>
            <a:off x="4258571" y="1275700"/>
            <a:ext cx="39504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" name="Google Shape;138;p13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IPPON 2019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calaire">
  <p:cSld name="TITLE_1_1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IPPON 2018</a:t>
            </a:r>
            <a:endParaRPr b="0" i="0" sz="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2">
            <a:alphaModFix/>
          </a:blip>
          <a:srcRect b="15881" l="0" r="0" t="0"/>
          <a:stretch/>
        </p:blipFill>
        <p:spPr>
          <a:xfrm>
            <a:off x="0" y="0"/>
            <a:ext cx="9172800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3857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517500" y="2031650"/>
            <a:ext cx="69936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44" name="Google Shape;144;p14"/>
          <p:cNvCxnSpPr/>
          <p:nvPr/>
        </p:nvCxnSpPr>
        <p:spPr>
          <a:xfrm>
            <a:off x="873069" y="1931046"/>
            <a:ext cx="137100" cy="0"/>
          </a:xfrm>
          <a:prstGeom prst="straightConnector1">
            <a:avLst/>
          </a:prstGeom>
          <a:noFill/>
          <a:ln cap="flat" cmpd="sng" w="28575">
            <a:solidFill>
              <a:srgbClr val="F9545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613221" y="1931046"/>
            <a:ext cx="246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4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IPPON 2019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s valeurs 1">
  <p:cSld name="CUSTOM_5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5"/>
          <p:cNvCxnSpPr/>
          <p:nvPr/>
        </p:nvCxnSpPr>
        <p:spPr>
          <a:xfrm>
            <a:off x="384621" y="304697"/>
            <a:ext cx="246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644469" y="304697"/>
            <a:ext cx="137100" cy="0"/>
          </a:xfrm>
          <a:prstGeom prst="straightConnector1">
            <a:avLst/>
          </a:prstGeom>
          <a:noFill/>
          <a:ln cap="flat" cmpd="sng" w="28575">
            <a:solidFill>
              <a:srgbClr val="F9545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5"/>
          <p:cNvSpPr txBox="1"/>
          <p:nvPr/>
        </p:nvSpPr>
        <p:spPr>
          <a:xfrm>
            <a:off x="304800" y="346075"/>
            <a:ext cx="1915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 guide</a:t>
            </a:r>
            <a:r>
              <a:rPr b="1" i="0" lang="en" sz="1400" u="none" cap="none" strike="noStrike">
                <a:solidFill>
                  <a:srgbClr val="F954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b="1" i="0" sz="1400" u="none" cap="none" strike="noStrike">
              <a:solidFill>
                <a:srgbClr val="F954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2">
            <a:alphaModFix/>
          </a:blip>
          <a:srcRect b="0" l="33594" r="1663" t="0"/>
          <a:stretch/>
        </p:blipFill>
        <p:spPr>
          <a:xfrm>
            <a:off x="11375" y="0"/>
            <a:ext cx="2220073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9688" l="0" r="-140" t="0"/>
          <a:stretch/>
        </p:blipFill>
        <p:spPr>
          <a:xfrm>
            <a:off x="-15862" y="0"/>
            <a:ext cx="2274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IPPON 2019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">
  <p:cSld name="TITLE_3_6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/>
        </p:nvSpPr>
        <p:spPr>
          <a:xfrm>
            <a:off x="2310450" y="3874982"/>
            <a:ext cx="45231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IPPON.FR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</a:t>
            </a:r>
            <a:r>
              <a:rPr b="0" i="0" lang="en" sz="1000" u="none" cap="none" strike="noStrike">
                <a:solidFill>
                  <a:srgbClr val="000000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2"/>
              </a:rPr>
              <a:t>ontact@ippon.fr</a:t>
            </a:r>
            <a:r>
              <a:rPr b="0" i="0" lang="en" sz="1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     ·     +33 1 46 12 48 48     ·               @ipponTech</a:t>
            </a:r>
            <a:endParaRPr b="0" i="0" sz="10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57" y="4202875"/>
            <a:ext cx="112556" cy="11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000" y="2236575"/>
            <a:ext cx="1271980" cy="50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8455200" y="4898700"/>
            <a:ext cx="68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IPPON 2019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lab.ippon.fr/formation/formation-tps-front/javascript-bas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3308550" y="1578400"/>
            <a:ext cx="5552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JavaScript - Fonctions, scopes et objets</a:t>
            </a:r>
            <a:endParaRPr sz="3600"/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propriété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Une fonction peut être appelée avec un nombre d'arguments différent du nombre défini (aussi bien plus que moins)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Si plus d'arguments sont fournis, ceux en trop sont ignorés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Si moins d'arguments sont fournis, ceux non définis sont </a:t>
            </a:r>
            <a:r>
              <a:rPr i="1" lang="en">
                <a:solidFill>
                  <a:srgbClr val="FFFFFF"/>
                </a:solidFill>
              </a:rPr>
              <a:t>undefined</a:t>
            </a:r>
            <a:endParaRPr i="1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Dans tous les cas, les arguments passés sont tous accessibles via le tableau de valeurs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fonction est un objet !</a:t>
            </a:r>
            <a:endParaRPr i="1"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Une </a:t>
            </a:r>
            <a:r>
              <a:rPr b="1" lang="en">
                <a:solidFill>
                  <a:srgbClr val="FFFFFF"/>
                </a:solidFill>
              </a:rPr>
              <a:t>fonction JavaScript est aussi un objet !</a:t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Au même titre qu'un objet est lié (par défaut) au prototype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Object.prototype</a:t>
            </a:r>
            <a:r>
              <a:rPr lang="en">
                <a:solidFill>
                  <a:srgbClr val="FFFFFF"/>
                </a:solidFill>
              </a:rPr>
              <a:t>, la fonction est liée à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Function.prototype</a:t>
            </a:r>
            <a:r>
              <a:rPr lang="en">
                <a:solidFill>
                  <a:srgbClr val="FFFFFF"/>
                </a:solidFill>
              </a:rPr>
              <a:t> (qui est lié à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Object.prototype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Une fonction va pouvoir être stockée dans une variable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 sum = (a, b) =&gt; a + b;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Une fonction va pouvoir être stockée dans la propriété d'un objet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Une fonction va pouvoir être passée en paramètre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Il est possible de “chaîner” les fonctions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</a:t>
            </a:r>
            <a:r>
              <a:rPr i="1" lang="en"/>
              <a:t>callbacks</a:t>
            </a:r>
            <a:r>
              <a:rPr lang="en"/>
              <a:t> (théorie)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On appelle </a:t>
            </a:r>
            <a:r>
              <a:rPr i="1" lang="en">
                <a:solidFill>
                  <a:srgbClr val="FFFFFF"/>
                </a:solidFill>
              </a:rPr>
              <a:t>callback</a:t>
            </a:r>
            <a:r>
              <a:rPr lang="en">
                <a:solidFill>
                  <a:srgbClr val="FFFFFF"/>
                </a:solidFill>
              </a:rPr>
              <a:t> un appel à une fonction par une autre fonction à laquelle </a:t>
            </a:r>
            <a:r>
              <a:rPr lang="en">
                <a:solidFill>
                  <a:srgbClr val="FFFFFF"/>
                </a:solidFill>
              </a:rPr>
              <a:t>il</a:t>
            </a:r>
            <a:r>
              <a:rPr lang="en">
                <a:solidFill>
                  <a:srgbClr val="FFFFFF"/>
                </a:solidFill>
              </a:rPr>
              <a:t> a été passé en paramètre d'appel une référence à la première.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Cette technique est très utilisée pour les traitements asynchrones et pour déclencher un traitement sur la réception d'un événement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</a:t>
            </a:r>
            <a:r>
              <a:rPr i="1" lang="en"/>
              <a:t>callbacks</a:t>
            </a:r>
            <a:r>
              <a:rPr lang="en"/>
              <a:t> (pratique)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toBeCalledLater(data)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console.log(data);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doStuff(inputs, callbackFunc)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do some things with inputs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when done, callback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callbackFunc(inputs);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doStuff('blabla', toBeCalledLater);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différents types de fonctions (1)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Nous avons dit que la déclaration d'une fonction pouvait ne pas avoir de nom : il s'agit des </a:t>
            </a:r>
            <a:r>
              <a:rPr b="1" lang="en">
                <a:solidFill>
                  <a:srgbClr val="FFFFFF"/>
                </a:solidFill>
              </a:rPr>
              <a:t>fonctions anonymes</a:t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Pour l’appeler on affecte une variable avec une valeur de type fonction, puis on l’invoque via la variable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Le contexte d’une fonction anonyme sera toujours son objet appelant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 add = function(a, b)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add(5, 2);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différents types de fonctions (2)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Les </a:t>
            </a:r>
            <a:r>
              <a:rPr i="1" lang="en">
                <a:solidFill>
                  <a:srgbClr val="FFFFFF"/>
                </a:solidFill>
              </a:rPr>
              <a:t>arrow functions</a:t>
            </a:r>
            <a:endParaRPr i="1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Permet une syntaxe plus courte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FFFFFF"/>
                </a:solidFill>
              </a:rPr>
              <a:t> implicite, </a:t>
            </a:r>
            <a:r>
              <a:rPr b="1" lang="en">
                <a:solidFill>
                  <a:srgbClr val="FFFFFF"/>
                </a:solidFill>
              </a:rPr>
              <a:t>contexte parent</a:t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Ne lie pas ses propres arguments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this, arguments, super, new.target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 sum = (a, b) =&gt; a + b;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sum(1, 2)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différents types de fonctions (3)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Il est également possible d’invoquer une fonction anonyme sans passer par une variable, en théorie cela pourrait être :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function(a, b) { return a + b; }(5, 2);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Mais ce n’est pas si simple car l’interpréteur croit qu’il s’agit d’une déclaration de fonction sans pour autant l’invoquer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Pour indiquer l’invocation, il suffit d’envelopper la fonction dans des parenthèses, 2 syntaxes sont possibles :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(function(a, b) { return a + b; })(5, 2);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(function(a, b) { return a + b; }(5, 2));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Cette syntaxe est appelée IIFE pour “Immediatly-Invoked Function Expression”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scopes</a:t>
            </a:r>
            <a:endParaRPr/>
          </a:p>
        </p:txBody>
      </p:sp>
      <p:sp>
        <p:nvSpPr>
          <p:cNvPr id="261" name="Google Shape;261;p3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 notion de </a:t>
            </a:r>
            <a:r>
              <a:rPr i="1" lang="en"/>
              <a:t>scope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 scope des variables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Imbrication de scopes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closures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Module Pattern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notion de </a:t>
            </a:r>
            <a:r>
              <a:rPr i="1" lang="en"/>
              <a:t>scope</a:t>
            </a:r>
            <a:r>
              <a:rPr lang="en"/>
              <a:t> (théorie)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n">
                <a:solidFill>
                  <a:srgbClr val="F3F3F3"/>
                </a:solidFill>
              </a:rPr>
              <a:t>Par “scope”, on définit la portée et la durée de vie des variables conditionnées par l'endroit de leur déclaration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n">
                <a:solidFill>
                  <a:srgbClr val="F3F3F3"/>
                </a:solidFill>
              </a:rPr>
              <a:t>JavaScript dispose par défaut d'un scope global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n">
                <a:solidFill>
                  <a:srgbClr val="F3F3F3"/>
                </a:solidFill>
              </a:rPr>
              <a:t>L'isolation de variables dans des scopes (autres que global) réduit le risque de collision (de nom) et optimise l'usage de la mémoire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3F3F3"/>
                </a:solidFill>
              </a:rPr>
              <a:t>JavaScript a désormais un scope au niveau des blocs (</a:t>
            </a: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>
                <a:solidFill>
                  <a:srgbClr val="F3F3F3"/>
                </a:solidFill>
              </a:rPr>
              <a:t>) grâce au mot-clé </a:t>
            </a:r>
            <a:r>
              <a:rPr b="1"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scopes des variables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297500" y="1262750"/>
            <a:ext cx="70389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Le scope d’une variable est déterminé par l’interpréteur en allant du plus local au plus global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Attention l'absence du mot clé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FFFFFF"/>
                </a:solidFill>
              </a:rPr>
              <a:t> dans une fonction </a:t>
            </a:r>
            <a:r>
              <a:rPr b="1" lang="en">
                <a:solidFill>
                  <a:srgbClr val="FFFFFF"/>
                </a:solidFill>
              </a:rPr>
              <a:t>rend la variable globale !</a:t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Risque fort de collision dans l'espace global : limiter son utilisation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4648200" y="1696600"/>
            <a:ext cx="36768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fonctions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scopes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Les objets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Imbrication de scopes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peut s’appuyer sur l’exposition du scope dont dispose les fonctions “internes”.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 utilisant le fait que les fonctions “internes” (</a:t>
            </a:r>
            <a:r>
              <a:rPr i="1" lang="en">
                <a:solidFill>
                  <a:srgbClr val="FFFFFF"/>
                </a:solidFill>
              </a:rPr>
              <a:t>inner functions</a:t>
            </a:r>
            <a:r>
              <a:rPr lang="en">
                <a:solidFill>
                  <a:srgbClr val="FFFFFF"/>
                </a:solidFill>
              </a:rPr>
              <a:t>) aient accès aux informations des fonctions les encapsulant, il va être possible de créer une notion d'objet exposant une interface publique et cachant ses membres privés (fonctions et variables).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closures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Une “closure” ou fermeture (lexicale) est un objet spécial qui combine une fonction et l’environnement dans lequel elle a été créée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onst nom = 'World';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function sayHello() {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alert(nom);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return sayHello;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 maFonction = helloWorld();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maFonction();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Module Pattern</a:t>
            </a:r>
            <a:r>
              <a:rPr lang="en"/>
              <a:t> (théorie)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Sur le principe, le pattern module est similaire à une IIFE, à l’exception que la fonction déclarée retournera un objet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L’objet retourné offre une API publique sur ce que doit exposer le module et encapsule les états et les exécutions privés par le biais d’une “closure”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On évite ainsi facilement les conflits de “namespacing”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Module Pattern</a:t>
            </a:r>
            <a:r>
              <a:rPr lang="en"/>
              <a:t> (pratique)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 namespace = (function()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privVar = "secret"; // private field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pubVar = "not secret"; // will be public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 privMethod 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function(){return privVar};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pubVar,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pubMethod: privMethod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})();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namespace.pubVar; // "not secret"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namespace.pubMethod(); // "secret"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namespace.privVar; // undefined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objets</a:t>
            </a:r>
            <a:endParaRPr/>
          </a:p>
        </p:txBody>
      </p:sp>
      <p:sp>
        <p:nvSpPr>
          <p:cNvPr id="303" name="Google Shape;303;p40"/>
          <p:cNvSpPr txBox="1"/>
          <p:nvPr>
            <p:ph idx="2" type="body"/>
          </p:nvPr>
        </p:nvSpPr>
        <p:spPr>
          <a:xfrm>
            <a:off x="4648200" y="1696600"/>
            <a:ext cx="36768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types d’objets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types simples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types complexes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objets littéraux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Accès aux propriétés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Par référence ou par valeur 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types d’objets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Pour rappel, JavaScript définit 6 types de valeur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Nous avons vu 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umber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tring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Nous allons maintenant nous intéresser à 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bject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unction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types simples</a:t>
            </a:r>
            <a:endParaRPr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Avant de regarder en détail ce qu’est un objet, intéressons nous à ce qui n’est pas un objet : les types simples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chaînes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nombres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booléens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Ce qui n’est pas un objet a quand même un prototype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Chaînes, nombres et booléens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Possèdent des méthodes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Les méthodes sont des propriétés qui se comportent comme des fonctions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'fantastique !'.toUpperCase();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types complexes</a:t>
            </a:r>
            <a:endParaRPr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Les objets en JavaScript sont des ensembles de propriétés, elles-mêmes définies comme des paires clé/valeur où la clé est une chaîne de caractère et la valeur, toute valeur possible en JavaScript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 objet en JavaScript ne s'appuie pas sur une notion de classe (comme en Java)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On parle de Prototype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objets littéraux (1)</a:t>
            </a:r>
            <a:endParaRPr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Il s'agit d'une façon concise de définir un objet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 objet défini de la sorte le sera via une représentation de paires clé/valeur encapsulées dans des accolades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obj1 = {};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obj2 =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prop1 :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valeur1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prop2 : 'valeur2'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Une valeur peut aussi être une fonction, ou un autre objet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obj3 =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prop3 : function () {return 'hello';},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prop4 : obj2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objets littéraux (2)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Il est possible d’utiliser une notation plus implicite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attribut1 = 10;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attribut2 = function() { return 0;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obj2 =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attribut1, attribut2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/* Donne : {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attribut1: 10,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attribut2 : function(){...}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176" name="Google Shape;176;p19"/>
          <p:cNvSpPr txBox="1"/>
          <p:nvPr>
            <p:ph idx="2" type="body"/>
          </p:nvPr>
        </p:nvSpPr>
        <p:spPr>
          <a:xfrm>
            <a:off x="4648200" y="665250"/>
            <a:ext cx="36768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 commencement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Définir une fonction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L’instruction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</a:t>
            </a:r>
            <a:r>
              <a:rPr i="1" lang="en"/>
              <a:t>pure functions</a:t>
            </a:r>
            <a:endParaRPr i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L’objet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 propriété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Une fonctions est un objet !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callbacks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Les différents types de fonctions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Accès aux propriétés (en lecture)</a:t>
            </a:r>
            <a:endParaRPr/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La notation de type “tableau” :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obj2[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prop1']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La notation de type “point” :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obj2.prop1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La notation de type “point” sera souvent préférée pour sa lisibilité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L'accès à une propriété inexistante retournera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Accès aux propriétés (en écriture)</a:t>
            </a:r>
            <a:endParaRPr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Les deux notations permettent l'assignation de valeur 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obj2['prop1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= 'nouvelle valeur';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obj2.prop1 = 'nouvelle valeur';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Si la propriété valorisée n'existe pas, elle est automatiquement ajoutée à l'objet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 référence ou par valeur ?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objets sont toujours passés par référence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Ils ne sont par conséquent jamais copiés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Cela signifie qu'une modification d'un état d'un objet dans une fonction sera aussi effective en dehors de la fonction (effets de bord)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</a:t>
            </a:r>
            <a:endParaRPr/>
          </a:p>
        </p:txBody>
      </p:sp>
      <p:sp>
        <p:nvSpPr>
          <p:cNvPr id="357" name="Google Shape;357;p49"/>
          <p:cNvSpPr txBox="1"/>
          <p:nvPr>
            <p:ph idx="2" type="body"/>
          </p:nvPr>
        </p:nvSpPr>
        <p:spPr>
          <a:xfrm>
            <a:off x="2914650" y="1696600"/>
            <a:ext cx="54105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FFFFFF"/>
                </a:solidFill>
              </a:rPr>
              <a:t>Url: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https://gitlab.ippon.fr/formation/formation-tps-front/javascript-bases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FFFFFF"/>
                </a:solidFill>
              </a:rPr>
              <a:t>Lire le fichier README.md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commencement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262750"/>
            <a:ext cx="70389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JavaScript propose via les fonctions une réponse à l'organisation cohérente du code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La fonction va permettre de regrouper un ensemble logique d'expressions pouvant être réutilisé, composé...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Les fonctions vont apporter aux objets un moyen de définir leur comportement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Définir une fonction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262750"/>
            <a:ext cx="70389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Plusieurs façons de définir une fonction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</a:rPr>
              <a:t>Définir une fonction peut se faire de la sorte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sum(a, b) {</a:t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b;</a:t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</a:rPr>
              <a:t>On peut aussi utiliser la notation fléchée, ou </a:t>
            </a:r>
            <a:r>
              <a:rPr i="1" lang="en" sz="1200">
                <a:solidFill>
                  <a:srgbClr val="FFFFFF"/>
                </a:solidFill>
              </a:rPr>
              <a:t>arrow function</a:t>
            </a:r>
            <a:br>
              <a:rPr i="1"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sum = (a, b) =&gt; {</a:t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b;</a:t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Une fonction est définie par les éléments suivants :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Un nom (optionnel)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Le mot-clef </a:t>
            </a: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FFFFFF"/>
                </a:solidFill>
              </a:rPr>
              <a:t> (sauf pour les </a:t>
            </a:r>
            <a:r>
              <a:rPr i="1" lang="en" sz="1200">
                <a:solidFill>
                  <a:srgbClr val="FFFFFF"/>
                </a:solidFill>
              </a:rPr>
              <a:t>arrow functions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Zéro ou plusieurs paramètres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Un mot-clef </a:t>
            </a: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FFFFFF"/>
                </a:solidFill>
              </a:rPr>
              <a:t> (optionnel)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Une liste d’instructions entre accolades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L’instruction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FFFFFF"/>
                </a:solidFill>
              </a:rPr>
              <a:t> fait immédiatement sortir de la fonction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sans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FFFFFF"/>
                </a:solidFill>
              </a:rPr>
              <a:t> retourne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>
                <a:solidFill>
                  <a:srgbClr val="FFFFFF"/>
                </a:solidFill>
              </a:rPr>
              <a:t> par défaut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FFFFFF"/>
                </a:solidFill>
              </a:rPr>
              <a:t> est ce que l’on appelle un mot-clef de contrôle de flux d’exécution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il en existe d’autres :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break, continue,</a:t>
            </a:r>
            <a:r>
              <a:rPr lang="en">
                <a:solidFill>
                  <a:srgbClr val="FFFFFF"/>
                </a:solidFill>
              </a:rPr>
              <a:t> qui peuvent être utilisées avec des labels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520675" y="2419350"/>
            <a:ext cx="46641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 str = '';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loop1: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5; i++)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if (i === 1)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continue loop1;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str = str + i;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console.log(str);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expected output: "0234"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</a:t>
            </a:r>
            <a:r>
              <a:rPr i="1" lang="en"/>
              <a:t>pure functions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FFFFFF"/>
                </a:solidFill>
              </a:rPr>
              <a:t>Pure function</a:t>
            </a:r>
            <a:r>
              <a:rPr lang="en">
                <a:solidFill>
                  <a:srgbClr val="FFFFFF"/>
                </a:solidFill>
              </a:rPr>
              <a:t> : pas d’effets de bord sur le code hors scope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L’intérêt réside dans la valeur de retour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Bonne pratique (quand c’est possible)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Indépendante du code hors scope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Facilement testable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Garantit un traitement cohérent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Nous reviendrons sur la notion de </a:t>
            </a:r>
            <a:r>
              <a:rPr i="1" lang="en">
                <a:solidFill>
                  <a:srgbClr val="FFFFFF"/>
                </a:solidFill>
              </a:rPr>
              <a:t>scope</a:t>
            </a:r>
            <a:r>
              <a:rPr lang="en">
                <a:solidFill>
                  <a:srgbClr val="FFFFFF"/>
                </a:solidFill>
              </a:rPr>
              <a:t> un peu plus tard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L’objet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(1)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Lorsqu'une fonction est invoquée, l'exécution du code appelant est suspendue et la main est donnée à la fonction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A l'appel de la fonction, en plus des éventuels paramètres déclarés, deux autres paramètres lui sont aussi passés :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FFFFFF"/>
                </a:solidFill>
              </a:rPr>
              <a:t> et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arguments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L'initialisation du paramètre </a:t>
            </a:r>
            <a:r>
              <a:rPr i="1" lang="en">
                <a:solidFill>
                  <a:srgbClr val="FFFFFF"/>
                </a:solidFill>
              </a:rPr>
              <a:t>this</a:t>
            </a:r>
            <a:r>
              <a:rPr lang="en">
                <a:solidFill>
                  <a:srgbClr val="FFFFFF"/>
                </a:solidFill>
              </a:rPr>
              <a:t> va dépendre de la façon dont la fonction est invoquée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L’objet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(2)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262750"/>
            <a:ext cx="70389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L’initialisation du </a:t>
            </a:r>
            <a:r>
              <a:rPr i="1" lang="en">
                <a:solidFill>
                  <a:srgbClr val="FFFFFF"/>
                </a:solidFill>
              </a:rPr>
              <a:t>this</a:t>
            </a:r>
            <a:r>
              <a:rPr lang="en">
                <a:solidFill>
                  <a:srgbClr val="FFFFFF"/>
                </a:solidFill>
              </a:rPr>
              <a:t> se distingue en 3 cas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FFFFFF"/>
                </a:solidFill>
              </a:rPr>
              <a:t>method</a:t>
            </a:r>
            <a:r>
              <a:rPr lang="en" sz="1200">
                <a:solidFill>
                  <a:srgbClr val="FFFFFF"/>
                </a:solidFill>
              </a:rPr>
              <a:t> : si la fonction est définie comme une propriété d'un objet,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FFFFFF"/>
                </a:solidFill>
              </a:rPr>
              <a:t> fera référence à cet objet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FFFFFF"/>
                </a:solidFill>
              </a:rPr>
              <a:t>function</a:t>
            </a:r>
            <a:r>
              <a:rPr lang="en" sz="1200">
                <a:solidFill>
                  <a:srgbClr val="FFFFFF"/>
                </a:solidFill>
              </a:rPr>
              <a:t> : si la fonction n'est pas une propriété d'objet,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FFFFFF"/>
                </a:solidFill>
              </a:rPr>
              <a:t> fera référence au contexte englobant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FFFFFF"/>
                </a:solidFill>
              </a:rPr>
              <a:t>constructor</a:t>
            </a:r>
            <a:r>
              <a:rPr lang="en" sz="1200">
                <a:solidFill>
                  <a:srgbClr val="FFFFFF"/>
                </a:solidFill>
              </a:rPr>
              <a:t> : l'invocation d'une fonction avec le préfixe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rgbClr val="FFFFFF"/>
                </a:solidFill>
              </a:rPr>
              <a:t> (constructeur, par convention nommé avec une majuscule) va induire un comportement particulier : un objet va être créé et </a:t>
            </a:r>
            <a:r>
              <a:rPr i="1" lang="en" sz="1200">
                <a:solidFill>
                  <a:srgbClr val="FFFFFF"/>
                </a:solidFill>
              </a:rPr>
              <a:t>this</a:t>
            </a:r>
            <a:r>
              <a:rPr lang="en" sz="1200">
                <a:solidFill>
                  <a:srgbClr val="FFFFFF"/>
                </a:solidFill>
              </a:rPr>
              <a:t> y fera référence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