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layfair Display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  <p:embeddedFont>
      <p:font typeface="Lato Ligh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2" Type="http://schemas.openxmlformats.org/officeDocument/2006/relationships/font" Target="fonts/LatoLight-regular.fntdata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44" Type="http://schemas.openxmlformats.org/officeDocument/2006/relationships/font" Target="fonts/LatoLight-italic.fntdata"/><Relationship Id="rId21" Type="http://schemas.openxmlformats.org/officeDocument/2006/relationships/slide" Target="slides/slide16.xml"/><Relationship Id="rId43" Type="http://schemas.openxmlformats.org/officeDocument/2006/relationships/font" Target="fonts/LatoLight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Lato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bold.fntdata"/><Relationship Id="rId30" Type="http://schemas.openxmlformats.org/officeDocument/2006/relationships/font" Target="fonts/PlayfairDisplay-regular.fntdata"/><Relationship Id="rId11" Type="http://schemas.openxmlformats.org/officeDocument/2006/relationships/slide" Target="slides/slide6.xml"/><Relationship Id="rId33" Type="http://schemas.openxmlformats.org/officeDocument/2006/relationships/font" Target="fonts/PlayfairDisplay-boldItalic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fd68e7cb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fd68e7c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fcb067a40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fcb067a4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fd68e7cb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fd68e7c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fcb067a40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fcb067a4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fd68e7cb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fd68e7c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fd68e7cbf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fd68e7cb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fd68e7cb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fd68e7cb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fd68e7cb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fd68e7cb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fd68e7cb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fd68e7cb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fd68e7cbf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fd68e7cb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fd68e7cbf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fd68e7cb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fd68e7cb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fd68e7cb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fd68e7cbf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fd68e7cb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fd68e7cbf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fd68e7cb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fc91aa3a0_0_38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fc91aa3a0_0_3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ebc0be334_0_19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ebc0be334_0_1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ebc0be334_0_19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ebc0be334_0_1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ebc0be334_0_19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ebc0be334_0_1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fcb067a40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fcb067a4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fcb067a40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fcb067a4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Contact@ippon.fr" TargetMode="Externa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nd blanc">
  <p:cSld name="TITLE_4_1_1_1_1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0" y="-10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54E7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3"/>
          <p:cNvSpPr txBox="1"/>
          <p:nvPr>
            <p:ph idx="1" type="subTitle"/>
          </p:nvPr>
        </p:nvSpPr>
        <p:spPr>
          <a:xfrm>
            <a:off x="304800" y="346075"/>
            <a:ext cx="8255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33333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3" name="Google Shape;133;p13"/>
          <p:cNvCxnSpPr/>
          <p:nvPr/>
        </p:nvCxnSpPr>
        <p:spPr>
          <a:xfrm>
            <a:off x="384621" y="304697"/>
            <a:ext cx="246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13"/>
          <p:cNvCxnSpPr/>
          <p:nvPr/>
        </p:nvCxnSpPr>
        <p:spPr>
          <a:xfrm>
            <a:off x="644469" y="304697"/>
            <a:ext cx="137100" cy="0"/>
          </a:xfrm>
          <a:prstGeom prst="straightConnector1">
            <a:avLst/>
          </a:prstGeom>
          <a:noFill/>
          <a:ln cap="flat" cmpd="sng" w="28575">
            <a:solidFill>
              <a:srgbClr val="F9545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13"/>
          <p:cNvSpPr txBox="1"/>
          <p:nvPr>
            <p:ph idx="2" type="subTitle"/>
          </p:nvPr>
        </p:nvSpPr>
        <p:spPr>
          <a:xfrm>
            <a:off x="304800" y="643075"/>
            <a:ext cx="48279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6" name="Google Shape;136;p13"/>
          <p:cNvSpPr txBox="1"/>
          <p:nvPr>
            <p:ph idx="3" type="body"/>
          </p:nvPr>
        </p:nvSpPr>
        <p:spPr>
          <a:xfrm>
            <a:off x="308171" y="1275700"/>
            <a:ext cx="3950400" cy="3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4" type="body"/>
          </p:nvPr>
        </p:nvSpPr>
        <p:spPr>
          <a:xfrm>
            <a:off x="4258571" y="1275700"/>
            <a:ext cx="3950400" cy="3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8" name="Google Shape;138;p13"/>
          <p:cNvSpPr txBox="1"/>
          <p:nvPr/>
        </p:nvSpPr>
        <p:spPr>
          <a:xfrm>
            <a:off x="8455200" y="4898700"/>
            <a:ext cx="6888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IPPON 2019</a:t>
            </a:r>
            <a:endParaRPr b="0" i="0" sz="700" u="none" cap="none" strike="noStrike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rcalaire">
  <p:cSld name="TITLE_1_1_2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8455200" y="4898700"/>
            <a:ext cx="6888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IPPON 2018</a:t>
            </a:r>
            <a:endParaRPr b="0" i="0" sz="7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14"/>
          <p:cNvPicPr preferRelativeResize="0"/>
          <p:nvPr/>
        </p:nvPicPr>
        <p:blipFill rotWithShape="1">
          <a:blip r:embed="rId2">
            <a:alphaModFix/>
          </a:blip>
          <a:srcRect b="15881" l="0" r="0" t="0"/>
          <a:stretch/>
        </p:blipFill>
        <p:spPr>
          <a:xfrm>
            <a:off x="0" y="0"/>
            <a:ext cx="9172800" cy="5143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385763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>
            <p:ph idx="1" type="subTitle"/>
          </p:nvPr>
        </p:nvSpPr>
        <p:spPr>
          <a:xfrm>
            <a:off x="517500" y="2031650"/>
            <a:ext cx="6993600" cy="11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cxnSp>
        <p:nvCxnSpPr>
          <p:cNvPr id="144" name="Google Shape;144;p14"/>
          <p:cNvCxnSpPr/>
          <p:nvPr/>
        </p:nvCxnSpPr>
        <p:spPr>
          <a:xfrm>
            <a:off x="873069" y="1931046"/>
            <a:ext cx="137100" cy="0"/>
          </a:xfrm>
          <a:prstGeom prst="straightConnector1">
            <a:avLst/>
          </a:prstGeom>
          <a:noFill/>
          <a:ln cap="flat" cmpd="sng" w="28575">
            <a:solidFill>
              <a:srgbClr val="F9545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14"/>
          <p:cNvCxnSpPr/>
          <p:nvPr/>
        </p:nvCxnSpPr>
        <p:spPr>
          <a:xfrm>
            <a:off x="613221" y="1931046"/>
            <a:ext cx="246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" name="Google Shape;146;p14"/>
          <p:cNvSpPr txBox="1"/>
          <p:nvPr/>
        </p:nvSpPr>
        <p:spPr>
          <a:xfrm>
            <a:off x="8455200" y="4898700"/>
            <a:ext cx="6888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IPPON 2019</a:t>
            </a:r>
            <a:endParaRPr b="0" i="0" sz="700" u="none" cap="none" strike="noStrike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os valeurs 1">
  <p:cSld name="CUSTOM_5_2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148;p15"/>
          <p:cNvCxnSpPr/>
          <p:nvPr/>
        </p:nvCxnSpPr>
        <p:spPr>
          <a:xfrm>
            <a:off x="384621" y="304697"/>
            <a:ext cx="246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15"/>
          <p:cNvCxnSpPr/>
          <p:nvPr/>
        </p:nvCxnSpPr>
        <p:spPr>
          <a:xfrm>
            <a:off x="644469" y="304697"/>
            <a:ext cx="137100" cy="0"/>
          </a:xfrm>
          <a:prstGeom prst="straightConnector1">
            <a:avLst/>
          </a:prstGeom>
          <a:noFill/>
          <a:ln cap="flat" cmpd="sng" w="28575">
            <a:solidFill>
              <a:srgbClr val="F9545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p15"/>
          <p:cNvSpPr txBox="1"/>
          <p:nvPr/>
        </p:nvSpPr>
        <p:spPr>
          <a:xfrm>
            <a:off x="304800" y="346075"/>
            <a:ext cx="19152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Un guide</a:t>
            </a:r>
            <a:r>
              <a:rPr b="1" i="0" lang="en" sz="1400" u="none" cap="none" strike="noStrike">
                <a:solidFill>
                  <a:srgbClr val="F954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  <a:endParaRPr b="1" i="0" sz="1400" u="none" cap="none" strike="noStrike">
              <a:solidFill>
                <a:srgbClr val="F9545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51" name="Google Shape;151;p15"/>
          <p:cNvPicPr preferRelativeResize="0"/>
          <p:nvPr/>
        </p:nvPicPr>
        <p:blipFill rotWithShape="1">
          <a:blip r:embed="rId2">
            <a:alphaModFix/>
          </a:blip>
          <a:srcRect b="0" l="33594" r="1663" t="0"/>
          <a:stretch/>
        </p:blipFill>
        <p:spPr>
          <a:xfrm>
            <a:off x="11375" y="0"/>
            <a:ext cx="2220073" cy="5143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 rotWithShape="1">
          <a:blip r:embed="rId3">
            <a:alphaModFix/>
          </a:blip>
          <a:srcRect b="49688" l="0" r="-140" t="0"/>
          <a:stretch/>
        </p:blipFill>
        <p:spPr>
          <a:xfrm>
            <a:off x="-15862" y="0"/>
            <a:ext cx="2274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 txBox="1"/>
          <p:nvPr/>
        </p:nvSpPr>
        <p:spPr>
          <a:xfrm>
            <a:off x="8455200" y="4898700"/>
            <a:ext cx="6888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IPPON 2019</a:t>
            </a:r>
            <a:endParaRPr b="0" i="0" sz="700" u="none" cap="none" strike="noStrike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n">
  <p:cSld name="TITLE_3_6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/>
        </p:nvSpPr>
        <p:spPr>
          <a:xfrm>
            <a:off x="2310450" y="3874982"/>
            <a:ext cx="45231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IPPON.FR</a:t>
            </a:r>
            <a:endParaRPr b="0" i="0" sz="1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c</a:t>
            </a:r>
            <a:r>
              <a:rPr b="0" i="0" lang="en" sz="1000" u="none" cap="none" strike="noStrike">
                <a:solidFill>
                  <a:srgbClr val="000000"/>
                </a:solidFill>
                <a:uFill>
                  <a:noFill/>
                </a:uFill>
                <a:latin typeface="Lato Light"/>
                <a:ea typeface="Lato Light"/>
                <a:cs typeface="Lato Light"/>
                <a:sym typeface="Lato Light"/>
                <a:hlinkClick r:id="rId2"/>
              </a:rPr>
              <a:t>ontact@ippon.fr</a:t>
            </a:r>
            <a:r>
              <a:rPr b="0" i="0" lang="en" sz="1000" u="none" cap="none" strike="noStrike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     ·     +33 1 46 12 48 48     ·               @ipponTech</a:t>
            </a:r>
            <a:endParaRPr b="0" i="0" sz="1000" u="none" cap="none" strike="noStrike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2357" y="4202875"/>
            <a:ext cx="112556" cy="112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4000" y="2236575"/>
            <a:ext cx="1271980" cy="50276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 txBox="1"/>
          <p:nvPr/>
        </p:nvSpPr>
        <p:spPr>
          <a:xfrm>
            <a:off x="8455200" y="4898700"/>
            <a:ext cx="6888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IPPON 2019</a:t>
            </a:r>
            <a:endParaRPr b="0" i="0" sz="700" u="none" cap="none" strike="noStrike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douglascrockford/JSON-j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lab.ippon.fr/formation/formation-tps-front/javascript-bas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ctrTitle"/>
          </p:nvPr>
        </p:nvSpPr>
        <p:spPr>
          <a:xfrm>
            <a:off x="3308550" y="1578400"/>
            <a:ext cx="55521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JavaScript - Types avancés</a:t>
            </a:r>
            <a:endParaRPr sz="3600"/>
          </a:p>
        </p:txBody>
      </p:sp>
      <p:sp>
        <p:nvSpPr>
          <p:cNvPr id="164" name="Google Shape;164;p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format JSON</a:t>
            </a:r>
            <a:endParaRPr/>
          </a:p>
        </p:txBody>
      </p:sp>
      <p:sp>
        <p:nvSpPr>
          <p:cNvPr id="218" name="Google Shape;218;p26"/>
          <p:cNvSpPr txBox="1"/>
          <p:nvPr>
            <p:ph idx="2" type="body"/>
          </p:nvPr>
        </p:nvSpPr>
        <p:spPr>
          <a:xfrm>
            <a:off x="4648200" y="2057850"/>
            <a:ext cx="36768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Présentation du JSON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/>
              <a:t>Le format JSON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Présentation du JSON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297500" y="1262750"/>
            <a:ext cx="70389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JSON : JavaScript Object Notation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Format de représentation qui s'appuie sur la représentation « literal » de JavaScript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Format léger, indépendant de JavaScript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Il est possible de représenter 6 types de données :</a:t>
            </a:r>
            <a:endParaRPr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Des objets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Des chaînes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Des nombres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Des booléens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Des tableaux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La valeur 'null'</a:t>
            </a:r>
            <a:endParaRPr sz="1200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JSON est bien une notation, et non un objet !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format JSON (théorie)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1297500" y="1262750"/>
            <a:ext cx="70389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Au même titre qu'un objet JavaScript, un objet JSON contiendra un ensemble non ordonné de paires nom/valeur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Le nom de la propriété est une chaîne de caractères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Une valeur pouvant être un objet, JSON permet de représenter des structures arborescentes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La représentation « tableau » JSON maintiendra l'ordre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Une chaîne sera représentée entre guillemets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Ne pas évaluer directement une représentation JSON avec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eval() </a:t>
            </a:r>
            <a:r>
              <a:rPr lang="en">
                <a:solidFill>
                  <a:srgbClr val="FFFFFF"/>
                </a:solidFill>
              </a:rPr>
              <a:t>mais préférer le recours à un parser (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JSON.parse()</a:t>
            </a:r>
            <a:r>
              <a:rPr lang="en">
                <a:solidFill>
                  <a:srgbClr val="FFFFFF"/>
                </a:solidFill>
              </a:rPr>
              <a:t>, </a:t>
            </a:r>
            <a:r>
              <a:rPr lang="en" u="sng">
                <a:solidFill>
                  <a:srgbClr val="FFFFFF"/>
                </a:solidFill>
                <a:hlinkClick r:id="rId3"/>
              </a:rPr>
              <a:t>https://github.com/douglascrockford/JSON-js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format JSON (pratique)</a:t>
            </a:r>
            <a:endParaRPr i="1"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1297500" y="1262750"/>
            <a:ext cx="70389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  "name" : { 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"first" : "Joe", 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"last" : "Sixpack" 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"age" : 42,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  "gender" : "MALE",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  "verified" : false,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  "userImage" : "Rm9vYmFyIQ=="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Maps et les Sets</a:t>
            </a:r>
            <a:endParaRPr/>
          </a:p>
        </p:txBody>
      </p:sp>
      <p:sp>
        <p:nvSpPr>
          <p:cNvPr id="242" name="Google Shape;242;p30"/>
          <p:cNvSpPr txBox="1"/>
          <p:nvPr>
            <p:ph idx="2" type="body"/>
          </p:nvPr>
        </p:nvSpPr>
        <p:spPr>
          <a:xfrm>
            <a:off x="4648200" y="2057850"/>
            <a:ext cx="36768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 Maps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/>
              <a:t>Les Sets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Maps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1297500" y="1262750"/>
            <a:ext cx="70389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Une Map est ce que l’on appelle un </a:t>
            </a:r>
            <a:r>
              <a:rPr b="1" lang="en">
                <a:solidFill>
                  <a:srgbClr val="FFFFFF"/>
                </a:solidFill>
              </a:rPr>
              <a:t>dictionnaire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Stocke un ensemble de clés et de valeurs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Accès aux valeurs et aux clés via un ensemble de méthodes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let map = new Map();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map.set('login', 'toto');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map.set('pwd', 'zeoijeza028ç"');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map.has('username'); // false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map.has('login'); // true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map.keys(); // retourne un Iterable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Sets</a:t>
            </a:r>
            <a:endParaRPr i="1"/>
          </a:p>
        </p:txBody>
      </p:sp>
      <p:sp>
        <p:nvSpPr>
          <p:cNvPr id="254" name="Google Shape;254;p32"/>
          <p:cNvSpPr txBox="1"/>
          <p:nvPr>
            <p:ph idx="1" type="body"/>
          </p:nvPr>
        </p:nvSpPr>
        <p:spPr>
          <a:xfrm>
            <a:off x="1297500" y="1262750"/>
            <a:ext cx="70389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Un Set est un ensemble de valeurs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Un Set ne contient pas de doublons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let monSet = new Set();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monSet.add(1);         // { 1 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monSet.add(5);         // { 1, 5 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monSet.add('du texte');// { 1, 5, 'du texte' 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monSet.has(1); // true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monSet.has(3); // false, 3 n'a pas été ajouté à l'ensemble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monSet.has('Du Texte'.toLowerCase()); // true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classes</a:t>
            </a:r>
            <a:endParaRPr/>
          </a:p>
        </p:txBody>
      </p:sp>
      <p:sp>
        <p:nvSpPr>
          <p:cNvPr id="260" name="Google Shape;260;p33"/>
          <p:cNvSpPr txBox="1"/>
          <p:nvPr>
            <p:ph idx="2" type="body"/>
          </p:nvPr>
        </p:nvSpPr>
        <p:spPr>
          <a:xfrm>
            <a:off x="4663125" y="1248750"/>
            <a:ext cx="3676800" cy="26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 classes - avant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 classes - maintenant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L’héritage - avant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L’héritage - maintenant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L’héritage - exemple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/>
              <a:t>L’héritage - méthode statique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classes - avant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1297500" y="1262750"/>
            <a:ext cx="70389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let Shape = function (id, x, y) {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this.id = id;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this.move(x, y);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Shape.prototype.move = function (x, y) {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this.x = x;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this.y = y; 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let s = new Shape(1, 10, 10)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console.log(s.id) // 1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classes - maintenant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p35"/>
          <p:cNvSpPr txBox="1"/>
          <p:nvPr>
            <p:ph idx="1" type="body"/>
          </p:nvPr>
        </p:nvSpPr>
        <p:spPr>
          <a:xfrm>
            <a:off x="1297500" y="1262750"/>
            <a:ext cx="70389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Shape {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constructor (id, x, y) {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    this.id = id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this.move(x, y)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move (x, y) {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this.x = x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this.y = y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} 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let shape = new Shape(1, 10, 10)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console.log(shape.id) </a:t>
            </a: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1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shape instanceof Shape </a:t>
            </a: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  <p:sp>
        <p:nvSpPr>
          <p:cNvPr id="170" name="Google Shape;170;p18"/>
          <p:cNvSpPr txBox="1"/>
          <p:nvPr>
            <p:ph idx="2" type="body"/>
          </p:nvPr>
        </p:nvSpPr>
        <p:spPr>
          <a:xfrm>
            <a:off x="4648200" y="1696600"/>
            <a:ext cx="3676800" cy="26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 tableau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 format JSON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 Maps et les Sets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/>
              <a:t>Les classes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L’héritage - avant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1297500" y="1262750"/>
            <a:ext cx="70389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let Rectangle = function (id, x, y, width, height) {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Shape.call(this, id, x, y);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this.width  = width;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this.height = height;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Rectangle.prototype = Object.create(Shape.prototype);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Rectangle.prototype.constructor = Rectangle;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let Circle = function (id, x, y, radius) {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Shape.call(this, id, x, y);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this.radius = radius;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Circle.prototype = Object.create(Shape.prototype);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Circle.prototype.constructor = Circle;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L’héritage - maintenant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p37"/>
          <p:cNvSpPr txBox="1"/>
          <p:nvPr>
            <p:ph idx="1" type="body"/>
          </p:nvPr>
        </p:nvSpPr>
        <p:spPr>
          <a:xfrm>
            <a:off x="1297500" y="1262750"/>
            <a:ext cx="70389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Rectangle extends Shape {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constructor (id, x, y, width, height) {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super(id, x, y)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this.width  = width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this.height = height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} 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Circle extends Shape {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constructor (id, x, y, radius) {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super(id, x, y)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this.radius = radius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L’héritage - exemple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p38"/>
          <p:cNvSpPr txBox="1"/>
          <p:nvPr>
            <p:ph idx="1" type="body"/>
          </p:nvPr>
        </p:nvSpPr>
        <p:spPr>
          <a:xfrm>
            <a:off x="1297500" y="1262750"/>
            <a:ext cx="70389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let c = new Circle(5, 10, 20);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 instanceof Shape; </a:t>
            </a: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 instanceof Circle; </a:t>
            </a: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c.radius; </a:t>
            </a: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20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let r = new Rectangle(5, 10, 20, 10, 20);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 instanceof Shape; </a:t>
            </a: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 instanceof Rectangle; </a:t>
            </a: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 instanceof Circle; </a:t>
            </a: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r.height; </a:t>
            </a: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20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L’héritage - méthode statique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6" name="Google Shape;296;p39"/>
          <p:cNvSpPr txBox="1"/>
          <p:nvPr>
            <p:ph idx="1" type="body"/>
          </p:nvPr>
        </p:nvSpPr>
        <p:spPr>
          <a:xfrm>
            <a:off x="1297500" y="1262750"/>
            <a:ext cx="70389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Rectangle extends Shape {						</a:t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static defaultRectangle () {</a:t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return new Rectangle("default", 0, 0, 100, 100)</a:t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}					</a:t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Circle extends Shape {						</a:t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static defaultCircle () {</a:t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return new Circle("default", 0, 0, 100)</a:t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}				</a:t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let defRectangle = Rectangle.defaultRectangle() </a:t>
            </a:r>
            <a:r>
              <a:rPr b="1"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"default", 0, 0, 100, 100</a:t>
            </a:r>
            <a:endParaRPr b="1"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let defCircle    = Circle.defaultCircle() </a:t>
            </a:r>
            <a:r>
              <a:rPr b="1"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"default", 0, 0, 10</a:t>
            </a:r>
            <a:endParaRPr b="1"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Exercices</a:t>
            </a:r>
            <a:endParaRPr/>
          </a:p>
        </p:txBody>
      </p:sp>
      <p:sp>
        <p:nvSpPr>
          <p:cNvPr id="302" name="Google Shape;302;p40"/>
          <p:cNvSpPr txBox="1"/>
          <p:nvPr>
            <p:ph idx="2" type="body"/>
          </p:nvPr>
        </p:nvSpPr>
        <p:spPr>
          <a:xfrm>
            <a:off x="2914650" y="1696600"/>
            <a:ext cx="54105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>
                <a:solidFill>
                  <a:srgbClr val="FFFFFF"/>
                </a:solidFill>
              </a:rPr>
              <a:t>Url: </a:t>
            </a:r>
            <a:r>
              <a:rPr lang="en" u="sng">
                <a:solidFill>
                  <a:srgbClr val="FFFFFF"/>
                </a:solidFill>
                <a:hlinkClick r:id="rId3"/>
              </a:rPr>
              <a:t>https://gitlab.ippon.fr/formation/formation-tps-front/javascript-bases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>
                <a:solidFill>
                  <a:srgbClr val="FFFFFF"/>
                </a:solidFill>
              </a:rPr>
              <a:t>Lire le fichier README.md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tableaux</a:t>
            </a:r>
            <a:endParaRPr/>
          </a:p>
        </p:txBody>
      </p:sp>
      <p:sp>
        <p:nvSpPr>
          <p:cNvPr id="176" name="Google Shape;176;p19"/>
          <p:cNvSpPr txBox="1"/>
          <p:nvPr>
            <p:ph idx="2" type="body"/>
          </p:nvPr>
        </p:nvSpPr>
        <p:spPr>
          <a:xfrm>
            <a:off x="4648200" y="1476900"/>
            <a:ext cx="3676800" cy="21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Présentation des tableau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Manipuler les tableaux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 propriété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Quelques fonctions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/>
              <a:t>Mutable / Immutable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Présentation des tableaux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262750"/>
            <a:ext cx="70389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JavaScript propose une notion de tableau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Les tableaux sont des objets particuliers disposant de méthodes et d’attributs spécifiques</a:t>
            </a:r>
            <a:endParaRPr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Char char="○"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length, concat, map, reduce, some, shift, split...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Un tableau en JavaScript étend Array.prototype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Un tableau peut contenir tout type de valeurs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Il existe une notation concise pour les définir (« array literal »)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const user = {name: 'admin'} 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const my_array = ['1', 10, null, true, user];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my_array[1]; // 10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Manipuler les tableaux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262750"/>
            <a:ext cx="70389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let myArray = []; </a:t>
            </a: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ou new Array()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myArray.push(10) </a:t>
            </a: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Ajout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console.log(myArray[0]) </a:t>
            </a: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Lecture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myArray[0] = 'John'; </a:t>
            </a: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Mise à jour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Pour supprimer il y a plusieurs façons 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myArray.pop() </a:t>
            </a: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Supprime le dernier élément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myArray.shift() </a:t>
            </a: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Supprime le premier élément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myArray.splice(x, y) </a:t>
            </a: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Supprime une partie du tableau à partir de l’index x et les y suivants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propriété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262750"/>
            <a:ext cx="70389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Contrairement aux autres langages, il ne s’agit pas de la limite supérieure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La propriété length retourne la valeur du plus grand positionnement +1 au sein du tableau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let my_array = [];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console.log(my_array.length); </a:t>
            </a: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0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my_array[10] = 'John';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console.log(my_array.length); </a:t>
            </a: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11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La propriété length  est « rw ». La spécifier peut tronquer le tableau (si nouvelle valeur &lt; valeur courante)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Quelques fonctions (1)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1262750"/>
            <a:ext cx="70389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Un tableau dispose d'un jeu de méthodes pour manipuler/travailler avec son contenu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concat</a:t>
            </a:r>
            <a:r>
              <a:rPr lang="en">
                <a:solidFill>
                  <a:srgbClr val="FFFFFF"/>
                </a:solidFill>
              </a:rPr>
              <a:t> : concatène des tableaux </a:t>
            </a:r>
            <a:endParaRPr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// équivalent à </a:t>
            </a: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[...t1, ...t2]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n">
                <a:solidFill>
                  <a:srgbClr val="FFFFFF"/>
                </a:solidFill>
              </a:rPr>
              <a:t> : permet de retourner un tableau filtré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>
                <a:solidFill>
                  <a:srgbClr val="FFFFFF"/>
                </a:solidFill>
              </a:rPr>
              <a:t> : permet de retourner le premier élément vérifiant la condition passée en paramètre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slice</a:t>
            </a:r>
            <a:r>
              <a:rPr lang="en">
                <a:solidFill>
                  <a:srgbClr val="FFFFFF"/>
                </a:solidFill>
              </a:rPr>
              <a:t> : copie un morceau du tableau de l’index x jusqu’à l’index y exclu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">
                <a:solidFill>
                  <a:srgbClr val="FFFFFF"/>
                </a:solidFill>
              </a:rPr>
              <a:t> : supprime et renvoie le dernier élément d’un tableau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>
                <a:solidFill>
                  <a:srgbClr val="FFFFFF"/>
                </a:solidFill>
              </a:rPr>
              <a:t> : ajoute un élément au tableau (et renvoie sa nouvelle longueur)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">
                <a:solidFill>
                  <a:srgbClr val="FFFFFF"/>
                </a:solidFill>
              </a:rPr>
              <a:t> : trie le contenu d’un tableau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Quelques fonctions (2)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297500" y="1262750"/>
            <a:ext cx="70389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">
                <a:solidFill>
                  <a:srgbClr val="FFFFFF"/>
                </a:solidFill>
              </a:rPr>
              <a:t> : crée un nouveau tableau modifié par une fonction passée en argument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reduce</a:t>
            </a:r>
            <a:r>
              <a:rPr lang="en">
                <a:solidFill>
                  <a:srgbClr val="FFFFFF"/>
                </a:solidFill>
              </a:rPr>
              <a:t> : applique une fonction accumulatrice sur les valeurs d’un tableau pour n’obtenir qu’une seule valeur résultante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n">
                <a:solidFill>
                  <a:srgbClr val="FFFFFF"/>
                </a:solidFill>
              </a:rPr>
              <a:t> : teste si au moins un des éléments d’un tableau vérifie une condition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every</a:t>
            </a:r>
            <a:r>
              <a:rPr lang="en">
                <a:solidFill>
                  <a:srgbClr val="FFFFFF"/>
                </a:solidFill>
              </a:rPr>
              <a:t> : teste si tous les éléments d’un tableau vérifient une condition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en">
                <a:solidFill>
                  <a:srgbClr val="FFFFFF"/>
                </a:solidFill>
              </a:rPr>
              <a:t> : effectue une opération pour chaque élément du tableau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Mutable / Immutable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297500" y="1262750"/>
            <a:ext cx="70389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Le prototype Array propose des méthodes dites mutables et des méthodes dites immutables.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Une méthode mutable va directement agir sur l’état du tableau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Une méthode immutable va retourner une copie du tableau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Exemples de méthodes mutables 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push(), pop()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Exemples de méthodes immutables 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filter(), map(), reduce(), sort(), concat()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Note : il est possible de chaîner les appels à ces méthodes.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