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82" r:id="rId5"/>
    <p:sldId id="257" r:id="rId6"/>
    <p:sldId id="264" r:id="rId7"/>
    <p:sldId id="276" r:id="rId8"/>
    <p:sldId id="278" r:id="rId9"/>
    <p:sldId id="280" r:id="rId10"/>
    <p:sldId id="277" r:id="rId11"/>
    <p:sldId id="266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83" r:id="rId20"/>
    <p:sldId id="274" r:id="rId21"/>
    <p:sldId id="275" r:id="rId22"/>
    <p:sldId id="281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F07E7-D404-4146-AC4A-CFE31CA15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C5334B-DD37-4191-801C-9C2083C3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685BB-6082-4357-A3BB-9022E392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7E8BF-E832-42AA-A3B8-84E30837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EE41D5-A01A-4FF6-B0F9-4B582F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C39BB-6DAC-4FDB-AE00-4D910B93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11F8C-982F-4590-A2EC-4B02CB19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C3F24-6605-4744-BF6C-6A937C9B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E333C-272E-4A6E-8985-E2717A0C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518A2-2323-4E32-9B68-1399D02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E1AE9A-367C-4E1B-9A03-1A3966177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E5FA9-EF91-43B6-9405-36831127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84DBD-E511-41D4-A834-57B00A9A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D5451E-943A-4EB1-AA23-168CD09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CEA24-F96F-45BC-ADD1-E2A9F42C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4F7EE-9A00-445D-8535-C252A1AC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BDF9E-1DFF-4C07-94FE-B4A977D8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6B3A2-724A-47BB-9502-4E976664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8D27D8-BDA5-401C-B4C5-AAE1F83B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10E7B6-CC27-423D-A3BF-F4B6B018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1DDD1-C298-400A-A9AD-9D8AD105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5B71FD-BEB4-44CF-BE7D-9BCDE4F4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7CDE8-3612-45E7-9A3B-E8ADFE4F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66407-D1CB-4569-89AA-4A9AB193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96EDA6-6FA0-416B-BF5E-093523BE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2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D7520-4961-4C17-9EFB-64971D4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1FC6D-8699-450A-832B-D1E853D5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D76FD-8166-4E8F-B87A-27DD2F82D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AD9D89-EE69-49F2-83F8-37C45FD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BF91D8-E093-4B8D-8E6F-AAD7FF27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F17BF-FA64-4525-A0C8-651B4CFF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2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9757-EB7A-4BFE-AF15-2021D8A3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A032C0-4B94-41C5-9DE7-E4BDA50A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BA6922-5285-402C-9E5A-42DC4F418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016071-D2B7-48C3-9372-969B40EB0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8130CD-85BC-4B72-9560-7AE83C800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188D5-0AE9-4465-80EA-1C0F5F42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D62323-0FAF-45CC-8A92-FABA2B19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19023F-9547-4F80-86F8-D3506F6B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68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13C00-F512-4655-A2C7-010D3279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31A9A0-E0A8-47A1-A0D9-05769EED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DBF8ED-35FE-4771-A145-03FA10B6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88D531-7A06-470F-A906-DEAF256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9FD6C6-15F3-460D-9B99-A7F3B1EE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FB8CDA-28C2-44AB-8049-ADF8873F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E58B27-FFAC-45EA-9759-7C65100D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9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912F4-215B-4B27-BD27-52A82035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CE108-B1CE-408D-8D88-8AFB0916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AC04AF-2FC8-4F53-BDCA-66ABB8D4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0BD4C5-8526-460B-B256-0A55674F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BB6976-D05C-4EFF-B384-D9EB6750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8AD99-4C9F-4417-AB96-F1DDF174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1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436D0-57EE-4DA3-94DE-536CB05A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305F6A-78AC-4116-8455-135062CFE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77FB27-79B3-4C09-8B39-7550FAD50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77A3CA-4DDD-4D32-99C1-E0B27048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1670F7-EA1D-4F34-9D33-D7926EA7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80E8FF-C907-4D59-BD70-8633DC02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88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342A13-1FF1-4579-A639-80304778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5ED7A-A38C-4100-B71B-968BFE65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5894B-57B9-4FDE-BC1E-8EDF8926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93F3-9032-4564-83D2-D34EA2DE9C0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B0FED-E8F8-4B44-942C-3E6931D92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6955A-04D6-45CC-852A-1C89771FD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D84E-A744-48D3-A37C-A0D06E30E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book.manning.com/book/microservices-in-net-core/chapter-9/16" TargetMode="External"/><Relationship Id="rId2" Type="http://schemas.openxmlformats.org/officeDocument/2006/relationships/hyperlink" Target="https://docs.microsoft.com/fr-fr/azure/architecture/microservices/logging-monito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56/createmerchan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51/api/proces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85226-71B7-43F4-8B08-9DB375D23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.Net</a:t>
            </a:r>
            <a:r>
              <a:rPr lang="en-GB" dirty="0"/>
              <a:t> Core</a:t>
            </a:r>
            <a:br>
              <a:rPr lang="en-GB" dirty="0"/>
            </a:br>
            <a:r>
              <a:rPr lang="en-GB" dirty="0"/>
              <a:t>Microservices</a:t>
            </a:r>
            <a:br>
              <a:rPr lang="en-GB" dirty="0"/>
            </a:br>
            <a:r>
              <a:rPr lang="en-GB" dirty="0"/>
              <a:t>for Project Management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7CAB7F-7077-4B81-AE75-51825FB04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83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1BF53-7B4B-4D85-96F9-147EA79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a payment’s details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7F45C-724A-4A6C-8567-0E964898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payment by identifier. </a:t>
            </a:r>
          </a:p>
          <a:p>
            <a:endParaRPr lang="en-GB" dirty="0"/>
          </a:p>
          <a:p>
            <a:r>
              <a:rPr lang="en-GB" dirty="0"/>
              <a:t>The response should </a:t>
            </a:r>
            <a:r>
              <a:rPr lang="en-GB" dirty="0" err="1"/>
              <a:t>should</a:t>
            </a:r>
            <a:r>
              <a:rPr lang="en-GB" dirty="0"/>
              <a:t> include a masked card number and card details along with a status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4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1D899-3EC6-4893-9047-AA8903A9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logging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B4A2C-F4DC-44BE-B45D-81B5BBA6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Login in database using a service</a:t>
            </a:r>
          </a:p>
          <a:p>
            <a:endParaRPr lang="en-GB" dirty="0"/>
          </a:p>
          <a:p>
            <a:pPr lvl="1"/>
            <a:r>
              <a:rPr lang="en-GB" dirty="0"/>
              <a:t>Log cases : </a:t>
            </a:r>
            <a:r>
              <a:rPr lang="en-GB" dirty="0">
                <a:hlinkClick r:id="rId2"/>
              </a:rPr>
              <a:t>https://docs.microsoft.com/fr-fr/azure/architecture/microservices/logging-monitoring</a:t>
            </a:r>
            <a:r>
              <a:rPr lang="en-GB" dirty="0"/>
              <a:t> (all I/O, http response code, +time)</a:t>
            </a:r>
          </a:p>
          <a:p>
            <a:pPr lvl="1"/>
            <a:r>
              <a:rPr lang="en-GB" dirty="0"/>
              <a:t>Log Service : </a:t>
            </a:r>
            <a:r>
              <a:rPr lang="en-GB" dirty="0">
                <a:hlinkClick r:id="rId3"/>
              </a:rPr>
              <a:t>https://livebook.manning.com/book/microservices-in-net-core/chapter-9/16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56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1D899-3EC6-4893-9047-AA8903A9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B4A2C-F4DC-44BE-B45D-81B5BBA6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kind of metrics?</a:t>
            </a:r>
          </a:p>
          <a:p>
            <a:pPr lvl="1"/>
            <a:r>
              <a:rPr lang="en-GB" dirty="0"/>
              <a:t>View the number of users, requests I/O per time</a:t>
            </a:r>
          </a:p>
          <a:p>
            <a:pPr lvl="1"/>
            <a:r>
              <a:rPr lang="en-GB" dirty="0"/>
              <a:t>Build a small client to get that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4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810C-1DBF-4F39-A363-09C9441A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C639D-1ECC-42CB-B368-BFC973D0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BB1D4-9D9D-45E2-918B-E943F64E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6152E-C158-4CC5-89EF-6F95EF2C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0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2A722-C890-477B-8F8D-1DB372FF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64"/>
            <a:ext cx="10515600" cy="1325563"/>
          </a:xfrm>
        </p:spPr>
        <p:txBody>
          <a:bodyPr/>
          <a:lstStyle/>
          <a:p>
            <a:r>
              <a:rPr lang="en-GB" dirty="0"/>
              <a:t>Process Payment Data Flow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8DD75-0206-4711-A946-CCD5C4CE2C56}"/>
              </a:ext>
            </a:extLst>
          </p:cNvPr>
          <p:cNvSpPr/>
          <p:nvPr/>
        </p:nvSpPr>
        <p:spPr>
          <a:xfrm>
            <a:off x="439271" y="1503423"/>
            <a:ext cx="8615085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5E65F-EE9C-4238-BD2E-5078EE52369B}"/>
              </a:ext>
            </a:extLst>
          </p:cNvPr>
          <p:cNvSpPr/>
          <p:nvPr/>
        </p:nvSpPr>
        <p:spPr>
          <a:xfrm>
            <a:off x="2850777" y="4600639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8248-6623-484A-B56F-C16E007B63F1}"/>
              </a:ext>
            </a:extLst>
          </p:cNvPr>
          <p:cNvSpPr/>
          <p:nvPr/>
        </p:nvSpPr>
        <p:spPr>
          <a:xfrm>
            <a:off x="7664825" y="4600639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B949E-E3B5-4291-98A1-A6D5413F7DCF}"/>
              </a:ext>
            </a:extLst>
          </p:cNvPr>
          <p:cNvSpPr/>
          <p:nvPr/>
        </p:nvSpPr>
        <p:spPr>
          <a:xfrm>
            <a:off x="528917" y="4563035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Identity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69B05A14-5DB0-4DE5-96D0-E00677381D03}"/>
              </a:ext>
            </a:extLst>
          </p:cNvPr>
          <p:cNvSpPr/>
          <p:nvPr/>
        </p:nvSpPr>
        <p:spPr>
          <a:xfrm>
            <a:off x="528918" y="6151096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DB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CC19E-4961-4B10-98F0-6AA7596C7C28}"/>
              </a:ext>
            </a:extLst>
          </p:cNvPr>
          <p:cNvSpPr/>
          <p:nvPr/>
        </p:nvSpPr>
        <p:spPr>
          <a:xfrm>
            <a:off x="439270" y="3014427"/>
            <a:ext cx="8615085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Messaging Bus</a:t>
            </a:r>
            <a:endParaRPr lang="fr-FR" dirty="0"/>
          </a:p>
        </p:txBody>
      </p:sp>
      <p:sp>
        <p:nvSpPr>
          <p:cNvPr id="39" name="Cylindre 38">
            <a:extLst>
              <a:ext uri="{FF2B5EF4-FFF2-40B4-BE49-F238E27FC236}">
                <a16:creationId xmlns:a16="http://schemas.microsoft.com/office/drawing/2014/main" id="{385495AA-B07F-488D-ABAA-0139E7B9CBFB}"/>
              </a:ext>
            </a:extLst>
          </p:cNvPr>
          <p:cNvSpPr/>
          <p:nvPr/>
        </p:nvSpPr>
        <p:spPr>
          <a:xfrm>
            <a:off x="2850778" y="6140868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DB</a:t>
            </a:r>
            <a:endParaRPr lang="fr-FR" dirty="0"/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B0E33153-8F9B-4248-BD34-2C3A2190D5F3}"/>
              </a:ext>
            </a:extLst>
          </p:cNvPr>
          <p:cNvSpPr/>
          <p:nvPr/>
        </p:nvSpPr>
        <p:spPr>
          <a:xfrm>
            <a:off x="7664826" y="6130080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 DB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C7D72E-B690-4B7C-91B9-42B480AC4003}"/>
              </a:ext>
            </a:extLst>
          </p:cNvPr>
          <p:cNvSpPr/>
          <p:nvPr/>
        </p:nvSpPr>
        <p:spPr>
          <a:xfrm>
            <a:off x="5257801" y="4563035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Piggy Connector</a:t>
            </a:r>
          </a:p>
          <a:p>
            <a:pPr algn="ctr"/>
            <a:r>
              <a:rPr lang="en-GB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8441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F2A46-1AAE-41E4-B29B-6BA447F8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93BA1-7117-48FF-A998-CAFAFD95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E01D4-4B3A-422F-8579-514D949C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Script  / CI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2ED30-04DE-4A5B-855F-A75AD0DA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01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56B52-D7CE-42CE-B657-004411E0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73711-56DB-4A2D-BF30-4FAA91F0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54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3E3-506E-4CE2-893C-04E0B832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Monitoring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DECAB-09EE-46BE-9F6F-60704123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See the status of each service</a:t>
            </a:r>
          </a:p>
          <a:p>
            <a:r>
              <a:rPr lang="en-GB" dirty="0"/>
              <a:t>2 Add the number of concurrent calls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calls over the </a:t>
            </a:r>
            <a:r>
              <a:rPr lang="fr-FR" dirty="0" err="1"/>
              <a:t>past</a:t>
            </a:r>
            <a:r>
              <a:rPr lang="fr-FR" dirty="0"/>
              <a:t> minute</a:t>
            </a:r>
          </a:p>
          <a:p>
            <a:r>
              <a:rPr lang="fr-FR" dirty="0"/>
              <a:t>3 </a:t>
            </a:r>
            <a:r>
              <a:rPr lang="fr-FR" dirty="0" err="1"/>
              <a:t>Get</a:t>
            </a:r>
            <a:r>
              <a:rPr lang="fr-FR" dirty="0"/>
              <a:t> the size of the </a:t>
            </a:r>
            <a:r>
              <a:rPr lang="fr-FR" dirty="0" err="1"/>
              <a:t>payments</a:t>
            </a:r>
            <a:r>
              <a:rPr lang="fr-FR" dirty="0"/>
              <a:t> and log tables</a:t>
            </a:r>
          </a:p>
          <a:p>
            <a:r>
              <a:rPr lang="fr-FR" dirty="0"/>
              <a:t>Look at the </a:t>
            </a:r>
            <a:r>
              <a:rPr lang="fr-FR" dirty="0" err="1"/>
              <a:t>number</a:t>
            </a:r>
            <a:r>
              <a:rPr lang="fr-FR" dirty="0"/>
              <a:t> of messages on </a:t>
            </a:r>
            <a:r>
              <a:rPr lang="fr-FR" dirty="0" err="1"/>
              <a:t>rabbit</a:t>
            </a:r>
            <a:r>
              <a:rPr lang="fr-FR" dirty="0"/>
              <a:t> MQ </a:t>
            </a:r>
            <a:r>
              <a:rPr lang="fr-FR" dirty="0" err="1"/>
              <a:t>using</a:t>
            </a:r>
            <a:r>
              <a:rPr lang="fr-FR" dirty="0"/>
              <a:t> the interface http://localhost:15672/#/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26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E51CA-BE12-4374-AFCB-4CAECD7A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1BC3B-CD3F-4016-B682-B53D92F8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Refactor domains to not be common and databases</a:t>
            </a:r>
          </a:p>
          <a:p>
            <a:r>
              <a:rPr lang="en-GB" dirty="0"/>
              <a:t>(S) Containerization</a:t>
            </a:r>
          </a:p>
          <a:p>
            <a:r>
              <a:rPr lang="en-GB" dirty="0"/>
              <a:t>(S) Build Script/ CI</a:t>
            </a:r>
          </a:p>
          <a:p>
            <a:r>
              <a:rPr lang="en-GB" dirty="0"/>
              <a:t>(S) Performance Testing</a:t>
            </a:r>
          </a:p>
          <a:p>
            <a:endParaRPr lang="en-GB" dirty="0"/>
          </a:p>
          <a:p>
            <a:r>
              <a:rPr lang="en-GB" dirty="0"/>
              <a:t>(D) Documentation</a:t>
            </a:r>
          </a:p>
          <a:p>
            <a:pPr lvl="1"/>
            <a:r>
              <a:rPr lang="en-GB" dirty="0"/>
              <a:t>Readme</a:t>
            </a:r>
          </a:p>
          <a:p>
            <a:pPr lvl="1"/>
            <a:r>
              <a:rPr lang="en-GB" dirty="0"/>
              <a:t>Build dataflow for all use cases</a:t>
            </a:r>
          </a:p>
          <a:p>
            <a:pPr lvl="1"/>
            <a:r>
              <a:rPr lang="en-GB" dirty="0"/>
              <a:t>Code comments on data model at least</a:t>
            </a:r>
          </a:p>
          <a:p>
            <a:pPr lvl="1"/>
            <a:r>
              <a:rPr lang="en-GB" dirty="0"/>
              <a:t>How to run</a:t>
            </a:r>
          </a:p>
          <a:p>
            <a:pPr lvl="1"/>
            <a:r>
              <a:rPr lang="en-GB" dirty="0"/>
              <a:t>Next steps (load balancers / handle the </a:t>
            </a:r>
            <a:r>
              <a:rPr lang="en-GB" dirty="0" err="1"/>
              <a:t>urls</a:t>
            </a:r>
            <a:r>
              <a:rPr lang="en-GB" dirty="0"/>
              <a:t>, do other </a:t>
            </a:r>
            <a:r>
              <a:rPr lang="en-GB" dirty="0" err="1"/>
              <a:t>bansk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Each of the bonus points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40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B8B69-8E38-4F81-B8D3-833F92BF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6834F-244A-40AB-AB42-A38D2348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 for SSL/TLS message exchange encryption</a:t>
            </a:r>
          </a:p>
          <a:p>
            <a:endParaRPr lang="en-GB" dirty="0"/>
          </a:p>
          <a:p>
            <a:r>
              <a:rPr lang="en-GB" dirty="0" err="1"/>
              <a:t>MongoDb</a:t>
            </a:r>
            <a:r>
              <a:rPr lang="en-GB" dirty="0"/>
              <a:t> for Encryption at 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61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027E0-CABC-4C2E-841A-1063F07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EA28F-E360-4B81-A387-DE2DC6EA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8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20A74-5693-464C-AA0C-1733E2B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handling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2C3AB-09B5-4AC0-AAFD-C0C9D524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5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03413-5007-4A21-80ED-A94D208A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DataFlows</a:t>
            </a:r>
            <a:r>
              <a:rPr lang="en-GB" dirty="0"/>
              <a:t> : User </a:t>
            </a:r>
            <a:r>
              <a:rPr lang="en-GB" dirty="0" err="1"/>
              <a:t>Createion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19C82-9278-4560-A041-A7287198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API call </a:t>
            </a:r>
            <a:r>
              <a:rPr lang="fr-FR" dirty="0">
                <a:hlinkClick r:id="rId2"/>
              </a:rPr>
              <a:t>http://localhost:5056/createmerchant</a:t>
            </a:r>
            <a:endParaRPr lang="fr-FR" dirty="0"/>
          </a:p>
          <a:p>
            <a:r>
              <a:rPr lang="fr-FR" dirty="0"/>
              <a:t>2) </a:t>
            </a:r>
            <a:r>
              <a:rPr lang="fr-FR" dirty="0" err="1"/>
              <a:t>AuthenticationService</a:t>
            </a:r>
            <a:r>
              <a:rPr lang="fr-FR" dirty="0"/>
              <a:t> </a:t>
            </a:r>
            <a:r>
              <a:rPr lang="fr-FR" dirty="0" err="1"/>
              <a:t>creates</a:t>
            </a:r>
            <a:r>
              <a:rPr lang="fr-FR" dirty="0"/>
              <a:t> user and </a:t>
            </a:r>
            <a:r>
              <a:rPr lang="fr-FR" dirty="0" err="1"/>
              <a:t>sends</a:t>
            </a:r>
            <a:r>
              <a:rPr lang="fr-FR" dirty="0"/>
              <a:t> user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3) Process Payments service catches the </a:t>
            </a:r>
            <a:r>
              <a:rPr lang="fr-FR" dirty="0" err="1"/>
              <a:t>event</a:t>
            </a:r>
            <a:r>
              <a:rPr lang="fr-FR" dirty="0"/>
              <a:t> and </a:t>
            </a:r>
            <a:r>
              <a:rPr lang="fr-FR" dirty="0" err="1"/>
              <a:t>creates</a:t>
            </a:r>
            <a:r>
              <a:rPr lang="fr-FR" dirty="0"/>
              <a:t> a </a:t>
            </a:r>
            <a:r>
              <a:rPr lang="fr-FR" dirty="0" err="1"/>
              <a:t>merchant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29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93F83-4479-4449-BDCE-2DA0BD4D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DataFlow</a:t>
            </a:r>
            <a:r>
              <a:rPr lang="en-GB" dirty="0"/>
              <a:t> Post Payment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F7FE0-6297-4448-8C5F-F8864D44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1) Users log in and get a </a:t>
            </a:r>
            <a:r>
              <a:rPr lang="en-GB" dirty="0" err="1"/>
              <a:t>jwt</a:t>
            </a:r>
            <a:r>
              <a:rPr lang="en-GB" dirty="0"/>
              <a:t> </a:t>
            </a:r>
            <a:r>
              <a:rPr lang="fr-FR" dirty="0"/>
              <a:t>http://localhost:5056/login</a:t>
            </a:r>
            <a:endParaRPr lang="en-GB" dirty="0"/>
          </a:p>
          <a:p>
            <a:r>
              <a:rPr lang="en-GB" dirty="0"/>
              <a:t>2) Users send a payment request through API </a:t>
            </a:r>
            <a:r>
              <a:rPr lang="fr-FR" dirty="0">
                <a:hlinkClick r:id="rId2"/>
              </a:rPr>
              <a:t>http://localhost:5051/api/process</a:t>
            </a:r>
            <a:endParaRPr lang="fr-FR" dirty="0"/>
          </a:p>
          <a:p>
            <a:r>
              <a:rPr lang="fr-FR" dirty="0"/>
              <a:t>3) a message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ent</a:t>
            </a:r>
            <a:r>
              <a:rPr lang="fr-FR" dirty="0"/>
              <a:t> to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service to dispatch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to the correct </a:t>
            </a:r>
            <a:r>
              <a:rPr lang="fr-FR" dirty="0" err="1"/>
              <a:t>acquirer</a:t>
            </a:r>
            <a:r>
              <a:rPr lang="fr-FR" dirty="0"/>
              <a:t> service</a:t>
            </a:r>
          </a:p>
          <a:p>
            <a:r>
              <a:rPr lang="fr-FR" dirty="0"/>
              <a:t>4) In </a:t>
            </a:r>
            <a:r>
              <a:rPr lang="fr-FR" dirty="0" err="1"/>
              <a:t>our</a:t>
            </a:r>
            <a:r>
              <a:rPr lang="fr-FR" dirty="0"/>
              <a:t> exemple </a:t>
            </a:r>
            <a:r>
              <a:rPr lang="fr-FR" dirty="0" err="1"/>
              <a:t>PiggyBankService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the message and </a:t>
            </a:r>
            <a:r>
              <a:rPr lang="fr-FR" dirty="0" err="1"/>
              <a:t>validate</a:t>
            </a:r>
            <a:r>
              <a:rPr lang="fr-FR" dirty="0"/>
              <a:t>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API. Once </a:t>
            </a:r>
            <a:r>
              <a:rPr lang="fr-FR" dirty="0" err="1"/>
              <a:t>validated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sends</a:t>
            </a:r>
            <a:r>
              <a:rPr lang="fr-FR" dirty="0"/>
              <a:t> a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valdiated</a:t>
            </a:r>
            <a:r>
              <a:rPr lang="fr-FR" dirty="0"/>
              <a:t>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5)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catches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validated</a:t>
            </a:r>
            <a:r>
              <a:rPr lang="fr-FR" dirty="0"/>
              <a:t> and </a:t>
            </a:r>
            <a:r>
              <a:rPr lang="fr-FR" dirty="0" err="1"/>
              <a:t>save</a:t>
            </a:r>
            <a:r>
              <a:rPr lang="fr-FR" dirty="0"/>
              <a:t> all the </a:t>
            </a:r>
            <a:r>
              <a:rPr lang="fr-FR" dirty="0" err="1"/>
              <a:t>details</a:t>
            </a:r>
            <a:r>
              <a:rPr lang="fr-FR" dirty="0"/>
              <a:t> in a </a:t>
            </a:r>
            <a:r>
              <a:rPr lang="fr-FR" dirty="0" err="1"/>
              <a:t>history</a:t>
            </a:r>
            <a:r>
              <a:rPr lang="fr-FR" dirty="0"/>
              <a:t> </a:t>
            </a:r>
            <a:r>
              <a:rPr lang="fr-FR" dirty="0" err="1"/>
              <a:t>db</a:t>
            </a:r>
            <a:endParaRPr lang="fr-FR" dirty="0"/>
          </a:p>
          <a:p>
            <a:r>
              <a:rPr lang="fr-FR" dirty="0"/>
              <a:t>6) The API </a:t>
            </a:r>
            <a:r>
              <a:rPr lang="fr-FR" dirty="0" err="1"/>
              <a:t>gateway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 the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has been </a:t>
            </a:r>
            <a:r>
              <a:rPr lang="fr-FR" dirty="0" err="1"/>
              <a:t>created</a:t>
            </a:r>
            <a:r>
              <a:rPr lang="fr-FR" dirty="0"/>
              <a:t> and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fields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by the </a:t>
            </a:r>
            <a:r>
              <a:rPr lang="fr-FR" dirty="0" err="1"/>
              <a:t>merchant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93F83-4479-4449-BDCE-2DA0BD4D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DataFlow</a:t>
            </a:r>
            <a:r>
              <a:rPr lang="en-GB" dirty="0"/>
              <a:t> Get Previous Payments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F7FE0-6297-4448-8C5F-F8864D44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data is cached on the API Gateway </a:t>
            </a:r>
            <a:r>
              <a:rPr lang="en-GB" dirty="0" err="1"/>
              <a:t>db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The data flow is just a get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41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994CC-D269-404B-AA18-B34609E1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CD566-800A-4410-AF48-8AC77C25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could be multiple acquiring banks and each one of them has a different APIs to send payment. We’ll focus on only one bank called Piggy</a:t>
            </a:r>
          </a:p>
          <a:p>
            <a:r>
              <a:rPr lang="en-GB" dirty="0"/>
              <a:t>The </a:t>
            </a:r>
            <a:r>
              <a:rPr lang="en-GB" dirty="0" err="1"/>
              <a:t>aquirer</a:t>
            </a:r>
            <a:r>
              <a:rPr lang="en-GB" dirty="0"/>
              <a:t> is </a:t>
            </a:r>
            <a:r>
              <a:rPr lang="en-GB" dirty="0" err="1"/>
              <a:t>linkedfrom</a:t>
            </a:r>
            <a:r>
              <a:rPr lang="en-GB" dirty="0"/>
              <a:t> in the merchant’s user. https://securionpay.com/blog/acquirer/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5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5770D-47A4-4E9D-8AA2-8E082D5D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2E417-F700-41D8-8C7D-79D342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Bettor handling of exceptions</a:t>
            </a:r>
          </a:p>
          <a:p>
            <a:r>
              <a:rPr lang="en-GB" dirty="0"/>
              <a:t>Split the </a:t>
            </a:r>
            <a:r>
              <a:rPr lang="en-GB" dirty="0" err="1"/>
              <a:t>PaymentHistory</a:t>
            </a:r>
            <a:r>
              <a:rPr lang="en-GB" dirty="0"/>
              <a:t> table to be lighter (for instance one summary and one details table)</a:t>
            </a:r>
          </a:p>
          <a:p>
            <a:r>
              <a:rPr lang="en-GB" dirty="0"/>
              <a:t>How to mange object ids</a:t>
            </a:r>
          </a:p>
          <a:p>
            <a:r>
              <a:rPr lang="en-GB" dirty="0"/>
              <a:t>Use Elastic search for logs (ELK stack)</a:t>
            </a:r>
          </a:p>
          <a:p>
            <a:r>
              <a:rPr lang="en-GB" dirty="0"/>
              <a:t>Security (</a:t>
            </a:r>
            <a:r>
              <a:rPr lang="fr-FR" dirty="0"/>
              <a:t> secrets management, </a:t>
            </a:r>
            <a:r>
              <a:rPr lang="fr-FR" dirty="0" err="1"/>
              <a:t>encryption</a:t>
            </a:r>
            <a:r>
              <a:rPr lang="fr-FR" dirty="0"/>
              <a:t>)</a:t>
            </a:r>
          </a:p>
          <a:p>
            <a:r>
              <a:rPr lang="fr-FR" dirty="0" err="1"/>
              <a:t>Consistency</a:t>
            </a:r>
            <a:r>
              <a:rPr lang="fr-FR" dirty="0"/>
              <a:t> checks</a:t>
            </a:r>
          </a:p>
        </p:txBody>
      </p:sp>
    </p:spTree>
    <p:extLst>
      <p:ext uri="{BB962C8B-B14F-4D97-AF65-F5344CB8AC3E}">
        <p14:creationId xmlns:p14="http://schemas.microsoft.com/office/powerpoint/2010/main" val="4769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2A722-C890-477B-8F8D-1DB372FF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6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Backend Architecture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8DD75-0206-4711-A946-CCD5C4CE2C56}"/>
              </a:ext>
            </a:extLst>
          </p:cNvPr>
          <p:cNvSpPr/>
          <p:nvPr/>
        </p:nvSpPr>
        <p:spPr>
          <a:xfrm>
            <a:off x="439271" y="1503423"/>
            <a:ext cx="8615085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5E65F-EE9C-4238-BD2E-5078EE52369B}"/>
              </a:ext>
            </a:extLst>
          </p:cNvPr>
          <p:cNvSpPr/>
          <p:nvPr/>
        </p:nvSpPr>
        <p:spPr>
          <a:xfrm>
            <a:off x="2850777" y="4600639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8248-6623-484A-B56F-C16E007B63F1}"/>
              </a:ext>
            </a:extLst>
          </p:cNvPr>
          <p:cNvSpPr/>
          <p:nvPr/>
        </p:nvSpPr>
        <p:spPr>
          <a:xfrm>
            <a:off x="7664825" y="4600639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B949E-E3B5-4291-98A1-A6D5413F7DCF}"/>
              </a:ext>
            </a:extLst>
          </p:cNvPr>
          <p:cNvSpPr/>
          <p:nvPr/>
        </p:nvSpPr>
        <p:spPr>
          <a:xfrm>
            <a:off x="528917" y="4563035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Identity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69B05A14-5DB0-4DE5-96D0-E00677381D03}"/>
              </a:ext>
            </a:extLst>
          </p:cNvPr>
          <p:cNvSpPr/>
          <p:nvPr/>
        </p:nvSpPr>
        <p:spPr>
          <a:xfrm>
            <a:off x="528918" y="6151096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DB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15F2F5-315B-4843-BCF1-1E935B2F6FA5}"/>
              </a:ext>
            </a:extLst>
          </p:cNvPr>
          <p:cNvSpPr txBox="1"/>
          <p:nvPr/>
        </p:nvSpPr>
        <p:spPr>
          <a:xfrm>
            <a:off x="9762564" y="1690688"/>
            <a:ext cx="189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.Net</a:t>
            </a:r>
            <a:r>
              <a:rPr lang="en-GB" dirty="0"/>
              <a:t> Core 3.0</a:t>
            </a:r>
          </a:p>
          <a:p>
            <a:r>
              <a:rPr lang="fr-FR" dirty="0"/>
              <a:t>ASP .Net Web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CC19E-4961-4B10-98F0-6AA7596C7C28}"/>
              </a:ext>
            </a:extLst>
          </p:cNvPr>
          <p:cNvSpPr/>
          <p:nvPr/>
        </p:nvSpPr>
        <p:spPr>
          <a:xfrm>
            <a:off x="439270" y="3014427"/>
            <a:ext cx="8615085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Messaging Bus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D91260F-E905-4492-8A1E-9C166CABA0A9}"/>
              </a:ext>
            </a:extLst>
          </p:cNvPr>
          <p:cNvSpPr txBox="1"/>
          <p:nvPr/>
        </p:nvSpPr>
        <p:spPr>
          <a:xfrm>
            <a:off x="9861177" y="3293250"/>
            <a:ext cx="18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Rabbit MQ</a:t>
            </a:r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E84FA87-9C80-4FFA-9112-988170F5C187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4746813" y="2516435"/>
            <a:ext cx="1" cy="49799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341A8191-B157-4EEC-950E-754DF4B7F925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rot="5400000" flipH="1" flipV="1">
            <a:off x="2760032" y="2576254"/>
            <a:ext cx="535596" cy="3437966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16DEA044-F3AB-46E1-8D89-2AED2ACB808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rot="5400000" flipH="1" flipV="1">
            <a:off x="3902160" y="3755986"/>
            <a:ext cx="573200" cy="1116106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E5684B7-D1B2-4768-A9E8-6ECDBB0594EA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rot="16200000" flipV="1">
            <a:off x="6309184" y="2465068"/>
            <a:ext cx="573200" cy="3697942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CB3B874C-6C41-43B7-A3DD-AF174EDA012D}"/>
              </a:ext>
            </a:extLst>
          </p:cNvPr>
          <p:cNvSpPr txBox="1"/>
          <p:nvPr/>
        </p:nvSpPr>
        <p:spPr>
          <a:xfrm>
            <a:off x="9762563" y="5061432"/>
            <a:ext cx="18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.Net</a:t>
            </a:r>
            <a:r>
              <a:rPr lang="en-GB" dirty="0"/>
              <a:t> Core services</a:t>
            </a:r>
            <a:endParaRPr lang="fr-FR" dirty="0"/>
          </a:p>
        </p:txBody>
      </p:sp>
      <p:sp>
        <p:nvSpPr>
          <p:cNvPr id="39" name="Cylindre 38">
            <a:extLst>
              <a:ext uri="{FF2B5EF4-FFF2-40B4-BE49-F238E27FC236}">
                <a16:creationId xmlns:a16="http://schemas.microsoft.com/office/drawing/2014/main" id="{385495AA-B07F-488D-ABAA-0139E7B9CBFB}"/>
              </a:ext>
            </a:extLst>
          </p:cNvPr>
          <p:cNvSpPr/>
          <p:nvPr/>
        </p:nvSpPr>
        <p:spPr>
          <a:xfrm>
            <a:off x="2850778" y="6140868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DB</a:t>
            </a:r>
            <a:endParaRPr lang="fr-FR" dirty="0"/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B0E33153-8F9B-4248-BD34-2C3A2190D5F3}"/>
              </a:ext>
            </a:extLst>
          </p:cNvPr>
          <p:cNvSpPr/>
          <p:nvPr/>
        </p:nvSpPr>
        <p:spPr>
          <a:xfrm>
            <a:off x="7664826" y="6130080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 DB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4A60F8F-8CA5-48CC-B74A-3D644FC238E1}"/>
              </a:ext>
            </a:extLst>
          </p:cNvPr>
          <p:cNvSpPr txBox="1"/>
          <p:nvPr/>
        </p:nvSpPr>
        <p:spPr>
          <a:xfrm>
            <a:off x="9861176" y="6242463"/>
            <a:ext cx="18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Mongo Db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C7D72E-B690-4B7C-91B9-42B480AC4003}"/>
              </a:ext>
            </a:extLst>
          </p:cNvPr>
          <p:cNvSpPr/>
          <p:nvPr/>
        </p:nvSpPr>
        <p:spPr>
          <a:xfrm>
            <a:off x="5257801" y="4563035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Piggy Connector</a:t>
            </a:r>
          </a:p>
          <a:p>
            <a:pPr algn="ctr"/>
            <a:r>
              <a:rPr lang="en-GB" dirty="0"/>
              <a:t>Service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BFC1AAB3-AD1B-42CF-BF0A-9300A3D88EA8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rot="16200000" flipV="1">
            <a:off x="5124474" y="3649778"/>
            <a:ext cx="535596" cy="1290918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1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39E87-B423-440B-9DC3-A96EB152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Gateway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07E3F-DB5C-4379-BBB9-3400C5FC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Void? </a:t>
            </a:r>
            <a:r>
              <a:rPr lang="en-GB" dirty="0" err="1"/>
              <a:t>ProcessPayment</a:t>
            </a:r>
            <a:r>
              <a:rPr lang="en-GB" dirty="0"/>
              <a:t>(card number, </a:t>
            </a:r>
            <a:r>
              <a:rPr lang="en-GB" dirty="0" err="1"/>
              <a:t>cvv</a:t>
            </a:r>
            <a:r>
              <a:rPr lang="en-GB" dirty="0"/>
              <a:t>, expiry month date, amount, currency, card name, client name, merchant id, acquiring bank name ?)</a:t>
            </a:r>
          </a:p>
          <a:p>
            <a:endParaRPr lang="en-GB" dirty="0"/>
          </a:p>
          <a:p>
            <a:r>
              <a:rPr lang="en-GB" dirty="0" err="1"/>
              <a:t>MiniPayment</a:t>
            </a:r>
            <a:r>
              <a:rPr lang="en-GB" dirty="0"/>
              <a:t> </a:t>
            </a:r>
            <a:r>
              <a:rPr lang="en-GB" dirty="0" err="1"/>
              <a:t>GetPaymentHistory</a:t>
            </a:r>
            <a:r>
              <a:rPr lang="en-GB" dirty="0"/>
              <a:t>(merchant id) </a:t>
            </a:r>
          </a:p>
          <a:p>
            <a:endParaRPr lang="en-GB" dirty="0"/>
          </a:p>
          <a:p>
            <a:r>
              <a:rPr lang="en-GB" dirty="0"/>
              <a:t>Payment </a:t>
            </a:r>
            <a:r>
              <a:rPr lang="en-GB" dirty="0" err="1"/>
              <a:t>GetPaymentDetails</a:t>
            </a:r>
            <a:r>
              <a:rPr lang="en-GB" dirty="0"/>
              <a:t>(payment id)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7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21EB0-CE1C-4977-B76D-168DB552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Payment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19BDA0-B10E-4EBB-B17F-91BBD9F3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API for the merchant to process a payment</a:t>
            </a:r>
          </a:p>
          <a:p>
            <a:endParaRPr lang="en-GB" dirty="0"/>
          </a:p>
          <a:p>
            <a:r>
              <a:rPr lang="en-GB" dirty="0"/>
              <a:t>The bank response returns a unique identifier and a status</a:t>
            </a:r>
          </a:p>
          <a:p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63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2A722-C890-477B-8F8D-1DB372FF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64"/>
            <a:ext cx="10515600" cy="1325563"/>
          </a:xfrm>
        </p:spPr>
        <p:txBody>
          <a:bodyPr/>
          <a:lstStyle/>
          <a:p>
            <a:r>
              <a:rPr lang="en-GB" dirty="0"/>
              <a:t>Process Payment Data Flow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8DD75-0206-4711-A946-CCD5C4CE2C56}"/>
              </a:ext>
            </a:extLst>
          </p:cNvPr>
          <p:cNvSpPr/>
          <p:nvPr/>
        </p:nvSpPr>
        <p:spPr>
          <a:xfrm>
            <a:off x="439272" y="1503423"/>
            <a:ext cx="6373906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5E65F-EE9C-4238-BD2E-5078EE52369B}"/>
              </a:ext>
            </a:extLst>
          </p:cNvPr>
          <p:cNvSpPr/>
          <p:nvPr/>
        </p:nvSpPr>
        <p:spPr>
          <a:xfrm>
            <a:off x="439270" y="4379170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8248-6623-484A-B56F-C16E007B63F1}"/>
              </a:ext>
            </a:extLst>
          </p:cNvPr>
          <p:cNvSpPr/>
          <p:nvPr/>
        </p:nvSpPr>
        <p:spPr>
          <a:xfrm>
            <a:off x="5253318" y="4379170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CC19E-4961-4B10-98F0-6AA7596C7C28}"/>
              </a:ext>
            </a:extLst>
          </p:cNvPr>
          <p:cNvSpPr/>
          <p:nvPr/>
        </p:nvSpPr>
        <p:spPr>
          <a:xfrm>
            <a:off x="439270" y="3014427"/>
            <a:ext cx="6373907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Messaging Bus</a:t>
            </a:r>
            <a:endParaRPr lang="fr-FR" dirty="0"/>
          </a:p>
        </p:txBody>
      </p:sp>
      <p:sp>
        <p:nvSpPr>
          <p:cNvPr id="39" name="Cylindre 38">
            <a:extLst>
              <a:ext uri="{FF2B5EF4-FFF2-40B4-BE49-F238E27FC236}">
                <a16:creationId xmlns:a16="http://schemas.microsoft.com/office/drawing/2014/main" id="{385495AA-B07F-488D-ABAA-0139E7B9CBFB}"/>
              </a:ext>
            </a:extLst>
          </p:cNvPr>
          <p:cNvSpPr/>
          <p:nvPr/>
        </p:nvSpPr>
        <p:spPr>
          <a:xfrm>
            <a:off x="439271" y="5919399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DB</a:t>
            </a:r>
            <a:endParaRPr lang="fr-FR" dirty="0"/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B0E33153-8F9B-4248-BD34-2C3A2190D5F3}"/>
              </a:ext>
            </a:extLst>
          </p:cNvPr>
          <p:cNvSpPr/>
          <p:nvPr/>
        </p:nvSpPr>
        <p:spPr>
          <a:xfrm>
            <a:off x="5253319" y="5908611"/>
            <a:ext cx="1559858" cy="594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 DB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C7D72E-B690-4B7C-91B9-42B480AC4003}"/>
              </a:ext>
            </a:extLst>
          </p:cNvPr>
          <p:cNvSpPr/>
          <p:nvPr/>
        </p:nvSpPr>
        <p:spPr>
          <a:xfrm>
            <a:off x="2846294" y="4341566"/>
            <a:ext cx="1559859" cy="12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Piggy Connector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49EDB1-06B7-409F-88D7-1F469C9B2AA5}"/>
              </a:ext>
            </a:extLst>
          </p:cNvPr>
          <p:cNvSpPr txBox="1"/>
          <p:nvPr/>
        </p:nvSpPr>
        <p:spPr>
          <a:xfrm>
            <a:off x="6965576" y="1613647"/>
            <a:ext cx="4903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Assumption : the user is already logged in (having a valid JWT)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The merchant send a query to the API Gateway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The gateway send a </a:t>
            </a:r>
            <a:r>
              <a:rPr lang="en-GB" dirty="0" err="1"/>
              <a:t>ProccessPayment</a:t>
            </a:r>
            <a:r>
              <a:rPr lang="en-GB" dirty="0"/>
              <a:t> message on the bus</a:t>
            </a:r>
          </a:p>
          <a:p>
            <a:pPr marL="342900" indent="-342900">
              <a:buAutoNum type="arabicPeriod"/>
            </a:pPr>
            <a:r>
              <a:rPr lang="en-GB" dirty="0"/>
              <a:t>The Processing service catches the payment and send a </a:t>
            </a:r>
            <a:r>
              <a:rPr lang="en-GB" dirty="0" err="1"/>
              <a:t>PiggyPaymentMessage</a:t>
            </a:r>
            <a:r>
              <a:rPr lang="en-GB" dirty="0"/>
              <a:t> on the bus</a:t>
            </a:r>
          </a:p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PiggyConnector</a:t>
            </a:r>
            <a:r>
              <a:rPr lang="en-GB" dirty="0"/>
              <a:t> Service catches the message, connects to the acquiring bank </a:t>
            </a:r>
            <a:r>
              <a:rPr lang="en-GB" dirty="0" err="1"/>
              <a:t>api</a:t>
            </a:r>
            <a:r>
              <a:rPr lang="en-GB" dirty="0"/>
              <a:t> to validate the </a:t>
            </a:r>
            <a:r>
              <a:rPr lang="en-GB" dirty="0" err="1"/>
              <a:t>payment.Then</a:t>
            </a:r>
            <a:r>
              <a:rPr lang="en-GB" dirty="0"/>
              <a:t> it sends a Payment Processed message</a:t>
            </a:r>
          </a:p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PaymentHistory</a:t>
            </a:r>
            <a:r>
              <a:rPr lang="en-GB" dirty="0"/>
              <a:t> Service catches the </a:t>
            </a:r>
            <a:r>
              <a:rPr lang="en-GB" dirty="0" err="1"/>
              <a:t>PaymentProcessed</a:t>
            </a:r>
            <a:r>
              <a:rPr lang="en-GB" dirty="0"/>
              <a:t> event saves an entry in </a:t>
            </a:r>
            <a:r>
              <a:rPr lang="en-GB" dirty="0" err="1"/>
              <a:t>db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23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19DB3-A83A-4229-9D87-1DECC4ED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Payment 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3D0AB-7878-4E0A-9503-006F773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ProcessPayment</a:t>
            </a:r>
            <a:endParaRPr lang="en-GB" dirty="0"/>
          </a:p>
          <a:p>
            <a:r>
              <a:rPr lang="en-GB" dirty="0" err="1"/>
              <a:t>ValidatePiggyBankPayment</a:t>
            </a:r>
            <a:endParaRPr lang="en-GB" dirty="0"/>
          </a:p>
          <a:p>
            <a:r>
              <a:rPr lang="en-GB" dirty="0" err="1"/>
              <a:t>PaymentProcessed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863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777</Words>
  <Application>Microsoft Office PowerPoint</Application>
  <PresentationFormat>Grand écran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.Net Core Microservices for Project Management </vt:lpstr>
      <vt:lpstr>TODO</vt:lpstr>
      <vt:lpstr>Assumptions</vt:lpstr>
      <vt:lpstr>Improvements</vt:lpstr>
      <vt:lpstr>Backend Architecture</vt:lpstr>
      <vt:lpstr>API Gateway</vt:lpstr>
      <vt:lpstr>Process Payment</vt:lpstr>
      <vt:lpstr>Process Payment Data Flow</vt:lpstr>
      <vt:lpstr>Process Payment model</vt:lpstr>
      <vt:lpstr>Retrieving a payment’s details</vt:lpstr>
      <vt:lpstr>Application logging</vt:lpstr>
      <vt:lpstr>Application metrics</vt:lpstr>
      <vt:lpstr>Containerization</vt:lpstr>
      <vt:lpstr>Authentication</vt:lpstr>
      <vt:lpstr>Process Payment Data Flow</vt:lpstr>
      <vt:lpstr>API Client</vt:lpstr>
      <vt:lpstr>Build Script  / CI</vt:lpstr>
      <vt:lpstr>Performance Testing</vt:lpstr>
      <vt:lpstr>System Monitoring</vt:lpstr>
      <vt:lpstr>Encryption</vt:lpstr>
      <vt:lpstr>Data Storage</vt:lpstr>
      <vt:lpstr>Exceptions handling</vt:lpstr>
      <vt:lpstr>DataFlows : User Createion</vt:lpstr>
      <vt:lpstr>DataFlow Post Payment</vt:lpstr>
      <vt:lpstr>DataFlow Get Previous Payments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Microservices for Project Management</dc:title>
  <dc:creator>Florian Roudaut</dc:creator>
  <cp:lastModifiedBy>Florian Roudaut</cp:lastModifiedBy>
  <cp:revision>41</cp:revision>
  <dcterms:created xsi:type="dcterms:W3CDTF">2019-12-04T05:31:06Z</dcterms:created>
  <dcterms:modified xsi:type="dcterms:W3CDTF">2019-12-19T09:57:55Z</dcterms:modified>
</cp:coreProperties>
</file>