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Lst>
  <p:notesMasterIdLst>
    <p:notesMasterId r:id="rId43"/>
  </p:notesMasterIdLst>
  <p:handoutMasterIdLst>
    <p:handoutMasterId r:id="rId44"/>
  </p:handoutMasterIdLst>
  <p:sldIdLst>
    <p:sldId id="286" r:id="rId2"/>
    <p:sldId id="672" r:id="rId3"/>
    <p:sldId id="708" r:id="rId4"/>
    <p:sldId id="710" r:id="rId5"/>
    <p:sldId id="707" r:id="rId6"/>
    <p:sldId id="711" r:id="rId7"/>
    <p:sldId id="677" r:id="rId8"/>
    <p:sldId id="694" r:id="rId9"/>
    <p:sldId id="690" r:id="rId10"/>
    <p:sldId id="692" r:id="rId11"/>
    <p:sldId id="693" r:id="rId12"/>
    <p:sldId id="713" r:id="rId13"/>
    <p:sldId id="702" r:id="rId14"/>
    <p:sldId id="705" r:id="rId15"/>
    <p:sldId id="706" r:id="rId16"/>
    <p:sldId id="701" r:id="rId17"/>
    <p:sldId id="709" r:id="rId18"/>
    <p:sldId id="679" r:id="rId19"/>
    <p:sldId id="681" r:id="rId20"/>
    <p:sldId id="684" r:id="rId21"/>
    <p:sldId id="685" r:id="rId22"/>
    <p:sldId id="686" r:id="rId23"/>
    <p:sldId id="687" r:id="rId24"/>
    <p:sldId id="689" r:id="rId25"/>
    <p:sldId id="703" r:id="rId26"/>
    <p:sldId id="696" r:id="rId27"/>
    <p:sldId id="678" r:id="rId28"/>
    <p:sldId id="714" r:id="rId29"/>
    <p:sldId id="715" r:id="rId30"/>
    <p:sldId id="716" r:id="rId31"/>
    <p:sldId id="675" r:id="rId32"/>
    <p:sldId id="697" r:id="rId33"/>
    <p:sldId id="712" r:id="rId34"/>
    <p:sldId id="292" r:id="rId35"/>
    <p:sldId id="647" r:id="rId36"/>
    <p:sldId id="585" r:id="rId37"/>
    <p:sldId id="638" r:id="rId38"/>
    <p:sldId id="262" r:id="rId39"/>
    <p:sldId id="635" r:id="rId40"/>
    <p:sldId id="688" r:id="rId41"/>
    <p:sldId id="680" r:id="rId42"/>
  </p:sldIdLst>
  <p:sldSz cx="9144000" cy="5145088"/>
  <p:notesSz cx="9144000" cy="6858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CDC11CF-AC3C-4EC8-8292-73F20356A179}">
          <p14:sldIdLst>
            <p14:sldId id="286"/>
            <p14:sldId id="672"/>
            <p14:sldId id="708"/>
            <p14:sldId id="710"/>
            <p14:sldId id="707"/>
            <p14:sldId id="711"/>
          </p14:sldIdLst>
        </p14:section>
        <p14:section name="Abschnitt ohne Titel" id="{1620CB92-C03E-49FA-BDE8-2AE1ABB38EA6}">
          <p14:sldIdLst>
            <p14:sldId id="677"/>
            <p14:sldId id="694"/>
            <p14:sldId id="690"/>
            <p14:sldId id="692"/>
            <p14:sldId id="693"/>
            <p14:sldId id="713"/>
            <p14:sldId id="702"/>
            <p14:sldId id="705"/>
            <p14:sldId id="706"/>
            <p14:sldId id="701"/>
            <p14:sldId id="709"/>
            <p14:sldId id="679"/>
            <p14:sldId id="681"/>
            <p14:sldId id="684"/>
            <p14:sldId id="685"/>
            <p14:sldId id="686"/>
            <p14:sldId id="687"/>
            <p14:sldId id="689"/>
            <p14:sldId id="703"/>
            <p14:sldId id="696"/>
            <p14:sldId id="678"/>
            <p14:sldId id="714"/>
            <p14:sldId id="715"/>
            <p14:sldId id="716"/>
            <p14:sldId id="675"/>
            <p14:sldId id="697"/>
            <p14:sldId id="712"/>
            <p14:sldId id="292"/>
            <p14:sldId id="647"/>
            <p14:sldId id="585"/>
            <p14:sldId id="638"/>
            <p14:sldId id="262"/>
            <p14:sldId id="635"/>
            <p14:sldId id="688"/>
            <p14:sldId id="6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yer, Jennifer" initials="MJ" lastIdx="2" clrIdx="0">
    <p:extLst>
      <p:ext uri="{19B8F6BF-5375-455C-9EA6-DF929625EA0E}">
        <p15:presenceInfo xmlns:p15="http://schemas.microsoft.com/office/powerpoint/2012/main" userId="S-1-5-21-776561741-507921405-682003330-1519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7C"/>
    <a:srgbClr val="05396A"/>
    <a:srgbClr val="929292"/>
    <a:srgbClr val="003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D8BBC-9273-45FC-AFF9-8854562BDE65}" v="262" dt="2023-05-31T10:46:14.263"/>
  </p1510:revLst>
</p1510:revInfo>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6" autoAdjust="0"/>
    <p:restoredTop sz="79496" autoAdjust="0"/>
  </p:normalViewPr>
  <p:slideViewPr>
    <p:cSldViewPr snapToObjects="1">
      <p:cViewPr varScale="1">
        <p:scale>
          <a:sx n="122" d="100"/>
          <a:sy n="122" d="100"/>
        </p:scale>
        <p:origin x="1518"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Objects="1">
      <p:cViewPr varScale="1">
        <p:scale>
          <a:sx n="155" d="100"/>
          <a:sy n="155" d="100"/>
        </p:scale>
        <p:origin x="10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31T15:50:56.933" idx="2">
    <p:pos x="4534" y="1132"/>
    <p:text>Übung erst später? sonst wirds zu viel</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06C56-4000-4849-B2EE-E724A2A60886}"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de-DE"/>
        </a:p>
      </dgm:t>
    </dgm:pt>
    <dgm:pt modelId="{D0D670A8-8118-4B0E-B0CE-4EFDE0C8220E}">
      <dgm:prSet phldrT="[Text]"/>
      <dgm:spPr/>
      <dgm:t>
        <a:bodyPr/>
        <a:lstStyle/>
        <a:p>
          <a:r>
            <a:rPr lang="de-DE" dirty="0"/>
            <a:t>Aufgabe aus der letzten Woche</a:t>
          </a:r>
        </a:p>
      </dgm:t>
    </dgm:pt>
    <dgm:pt modelId="{DE724C55-C4AE-484D-91F4-CEC1696054A6}" type="parTrans" cxnId="{7AAB7EF3-FD73-4E9E-BF01-D63768A56578}">
      <dgm:prSet/>
      <dgm:spPr/>
      <dgm:t>
        <a:bodyPr/>
        <a:lstStyle/>
        <a:p>
          <a:endParaRPr lang="de-DE"/>
        </a:p>
      </dgm:t>
    </dgm:pt>
    <dgm:pt modelId="{CA0C9BF1-2D26-4883-9A6C-40D2CA73F19B}" type="sibTrans" cxnId="{7AAB7EF3-FD73-4E9E-BF01-D63768A56578}">
      <dgm:prSet/>
      <dgm:spPr/>
      <dgm:t>
        <a:bodyPr/>
        <a:lstStyle/>
        <a:p>
          <a:endParaRPr lang="de-DE"/>
        </a:p>
      </dgm:t>
    </dgm:pt>
    <dgm:pt modelId="{B08ACCB7-E2A7-4C81-B963-F2B96E082053}">
      <dgm:prSet phldrT="[Text]"/>
      <dgm:spPr/>
      <dgm:t>
        <a:bodyPr/>
        <a:lstStyle/>
        <a:p>
          <a:r>
            <a:rPr lang="de-DE" dirty="0"/>
            <a:t>- Textbeurteilung</a:t>
          </a:r>
        </a:p>
      </dgm:t>
    </dgm:pt>
    <dgm:pt modelId="{F803ACD8-DC95-4993-9077-E5DF5D9E758B}" type="parTrans" cxnId="{3249EC51-3022-452C-A2B2-45DBDFA9E5B9}">
      <dgm:prSet/>
      <dgm:spPr/>
      <dgm:t>
        <a:bodyPr/>
        <a:lstStyle/>
        <a:p>
          <a:endParaRPr lang="de-DE"/>
        </a:p>
      </dgm:t>
    </dgm:pt>
    <dgm:pt modelId="{552C77B2-801E-41B0-BD8C-EF818EC0BDB0}" type="sibTrans" cxnId="{3249EC51-3022-452C-A2B2-45DBDFA9E5B9}">
      <dgm:prSet/>
      <dgm:spPr/>
      <dgm:t>
        <a:bodyPr/>
        <a:lstStyle/>
        <a:p>
          <a:endParaRPr lang="de-DE"/>
        </a:p>
      </dgm:t>
    </dgm:pt>
    <dgm:pt modelId="{F79B01EA-70C4-437B-BB88-56007463E200}">
      <dgm:prSet phldrT="[Text]"/>
      <dgm:spPr>
        <a:solidFill>
          <a:schemeClr val="accent5">
            <a:lumMod val="40000"/>
            <a:lumOff val="60000"/>
          </a:schemeClr>
        </a:solidFill>
      </dgm:spPr>
      <dgm:t>
        <a:bodyPr/>
        <a:lstStyle/>
        <a:p>
          <a:r>
            <a:rPr lang="de-DE" dirty="0"/>
            <a:t>Empirische Studien</a:t>
          </a:r>
        </a:p>
      </dgm:t>
    </dgm:pt>
    <dgm:pt modelId="{6EED6595-7A39-4944-959C-E140F871D544}" type="parTrans" cxnId="{E046C05C-2B1C-448F-8D43-F149CDC53CF3}">
      <dgm:prSet/>
      <dgm:spPr/>
      <dgm:t>
        <a:bodyPr/>
        <a:lstStyle/>
        <a:p>
          <a:endParaRPr lang="de-DE"/>
        </a:p>
      </dgm:t>
    </dgm:pt>
    <dgm:pt modelId="{3B6C3F93-65A1-4ACB-9B68-B27D3195D128}" type="sibTrans" cxnId="{E046C05C-2B1C-448F-8D43-F149CDC53CF3}">
      <dgm:prSet/>
      <dgm:spPr/>
      <dgm:t>
        <a:bodyPr/>
        <a:lstStyle/>
        <a:p>
          <a:endParaRPr lang="de-DE"/>
        </a:p>
      </dgm:t>
    </dgm:pt>
    <dgm:pt modelId="{7BDFDC7C-DC9E-4BED-A01E-B8DA8B606219}">
      <dgm:prSet phldrT="[Text]"/>
      <dgm:spPr/>
      <dgm:t>
        <a:bodyPr/>
        <a:lstStyle/>
        <a:p>
          <a:r>
            <a:rPr lang="de-DE" dirty="0"/>
            <a:t>- Wie genau beurteilt eine KI-Texte?</a:t>
          </a:r>
        </a:p>
      </dgm:t>
    </dgm:pt>
    <dgm:pt modelId="{C1435284-41E6-4E45-94C4-0B8CCD34A65C}" type="parTrans" cxnId="{10C163E9-0450-40BD-89D7-4EE2739B9C02}">
      <dgm:prSet/>
      <dgm:spPr/>
      <dgm:t>
        <a:bodyPr/>
        <a:lstStyle/>
        <a:p>
          <a:endParaRPr lang="de-DE"/>
        </a:p>
      </dgm:t>
    </dgm:pt>
    <dgm:pt modelId="{F44EBB52-0934-47FB-B466-5AA3DDA6D21D}" type="sibTrans" cxnId="{10C163E9-0450-40BD-89D7-4EE2739B9C02}">
      <dgm:prSet/>
      <dgm:spPr/>
      <dgm:t>
        <a:bodyPr/>
        <a:lstStyle/>
        <a:p>
          <a:endParaRPr lang="de-DE"/>
        </a:p>
      </dgm:t>
    </dgm:pt>
    <dgm:pt modelId="{F7991573-B580-498C-B1FC-A28AA9BDDDE1}">
      <dgm:prSet phldrT="[Text]"/>
      <dgm:spPr/>
      <dgm:t>
        <a:bodyPr/>
        <a:lstStyle/>
        <a:p>
          <a:r>
            <a:rPr lang="de-DE" dirty="0"/>
            <a:t>- Klassifizieren von Textteilen mit </a:t>
          </a:r>
          <a:r>
            <a:rPr lang="de-DE" dirty="0" err="1"/>
            <a:t>ChatGPT</a:t>
          </a:r>
          <a:endParaRPr lang="de-DE" dirty="0"/>
        </a:p>
      </dgm:t>
    </dgm:pt>
    <dgm:pt modelId="{ACA4B3AA-E7EF-4C23-90D2-87D2E9D12650}" type="parTrans" cxnId="{079A7DD3-D093-406E-A68E-2A2DC88458FE}">
      <dgm:prSet/>
      <dgm:spPr/>
      <dgm:t>
        <a:bodyPr/>
        <a:lstStyle/>
        <a:p>
          <a:endParaRPr lang="de-DE"/>
        </a:p>
      </dgm:t>
    </dgm:pt>
    <dgm:pt modelId="{63EB0A5E-B131-4415-BD43-3276513CA681}" type="sibTrans" cxnId="{079A7DD3-D093-406E-A68E-2A2DC88458FE}">
      <dgm:prSet/>
      <dgm:spPr/>
      <dgm:t>
        <a:bodyPr/>
        <a:lstStyle/>
        <a:p>
          <a:endParaRPr lang="de-DE"/>
        </a:p>
      </dgm:t>
    </dgm:pt>
    <dgm:pt modelId="{7EFD04C9-26FE-4F41-B253-B9765E67ED37}">
      <dgm:prSet phldrT="[Text]"/>
      <dgm:spPr/>
      <dgm:t>
        <a:bodyPr/>
        <a:lstStyle/>
        <a:p>
          <a:r>
            <a:rPr lang="de-DE" dirty="0"/>
            <a:t>- Feedback</a:t>
          </a:r>
        </a:p>
      </dgm:t>
    </dgm:pt>
    <dgm:pt modelId="{8D332D30-2E2B-4D52-89FE-6B56013CB9FE}" type="parTrans" cxnId="{881249FC-9DA2-4ACB-9953-4871B987CDC3}">
      <dgm:prSet/>
      <dgm:spPr/>
      <dgm:t>
        <a:bodyPr/>
        <a:lstStyle/>
        <a:p>
          <a:endParaRPr lang="de-DE"/>
        </a:p>
      </dgm:t>
    </dgm:pt>
    <dgm:pt modelId="{9436CAE8-1362-4CB9-A7A2-27EC321D585D}" type="sibTrans" cxnId="{881249FC-9DA2-4ACB-9953-4871B987CDC3}">
      <dgm:prSet/>
      <dgm:spPr/>
      <dgm:t>
        <a:bodyPr/>
        <a:lstStyle/>
        <a:p>
          <a:endParaRPr lang="de-DE"/>
        </a:p>
      </dgm:t>
    </dgm:pt>
    <dgm:pt modelId="{8C905773-86A9-4280-979A-6D191AA55C6B}">
      <dgm:prSet phldrT="[Text]"/>
      <dgm:spPr/>
      <dgm:t>
        <a:bodyPr/>
        <a:lstStyle/>
        <a:p>
          <a:r>
            <a:rPr lang="de-DE" dirty="0"/>
            <a:t>- Künstliche Intelligenz</a:t>
          </a:r>
        </a:p>
      </dgm:t>
    </dgm:pt>
    <dgm:pt modelId="{DCF15DB1-08FD-4776-BA05-54D4B4030F5E}" type="parTrans" cxnId="{2EB05B32-E1ED-4AE0-8CA1-5C16432B02C0}">
      <dgm:prSet/>
      <dgm:spPr/>
      <dgm:t>
        <a:bodyPr/>
        <a:lstStyle/>
        <a:p>
          <a:endParaRPr lang="de-DE"/>
        </a:p>
      </dgm:t>
    </dgm:pt>
    <dgm:pt modelId="{EF68080D-218E-4B2C-A4AE-5A39E0420C21}" type="sibTrans" cxnId="{2EB05B32-E1ED-4AE0-8CA1-5C16432B02C0}">
      <dgm:prSet/>
      <dgm:spPr/>
      <dgm:t>
        <a:bodyPr/>
        <a:lstStyle/>
        <a:p>
          <a:endParaRPr lang="de-DE"/>
        </a:p>
      </dgm:t>
    </dgm:pt>
    <dgm:pt modelId="{30EAC82A-2C04-4627-BB55-72BB34C3F4C7}">
      <dgm:prSet phldrT="[Text]"/>
      <dgm:spPr/>
      <dgm:t>
        <a:bodyPr/>
        <a:lstStyle/>
        <a:p>
          <a:r>
            <a:rPr lang="de-DE" dirty="0"/>
            <a:t>- KI Feedback</a:t>
          </a:r>
        </a:p>
      </dgm:t>
    </dgm:pt>
    <dgm:pt modelId="{9A8F9108-D668-4040-87DD-1BFCD8386CF0}" type="parTrans" cxnId="{11134BD5-0402-49A2-A009-1674723F1FB9}">
      <dgm:prSet/>
      <dgm:spPr/>
      <dgm:t>
        <a:bodyPr/>
        <a:lstStyle/>
        <a:p>
          <a:endParaRPr lang="de-DE"/>
        </a:p>
      </dgm:t>
    </dgm:pt>
    <dgm:pt modelId="{7641E146-58BF-485D-A822-ADDAA7DAE3AC}" type="sibTrans" cxnId="{11134BD5-0402-49A2-A009-1674723F1FB9}">
      <dgm:prSet/>
      <dgm:spPr/>
      <dgm:t>
        <a:bodyPr/>
        <a:lstStyle/>
        <a:p>
          <a:endParaRPr lang="de-DE"/>
        </a:p>
      </dgm:t>
    </dgm:pt>
    <dgm:pt modelId="{1E150009-9503-4727-BED9-547093EE7F1C}">
      <dgm:prSet phldrT="[Text]"/>
      <dgm:spPr/>
      <dgm:t>
        <a:bodyPr/>
        <a:lstStyle/>
        <a:p>
          <a:r>
            <a:rPr lang="de-DE" dirty="0"/>
            <a:t>- Kann KI-Feedback Schreiben fördern?</a:t>
          </a:r>
        </a:p>
      </dgm:t>
    </dgm:pt>
    <dgm:pt modelId="{47D3A102-7DF5-420B-BA7A-8286407F157D}" type="parTrans" cxnId="{75BE806F-9B2C-4A6D-A794-2DA59535E918}">
      <dgm:prSet/>
      <dgm:spPr/>
      <dgm:t>
        <a:bodyPr/>
        <a:lstStyle/>
        <a:p>
          <a:endParaRPr lang="de-DE"/>
        </a:p>
      </dgm:t>
    </dgm:pt>
    <dgm:pt modelId="{F905AA71-4FA4-4A09-B9B2-DFFAF3B80B48}" type="sibTrans" cxnId="{75BE806F-9B2C-4A6D-A794-2DA59535E918}">
      <dgm:prSet/>
      <dgm:spPr/>
      <dgm:t>
        <a:bodyPr/>
        <a:lstStyle/>
        <a:p>
          <a:endParaRPr lang="de-DE"/>
        </a:p>
      </dgm:t>
    </dgm:pt>
    <dgm:pt modelId="{83A74FA6-806D-4E16-9E15-779380F0D67B}">
      <dgm:prSet phldrT="[Text]"/>
      <dgm:spPr>
        <a:solidFill>
          <a:schemeClr val="accent5">
            <a:lumMod val="40000"/>
            <a:lumOff val="60000"/>
          </a:schemeClr>
        </a:solidFill>
      </dgm:spPr>
      <dgm:t>
        <a:bodyPr/>
        <a:lstStyle/>
        <a:p>
          <a:r>
            <a:rPr lang="de-DE" dirty="0"/>
            <a:t>Übung</a:t>
          </a:r>
        </a:p>
      </dgm:t>
    </dgm:pt>
    <dgm:pt modelId="{DB8473EB-114F-40BB-A652-F63FBEFB40EB}" type="sibTrans" cxnId="{62C3408D-CC86-468D-90B0-29CBC777E0AB}">
      <dgm:prSet/>
      <dgm:spPr/>
      <dgm:t>
        <a:bodyPr/>
        <a:lstStyle/>
        <a:p>
          <a:endParaRPr lang="de-DE"/>
        </a:p>
      </dgm:t>
    </dgm:pt>
    <dgm:pt modelId="{8587D35F-18CF-49A3-BBED-74ABB3E0116E}" type="parTrans" cxnId="{62C3408D-CC86-468D-90B0-29CBC777E0AB}">
      <dgm:prSet/>
      <dgm:spPr/>
      <dgm:t>
        <a:bodyPr/>
        <a:lstStyle/>
        <a:p>
          <a:endParaRPr lang="de-DE"/>
        </a:p>
      </dgm:t>
    </dgm:pt>
    <dgm:pt modelId="{43A951FD-B6D7-49A0-98BE-ED7515CF2660}">
      <dgm:prSet phldrT="[Text]"/>
      <dgm:spPr>
        <a:solidFill>
          <a:schemeClr val="accent5">
            <a:lumMod val="40000"/>
            <a:lumOff val="60000"/>
          </a:schemeClr>
        </a:solidFill>
      </dgm:spPr>
      <dgm:t>
        <a:bodyPr/>
        <a:lstStyle/>
        <a:p>
          <a:r>
            <a:rPr lang="de-DE" dirty="0"/>
            <a:t>Automatisierte Textbeurteilung</a:t>
          </a:r>
        </a:p>
      </dgm:t>
    </dgm:pt>
    <dgm:pt modelId="{77A53810-954D-4F4E-8C38-7932889D8711}" type="parTrans" cxnId="{119B9D92-3E0B-4144-A2B3-291A4AA57557}">
      <dgm:prSet/>
      <dgm:spPr/>
      <dgm:t>
        <a:bodyPr/>
        <a:lstStyle/>
        <a:p>
          <a:endParaRPr lang="de-DE"/>
        </a:p>
      </dgm:t>
    </dgm:pt>
    <dgm:pt modelId="{05C2016E-82C6-492B-BB3A-6A201A549644}" type="sibTrans" cxnId="{119B9D92-3E0B-4144-A2B3-291A4AA57557}">
      <dgm:prSet/>
      <dgm:spPr/>
      <dgm:t>
        <a:bodyPr/>
        <a:lstStyle/>
        <a:p>
          <a:endParaRPr lang="de-DE"/>
        </a:p>
      </dgm:t>
    </dgm:pt>
    <dgm:pt modelId="{1D3EF6C4-9E73-4CBF-81AD-4A426990CA14}">
      <dgm:prSet phldrT="[Text]"/>
      <dgm:spPr/>
      <dgm:t>
        <a:bodyPr/>
        <a:lstStyle/>
        <a:p>
          <a:r>
            <a:rPr lang="de-DE" dirty="0"/>
            <a:t>- </a:t>
          </a:r>
        </a:p>
      </dgm:t>
    </dgm:pt>
    <dgm:pt modelId="{77F2C92D-B10E-412D-8A72-42AC9B5725C5}" type="parTrans" cxnId="{A90CD767-E9F9-4449-8A75-A32EAFA8AF5C}">
      <dgm:prSet/>
      <dgm:spPr/>
      <dgm:t>
        <a:bodyPr/>
        <a:lstStyle/>
        <a:p>
          <a:endParaRPr lang="de-DE"/>
        </a:p>
      </dgm:t>
    </dgm:pt>
    <dgm:pt modelId="{4078CF68-15EA-4100-B776-9A9A7D5D32AB}" type="sibTrans" cxnId="{A90CD767-E9F9-4449-8A75-A32EAFA8AF5C}">
      <dgm:prSet/>
      <dgm:spPr/>
      <dgm:t>
        <a:bodyPr/>
        <a:lstStyle/>
        <a:p>
          <a:endParaRPr lang="de-DE"/>
        </a:p>
      </dgm:t>
    </dgm:pt>
    <dgm:pt modelId="{B910455B-1406-4D58-89D1-0227D31FBA5F}" type="pres">
      <dgm:prSet presAssocID="{1F506C56-4000-4849-B2EE-E724A2A60886}" presName="Name0" presStyleCnt="0">
        <dgm:presLayoutVars>
          <dgm:chMax val="5"/>
          <dgm:chPref val="5"/>
          <dgm:dir/>
          <dgm:animLvl val="lvl"/>
        </dgm:presLayoutVars>
      </dgm:prSet>
      <dgm:spPr/>
      <dgm:t>
        <a:bodyPr/>
        <a:lstStyle/>
        <a:p>
          <a:endParaRPr lang="de-DE"/>
        </a:p>
      </dgm:t>
    </dgm:pt>
    <dgm:pt modelId="{36473866-E1D6-4AEC-AD72-929199D87418}" type="pres">
      <dgm:prSet presAssocID="{D0D670A8-8118-4B0E-B0CE-4EFDE0C8220E}" presName="parentText1" presStyleLbl="node1" presStyleIdx="0" presStyleCnt="4">
        <dgm:presLayoutVars>
          <dgm:chMax/>
          <dgm:chPref val="3"/>
          <dgm:bulletEnabled val="1"/>
        </dgm:presLayoutVars>
      </dgm:prSet>
      <dgm:spPr/>
      <dgm:t>
        <a:bodyPr/>
        <a:lstStyle/>
        <a:p>
          <a:endParaRPr lang="de-DE"/>
        </a:p>
      </dgm:t>
    </dgm:pt>
    <dgm:pt modelId="{B2B80F68-20EB-4B67-A38E-FD81FD334F48}" type="pres">
      <dgm:prSet presAssocID="{D0D670A8-8118-4B0E-B0CE-4EFDE0C8220E}" presName="childText1" presStyleLbl="solidAlignAcc1" presStyleIdx="0" presStyleCnt="4">
        <dgm:presLayoutVars>
          <dgm:chMax val="0"/>
          <dgm:chPref val="0"/>
          <dgm:bulletEnabled val="1"/>
        </dgm:presLayoutVars>
      </dgm:prSet>
      <dgm:spPr/>
      <dgm:t>
        <a:bodyPr/>
        <a:lstStyle/>
        <a:p>
          <a:endParaRPr lang="de-DE"/>
        </a:p>
      </dgm:t>
    </dgm:pt>
    <dgm:pt modelId="{2F659FE6-DC0A-4720-8AC5-DB3AFEFBDA9D}" type="pres">
      <dgm:prSet presAssocID="{43A951FD-B6D7-49A0-98BE-ED7515CF2660}" presName="parentText2" presStyleLbl="node1" presStyleIdx="1" presStyleCnt="4">
        <dgm:presLayoutVars>
          <dgm:chMax/>
          <dgm:chPref val="3"/>
          <dgm:bulletEnabled val="1"/>
        </dgm:presLayoutVars>
      </dgm:prSet>
      <dgm:spPr/>
      <dgm:t>
        <a:bodyPr/>
        <a:lstStyle/>
        <a:p>
          <a:endParaRPr lang="de-DE"/>
        </a:p>
      </dgm:t>
    </dgm:pt>
    <dgm:pt modelId="{8FD4C18F-D8C7-453A-867D-DD51D447B422}" type="pres">
      <dgm:prSet presAssocID="{43A951FD-B6D7-49A0-98BE-ED7515CF2660}" presName="childText2" presStyleLbl="solidAlignAcc1" presStyleIdx="1" presStyleCnt="4">
        <dgm:presLayoutVars>
          <dgm:chMax val="0"/>
          <dgm:chPref val="0"/>
          <dgm:bulletEnabled val="1"/>
        </dgm:presLayoutVars>
      </dgm:prSet>
      <dgm:spPr/>
      <dgm:t>
        <a:bodyPr/>
        <a:lstStyle/>
        <a:p>
          <a:endParaRPr lang="de-DE"/>
        </a:p>
      </dgm:t>
    </dgm:pt>
    <dgm:pt modelId="{FADAB63E-D867-4EDE-B4FC-D69908E77E79}" type="pres">
      <dgm:prSet presAssocID="{F79B01EA-70C4-437B-BB88-56007463E200}" presName="parentText3" presStyleLbl="node1" presStyleIdx="2" presStyleCnt="4">
        <dgm:presLayoutVars>
          <dgm:chMax/>
          <dgm:chPref val="3"/>
          <dgm:bulletEnabled val="1"/>
        </dgm:presLayoutVars>
      </dgm:prSet>
      <dgm:spPr/>
      <dgm:t>
        <a:bodyPr/>
        <a:lstStyle/>
        <a:p>
          <a:endParaRPr lang="de-DE"/>
        </a:p>
      </dgm:t>
    </dgm:pt>
    <dgm:pt modelId="{D6EAA817-5F40-442C-B825-0F38739A7646}" type="pres">
      <dgm:prSet presAssocID="{F79B01EA-70C4-437B-BB88-56007463E200}" presName="childText3" presStyleLbl="solidAlignAcc1" presStyleIdx="2" presStyleCnt="4">
        <dgm:presLayoutVars>
          <dgm:chMax val="0"/>
          <dgm:chPref val="0"/>
          <dgm:bulletEnabled val="1"/>
        </dgm:presLayoutVars>
      </dgm:prSet>
      <dgm:spPr/>
      <dgm:t>
        <a:bodyPr/>
        <a:lstStyle/>
        <a:p>
          <a:endParaRPr lang="de-DE"/>
        </a:p>
      </dgm:t>
    </dgm:pt>
    <dgm:pt modelId="{5755DA04-8A47-4638-B0D1-78F2CC7B817C}" type="pres">
      <dgm:prSet presAssocID="{83A74FA6-806D-4E16-9E15-779380F0D67B}" presName="parentText4" presStyleLbl="node1" presStyleIdx="3" presStyleCnt="4">
        <dgm:presLayoutVars>
          <dgm:chMax/>
          <dgm:chPref val="3"/>
          <dgm:bulletEnabled val="1"/>
        </dgm:presLayoutVars>
      </dgm:prSet>
      <dgm:spPr/>
      <dgm:t>
        <a:bodyPr/>
        <a:lstStyle/>
        <a:p>
          <a:endParaRPr lang="de-DE"/>
        </a:p>
      </dgm:t>
    </dgm:pt>
    <dgm:pt modelId="{1C2FD443-8B89-456C-BDD4-6C599574EE3F}" type="pres">
      <dgm:prSet presAssocID="{83A74FA6-806D-4E16-9E15-779380F0D67B}" presName="childText4" presStyleLbl="solidAlignAcc1" presStyleIdx="3" presStyleCnt="4">
        <dgm:presLayoutVars>
          <dgm:chMax val="0"/>
          <dgm:chPref val="0"/>
          <dgm:bulletEnabled val="1"/>
        </dgm:presLayoutVars>
      </dgm:prSet>
      <dgm:spPr/>
      <dgm:t>
        <a:bodyPr/>
        <a:lstStyle/>
        <a:p>
          <a:endParaRPr lang="de-DE"/>
        </a:p>
      </dgm:t>
    </dgm:pt>
  </dgm:ptLst>
  <dgm:cxnLst>
    <dgm:cxn modelId="{C5B50B31-A201-4FA9-956E-5C4CC60BE11B}" type="presOf" srcId="{B08ACCB7-E2A7-4C81-B963-F2B96E082053}" destId="{8FD4C18F-D8C7-453A-867D-DD51D447B422}" srcOrd="0" destOrd="0" presId="urn:microsoft.com/office/officeart/2009/3/layout/IncreasingArrowsProcess"/>
    <dgm:cxn modelId="{E046C05C-2B1C-448F-8D43-F149CDC53CF3}" srcId="{1F506C56-4000-4849-B2EE-E724A2A60886}" destId="{F79B01EA-70C4-437B-BB88-56007463E200}" srcOrd="2" destOrd="0" parTransId="{6EED6595-7A39-4944-959C-E140F871D544}" sibTransId="{3B6C3F93-65A1-4ACB-9B68-B27D3195D128}"/>
    <dgm:cxn modelId="{437AB281-23BE-4C01-A966-76156F75AE4C}" type="presOf" srcId="{F7991573-B580-498C-B1FC-A28AA9BDDDE1}" destId="{1C2FD443-8B89-456C-BDD4-6C599574EE3F}" srcOrd="0" destOrd="0" presId="urn:microsoft.com/office/officeart/2009/3/layout/IncreasingArrowsProcess"/>
    <dgm:cxn modelId="{119B9D92-3E0B-4144-A2B3-291A4AA57557}" srcId="{1F506C56-4000-4849-B2EE-E724A2A60886}" destId="{43A951FD-B6D7-49A0-98BE-ED7515CF2660}" srcOrd="1" destOrd="0" parTransId="{77A53810-954D-4F4E-8C38-7932889D8711}" sibTransId="{05C2016E-82C6-492B-BB3A-6A201A549644}"/>
    <dgm:cxn modelId="{A90CD767-E9F9-4449-8A75-A32EAFA8AF5C}" srcId="{D0D670A8-8118-4B0E-B0CE-4EFDE0C8220E}" destId="{1D3EF6C4-9E73-4CBF-81AD-4A426990CA14}" srcOrd="0" destOrd="0" parTransId="{77F2C92D-B10E-412D-8A72-42AC9B5725C5}" sibTransId="{4078CF68-15EA-4100-B776-9A9A7D5D32AB}"/>
    <dgm:cxn modelId="{881249FC-9DA2-4ACB-9953-4871B987CDC3}" srcId="{43A951FD-B6D7-49A0-98BE-ED7515CF2660}" destId="{7EFD04C9-26FE-4F41-B253-B9765E67ED37}" srcOrd="1" destOrd="0" parTransId="{8D332D30-2E2B-4D52-89FE-6B56013CB9FE}" sibTransId="{9436CAE8-1362-4CB9-A7A2-27EC321D585D}"/>
    <dgm:cxn modelId="{3249EC51-3022-452C-A2B2-45DBDFA9E5B9}" srcId="{43A951FD-B6D7-49A0-98BE-ED7515CF2660}" destId="{B08ACCB7-E2A7-4C81-B963-F2B96E082053}" srcOrd="0" destOrd="0" parTransId="{F803ACD8-DC95-4993-9077-E5DF5D9E758B}" sibTransId="{552C77B2-801E-41B0-BD8C-EF818EC0BDB0}"/>
    <dgm:cxn modelId="{E26BD8D7-B7C6-4504-B1BA-CD4DED8DA9C1}" type="presOf" srcId="{7EFD04C9-26FE-4F41-B253-B9765E67ED37}" destId="{8FD4C18F-D8C7-453A-867D-DD51D447B422}" srcOrd="0" destOrd="1" presId="urn:microsoft.com/office/officeart/2009/3/layout/IncreasingArrowsProcess"/>
    <dgm:cxn modelId="{A99BB6D0-AB94-4DD5-8E0C-CB8F7DE513EC}" type="presOf" srcId="{F79B01EA-70C4-437B-BB88-56007463E200}" destId="{FADAB63E-D867-4EDE-B4FC-D69908E77E79}" srcOrd="0" destOrd="0" presId="urn:microsoft.com/office/officeart/2009/3/layout/IncreasingArrowsProcess"/>
    <dgm:cxn modelId="{75BE806F-9B2C-4A6D-A794-2DA59535E918}" srcId="{F79B01EA-70C4-437B-BB88-56007463E200}" destId="{1E150009-9503-4727-BED9-547093EE7F1C}" srcOrd="1" destOrd="0" parTransId="{47D3A102-7DF5-420B-BA7A-8286407F157D}" sibTransId="{F905AA71-4FA4-4A09-B9B2-DFFAF3B80B48}"/>
    <dgm:cxn modelId="{7AAB7EF3-FD73-4E9E-BF01-D63768A56578}" srcId="{1F506C56-4000-4849-B2EE-E724A2A60886}" destId="{D0D670A8-8118-4B0E-B0CE-4EFDE0C8220E}" srcOrd="0" destOrd="0" parTransId="{DE724C55-C4AE-484D-91F4-CEC1696054A6}" sibTransId="{CA0C9BF1-2D26-4883-9A6C-40D2CA73F19B}"/>
    <dgm:cxn modelId="{10C163E9-0450-40BD-89D7-4EE2739B9C02}" srcId="{F79B01EA-70C4-437B-BB88-56007463E200}" destId="{7BDFDC7C-DC9E-4BED-A01E-B8DA8B606219}" srcOrd="0" destOrd="0" parTransId="{C1435284-41E6-4E45-94C4-0B8CCD34A65C}" sibTransId="{F44EBB52-0934-47FB-B466-5AA3DDA6D21D}"/>
    <dgm:cxn modelId="{CFF4B162-E599-4B24-941F-59E559D7B64B}" type="presOf" srcId="{D0D670A8-8118-4B0E-B0CE-4EFDE0C8220E}" destId="{36473866-E1D6-4AEC-AD72-929199D87418}" srcOrd="0" destOrd="0" presId="urn:microsoft.com/office/officeart/2009/3/layout/IncreasingArrowsProcess"/>
    <dgm:cxn modelId="{11134BD5-0402-49A2-A009-1674723F1FB9}" srcId="{43A951FD-B6D7-49A0-98BE-ED7515CF2660}" destId="{30EAC82A-2C04-4627-BB55-72BB34C3F4C7}" srcOrd="3" destOrd="0" parTransId="{9A8F9108-D668-4040-87DD-1BFCD8386CF0}" sibTransId="{7641E146-58BF-485D-A822-ADDAA7DAE3AC}"/>
    <dgm:cxn modelId="{D8201DF2-1336-45E1-8E23-F4045867C9C5}" type="presOf" srcId="{1E150009-9503-4727-BED9-547093EE7F1C}" destId="{D6EAA817-5F40-442C-B825-0F38739A7646}" srcOrd="0" destOrd="1" presId="urn:microsoft.com/office/officeart/2009/3/layout/IncreasingArrowsProcess"/>
    <dgm:cxn modelId="{8E6A0BC1-EA53-4AC4-884C-342C15AB301E}" type="presOf" srcId="{30EAC82A-2C04-4627-BB55-72BB34C3F4C7}" destId="{8FD4C18F-D8C7-453A-867D-DD51D447B422}" srcOrd="0" destOrd="3" presId="urn:microsoft.com/office/officeart/2009/3/layout/IncreasingArrowsProcess"/>
    <dgm:cxn modelId="{7F4D36A0-F6E6-4211-8BD0-CC07B1801468}" type="presOf" srcId="{43A951FD-B6D7-49A0-98BE-ED7515CF2660}" destId="{2F659FE6-DC0A-4720-8AC5-DB3AFEFBDA9D}" srcOrd="0" destOrd="0" presId="urn:microsoft.com/office/officeart/2009/3/layout/IncreasingArrowsProcess"/>
    <dgm:cxn modelId="{ECF188C0-D192-4D21-A52F-FB48D4BC6A3C}" type="presOf" srcId="{83A74FA6-806D-4E16-9E15-779380F0D67B}" destId="{5755DA04-8A47-4638-B0D1-78F2CC7B817C}" srcOrd="0" destOrd="0" presId="urn:microsoft.com/office/officeart/2009/3/layout/IncreasingArrowsProcess"/>
    <dgm:cxn modelId="{8BF7643C-EDE9-4DBD-85A8-D154405E4EC7}" type="presOf" srcId="{1D3EF6C4-9E73-4CBF-81AD-4A426990CA14}" destId="{B2B80F68-20EB-4B67-A38E-FD81FD334F48}" srcOrd="0" destOrd="0" presId="urn:microsoft.com/office/officeart/2009/3/layout/IncreasingArrowsProcess"/>
    <dgm:cxn modelId="{2EB05B32-E1ED-4AE0-8CA1-5C16432B02C0}" srcId="{43A951FD-B6D7-49A0-98BE-ED7515CF2660}" destId="{8C905773-86A9-4280-979A-6D191AA55C6B}" srcOrd="2" destOrd="0" parTransId="{DCF15DB1-08FD-4776-BA05-54D4B4030F5E}" sibTransId="{EF68080D-218E-4B2C-A4AE-5A39E0420C21}"/>
    <dgm:cxn modelId="{CD628407-A97B-44AA-9A6A-3899F57FB98D}" type="presOf" srcId="{1F506C56-4000-4849-B2EE-E724A2A60886}" destId="{B910455B-1406-4D58-89D1-0227D31FBA5F}" srcOrd="0" destOrd="0" presId="urn:microsoft.com/office/officeart/2009/3/layout/IncreasingArrowsProcess"/>
    <dgm:cxn modelId="{079A7DD3-D093-406E-A68E-2A2DC88458FE}" srcId="{83A74FA6-806D-4E16-9E15-779380F0D67B}" destId="{F7991573-B580-498C-B1FC-A28AA9BDDDE1}" srcOrd="0" destOrd="0" parTransId="{ACA4B3AA-E7EF-4C23-90D2-87D2E9D12650}" sibTransId="{63EB0A5E-B131-4415-BD43-3276513CA681}"/>
    <dgm:cxn modelId="{62C3408D-CC86-468D-90B0-29CBC777E0AB}" srcId="{1F506C56-4000-4849-B2EE-E724A2A60886}" destId="{83A74FA6-806D-4E16-9E15-779380F0D67B}" srcOrd="3" destOrd="0" parTransId="{8587D35F-18CF-49A3-BBED-74ABB3E0116E}" sibTransId="{DB8473EB-114F-40BB-A652-F63FBEFB40EB}"/>
    <dgm:cxn modelId="{6ECF1E8A-8738-48BF-A745-AB6525400C0B}" type="presOf" srcId="{8C905773-86A9-4280-979A-6D191AA55C6B}" destId="{8FD4C18F-D8C7-453A-867D-DD51D447B422}" srcOrd="0" destOrd="2" presId="urn:microsoft.com/office/officeart/2009/3/layout/IncreasingArrowsProcess"/>
    <dgm:cxn modelId="{C82F3850-FF8F-410D-8306-77F1E9F02163}" type="presOf" srcId="{7BDFDC7C-DC9E-4BED-A01E-B8DA8B606219}" destId="{D6EAA817-5F40-442C-B825-0F38739A7646}" srcOrd="0" destOrd="0" presId="urn:microsoft.com/office/officeart/2009/3/layout/IncreasingArrowsProcess"/>
    <dgm:cxn modelId="{CA4D7832-C049-4D02-A567-59245A2861A3}" type="presParOf" srcId="{B910455B-1406-4D58-89D1-0227D31FBA5F}" destId="{36473866-E1D6-4AEC-AD72-929199D87418}" srcOrd="0" destOrd="0" presId="urn:microsoft.com/office/officeart/2009/3/layout/IncreasingArrowsProcess"/>
    <dgm:cxn modelId="{3CBB50FF-53BD-4321-9593-341A9AFF1046}" type="presParOf" srcId="{B910455B-1406-4D58-89D1-0227D31FBA5F}" destId="{B2B80F68-20EB-4B67-A38E-FD81FD334F48}" srcOrd="1" destOrd="0" presId="urn:microsoft.com/office/officeart/2009/3/layout/IncreasingArrowsProcess"/>
    <dgm:cxn modelId="{D01135C0-6AE6-4029-8E6F-F1E9151762A4}" type="presParOf" srcId="{B910455B-1406-4D58-89D1-0227D31FBA5F}" destId="{2F659FE6-DC0A-4720-8AC5-DB3AFEFBDA9D}" srcOrd="2" destOrd="0" presId="urn:microsoft.com/office/officeart/2009/3/layout/IncreasingArrowsProcess"/>
    <dgm:cxn modelId="{0D0A4C23-519D-49F7-9586-CCE1E052416C}" type="presParOf" srcId="{B910455B-1406-4D58-89D1-0227D31FBA5F}" destId="{8FD4C18F-D8C7-453A-867D-DD51D447B422}" srcOrd="3" destOrd="0" presId="urn:microsoft.com/office/officeart/2009/3/layout/IncreasingArrowsProcess"/>
    <dgm:cxn modelId="{8BEE5D30-A68A-404A-BD1B-D30D25276E01}" type="presParOf" srcId="{B910455B-1406-4D58-89D1-0227D31FBA5F}" destId="{FADAB63E-D867-4EDE-B4FC-D69908E77E79}" srcOrd="4" destOrd="0" presId="urn:microsoft.com/office/officeart/2009/3/layout/IncreasingArrowsProcess"/>
    <dgm:cxn modelId="{FEC40777-16FB-448E-9940-D3AB175334BA}" type="presParOf" srcId="{B910455B-1406-4D58-89D1-0227D31FBA5F}" destId="{D6EAA817-5F40-442C-B825-0F38739A7646}" srcOrd="5" destOrd="0" presId="urn:microsoft.com/office/officeart/2009/3/layout/IncreasingArrowsProcess"/>
    <dgm:cxn modelId="{0FEADF49-5942-4483-94DE-6E2958D09765}" type="presParOf" srcId="{B910455B-1406-4D58-89D1-0227D31FBA5F}" destId="{5755DA04-8A47-4638-B0D1-78F2CC7B817C}" srcOrd="6" destOrd="0" presId="urn:microsoft.com/office/officeart/2009/3/layout/IncreasingArrowsProcess"/>
    <dgm:cxn modelId="{AB3964BD-5A33-4806-9B79-F0F867D96A7A}" type="presParOf" srcId="{B910455B-1406-4D58-89D1-0227D31FBA5F}" destId="{1C2FD443-8B89-456C-BDD4-6C599574EE3F}"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506C56-4000-4849-B2EE-E724A2A60886}"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de-DE"/>
        </a:p>
      </dgm:t>
    </dgm:pt>
    <dgm:pt modelId="{D0D670A8-8118-4B0E-B0CE-4EFDE0C8220E}">
      <dgm:prSet phldrT="[Text]"/>
      <dgm:spPr/>
      <dgm:t>
        <a:bodyPr/>
        <a:lstStyle/>
        <a:p>
          <a:r>
            <a:rPr lang="de-DE" dirty="0"/>
            <a:t>Aufgabe aus der letzten Woche</a:t>
          </a:r>
        </a:p>
      </dgm:t>
    </dgm:pt>
    <dgm:pt modelId="{DE724C55-C4AE-484D-91F4-CEC1696054A6}" type="parTrans" cxnId="{7AAB7EF3-FD73-4E9E-BF01-D63768A56578}">
      <dgm:prSet/>
      <dgm:spPr/>
      <dgm:t>
        <a:bodyPr/>
        <a:lstStyle/>
        <a:p>
          <a:endParaRPr lang="de-DE"/>
        </a:p>
      </dgm:t>
    </dgm:pt>
    <dgm:pt modelId="{CA0C9BF1-2D26-4883-9A6C-40D2CA73F19B}" type="sibTrans" cxnId="{7AAB7EF3-FD73-4E9E-BF01-D63768A56578}">
      <dgm:prSet/>
      <dgm:spPr/>
      <dgm:t>
        <a:bodyPr/>
        <a:lstStyle/>
        <a:p>
          <a:endParaRPr lang="de-DE"/>
        </a:p>
      </dgm:t>
    </dgm:pt>
    <dgm:pt modelId="{B08ACCB7-E2A7-4C81-B963-F2B96E082053}">
      <dgm:prSet phldrT="[Text]"/>
      <dgm:spPr/>
      <dgm:t>
        <a:bodyPr/>
        <a:lstStyle/>
        <a:p>
          <a:r>
            <a:rPr lang="de-DE" dirty="0"/>
            <a:t>- Textbeurteilung</a:t>
          </a:r>
        </a:p>
      </dgm:t>
    </dgm:pt>
    <dgm:pt modelId="{F803ACD8-DC95-4993-9077-E5DF5D9E758B}" type="parTrans" cxnId="{3249EC51-3022-452C-A2B2-45DBDFA9E5B9}">
      <dgm:prSet/>
      <dgm:spPr/>
      <dgm:t>
        <a:bodyPr/>
        <a:lstStyle/>
        <a:p>
          <a:endParaRPr lang="de-DE"/>
        </a:p>
      </dgm:t>
    </dgm:pt>
    <dgm:pt modelId="{552C77B2-801E-41B0-BD8C-EF818EC0BDB0}" type="sibTrans" cxnId="{3249EC51-3022-452C-A2B2-45DBDFA9E5B9}">
      <dgm:prSet/>
      <dgm:spPr/>
      <dgm:t>
        <a:bodyPr/>
        <a:lstStyle/>
        <a:p>
          <a:endParaRPr lang="de-DE"/>
        </a:p>
      </dgm:t>
    </dgm:pt>
    <dgm:pt modelId="{F79B01EA-70C4-437B-BB88-56007463E200}">
      <dgm:prSet phldrT="[Text]"/>
      <dgm:spPr>
        <a:solidFill>
          <a:schemeClr val="accent5">
            <a:lumMod val="40000"/>
            <a:lumOff val="60000"/>
          </a:schemeClr>
        </a:solidFill>
      </dgm:spPr>
      <dgm:t>
        <a:bodyPr/>
        <a:lstStyle/>
        <a:p>
          <a:r>
            <a:rPr lang="de-DE" dirty="0"/>
            <a:t>Empirische Studien</a:t>
          </a:r>
        </a:p>
      </dgm:t>
    </dgm:pt>
    <dgm:pt modelId="{6EED6595-7A39-4944-959C-E140F871D544}" type="parTrans" cxnId="{E046C05C-2B1C-448F-8D43-F149CDC53CF3}">
      <dgm:prSet/>
      <dgm:spPr/>
      <dgm:t>
        <a:bodyPr/>
        <a:lstStyle/>
        <a:p>
          <a:endParaRPr lang="de-DE"/>
        </a:p>
      </dgm:t>
    </dgm:pt>
    <dgm:pt modelId="{3B6C3F93-65A1-4ACB-9B68-B27D3195D128}" type="sibTrans" cxnId="{E046C05C-2B1C-448F-8D43-F149CDC53CF3}">
      <dgm:prSet/>
      <dgm:spPr/>
      <dgm:t>
        <a:bodyPr/>
        <a:lstStyle/>
        <a:p>
          <a:endParaRPr lang="de-DE"/>
        </a:p>
      </dgm:t>
    </dgm:pt>
    <dgm:pt modelId="{7BDFDC7C-DC9E-4BED-A01E-B8DA8B606219}">
      <dgm:prSet phldrT="[Text]"/>
      <dgm:spPr/>
      <dgm:t>
        <a:bodyPr/>
        <a:lstStyle/>
        <a:p>
          <a:r>
            <a:rPr lang="de-DE" dirty="0"/>
            <a:t>- Wie genau beurteilt eine KI-Texte?</a:t>
          </a:r>
        </a:p>
      </dgm:t>
    </dgm:pt>
    <dgm:pt modelId="{C1435284-41E6-4E45-94C4-0B8CCD34A65C}" type="parTrans" cxnId="{10C163E9-0450-40BD-89D7-4EE2739B9C02}">
      <dgm:prSet/>
      <dgm:spPr/>
      <dgm:t>
        <a:bodyPr/>
        <a:lstStyle/>
        <a:p>
          <a:endParaRPr lang="de-DE"/>
        </a:p>
      </dgm:t>
    </dgm:pt>
    <dgm:pt modelId="{F44EBB52-0934-47FB-B466-5AA3DDA6D21D}" type="sibTrans" cxnId="{10C163E9-0450-40BD-89D7-4EE2739B9C02}">
      <dgm:prSet/>
      <dgm:spPr/>
      <dgm:t>
        <a:bodyPr/>
        <a:lstStyle/>
        <a:p>
          <a:endParaRPr lang="de-DE"/>
        </a:p>
      </dgm:t>
    </dgm:pt>
    <dgm:pt modelId="{F7991573-B580-498C-B1FC-A28AA9BDDDE1}">
      <dgm:prSet phldrT="[Text]"/>
      <dgm:spPr/>
      <dgm:t>
        <a:bodyPr/>
        <a:lstStyle/>
        <a:p>
          <a:r>
            <a:rPr lang="de-DE" dirty="0"/>
            <a:t>- Klassifizieren von Textteilen mit </a:t>
          </a:r>
          <a:r>
            <a:rPr lang="de-DE" dirty="0" err="1"/>
            <a:t>ChatGPT</a:t>
          </a:r>
          <a:endParaRPr lang="de-DE" dirty="0"/>
        </a:p>
      </dgm:t>
    </dgm:pt>
    <dgm:pt modelId="{ACA4B3AA-E7EF-4C23-90D2-87D2E9D12650}" type="parTrans" cxnId="{079A7DD3-D093-406E-A68E-2A2DC88458FE}">
      <dgm:prSet/>
      <dgm:spPr/>
      <dgm:t>
        <a:bodyPr/>
        <a:lstStyle/>
        <a:p>
          <a:endParaRPr lang="de-DE"/>
        </a:p>
      </dgm:t>
    </dgm:pt>
    <dgm:pt modelId="{63EB0A5E-B131-4415-BD43-3276513CA681}" type="sibTrans" cxnId="{079A7DD3-D093-406E-A68E-2A2DC88458FE}">
      <dgm:prSet/>
      <dgm:spPr/>
      <dgm:t>
        <a:bodyPr/>
        <a:lstStyle/>
        <a:p>
          <a:endParaRPr lang="de-DE"/>
        </a:p>
      </dgm:t>
    </dgm:pt>
    <dgm:pt modelId="{7EFD04C9-26FE-4F41-B253-B9765E67ED37}">
      <dgm:prSet phldrT="[Text]"/>
      <dgm:spPr/>
      <dgm:t>
        <a:bodyPr/>
        <a:lstStyle/>
        <a:p>
          <a:r>
            <a:rPr lang="de-DE" dirty="0"/>
            <a:t>- Feedback</a:t>
          </a:r>
        </a:p>
      </dgm:t>
    </dgm:pt>
    <dgm:pt modelId="{8D332D30-2E2B-4D52-89FE-6B56013CB9FE}" type="parTrans" cxnId="{881249FC-9DA2-4ACB-9953-4871B987CDC3}">
      <dgm:prSet/>
      <dgm:spPr/>
      <dgm:t>
        <a:bodyPr/>
        <a:lstStyle/>
        <a:p>
          <a:endParaRPr lang="de-DE"/>
        </a:p>
      </dgm:t>
    </dgm:pt>
    <dgm:pt modelId="{9436CAE8-1362-4CB9-A7A2-27EC321D585D}" type="sibTrans" cxnId="{881249FC-9DA2-4ACB-9953-4871B987CDC3}">
      <dgm:prSet/>
      <dgm:spPr/>
      <dgm:t>
        <a:bodyPr/>
        <a:lstStyle/>
        <a:p>
          <a:endParaRPr lang="de-DE"/>
        </a:p>
      </dgm:t>
    </dgm:pt>
    <dgm:pt modelId="{8C905773-86A9-4280-979A-6D191AA55C6B}">
      <dgm:prSet phldrT="[Text]"/>
      <dgm:spPr/>
      <dgm:t>
        <a:bodyPr/>
        <a:lstStyle/>
        <a:p>
          <a:r>
            <a:rPr lang="de-DE" dirty="0"/>
            <a:t>- Künstliche Intelligenz</a:t>
          </a:r>
        </a:p>
      </dgm:t>
    </dgm:pt>
    <dgm:pt modelId="{DCF15DB1-08FD-4776-BA05-54D4B4030F5E}" type="parTrans" cxnId="{2EB05B32-E1ED-4AE0-8CA1-5C16432B02C0}">
      <dgm:prSet/>
      <dgm:spPr/>
      <dgm:t>
        <a:bodyPr/>
        <a:lstStyle/>
        <a:p>
          <a:endParaRPr lang="de-DE"/>
        </a:p>
      </dgm:t>
    </dgm:pt>
    <dgm:pt modelId="{EF68080D-218E-4B2C-A4AE-5A39E0420C21}" type="sibTrans" cxnId="{2EB05B32-E1ED-4AE0-8CA1-5C16432B02C0}">
      <dgm:prSet/>
      <dgm:spPr/>
      <dgm:t>
        <a:bodyPr/>
        <a:lstStyle/>
        <a:p>
          <a:endParaRPr lang="de-DE"/>
        </a:p>
      </dgm:t>
    </dgm:pt>
    <dgm:pt modelId="{30EAC82A-2C04-4627-BB55-72BB34C3F4C7}">
      <dgm:prSet phldrT="[Text]"/>
      <dgm:spPr/>
      <dgm:t>
        <a:bodyPr/>
        <a:lstStyle/>
        <a:p>
          <a:r>
            <a:rPr lang="de-DE" dirty="0"/>
            <a:t>- KI Feedback</a:t>
          </a:r>
        </a:p>
      </dgm:t>
    </dgm:pt>
    <dgm:pt modelId="{9A8F9108-D668-4040-87DD-1BFCD8386CF0}" type="parTrans" cxnId="{11134BD5-0402-49A2-A009-1674723F1FB9}">
      <dgm:prSet/>
      <dgm:spPr/>
      <dgm:t>
        <a:bodyPr/>
        <a:lstStyle/>
        <a:p>
          <a:endParaRPr lang="de-DE"/>
        </a:p>
      </dgm:t>
    </dgm:pt>
    <dgm:pt modelId="{7641E146-58BF-485D-A822-ADDAA7DAE3AC}" type="sibTrans" cxnId="{11134BD5-0402-49A2-A009-1674723F1FB9}">
      <dgm:prSet/>
      <dgm:spPr/>
      <dgm:t>
        <a:bodyPr/>
        <a:lstStyle/>
        <a:p>
          <a:endParaRPr lang="de-DE"/>
        </a:p>
      </dgm:t>
    </dgm:pt>
    <dgm:pt modelId="{1E150009-9503-4727-BED9-547093EE7F1C}">
      <dgm:prSet phldrT="[Text]"/>
      <dgm:spPr/>
      <dgm:t>
        <a:bodyPr/>
        <a:lstStyle/>
        <a:p>
          <a:r>
            <a:rPr lang="de-DE" dirty="0"/>
            <a:t>- Kann KI-Feedback Schreiben fördern?</a:t>
          </a:r>
        </a:p>
      </dgm:t>
    </dgm:pt>
    <dgm:pt modelId="{47D3A102-7DF5-420B-BA7A-8286407F157D}" type="parTrans" cxnId="{75BE806F-9B2C-4A6D-A794-2DA59535E918}">
      <dgm:prSet/>
      <dgm:spPr/>
      <dgm:t>
        <a:bodyPr/>
        <a:lstStyle/>
        <a:p>
          <a:endParaRPr lang="de-DE"/>
        </a:p>
      </dgm:t>
    </dgm:pt>
    <dgm:pt modelId="{F905AA71-4FA4-4A09-B9B2-DFFAF3B80B48}" type="sibTrans" cxnId="{75BE806F-9B2C-4A6D-A794-2DA59535E918}">
      <dgm:prSet/>
      <dgm:spPr/>
      <dgm:t>
        <a:bodyPr/>
        <a:lstStyle/>
        <a:p>
          <a:endParaRPr lang="de-DE"/>
        </a:p>
      </dgm:t>
    </dgm:pt>
    <dgm:pt modelId="{83A74FA6-806D-4E16-9E15-779380F0D67B}">
      <dgm:prSet phldrT="[Text]"/>
      <dgm:spPr>
        <a:solidFill>
          <a:schemeClr val="accent5">
            <a:lumMod val="40000"/>
            <a:lumOff val="60000"/>
          </a:schemeClr>
        </a:solidFill>
      </dgm:spPr>
      <dgm:t>
        <a:bodyPr/>
        <a:lstStyle/>
        <a:p>
          <a:r>
            <a:rPr lang="de-DE" dirty="0"/>
            <a:t>Übung</a:t>
          </a:r>
        </a:p>
      </dgm:t>
    </dgm:pt>
    <dgm:pt modelId="{DB8473EB-114F-40BB-A652-F63FBEFB40EB}" type="sibTrans" cxnId="{62C3408D-CC86-468D-90B0-29CBC777E0AB}">
      <dgm:prSet/>
      <dgm:spPr/>
      <dgm:t>
        <a:bodyPr/>
        <a:lstStyle/>
        <a:p>
          <a:endParaRPr lang="de-DE"/>
        </a:p>
      </dgm:t>
    </dgm:pt>
    <dgm:pt modelId="{8587D35F-18CF-49A3-BBED-74ABB3E0116E}" type="parTrans" cxnId="{62C3408D-CC86-468D-90B0-29CBC777E0AB}">
      <dgm:prSet/>
      <dgm:spPr/>
      <dgm:t>
        <a:bodyPr/>
        <a:lstStyle/>
        <a:p>
          <a:endParaRPr lang="de-DE"/>
        </a:p>
      </dgm:t>
    </dgm:pt>
    <dgm:pt modelId="{43A951FD-B6D7-49A0-98BE-ED7515CF2660}">
      <dgm:prSet phldrT="[Text]"/>
      <dgm:spPr>
        <a:solidFill>
          <a:schemeClr val="accent5">
            <a:lumMod val="40000"/>
            <a:lumOff val="60000"/>
          </a:schemeClr>
        </a:solidFill>
      </dgm:spPr>
      <dgm:t>
        <a:bodyPr/>
        <a:lstStyle/>
        <a:p>
          <a:r>
            <a:rPr lang="de-DE" dirty="0"/>
            <a:t>Automatisierte Textbeurteilung</a:t>
          </a:r>
        </a:p>
      </dgm:t>
    </dgm:pt>
    <dgm:pt modelId="{77A53810-954D-4F4E-8C38-7932889D8711}" type="parTrans" cxnId="{119B9D92-3E0B-4144-A2B3-291A4AA57557}">
      <dgm:prSet/>
      <dgm:spPr/>
      <dgm:t>
        <a:bodyPr/>
        <a:lstStyle/>
        <a:p>
          <a:endParaRPr lang="de-DE"/>
        </a:p>
      </dgm:t>
    </dgm:pt>
    <dgm:pt modelId="{05C2016E-82C6-492B-BB3A-6A201A549644}" type="sibTrans" cxnId="{119B9D92-3E0B-4144-A2B3-291A4AA57557}">
      <dgm:prSet/>
      <dgm:spPr/>
      <dgm:t>
        <a:bodyPr/>
        <a:lstStyle/>
        <a:p>
          <a:endParaRPr lang="de-DE"/>
        </a:p>
      </dgm:t>
    </dgm:pt>
    <dgm:pt modelId="{1D3EF6C4-9E73-4CBF-81AD-4A426990CA14}">
      <dgm:prSet phldrT="[Text]"/>
      <dgm:spPr/>
      <dgm:t>
        <a:bodyPr/>
        <a:lstStyle/>
        <a:p>
          <a:r>
            <a:rPr lang="de-DE" dirty="0"/>
            <a:t>- Vorstellungsrunde</a:t>
          </a:r>
        </a:p>
        <a:p>
          <a:r>
            <a:rPr lang="de-DE" dirty="0"/>
            <a:t>- Check-In Question</a:t>
          </a:r>
        </a:p>
      </dgm:t>
    </dgm:pt>
    <dgm:pt modelId="{77F2C92D-B10E-412D-8A72-42AC9B5725C5}" type="parTrans" cxnId="{A90CD767-E9F9-4449-8A75-A32EAFA8AF5C}">
      <dgm:prSet/>
      <dgm:spPr/>
      <dgm:t>
        <a:bodyPr/>
        <a:lstStyle/>
        <a:p>
          <a:endParaRPr lang="de-DE"/>
        </a:p>
      </dgm:t>
    </dgm:pt>
    <dgm:pt modelId="{4078CF68-15EA-4100-B776-9A9A7D5D32AB}" type="sibTrans" cxnId="{A90CD767-E9F9-4449-8A75-A32EAFA8AF5C}">
      <dgm:prSet/>
      <dgm:spPr/>
      <dgm:t>
        <a:bodyPr/>
        <a:lstStyle/>
        <a:p>
          <a:endParaRPr lang="de-DE"/>
        </a:p>
      </dgm:t>
    </dgm:pt>
    <dgm:pt modelId="{6FD1636F-0D2E-4B69-BD0C-46CDC5C379F7}">
      <dgm:prSet phldrT="[Text]"/>
      <dgm:spPr/>
      <dgm:t>
        <a:bodyPr/>
        <a:lstStyle/>
        <a:p>
          <a:r>
            <a:rPr lang="de-DE" dirty="0"/>
            <a:t>- Ziele des Tages</a:t>
          </a:r>
        </a:p>
      </dgm:t>
    </dgm:pt>
    <dgm:pt modelId="{FA9B992C-6BD5-4CA8-94C6-50932BB2DAD3}" type="parTrans" cxnId="{28572552-659E-4D5A-89F9-5BBEF8A38BF9}">
      <dgm:prSet/>
      <dgm:spPr/>
      <dgm:t>
        <a:bodyPr/>
        <a:lstStyle/>
        <a:p>
          <a:endParaRPr lang="de-DE"/>
        </a:p>
      </dgm:t>
    </dgm:pt>
    <dgm:pt modelId="{7AC2BEAE-EBAB-48F5-9605-A79A454EB6AB}" type="sibTrans" cxnId="{28572552-659E-4D5A-89F9-5BBEF8A38BF9}">
      <dgm:prSet/>
      <dgm:spPr/>
      <dgm:t>
        <a:bodyPr/>
        <a:lstStyle/>
        <a:p>
          <a:endParaRPr lang="de-DE"/>
        </a:p>
      </dgm:t>
    </dgm:pt>
    <dgm:pt modelId="{B910455B-1406-4D58-89D1-0227D31FBA5F}" type="pres">
      <dgm:prSet presAssocID="{1F506C56-4000-4849-B2EE-E724A2A60886}" presName="Name0" presStyleCnt="0">
        <dgm:presLayoutVars>
          <dgm:chMax val="5"/>
          <dgm:chPref val="5"/>
          <dgm:dir/>
          <dgm:animLvl val="lvl"/>
        </dgm:presLayoutVars>
      </dgm:prSet>
      <dgm:spPr/>
      <dgm:t>
        <a:bodyPr/>
        <a:lstStyle/>
        <a:p>
          <a:endParaRPr lang="de-DE"/>
        </a:p>
      </dgm:t>
    </dgm:pt>
    <dgm:pt modelId="{36473866-E1D6-4AEC-AD72-929199D87418}" type="pres">
      <dgm:prSet presAssocID="{D0D670A8-8118-4B0E-B0CE-4EFDE0C8220E}" presName="parentText1" presStyleLbl="node1" presStyleIdx="0" presStyleCnt="4">
        <dgm:presLayoutVars>
          <dgm:chMax/>
          <dgm:chPref val="3"/>
          <dgm:bulletEnabled val="1"/>
        </dgm:presLayoutVars>
      </dgm:prSet>
      <dgm:spPr/>
      <dgm:t>
        <a:bodyPr/>
        <a:lstStyle/>
        <a:p>
          <a:endParaRPr lang="de-DE"/>
        </a:p>
      </dgm:t>
    </dgm:pt>
    <dgm:pt modelId="{B2B80F68-20EB-4B67-A38E-FD81FD334F48}" type="pres">
      <dgm:prSet presAssocID="{D0D670A8-8118-4B0E-B0CE-4EFDE0C8220E}" presName="childText1" presStyleLbl="solidAlignAcc1" presStyleIdx="0" presStyleCnt="4">
        <dgm:presLayoutVars>
          <dgm:chMax val="0"/>
          <dgm:chPref val="0"/>
          <dgm:bulletEnabled val="1"/>
        </dgm:presLayoutVars>
      </dgm:prSet>
      <dgm:spPr/>
      <dgm:t>
        <a:bodyPr/>
        <a:lstStyle/>
        <a:p>
          <a:endParaRPr lang="de-DE"/>
        </a:p>
      </dgm:t>
    </dgm:pt>
    <dgm:pt modelId="{2F659FE6-DC0A-4720-8AC5-DB3AFEFBDA9D}" type="pres">
      <dgm:prSet presAssocID="{43A951FD-B6D7-49A0-98BE-ED7515CF2660}" presName="parentText2" presStyleLbl="node1" presStyleIdx="1" presStyleCnt="4">
        <dgm:presLayoutVars>
          <dgm:chMax/>
          <dgm:chPref val="3"/>
          <dgm:bulletEnabled val="1"/>
        </dgm:presLayoutVars>
      </dgm:prSet>
      <dgm:spPr/>
      <dgm:t>
        <a:bodyPr/>
        <a:lstStyle/>
        <a:p>
          <a:endParaRPr lang="de-DE"/>
        </a:p>
      </dgm:t>
    </dgm:pt>
    <dgm:pt modelId="{8FD4C18F-D8C7-453A-867D-DD51D447B422}" type="pres">
      <dgm:prSet presAssocID="{43A951FD-B6D7-49A0-98BE-ED7515CF2660}" presName="childText2" presStyleLbl="solidAlignAcc1" presStyleIdx="1" presStyleCnt="4">
        <dgm:presLayoutVars>
          <dgm:chMax val="0"/>
          <dgm:chPref val="0"/>
          <dgm:bulletEnabled val="1"/>
        </dgm:presLayoutVars>
      </dgm:prSet>
      <dgm:spPr/>
      <dgm:t>
        <a:bodyPr/>
        <a:lstStyle/>
        <a:p>
          <a:endParaRPr lang="de-DE"/>
        </a:p>
      </dgm:t>
    </dgm:pt>
    <dgm:pt modelId="{FADAB63E-D867-4EDE-B4FC-D69908E77E79}" type="pres">
      <dgm:prSet presAssocID="{F79B01EA-70C4-437B-BB88-56007463E200}" presName="parentText3" presStyleLbl="node1" presStyleIdx="2" presStyleCnt="4">
        <dgm:presLayoutVars>
          <dgm:chMax/>
          <dgm:chPref val="3"/>
          <dgm:bulletEnabled val="1"/>
        </dgm:presLayoutVars>
      </dgm:prSet>
      <dgm:spPr/>
      <dgm:t>
        <a:bodyPr/>
        <a:lstStyle/>
        <a:p>
          <a:endParaRPr lang="de-DE"/>
        </a:p>
      </dgm:t>
    </dgm:pt>
    <dgm:pt modelId="{D6EAA817-5F40-442C-B825-0F38739A7646}" type="pres">
      <dgm:prSet presAssocID="{F79B01EA-70C4-437B-BB88-56007463E200}" presName="childText3" presStyleLbl="solidAlignAcc1" presStyleIdx="2" presStyleCnt="4">
        <dgm:presLayoutVars>
          <dgm:chMax val="0"/>
          <dgm:chPref val="0"/>
          <dgm:bulletEnabled val="1"/>
        </dgm:presLayoutVars>
      </dgm:prSet>
      <dgm:spPr/>
      <dgm:t>
        <a:bodyPr/>
        <a:lstStyle/>
        <a:p>
          <a:endParaRPr lang="de-DE"/>
        </a:p>
      </dgm:t>
    </dgm:pt>
    <dgm:pt modelId="{5755DA04-8A47-4638-B0D1-78F2CC7B817C}" type="pres">
      <dgm:prSet presAssocID="{83A74FA6-806D-4E16-9E15-779380F0D67B}" presName="parentText4" presStyleLbl="node1" presStyleIdx="3" presStyleCnt="4">
        <dgm:presLayoutVars>
          <dgm:chMax/>
          <dgm:chPref val="3"/>
          <dgm:bulletEnabled val="1"/>
        </dgm:presLayoutVars>
      </dgm:prSet>
      <dgm:spPr/>
      <dgm:t>
        <a:bodyPr/>
        <a:lstStyle/>
        <a:p>
          <a:endParaRPr lang="de-DE"/>
        </a:p>
      </dgm:t>
    </dgm:pt>
    <dgm:pt modelId="{1C2FD443-8B89-456C-BDD4-6C599574EE3F}" type="pres">
      <dgm:prSet presAssocID="{83A74FA6-806D-4E16-9E15-779380F0D67B}" presName="childText4" presStyleLbl="solidAlignAcc1" presStyleIdx="3" presStyleCnt="4">
        <dgm:presLayoutVars>
          <dgm:chMax val="0"/>
          <dgm:chPref val="0"/>
          <dgm:bulletEnabled val="1"/>
        </dgm:presLayoutVars>
      </dgm:prSet>
      <dgm:spPr/>
      <dgm:t>
        <a:bodyPr/>
        <a:lstStyle/>
        <a:p>
          <a:endParaRPr lang="de-DE"/>
        </a:p>
      </dgm:t>
    </dgm:pt>
  </dgm:ptLst>
  <dgm:cxnLst>
    <dgm:cxn modelId="{C5B50B31-A201-4FA9-956E-5C4CC60BE11B}" type="presOf" srcId="{B08ACCB7-E2A7-4C81-B963-F2B96E082053}" destId="{8FD4C18F-D8C7-453A-867D-DD51D447B422}" srcOrd="0" destOrd="0" presId="urn:microsoft.com/office/officeart/2009/3/layout/IncreasingArrowsProcess"/>
    <dgm:cxn modelId="{28572552-659E-4D5A-89F9-5BBEF8A38BF9}" srcId="{D0D670A8-8118-4B0E-B0CE-4EFDE0C8220E}" destId="{6FD1636F-0D2E-4B69-BD0C-46CDC5C379F7}" srcOrd="1" destOrd="0" parTransId="{FA9B992C-6BD5-4CA8-94C6-50932BB2DAD3}" sibTransId="{7AC2BEAE-EBAB-48F5-9605-A79A454EB6AB}"/>
    <dgm:cxn modelId="{E046C05C-2B1C-448F-8D43-F149CDC53CF3}" srcId="{1F506C56-4000-4849-B2EE-E724A2A60886}" destId="{F79B01EA-70C4-437B-BB88-56007463E200}" srcOrd="2" destOrd="0" parTransId="{6EED6595-7A39-4944-959C-E140F871D544}" sibTransId="{3B6C3F93-65A1-4ACB-9B68-B27D3195D128}"/>
    <dgm:cxn modelId="{437AB281-23BE-4C01-A966-76156F75AE4C}" type="presOf" srcId="{F7991573-B580-498C-B1FC-A28AA9BDDDE1}" destId="{1C2FD443-8B89-456C-BDD4-6C599574EE3F}" srcOrd="0" destOrd="0" presId="urn:microsoft.com/office/officeart/2009/3/layout/IncreasingArrowsProcess"/>
    <dgm:cxn modelId="{119B9D92-3E0B-4144-A2B3-291A4AA57557}" srcId="{1F506C56-4000-4849-B2EE-E724A2A60886}" destId="{43A951FD-B6D7-49A0-98BE-ED7515CF2660}" srcOrd="1" destOrd="0" parTransId="{77A53810-954D-4F4E-8C38-7932889D8711}" sibTransId="{05C2016E-82C6-492B-BB3A-6A201A549644}"/>
    <dgm:cxn modelId="{7863FAD0-C217-4334-94AF-71821383E424}" type="presOf" srcId="{6FD1636F-0D2E-4B69-BD0C-46CDC5C379F7}" destId="{B2B80F68-20EB-4B67-A38E-FD81FD334F48}" srcOrd="0" destOrd="1" presId="urn:microsoft.com/office/officeart/2009/3/layout/IncreasingArrowsProcess"/>
    <dgm:cxn modelId="{A90CD767-E9F9-4449-8A75-A32EAFA8AF5C}" srcId="{D0D670A8-8118-4B0E-B0CE-4EFDE0C8220E}" destId="{1D3EF6C4-9E73-4CBF-81AD-4A426990CA14}" srcOrd="0" destOrd="0" parTransId="{77F2C92D-B10E-412D-8A72-42AC9B5725C5}" sibTransId="{4078CF68-15EA-4100-B776-9A9A7D5D32AB}"/>
    <dgm:cxn modelId="{881249FC-9DA2-4ACB-9953-4871B987CDC3}" srcId="{43A951FD-B6D7-49A0-98BE-ED7515CF2660}" destId="{7EFD04C9-26FE-4F41-B253-B9765E67ED37}" srcOrd="1" destOrd="0" parTransId="{8D332D30-2E2B-4D52-89FE-6B56013CB9FE}" sibTransId="{9436CAE8-1362-4CB9-A7A2-27EC321D585D}"/>
    <dgm:cxn modelId="{3249EC51-3022-452C-A2B2-45DBDFA9E5B9}" srcId="{43A951FD-B6D7-49A0-98BE-ED7515CF2660}" destId="{B08ACCB7-E2A7-4C81-B963-F2B96E082053}" srcOrd="0" destOrd="0" parTransId="{F803ACD8-DC95-4993-9077-E5DF5D9E758B}" sibTransId="{552C77B2-801E-41B0-BD8C-EF818EC0BDB0}"/>
    <dgm:cxn modelId="{E26BD8D7-B7C6-4504-B1BA-CD4DED8DA9C1}" type="presOf" srcId="{7EFD04C9-26FE-4F41-B253-B9765E67ED37}" destId="{8FD4C18F-D8C7-453A-867D-DD51D447B422}" srcOrd="0" destOrd="1" presId="urn:microsoft.com/office/officeart/2009/3/layout/IncreasingArrowsProcess"/>
    <dgm:cxn modelId="{A99BB6D0-AB94-4DD5-8E0C-CB8F7DE513EC}" type="presOf" srcId="{F79B01EA-70C4-437B-BB88-56007463E200}" destId="{FADAB63E-D867-4EDE-B4FC-D69908E77E79}" srcOrd="0" destOrd="0" presId="urn:microsoft.com/office/officeart/2009/3/layout/IncreasingArrowsProcess"/>
    <dgm:cxn modelId="{75BE806F-9B2C-4A6D-A794-2DA59535E918}" srcId="{F79B01EA-70C4-437B-BB88-56007463E200}" destId="{1E150009-9503-4727-BED9-547093EE7F1C}" srcOrd="1" destOrd="0" parTransId="{47D3A102-7DF5-420B-BA7A-8286407F157D}" sibTransId="{F905AA71-4FA4-4A09-B9B2-DFFAF3B80B48}"/>
    <dgm:cxn modelId="{7AAB7EF3-FD73-4E9E-BF01-D63768A56578}" srcId="{1F506C56-4000-4849-B2EE-E724A2A60886}" destId="{D0D670A8-8118-4B0E-B0CE-4EFDE0C8220E}" srcOrd="0" destOrd="0" parTransId="{DE724C55-C4AE-484D-91F4-CEC1696054A6}" sibTransId="{CA0C9BF1-2D26-4883-9A6C-40D2CA73F19B}"/>
    <dgm:cxn modelId="{CFF4B162-E599-4B24-941F-59E559D7B64B}" type="presOf" srcId="{D0D670A8-8118-4B0E-B0CE-4EFDE0C8220E}" destId="{36473866-E1D6-4AEC-AD72-929199D87418}" srcOrd="0" destOrd="0" presId="urn:microsoft.com/office/officeart/2009/3/layout/IncreasingArrowsProcess"/>
    <dgm:cxn modelId="{10C163E9-0450-40BD-89D7-4EE2739B9C02}" srcId="{F79B01EA-70C4-437B-BB88-56007463E200}" destId="{7BDFDC7C-DC9E-4BED-A01E-B8DA8B606219}" srcOrd="0" destOrd="0" parTransId="{C1435284-41E6-4E45-94C4-0B8CCD34A65C}" sibTransId="{F44EBB52-0934-47FB-B466-5AA3DDA6D21D}"/>
    <dgm:cxn modelId="{11134BD5-0402-49A2-A009-1674723F1FB9}" srcId="{43A951FD-B6D7-49A0-98BE-ED7515CF2660}" destId="{30EAC82A-2C04-4627-BB55-72BB34C3F4C7}" srcOrd="3" destOrd="0" parTransId="{9A8F9108-D668-4040-87DD-1BFCD8386CF0}" sibTransId="{7641E146-58BF-485D-A822-ADDAA7DAE3AC}"/>
    <dgm:cxn modelId="{D8201DF2-1336-45E1-8E23-F4045867C9C5}" type="presOf" srcId="{1E150009-9503-4727-BED9-547093EE7F1C}" destId="{D6EAA817-5F40-442C-B825-0F38739A7646}" srcOrd="0" destOrd="1" presId="urn:microsoft.com/office/officeart/2009/3/layout/IncreasingArrowsProcess"/>
    <dgm:cxn modelId="{8E6A0BC1-EA53-4AC4-884C-342C15AB301E}" type="presOf" srcId="{30EAC82A-2C04-4627-BB55-72BB34C3F4C7}" destId="{8FD4C18F-D8C7-453A-867D-DD51D447B422}" srcOrd="0" destOrd="3" presId="urn:microsoft.com/office/officeart/2009/3/layout/IncreasingArrowsProcess"/>
    <dgm:cxn modelId="{7F4D36A0-F6E6-4211-8BD0-CC07B1801468}" type="presOf" srcId="{43A951FD-B6D7-49A0-98BE-ED7515CF2660}" destId="{2F659FE6-DC0A-4720-8AC5-DB3AFEFBDA9D}" srcOrd="0" destOrd="0" presId="urn:microsoft.com/office/officeart/2009/3/layout/IncreasingArrowsProcess"/>
    <dgm:cxn modelId="{ECF188C0-D192-4D21-A52F-FB48D4BC6A3C}" type="presOf" srcId="{83A74FA6-806D-4E16-9E15-779380F0D67B}" destId="{5755DA04-8A47-4638-B0D1-78F2CC7B817C}" srcOrd="0" destOrd="0" presId="urn:microsoft.com/office/officeart/2009/3/layout/IncreasingArrowsProcess"/>
    <dgm:cxn modelId="{8BF7643C-EDE9-4DBD-85A8-D154405E4EC7}" type="presOf" srcId="{1D3EF6C4-9E73-4CBF-81AD-4A426990CA14}" destId="{B2B80F68-20EB-4B67-A38E-FD81FD334F48}" srcOrd="0" destOrd="0" presId="urn:microsoft.com/office/officeart/2009/3/layout/IncreasingArrowsProcess"/>
    <dgm:cxn modelId="{2EB05B32-E1ED-4AE0-8CA1-5C16432B02C0}" srcId="{43A951FD-B6D7-49A0-98BE-ED7515CF2660}" destId="{8C905773-86A9-4280-979A-6D191AA55C6B}" srcOrd="2" destOrd="0" parTransId="{DCF15DB1-08FD-4776-BA05-54D4B4030F5E}" sibTransId="{EF68080D-218E-4B2C-A4AE-5A39E0420C21}"/>
    <dgm:cxn modelId="{CD628407-A97B-44AA-9A6A-3899F57FB98D}" type="presOf" srcId="{1F506C56-4000-4849-B2EE-E724A2A60886}" destId="{B910455B-1406-4D58-89D1-0227D31FBA5F}" srcOrd="0" destOrd="0" presId="urn:microsoft.com/office/officeart/2009/3/layout/IncreasingArrowsProcess"/>
    <dgm:cxn modelId="{079A7DD3-D093-406E-A68E-2A2DC88458FE}" srcId="{83A74FA6-806D-4E16-9E15-779380F0D67B}" destId="{F7991573-B580-498C-B1FC-A28AA9BDDDE1}" srcOrd="0" destOrd="0" parTransId="{ACA4B3AA-E7EF-4C23-90D2-87D2E9D12650}" sibTransId="{63EB0A5E-B131-4415-BD43-3276513CA681}"/>
    <dgm:cxn modelId="{62C3408D-CC86-468D-90B0-29CBC777E0AB}" srcId="{1F506C56-4000-4849-B2EE-E724A2A60886}" destId="{83A74FA6-806D-4E16-9E15-779380F0D67B}" srcOrd="3" destOrd="0" parTransId="{8587D35F-18CF-49A3-BBED-74ABB3E0116E}" sibTransId="{DB8473EB-114F-40BB-A652-F63FBEFB40EB}"/>
    <dgm:cxn modelId="{6ECF1E8A-8738-48BF-A745-AB6525400C0B}" type="presOf" srcId="{8C905773-86A9-4280-979A-6D191AA55C6B}" destId="{8FD4C18F-D8C7-453A-867D-DD51D447B422}" srcOrd="0" destOrd="2" presId="urn:microsoft.com/office/officeart/2009/3/layout/IncreasingArrowsProcess"/>
    <dgm:cxn modelId="{C82F3850-FF8F-410D-8306-77F1E9F02163}" type="presOf" srcId="{7BDFDC7C-DC9E-4BED-A01E-B8DA8B606219}" destId="{D6EAA817-5F40-442C-B825-0F38739A7646}" srcOrd="0" destOrd="0" presId="urn:microsoft.com/office/officeart/2009/3/layout/IncreasingArrowsProcess"/>
    <dgm:cxn modelId="{CA4D7832-C049-4D02-A567-59245A2861A3}" type="presParOf" srcId="{B910455B-1406-4D58-89D1-0227D31FBA5F}" destId="{36473866-E1D6-4AEC-AD72-929199D87418}" srcOrd="0" destOrd="0" presId="urn:microsoft.com/office/officeart/2009/3/layout/IncreasingArrowsProcess"/>
    <dgm:cxn modelId="{3CBB50FF-53BD-4321-9593-341A9AFF1046}" type="presParOf" srcId="{B910455B-1406-4D58-89D1-0227D31FBA5F}" destId="{B2B80F68-20EB-4B67-A38E-FD81FD334F48}" srcOrd="1" destOrd="0" presId="urn:microsoft.com/office/officeart/2009/3/layout/IncreasingArrowsProcess"/>
    <dgm:cxn modelId="{D01135C0-6AE6-4029-8E6F-F1E9151762A4}" type="presParOf" srcId="{B910455B-1406-4D58-89D1-0227D31FBA5F}" destId="{2F659FE6-DC0A-4720-8AC5-DB3AFEFBDA9D}" srcOrd="2" destOrd="0" presId="urn:microsoft.com/office/officeart/2009/3/layout/IncreasingArrowsProcess"/>
    <dgm:cxn modelId="{0D0A4C23-519D-49F7-9586-CCE1E052416C}" type="presParOf" srcId="{B910455B-1406-4D58-89D1-0227D31FBA5F}" destId="{8FD4C18F-D8C7-453A-867D-DD51D447B422}" srcOrd="3" destOrd="0" presId="urn:microsoft.com/office/officeart/2009/3/layout/IncreasingArrowsProcess"/>
    <dgm:cxn modelId="{8BEE5D30-A68A-404A-BD1B-D30D25276E01}" type="presParOf" srcId="{B910455B-1406-4D58-89D1-0227D31FBA5F}" destId="{FADAB63E-D867-4EDE-B4FC-D69908E77E79}" srcOrd="4" destOrd="0" presId="urn:microsoft.com/office/officeart/2009/3/layout/IncreasingArrowsProcess"/>
    <dgm:cxn modelId="{FEC40777-16FB-448E-9940-D3AB175334BA}" type="presParOf" srcId="{B910455B-1406-4D58-89D1-0227D31FBA5F}" destId="{D6EAA817-5F40-442C-B825-0F38739A7646}" srcOrd="5" destOrd="0" presId="urn:microsoft.com/office/officeart/2009/3/layout/IncreasingArrowsProcess"/>
    <dgm:cxn modelId="{0FEADF49-5942-4483-94DE-6E2958D09765}" type="presParOf" srcId="{B910455B-1406-4D58-89D1-0227D31FBA5F}" destId="{5755DA04-8A47-4638-B0D1-78F2CC7B817C}" srcOrd="6" destOrd="0" presId="urn:microsoft.com/office/officeart/2009/3/layout/IncreasingArrowsProcess"/>
    <dgm:cxn modelId="{AB3964BD-5A33-4806-9B79-F0F867D96A7A}" type="presParOf" srcId="{B910455B-1406-4D58-89D1-0227D31FBA5F}" destId="{1C2FD443-8B89-456C-BDD4-6C599574EE3F}"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506C56-4000-4849-B2EE-E724A2A60886}"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de-DE"/>
        </a:p>
      </dgm:t>
    </dgm:pt>
    <dgm:pt modelId="{D0D670A8-8118-4B0E-B0CE-4EFDE0C8220E}">
      <dgm:prSet phldrT="[Text]"/>
      <dgm:spPr/>
      <dgm:t>
        <a:bodyPr/>
        <a:lstStyle/>
        <a:p>
          <a:r>
            <a:rPr lang="de-DE" dirty="0"/>
            <a:t>Aufgabe aus der letzten Woche</a:t>
          </a:r>
        </a:p>
      </dgm:t>
    </dgm:pt>
    <dgm:pt modelId="{DE724C55-C4AE-484D-91F4-CEC1696054A6}" type="parTrans" cxnId="{7AAB7EF3-FD73-4E9E-BF01-D63768A56578}">
      <dgm:prSet/>
      <dgm:spPr/>
      <dgm:t>
        <a:bodyPr/>
        <a:lstStyle/>
        <a:p>
          <a:endParaRPr lang="de-DE"/>
        </a:p>
      </dgm:t>
    </dgm:pt>
    <dgm:pt modelId="{CA0C9BF1-2D26-4883-9A6C-40D2CA73F19B}" type="sibTrans" cxnId="{7AAB7EF3-FD73-4E9E-BF01-D63768A56578}">
      <dgm:prSet/>
      <dgm:spPr/>
      <dgm:t>
        <a:bodyPr/>
        <a:lstStyle/>
        <a:p>
          <a:endParaRPr lang="de-DE"/>
        </a:p>
      </dgm:t>
    </dgm:pt>
    <dgm:pt modelId="{B08ACCB7-E2A7-4C81-B963-F2B96E082053}">
      <dgm:prSet phldrT="[Text]"/>
      <dgm:spPr/>
      <dgm:t>
        <a:bodyPr/>
        <a:lstStyle/>
        <a:p>
          <a:r>
            <a:rPr lang="de-DE" dirty="0"/>
            <a:t>- Textbeurteilung</a:t>
          </a:r>
        </a:p>
      </dgm:t>
    </dgm:pt>
    <dgm:pt modelId="{F803ACD8-DC95-4993-9077-E5DF5D9E758B}" type="parTrans" cxnId="{3249EC51-3022-452C-A2B2-45DBDFA9E5B9}">
      <dgm:prSet/>
      <dgm:spPr/>
      <dgm:t>
        <a:bodyPr/>
        <a:lstStyle/>
        <a:p>
          <a:endParaRPr lang="de-DE"/>
        </a:p>
      </dgm:t>
    </dgm:pt>
    <dgm:pt modelId="{552C77B2-801E-41B0-BD8C-EF818EC0BDB0}" type="sibTrans" cxnId="{3249EC51-3022-452C-A2B2-45DBDFA9E5B9}">
      <dgm:prSet/>
      <dgm:spPr/>
      <dgm:t>
        <a:bodyPr/>
        <a:lstStyle/>
        <a:p>
          <a:endParaRPr lang="de-DE"/>
        </a:p>
      </dgm:t>
    </dgm:pt>
    <dgm:pt modelId="{F79B01EA-70C4-437B-BB88-56007463E200}">
      <dgm:prSet phldrT="[Text]"/>
      <dgm:spPr>
        <a:solidFill>
          <a:schemeClr val="accent5">
            <a:lumMod val="40000"/>
            <a:lumOff val="60000"/>
          </a:schemeClr>
        </a:solidFill>
      </dgm:spPr>
      <dgm:t>
        <a:bodyPr/>
        <a:lstStyle/>
        <a:p>
          <a:r>
            <a:rPr lang="de-DE" dirty="0"/>
            <a:t>Empirische Studien</a:t>
          </a:r>
        </a:p>
      </dgm:t>
    </dgm:pt>
    <dgm:pt modelId="{6EED6595-7A39-4944-959C-E140F871D544}" type="parTrans" cxnId="{E046C05C-2B1C-448F-8D43-F149CDC53CF3}">
      <dgm:prSet/>
      <dgm:spPr/>
      <dgm:t>
        <a:bodyPr/>
        <a:lstStyle/>
        <a:p>
          <a:endParaRPr lang="de-DE"/>
        </a:p>
      </dgm:t>
    </dgm:pt>
    <dgm:pt modelId="{3B6C3F93-65A1-4ACB-9B68-B27D3195D128}" type="sibTrans" cxnId="{E046C05C-2B1C-448F-8D43-F149CDC53CF3}">
      <dgm:prSet/>
      <dgm:spPr/>
      <dgm:t>
        <a:bodyPr/>
        <a:lstStyle/>
        <a:p>
          <a:endParaRPr lang="de-DE"/>
        </a:p>
      </dgm:t>
    </dgm:pt>
    <dgm:pt modelId="{7BDFDC7C-DC9E-4BED-A01E-B8DA8B606219}">
      <dgm:prSet phldrT="[Text]"/>
      <dgm:spPr/>
      <dgm:t>
        <a:bodyPr/>
        <a:lstStyle/>
        <a:p>
          <a:r>
            <a:rPr lang="de-DE" dirty="0"/>
            <a:t>- Wie genau beurteilt eine KI-Texte?</a:t>
          </a:r>
        </a:p>
      </dgm:t>
    </dgm:pt>
    <dgm:pt modelId="{C1435284-41E6-4E45-94C4-0B8CCD34A65C}" type="parTrans" cxnId="{10C163E9-0450-40BD-89D7-4EE2739B9C02}">
      <dgm:prSet/>
      <dgm:spPr/>
      <dgm:t>
        <a:bodyPr/>
        <a:lstStyle/>
        <a:p>
          <a:endParaRPr lang="de-DE"/>
        </a:p>
      </dgm:t>
    </dgm:pt>
    <dgm:pt modelId="{F44EBB52-0934-47FB-B466-5AA3DDA6D21D}" type="sibTrans" cxnId="{10C163E9-0450-40BD-89D7-4EE2739B9C02}">
      <dgm:prSet/>
      <dgm:spPr/>
      <dgm:t>
        <a:bodyPr/>
        <a:lstStyle/>
        <a:p>
          <a:endParaRPr lang="de-DE"/>
        </a:p>
      </dgm:t>
    </dgm:pt>
    <dgm:pt modelId="{F7991573-B580-498C-B1FC-A28AA9BDDDE1}">
      <dgm:prSet phldrT="[Text]"/>
      <dgm:spPr/>
      <dgm:t>
        <a:bodyPr/>
        <a:lstStyle/>
        <a:p>
          <a:r>
            <a:rPr lang="de-DE" dirty="0"/>
            <a:t>- Klassifizieren von Textteilen mit </a:t>
          </a:r>
          <a:r>
            <a:rPr lang="de-DE" dirty="0" err="1"/>
            <a:t>ChatGPT</a:t>
          </a:r>
          <a:endParaRPr lang="de-DE" dirty="0"/>
        </a:p>
      </dgm:t>
    </dgm:pt>
    <dgm:pt modelId="{ACA4B3AA-E7EF-4C23-90D2-87D2E9D12650}" type="parTrans" cxnId="{079A7DD3-D093-406E-A68E-2A2DC88458FE}">
      <dgm:prSet/>
      <dgm:spPr/>
      <dgm:t>
        <a:bodyPr/>
        <a:lstStyle/>
        <a:p>
          <a:endParaRPr lang="de-DE"/>
        </a:p>
      </dgm:t>
    </dgm:pt>
    <dgm:pt modelId="{63EB0A5E-B131-4415-BD43-3276513CA681}" type="sibTrans" cxnId="{079A7DD3-D093-406E-A68E-2A2DC88458FE}">
      <dgm:prSet/>
      <dgm:spPr/>
      <dgm:t>
        <a:bodyPr/>
        <a:lstStyle/>
        <a:p>
          <a:endParaRPr lang="de-DE"/>
        </a:p>
      </dgm:t>
    </dgm:pt>
    <dgm:pt modelId="{7EFD04C9-26FE-4F41-B253-B9765E67ED37}">
      <dgm:prSet phldrT="[Text]"/>
      <dgm:spPr/>
      <dgm:t>
        <a:bodyPr/>
        <a:lstStyle/>
        <a:p>
          <a:r>
            <a:rPr lang="de-DE" dirty="0"/>
            <a:t>- Feedback</a:t>
          </a:r>
        </a:p>
      </dgm:t>
    </dgm:pt>
    <dgm:pt modelId="{8D332D30-2E2B-4D52-89FE-6B56013CB9FE}" type="parTrans" cxnId="{881249FC-9DA2-4ACB-9953-4871B987CDC3}">
      <dgm:prSet/>
      <dgm:spPr/>
      <dgm:t>
        <a:bodyPr/>
        <a:lstStyle/>
        <a:p>
          <a:endParaRPr lang="de-DE"/>
        </a:p>
      </dgm:t>
    </dgm:pt>
    <dgm:pt modelId="{9436CAE8-1362-4CB9-A7A2-27EC321D585D}" type="sibTrans" cxnId="{881249FC-9DA2-4ACB-9953-4871B987CDC3}">
      <dgm:prSet/>
      <dgm:spPr/>
      <dgm:t>
        <a:bodyPr/>
        <a:lstStyle/>
        <a:p>
          <a:endParaRPr lang="de-DE"/>
        </a:p>
      </dgm:t>
    </dgm:pt>
    <dgm:pt modelId="{8C905773-86A9-4280-979A-6D191AA55C6B}">
      <dgm:prSet phldrT="[Text]"/>
      <dgm:spPr/>
      <dgm:t>
        <a:bodyPr/>
        <a:lstStyle/>
        <a:p>
          <a:r>
            <a:rPr lang="de-DE" dirty="0"/>
            <a:t>- Künstliche Intelligenz</a:t>
          </a:r>
        </a:p>
      </dgm:t>
    </dgm:pt>
    <dgm:pt modelId="{DCF15DB1-08FD-4776-BA05-54D4B4030F5E}" type="parTrans" cxnId="{2EB05B32-E1ED-4AE0-8CA1-5C16432B02C0}">
      <dgm:prSet/>
      <dgm:spPr/>
      <dgm:t>
        <a:bodyPr/>
        <a:lstStyle/>
        <a:p>
          <a:endParaRPr lang="de-DE"/>
        </a:p>
      </dgm:t>
    </dgm:pt>
    <dgm:pt modelId="{EF68080D-218E-4B2C-A4AE-5A39E0420C21}" type="sibTrans" cxnId="{2EB05B32-E1ED-4AE0-8CA1-5C16432B02C0}">
      <dgm:prSet/>
      <dgm:spPr/>
      <dgm:t>
        <a:bodyPr/>
        <a:lstStyle/>
        <a:p>
          <a:endParaRPr lang="de-DE"/>
        </a:p>
      </dgm:t>
    </dgm:pt>
    <dgm:pt modelId="{30EAC82A-2C04-4627-BB55-72BB34C3F4C7}">
      <dgm:prSet phldrT="[Text]"/>
      <dgm:spPr/>
      <dgm:t>
        <a:bodyPr/>
        <a:lstStyle/>
        <a:p>
          <a:r>
            <a:rPr lang="de-DE" dirty="0"/>
            <a:t>- KI Feedback</a:t>
          </a:r>
        </a:p>
      </dgm:t>
    </dgm:pt>
    <dgm:pt modelId="{9A8F9108-D668-4040-87DD-1BFCD8386CF0}" type="parTrans" cxnId="{11134BD5-0402-49A2-A009-1674723F1FB9}">
      <dgm:prSet/>
      <dgm:spPr/>
      <dgm:t>
        <a:bodyPr/>
        <a:lstStyle/>
        <a:p>
          <a:endParaRPr lang="de-DE"/>
        </a:p>
      </dgm:t>
    </dgm:pt>
    <dgm:pt modelId="{7641E146-58BF-485D-A822-ADDAA7DAE3AC}" type="sibTrans" cxnId="{11134BD5-0402-49A2-A009-1674723F1FB9}">
      <dgm:prSet/>
      <dgm:spPr/>
      <dgm:t>
        <a:bodyPr/>
        <a:lstStyle/>
        <a:p>
          <a:endParaRPr lang="de-DE"/>
        </a:p>
      </dgm:t>
    </dgm:pt>
    <dgm:pt modelId="{1E150009-9503-4727-BED9-547093EE7F1C}">
      <dgm:prSet phldrT="[Text]"/>
      <dgm:spPr/>
      <dgm:t>
        <a:bodyPr/>
        <a:lstStyle/>
        <a:p>
          <a:r>
            <a:rPr lang="de-DE" dirty="0"/>
            <a:t>- Kann KI-Feedback Schreiben fördern?</a:t>
          </a:r>
        </a:p>
      </dgm:t>
    </dgm:pt>
    <dgm:pt modelId="{47D3A102-7DF5-420B-BA7A-8286407F157D}" type="parTrans" cxnId="{75BE806F-9B2C-4A6D-A794-2DA59535E918}">
      <dgm:prSet/>
      <dgm:spPr/>
      <dgm:t>
        <a:bodyPr/>
        <a:lstStyle/>
        <a:p>
          <a:endParaRPr lang="de-DE"/>
        </a:p>
      </dgm:t>
    </dgm:pt>
    <dgm:pt modelId="{F905AA71-4FA4-4A09-B9B2-DFFAF3B80B48}" type="sibTrans" cxnId="{75BE806F-9B2C-4A6D-A794-2DA59535E918}">
      <dgm:prSet/>
      <dgm:spPr/>
      <dgm:t>
        <a:bodyPr/>
        <a:lstStyle/>
        <a:p>
          <a:endParaRPr lang="de-DE"/>
        </a:p>
      </dgm:t>
    </dgm:pt>
    <dgm:pt modelId="{83A74FA6-806D-4E16-9E15-779380F0D67B}">
      <dgm:prSet phldrT="[Text]"/>
      <dgm:spPr>
        <a:solidFill>
          <a:schemeClr val="accent5">
            <a:lumMod val="40000"/>
            <a:lumOff val="60000"/>
          </a:schemeClr>
        </a:solidFill>
      </dgm:spPr>
      <dgm:t>
        <a:bodyPr/>
        <a:lstStyle/>
        <a:p>
          <a:r>
            <a:rPr lang="de-DE" dirty="0"/>
            <a:t>Übung</a:t>
          </a:r>
        </a:p>
      </dgm:t>
    </dgm:pt>
    <dgm:pt modelId="{DB8473EB-114F-40BB-A652-F63FBEFB40EB}" type="sibTrans" cxnId="{62C3408D-CC86-468D-90B0-29CBC777E0AB}">
      <dgm:prSet/>
      <dgm:spPr/>
      <dgm:t>
        <a:bodyPr/>
        <a:lstStyle/>
        <a:p>
          <a:endParaRPr lang="de-DE"/>
        </a:p>
      </dgm:t>
    </dgm:pt>
    <dgm:pt modelId="{8587D35F-18CF-49A3-BBED-74ABB3E0116E}" type="parTrans" cxnId="{62C3408D-CC86-468D-90B0-29CBC777E0AB}">
      <dgm:prSet/>
      <dgm:spPr/>
      <dgm:t>
        <a:bodyPr/>
        <a:lstStyle/>
        <a:p>
          <a:endParaRPr lang="de-DE"/>
        </a:p>
      </dgm:t>
    </dgm:pt>
    <dgm:pt modelId="{43A951FD-B6D7-49A0-98BE-ED7515CF2660}">
      <dgm:prSet phldrT="[Text]"/>
      <dgm:spPr>
        <a:solidFill>
          <a:schemeClr val="accent5">
            <a:lumMod val="40000"/>
            <a:lumOff val="60000"/>
          </a:schemeClr>
        </a:solidFill>
      </dgm:spPr>
      <dgm:t>
        <a:bodyPr/>
        <a:lstStyle/>
        <a:p>
          <a:r>
            <a:rPr lang="de-DE" dirty="0"/>
            <a:t>Automatisierte Textbeurteilung</a:t>
          </a:r>
        </a:p>
      </dgm:t>
    </dgm:pt>
    <dgm:pt modelId="{77A53810-954D-4F4E-8C38-7932889D8711}" type="parTrans" cxnId="{119B9D92-3E0B-4144-A2B3-291A4AA57557}">
      <dgm:prSet/>
      <dgm:spPr/>
      <dgm:t>
        <a:bodyPr/>
        <a:lstStyle/>
        <a:p>
          <a:endParaRPr lang="de-DE"/>
        </a:p>
      </dgm:t>
    </dgm:pt>
    <dgm:pt modelId="{05C2016E-82C6-492B-BB3A-6A201A549644}" type="sibTrans" cxnId="{119B9D92-3E0B-4144-A2B3-291A4AA57557}">
      <dgm:prSet/>
      <dgm:spPr/>
      <dgm:t>
        <a:bodyPr/>
        <a:lstStyle/>
        <a:p>
          <a:endParaRPr lang="de-DE"/>
        </a:p>
      </dgm:t>
    </dgm:pt>
    <dgm:pt modelId="{1D3EF6C4-9E73-4CBF-81AD-4A426990CA14}">
      <dgm:prSet phldrT="[Text]"/>
      <dgm:spPr/>
      <dgm:t>
        <a:bodyPr/>
        <a:lstStyle/>
        <a:p>
          <a:r>
            <a:rPr lang="de-DE" dirty="0"/>
            <a:t>- Vorstellungsrunde</a:t>
          </a:r>
        </a:p>
        <a:p>
          <a:r>
            <a:rPr lang="de-DE" dirty="0"/>
            <a:t>- Check-In Question</a:t>
          </a:r>
        </a:p>
      </dgm:t>
    </dgm:pt>
    <dgm:pt modelId="{77F2C92D-B10E-412D-8A72-42AC9B5725C5}" type="parTrans" cxnId="{A90CD767-E9F9-4449-8A75-A32EAFA8AF5C}">
      <dgm:prSet/>
      <dgm:spPr/>
      <dgm:t>
        <a:bodyPr/>
        <a:lstStyle/>
        <a:p>
          <a:endParaRPr lang="de-DE"/>
        </a:p>
      </dgm:t>
    </dgm:pt>
    <dgm:pt modelId="{4078CF68-15EA-4100-B776-9A9A7D5D32AB}" type="sibTrans" cxnId="{A90CD767-E9F9-4449-8A75-A32EAFA8AF5C}">
      <dgm:prSet/>
      <dgm:spPr/>
      <dgm:t>
        <a:bodyPr/>
        <a:lstStyle/>
        <a:p>
          <a:endParaRPr lang="de-DE"/>
        </a:p>
      </dgm:t>
    </dgm:pt>
    <dgm:pt modelId="{6FD1636F-0D2E-4B69-BD0C-46CDC5C379F7}">
      <dgm:prSet phldrT="[Text]"/>
      <dgm:spPr/>
      <dgm:t>
        <a:bodyPr/>
        <a:lstStyle/>
        <a:p>
          <a:r>
            <a:rPr lang="de-DE" dirty="0"/>
            <a:t>- Ziele des Tages</a:t>
          </a:r>
        </a:p>
      </dgm:t>
    </dgm:pt>
    <dgm:pt modelId="{FA9B992C-6BD5-4CA8-94C6-50932BB2DAD3}" type="parTrans" cxnId="{28572552-659E-4D5A-89F9-5BBEF8A38BF9}">
      <dgm:prSet/>
      <dgm:spPr/>
      <dgm:t>
        <a:bodyPr/>
        <a:lstStyle/>
        <a:p>
          <a:endParaRPr lang="de-DE"/>
        </a:p>
      </dgm:t>
    </dgm:pt>
    <dgm:pt modelId="{7AC2BEAE-EBAB-48F5-9605-A79A454EB6AB}" type="sibTrans" cxnId="{28572552-659E-4D5A-89F9-5BBEF8A38BF9}">
      <dgm:prSet/>
      <dgm:spPr/>
      <dgm:t>
        <a:bodyPr/>
        <a:lstStyle/>
        <a:p>
          <a:endParaRPr lang="de-DE"/>
        </a:p>
      </dgm:t>
    </dgm:pt>
    <dgm:pt modelId="{B910455B-1406-4D58-89D1-0227D31FBA5F}" type="pres">
      <dgm:prSet presAssocID="{1F506C56-4000-4849-B2EE-E724A2A60886}" presName="Name0" presStyleCnt="0">
        <dgm:presLayoutVars>
          <dgm:chMax val="5"/>
          <dgm:chPref val="5"/>
          <dgm:dir/>
          <dgm:animLvl val="lvl"/>
        </dgm:presLayoutVars>
      </dgm:prSet>
      <dgm:spPr/>
      <dgm:t>
        <a:bodyPr/>
        <a:lstStyle/>
        <a:p>
          <a:endParaRPr lang="de-DE"/>
        </a:p>
      </dgm:t>
    </dgm:pt>
    <dgm:pt modelId="{36473866-E1D6-4AEC-AD72-929199D87418}" type="pres">
      <dgm:prSet presAssocID="{D0D670A8-8118-4B0E-B0CE-4EFDE0C8220E}" presName="parentText1" presStyleLbl="node1" presStyleIdx="0" presStyleCnt="4">
        <dgm:presLayoutVars>
          <dgm:chMax/>
          <dgm:chPref val="3"/>
          <dgm:bulletEnabled val="1"/>
        </dgm:presLayoutVars>
      </dgm:prSet>
      <dgm:spPr/>
      <dgm:t>
        <a:bodyPr/>
        <a:lstStyle/>
        <a:p>
          <a:endParaRPr lang="de-DE"/>
        </a:p>
      </dgm:t>
    </dgm:pt>
    <dgm:pt modelId="{B2B80F68-20EB-4B67-A38E-FD81FD334F48}" type="pres">
      <dgm:prSet presAssocID="{D0D670A8-8118-4B0E-B0CE-4EFDE0C8220E}" presName="childText1" presStyleLbl="solidAlignAcc1" presStyleIdx="0" presStyleCnt="4">
        <dgm:presLayoutVars>
          <dgm:chMax val="0"/>
          <dgm:chPref val="0"/>
          <dgm:bulletEnabled val="1"/>
        </dgm:presLayoutVars>
      </dgm:prSet>
      <dgm:spPr/>
      <dgm:t>
        <a:bodyPr/>
        <a:lstStyle/>
        <a:p>
          <a:endParaRPr lang="de-DE"/>
        </a:p>
      </dgm:t>
    </dgm:pt>
    <dgm:pt modelId="{2F659FE6-DC0A-4720-8AC5-DB3AFEFBDA9D}" type="pres">
      <dgm:prSet presAssocID="{43A951FD-B6D7-49A0-98BE-ED7515CF2660}" presName="parentText2" presStyleLbl="node1" presStyleIdx="1" presStyleCnt="4">
        <dgm:presLayoutVars>
          <dgm:chMax/>
          <dgm:chPref val="3"/>
          <dgm:bulletEnabled val="1"/>
        </dgm:presLayoutVars>
      </dgm:prSet>
      <dgm:spPr/>
      <dgm:t>
        <a:bodyPr/>
        <a:lstStyle/>
        <a:p>
          <a:endParaRPr lang="de-DE"/>
        </a:p>
      </dgm:t>
    </dgm:pt>
    <dgm:pt modelId="{8FD4C18F-D8C7-453A-867D-DD51D447B422}" type="pres">
      <dgm:prSet presAssocID="{43A951FD-B6D7-49A0-98BE-ED7515CF2660}" presName="childText2" presStyleLbl="solidAlignAcc1" presStyleIdx="1" presStyleCnt="4">
        <dgm:presLayoutVars>
          <dgm:chMax val="0"/>
          <dgm:chPref val="0"/>
          <dgm:bulletEnabled val="1"/>
        </dgm:presLayoutVars>
      </dgm:prSet>
      <dgm:spPr/>
      <dgm:t>
        <a:bodyPr/>
        <a:lstStyle/>
        <a:p>
          <a:endParaRPr lang="de-DE"/>
        </a:p>
      </dgm:t>
    </dgm:pt>
    <dgm:pt modelId="{FADAB63E-D867-4EDE-B4FC-D69908E77E79}" type="pres">
      <dgm:prSet presAssocID="{F79B01EA-70C4-437B-BB88-56007463E200}" presName="parentText3" presStyleLbl="node1" presStyleIdx="2" presStyleCnt="4">
        <dgm:presLayoutVars>
          <dgm:chMax/>
          <dgm:chPref val="3"/>
          <dgm:bulletEnabled val="1"/>
        </dgm:presLayoutVars>
      </dgm:prSet>
      <dgm:spPr/>
      <dgm:t>
        <a:bodyPr/>
        <a:lstStyle/>
        <a:p>
          <a:endParaRPr lang="de-DE"/>
        </a:p>
      </dgm:t>
    </dgm:pt>
    <dgm:pt modelId="{D6EAA817-5F40-442C-B825-0F38739A7646}" type="pres">
      <dgm:prSet presAssocID="{F79B01EA-70C4-437B-BB88-56007463E200}" presName="childText3" presStyleLbl="solidAlignAcc1" presStyleIdx="2" presStyleCnt="4">
        <dgm:presLayoutVars>
          <dgm:chMax val="0"/>
          <dgm:chPref val="0"/>
          <dgm:bulletEnabled val="1"/>
        </dgm:presLayoutVars>
      </dgm:prSet>
      <dgm:spPr/>
      <dgm:t>
        <a:bodyPr/>
        <a:lstStyle/>
        <a:p>
          <a:endParaRPr lang="de-DE"/>
        </a:p>
      </dgm:t>
    </dgm:pt>
    <dgm:pt modelId="{5755DA04-8A47-4638-B0D1-78F2CC7B817C}" type="pres">
      <dgm:prSet presAssocID="{83A74FA6-806D-4E16-9E15-779380F0D67B}" presName="parentText4" presStyleLbl="node1" presStyleIdx="3" presStyleCnt="4">
        <dgm:presLayoutVars>
          <dgm:chMax/>
          <dgm:chPref val="3"/>
          <dgm:bulletEnabled val="1"/>
        </dgm:presLayoutVars>
      </dgm:prSet>
      <dgm:spPr/>
      <dgm:t>
        <a:bodyPr/>
        <a:lstStyle/>
        <a:p>
          <a:endParaRPr lang="de-DE"/>
        </a:p>
      </dgm:t>
    </dgm:pt>
    <dgm:pt modelId="{1C2FD443-8B89-456C-BDD4-6C599574EE3F}" type="pres">
      <dgm:prSet presAssocID="{83A74FA6-806D-4E16-9E15-779380F0D67B}" presName="childText4" presStyleLbl="solidAlignAcc1" presStyleIdx="3" presStyleCnt="4">
        <dgm:presLayoutVars>
          <dgm:chMax val="0"/>
          <dgm:chPref val="0"/>
          <dgm:bulletEnabled val="1"/>
        </dgm:presLayoutVars>
      </dgm:prSet>
      <dgm:spPr/>
      <dgm:t>
        <a:bodyPr/>
        <a:lstStyle/>
        <a:p>
          <a:endParaRPr lang="de-DE"/>
        </a:p>
      </dgm:t>
    </dgm:pt>
  </dgm:ptLst>
  <dgm:cxnLst>
    <dgm:cxn modelId="{C5B50B31-A201-4FA9-956E-5C4CC60BE11B}" type="presOf" srcId="{B08ACCB7-E2A7-4C81-B963-F2B96E082053}" destId="{8FD4C18F-D8C7-453A-867D-DD51D447B422}" srcOrd="0" destOrd="0" presId="urn:microsoft.com/office/officeart/2009/3/layout/IncreasingArrowsProcess"/>
    <dgm:cxn modelId="{28572552-659E-4D5A-89F9-5BBEF8A38BF9}" srcId="{D0D670A8-8118-4B0E-B0CE-4EFDE0C8220E}" destId="{6FD1636F-0D2E-4B69-BD0C-46CDC5C379F7}" srcOrd="1" destOrd="0" parTransId="{FA9B992C-6BD5-4CA8-94C6-50932BB2DAD3}" sibTransId="{7AC2BEAE-EBAB-48F5-9605-A79A454EB6AB}"/>
    <dgm:cxn modelId="{E046C05C-2B1C-448F-8D43-F149CDC53CF3}" srcId="{1F506C56-4000-4849-B2EE-E724A2A60886}" destId="{F79B01EA-70C4-437B-BB88-56007463E200}" srcOrd="2" destOrd="0" parTransId="{6EED6595-7A39-4944-959C-E140F871D544}" sibTransId="{3B6C3F93-65A1-4ACB-9B68-B27D3195D128}"/>
    <dgm:cxn modelId="{437AB281-23BE-4C01-A966-76156F75AE4C}" type="presOf" srcId="{F7991573-B580-498C-B1FC-A28AA9BDDDE1}" destId="{1C2FD443-8B89-456C-BDD4-6C599574EE3F}" srcOrd="0" destOrd="0" presId="urn:microsoft.com/office/officeart/2009/3/layout/IncreasingArrowsProcess"/>
    <dgm:cxn modelId="{119B9D92-3E0B-4144-A2B3-291A4AA57557}" srcId="{1F506C56-4000-4849-B2EE-E724A2A60886}" destId="{43A951FD-B6D7-49A0-98BE-ED7515CF2660}" srcOrd="1" destOrd="0" parTransId="{77A53810-954D-4F4E-8C38-7932889D8711}" sibTransId="{05C2016E-82C6-492B-BB3A-6A201A549644}"/>
    <dgm:cxn modelId="{7863FAD0-C217-4334-94AF-71821383E424}" type="presOf" srcId="{6FD1636F-0D2E-4B69-BD0C-46CDC5C379F7}" destId="{B2B80F68-20EB-4B67-A38E-FD81FD334F48}" srcOrd="0" destOrd="1" presId="urn:microsoft.com/office/officeart/2009/3/layout/IncreasingArrowsProcess"/>
    <dgm:cxn modelId="{A90CD767-E9F9-4449-8A75-A32EAFA8AF5C}" srcId="{D0D670A8-8118-4B0E-B0CE-4EFDE0C8220E}" destId="{1D3EF6C4-9E73-4CBF-81AD-4A426990CA14}" srcOrd="0" destOrd="0" parTransId="{77F2C92D-B10E-412D-8A72-42AC9B5725C5}" sibTransId="{4078CF68-15EA-4100-B776-9A9A7D5D32AB}"/>
    <dgm:cxn modelId="{881249FC-9DA2-4ACB-9953-4871B987CDC3}" srcId="{43A951FD-B6D7-49A0-98BE-ED7515CF2660}" destId="{7EFD04C9-26FE-4F41-B253-B9765E67ED37}" srcOrd="1" destOrd="0" parTransId="{8D332D30-2E2B-4D52-89FE-6B56013CB9FE}" sibTransId="{9436CAE8-1362-4CB9-A7A2-27EC321D585D}"/>
    <dgm:cxn modelId="{3249EC51-3022-452C-A2B2-45DBDFA9E5B9}" srcId="{43A951FD-B6D7-49A0-98BE-ED7515CF2660}" destId="{B08ACCB7-E2A7-4C81-B963-F2B96E082053}" srcOrd="0" destOrd="0" parTransId="{F803ACD8-DC95-4993-9077-E5DF5D9E758B}" sibTransId="{552C77B2-801E-41B0-BD8C-EF818EC0BDB0}"/>
    <dgm:cxn modelId="{E26BD8D7-B7C6-4504-B1BA-CD4DED8DA9C1}" type="presOf" srcId="{7EFD04C9-26FE-4F41-B253-B9765E67ED37}" destId="{8FD4C18F-D8C7-453A-867D-DD51D447B422}" srcOrd="0" destOrd="1" presId="urn:microsoft.com/office/officeart/2009/3/layout/IncreasingArrowsProcess"/>
    <dgm:cxn modelId="{A99BB6D0-AB94-4DD5-8E0C-CB8F7DE513EC}" type="presOf" srcId="{F79B01EA-70C4-437B-BB88-56007463E200}" destId="{FADAB63E-D867-4EDE-B4FC-D69908E77E79}" srcOrd="0" destOrd="0" presId="urn:microsoft.com/office/officeart/2009/3/layout/IncreasingArrowsProcess"/>
    <dgm:cxn modelId="{75BE806F-9B2C-4A6D-A794-2DA59535E918}" srcId="{F79B01EA-70C4-437B-BB88-56007463E200}" destId="{1E150009-9503-4727-BED9-547093EE7F1C}" srcOrd="1" destOrd="0" parTransId="{47D3A102-7DF5-420B-BA7A-8286407F157D}" sibTransId="{F905AA71-4FA4-4A09-B9B2-DFFAF3B80B48}"/>
    <dgm:cxn modelId="{7AAB7EF3-FD73-4E9E-BF01-D63768A56578}" srcId="{1F506C56-4000-4849-B2EE-E724A2A60886}" destId="{D0D670A8-8118-4B0E-B0CE-4EFDE0C8220E}" srcOrd="0" destOrd="0" parTransId="{DE724C55-C4AE-484D-91F4-CEC1696054A6}" sibTransId="{CA0C9BF1-2D26-4883-9A6C-40D2CA73F19B}"/>
    <dgm:cxn modelId="{CFF4B162-E599-4B24-941F-59E559D7B64B}" type="presOf" srcId="{D0D670A8-8118-4B0E-B0CE-4EFDE0C8220E}" destId="{36473866-E1D6-4AEC-AD72-929199D87418}" srcOrd="0" destOrd="0" presId="urn:microsoft.com/office/officeart/2009/3/layout/IncreasingArrowsProcess"/>
    <dgm:cxn modelId="{10C163E9-0450-40BD-89D7-4EE2739B9C02}" srcId="{F79B01EA-70C4-437B-BB88-56007463E200}" destId="{7BDFDC7C-DC9E-4BED-A01E-B8DA8B606219}" srcOrd="0" destOrd="0" parTransId="{C1435284-41E6-4E45-94C4-0B8CCD34A65C}" sibTransId="{F44EBB52-0934-47FB-B466-5AA3DDA6D21D}"/>
    <dgm:cxn modelId="{11134BD5-0402-49A2-A009-1674723F1FB9}" srcId="{43A951FD-B6D7-49A0-98BE-ED7515CF2660}" destId="{30EAC82A-2C04-4627-BB55-72BB34C3F4C7}" srcOrd="3" destOrd="0" parTransId="{9A8F9108-D668-4040-87DD-1BFCD8386CF0}" sibTransId="{7641E146-58BF-485D-A822-ADDAA7DAE3AC}"/>
    <dgm:cxn modelId="{D8201DF2-1336-45E1-8E23-F4045867C9C5}" type="presOf" srcId="{1E150009-9503-4727-BED9-547093EE7F1C}" destId="{D6EAA817-5F40-442C-B825-0F38739A7646}" srcOrd="0" destOrd="1" presId="urn:microsoft.com/office/officeart/2009/3/layout/IncreasingArrowsProcess"/>
    <dgm:cxn modelId="{8E6A0BC1-EA53-4AC4-884C-342C15AB301E}" type="presOf" srcId="{30EAC82A-2C04-4627-BB55-72BB34C3F4C7}" destId="{8FD4C18F-D8C7-453A-867D-DD51D447B422}" srcOrd="0" destOrd="3" presId="urn:microsoft.com/office/officeart/2009/3/layout/IncreasingArrowsProcess"/>
    <dgm:cxn modelId="{7F4D36A0-F6E6-4211-8BD0-CC07B1801468}" type="presOf" srcId="{43A951FD-B6D7-49A0-98BE-ED7515CF2660}" destId="{2F659FE6-DC0A-4720-8AC5-DB3AFEFBDA9D}" srcOrd="0" destOrd="0" presId="urn:microsoft.com/office/officeart/2009/3/layout/IncreasingArrowsProcess"/>
    <dgm:cxn modelId="{ECF188C0-D192-4D21-A52F-FB48D4BC6A3C}" type="presOf" srcId="{83A74FA6-806D-4E16-9E15-779380F0D67B}" destId="{5755DA04-8A47-4638-B0D1-78F2CC7B817C}" srcOrd="0" destOrd="0" presId="urn:microsoft.com/office/officeart/2009/3/layout/IncreasingArrowsProcess"/>
    <dgm:cxn modelId="{8BF7643C-EDE9-4DBD-85A8-D154405E4EC7}" type="presOf" srcId="{1D3EF6C4-9E73-4CBF-81AD-4A426990CA14}" destId="{B2B80F68-20EB-4B67-A38E-FD81FD334F48}" srcOrd="0" destOrd="0" presId="urn:microsoft.com/office/officeart/2009/3/layout/IncreasingArrowsProcess"/>
    <dgm:cxn modelId="{2EB05B32-E1ED-4AE0-8CA1-5C16432B02C0}" srcId="{43A951FD-B6D7-49A0-98BE-ED7515CF2660}" destId="{8C905773-86A9-4280-979A-6D191AA55C6B}" srcOrd="2" destOrd="0" parTransId="{DCF15DB1-08FD-4776-BA05-54D4B4030F5E}" sibTransId="{EF68080D-218E-4B2C-A4AE-5A39E0420C21}"/>
    <dgm:cxn modelId="{CD628407-A97B-44AA-9A6A-3899F57FB98D}" type="presOf" srcId="{1F506C56-4000-4849-B2EE-E724A2A60886}" destId="{B910455B-1406-4D58-89D1-0227D31FBA5F}" srcOrd="0" destOrd="0" presId="urn:microsoft.com/office/officeart/2009/3/layout/IncreasingArrowsProcess"/>
    <dgm:cxn modelId="{079A7DD3-D093-406E-A68E-2A2DC88458FE}" srcId="{83A74FA6-806D-4E16-9E15-779380F0D67B}" destId="{F7991573-B580-498C-B1FC-A28AA9BDDDE1}" srcOrd="0" destOrd="0" parTransId="{ACA4B3AA-E7EF-4C23-90D2-87D2E9D12650}" sibTransId="{63EB0A5E-B131-4415-BD43-3276513CA681}"/>
    <dgm:cxn modelId="{62C3408D-CC86-468D-90B0-29CBC777E0AB}" srcId="{1F506C56-4000-4849-B2EE-E724A2A60886}" destId="{83A74FA6-806D-4E16-9E15-779380F0D67B}" srcOrd="3" destOrd="0" parTransId="{8587D35F-18CF-49A3-BBED-74ABB3E0116E}" sibTransId="{DB8473EB-114F-40BB-A652-F63FBEFB40EB}"/>
    <dgm:cxn modelId="{6ECF1E8A-8738-48BF-A745-AB6525400C0B}" type="presOf" srcId="{8C905773-86A9-4280-979A-6D191AA55C6B}" destId="{8FD4C18F-D8C7-453A-867D-DD51D447B422}" srcOrd="0" destOrd="2" presId="urn:microsoft.com/office/officeart/2009/3/layout/IncreasingArrowsProcess"/>
    <dgm:cxn modelId="{C82F3850-FF8F-410D-8306-77F1E9F02163}" type="presOf" srcId="{7BDFDC7C-DC9E-4BED-A01E-B8DA8B606219}" destId="{D6EAA817-5F40-442C-B825-0F38739A7646}" srcOrd="0" destOrd="0" presId="urn:microsoft.com/office/officeart/2009/3/layout/IncreasingArrowsProcess"/>
    <dgm:cxn modelId="{CA4D7832-C049-4D02-A567-59245A2861A3}" type="presParOf" srcId="{B910455B-1406-4D58-89D1-0227D31FBA5F}" destId="{36473866-E1D6-4AEC-AD72-929199D87418}" srcOrd="0" destOrd="0" presId="urn:microsoft.com/office/officeart/2009/3/layout/IncreasingArrowsProcess"/>
    <dgm:cxn modelId="{3CBB50FF-53BD-4321-9593-341A9AFF1046}" type="presParOf" srcId="{B910455B-1406-4D58-89D1-0227D31FBA5F}" destId="{B2B80F68-20EB-4B67-A38E-FD81FD334F48}" srcOrd="1" destOrd="0" presId="urn:microsoft.com/office/officeart/2009/3/layout/IncreasingArrowsProcess"/>
    <dgm:cxn modelId="{D01135C0-6AE6-4029-8E6F-F1E9151762A4}" type="presParOf" srcId="{B910455B-1406-4D58-89D1-0227D31FBA5F}" destId="{2F659FE6-DC0A-4720-8AC5-DB3AFEFBDA9D}" srcOrd="2" destOrd="0" presId="urn:microsoft.com/office/officeart/2009/3/layout/IncreasingArrowsProcess"/>
    <dgm:cxn modelId="{0D0A4C23-519D-49F7-9586-CCE1E052416C}" type="presParOf" srcId="{B910455B-1406-4D58-89D1-0227D31FBA5F}" destId="{8FD4C18F-D8C7-453A-867D-DD51D447B422}" srcOrd="3" destOrd="0" presId="urn:microsoft.com/office/officeart/2009/3/layout/IncreasingArrowsProcess"/>
    <dgm:cxn modelId="{8BEE5D30-A68A-404A-BD1B-D30D25276E01}" type="presParOf" srcId="{B910455B-1406-4D58-89D1-0227D31FBA5F}" destId="{FADAB63E-D867-4EDE-B4FC-D69908E77E79}" srcOrd="4" destOrd="0" presId="urn:microsoft.com/office/officeart/2009/3/layout/IncreasingArrowsProcess"/>
    <dgm:cxn modelId="{FEC40777-16FB-448E-9940-D3AB175334BA}" type="presParOf" srcId="{B910455B-1406-4D58-89D1-0227D31FBA5F}" destId="{D6EAA817-5F40-442C-B825-0F38739A7646}" srcOrd="5" destOrd="0" presId="urn:microsoft.com/office/officeart/2009/3/layout/IncreasingArrowsProcess"/>
    <dgm:cxn modelId="{0FEADF49-5942-4483-94DE-6E2958D09765}" type="presParOf" srcId="{B910455B-1406-4D58-89D1-0227D31FBA5F}" destId="{5755DA04-8A47-4638-B0D1-78F2CC7B817C}" srcOrd="6" destOrd="0" presId="urn:microsoft.com/office/officeart/2009/3/layout/IncreasingArrowsProcess"/>
    <dgm:cxn modelId="{AB3964BD-5A33-4806-9B79-F0F867D96A7A}" type="presParOf" srcId="{B910455B-1406-4D58-89D1-0227D31FBA5F}" destId="{1C2FD443-8B89-456C-BDD4-6C599574EE3F}"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3866-E1D6-4AEC-AD72-929199D87418}">
      <dsp:nvSpPr>
        <dsp:cNvPr id="0" name=""/>
        <dsp:cNvSpPr/>
      </dsp:nvSpPr>
      <dsp:spPr>
        <a:xfrm>
          <a:off x="1178927" y="28504"/>
          <a:ext cx="6114517" cy="89018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Aufgabe aus der letzten Woche</a:t>
          </a:r>
        </a:p>
      </dsp:txBody>
      <dsp:txXfrm>
        <a:off x="1178927" y="251049"/>
        <a:ext cx="5891972" cy="445091"/>
      </dsp:txXfrm>
    </dsp:sp>
    <dsp:sp modelId="{B2B80F68-20EB-4B67-A38E-FD81FD334F48}">
      <dsp:nvSpPr>
        <dsp:cNvPr id="0" name=""/>
        <dsp:cNvSpPr/>
      </dsp:nvSpPr>
      <dsp:spPr>
        <a:xfrm>
          <a:off x="1178927" y="716415"/>
          <a:ext cx="1409396" cy="164656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a:t>- </a:t>
          </a:r>
        </a:p>
      </dsp:txBody>
      <dsp:txXfrm>
        <a:off x="1178927" y="716415"/>
        <a:ext cx="1409396" cy="1646568"/>
      </dsp:txXfrm>
    </dsp:sp>
    <dsp:sp modelId="{2F659FE6-DC0A-4720-8AC5-DB3AFEFBDA9D}">
      <dsp:nvSpPr>
        <dsp:cNvPr id="0" name=""/>
        <dsp:cNvSpPr/>
      </dsp:nvSpPr>
      <dsp:spPr>
        <a:xfrm>
          <a:off x="2588324" y="325126"/>
          <a:ext cx="4705120"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Automatisierte Textbeurteilung</a:t>
          </a:r>
        </a:p>
      </dsp:txBody>
      <dsp:txXfrm>
        <a:off x="2588324" y="547671"/>
        <a:ext cx="4482575" cy="445091"/>
      </dsp:txXfrm>
    </dsp:sp>
    <dsp:sp modelId="{8FD4C18F-D8C7-453A-867D-DD51D447B422}">
      <dsp:nvSpPr>
        <dsp:cNvPr id="0" name=""/>
        <dsp:cNvSpPr/>
      </dsp:nvSpPr>
      <dsp:spPr>
        <a:xfrm>
          <a:off x="2588324" y="1013037"/>
          <a:ext cx="1409396" cy="160459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a:t>- Textbeurteilung</a:t>
          </a:r>
        </a:p>
        <a:p>
          <a:pPr lvl="0" algn="l" defTabSz="666750">
            <a:lnSpc>
              <a:spcPct val="90000"/>
            </a:lnSpc>
            <a:spcBef>
              <a:spcPct val="0"/>
            </a:spcBef>
            <a:spcAft>
              <a:spcPct val="35000"/>
            </a:spcAft>
          </a:pPr>
          <a:r>
            <a:rPr lang="de-DE" sz="1500" kern="1200" dirty="0"/>
            <a:t>- Feedback</a:t>
          </a:r>
        </a:p>
        <a:p>
          <a:pPr lvl="0" algn="l" defTabSz="666750">
            <a:lnSpc>
              <a:spcPct val="90000"/>
            </a:lnSpc>
            <a:spcBef>
              <a:spcPct val="0"/>
            </a:spcBef>
            <a:spcAft>
              <a:spcPct val="35000"/>
            </a:spcAft>
          </a:pPr>
          <a:r>
            <a:rPr lang="de-DE" sz="1500" kern="1200" dirty="0"/>
            <a:t>- Künstliche Intelligenz</a:t>
          </a:r>
        </a:p>
        <a:p>
          <a:pPr lvl="0" algn="l" defTabSz="666750">
            <a:lnSpc>
              <a:spcPct val="90000"/>
            </a:lnSpc>
            <a:spcBef>
              <a:spcPct val="0"/>
            </a:spcBef>
            <a:spcAft>
              <a:spcPct val="35000"/>
            </a:spcAft>
          </a:pPr>
          <a:r>
            <a:rPr lang="de-DE" sz="1500" kern="1200" dirty="0"/>
            <a:t>- KI Feedback</a:t>
          </a:r>
        </a:p>
      </dsp:txBody>
      <dsp:txXfrm>
        <a:off x="2588324" y="1013037"/>
        <a:ext cx="1409396" cy="1604599"/>
      </dsp:txXfrm>
    </dsp:sp>
    <dsp:sp modelId="{FADAB63E-D867-4EDE-B4FC-D69908E77E79}">
      <dsp:nvSpPr>
        <dsp:cNvPr id="0" name=""/>
        <dsp:cNvSpPr/>
      </dsp:nvSpPr>
      <dsp:spPr>
        <a:xfrm>
          <a:off x="3997720" y="621748"/>
          <a:ext cx="3295724"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Empirische Studien</a:t>
          </a:r>
        </a:p>
      </dsp:txBody>
      <dsp:txXfrm>
        <a:off x="3997720" y="844293"/>
        <a:ext cx="3073179" cy="445091"/>
      </dsp:txXfrm>
    </dsp:sp>
    <dsp:sp modelId="{D6EAA817-5F40-442C-B825-0F38739A7646}">
      <dsp:nvSpPr>
        <dsp:cNvPr id="0" name=""/>
        <dsp:cNvSpPr/>
      </dsp:nvSpPr>
      <dsp:spPr>
        <a:xfrm>
          <a:off x="3997720" y="1309659"/>
          <a:ext cx="1409396" cy="161532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a:t>- Wie genau beurteilt eine KI-Texte?</a:t>
          </a:r>
        </a:p>
        <a:p>
          <a:pPr lvl="0" algn="l" defTabSz="666750">
            <a:lnSpc>
              <a:spcPct val="90000"/>
            </a:lnSpc>
            <a:spcBef>
              <a:spcPct val="0"/>
            </a:spcBef>
            <a:spcAft>
              <a:spcPct val="35000"/>
            </a:spcAft>
          </a:pPr>
          <a:r>
            <a:rPr lang="de-DE" sz="1500" kern="1200" dirty="0"/>
            <a:t>- Kann KI-Feedback Schreiben fördern?</a:t>
          </a:r>
        </a:p>
      </dsp:txBody>
      <dsp:txXfrm>
        <a:off x="3997720" y="1309659"/>
        <a:ext cx="1409396" cy="1615328"/>
      </dsp:txXfrm>
    </dsp:sp>
    <dsp:sp modelId="{5755DA04-8A47-4638-B0D1-78F2CC7B817C}">
      <dsp:nvSpPr>
        <dsp:cNvPr id="0" name=""/>
        <dsp:cNvSpPr/>
      </dsp:nvSpPr>
      <dsp:spPr>
        <a:xfrm>
          <a:off x="5407116" y="918371"/>
          <a:ext cx="1886328"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Übung</a:t>
          </a:r>
        </a:p>
      </dsp:txBody>
      <dsp:txXfrm>
        <a:off x="5407116" y="1140916"/>
        <a:ext cx="1663783" cy="445091"/>
      </dsp:txXfrm>
    </dsp:sp>
    <dsp:sp modelId="{1C2FD443-8B89-456C-BDD4-6C599574EE3F}">
      <dsp:nvSpPr>
        <dsp:cNvPr id="0" name=""/>
        <dsp:cNvSpPr/>
      </dsp:nvSpPr>
      <dsp:spPr>
        <a:xfrm>
          <a:off x="5407116" y="1606281"/>
          <a:ext cx="1422236" cy="163426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a:t>- Klassifizieren von Textteilen mit </a:t>
          </a:r>
          <a:r>
            <a:rPr lang="de-DE" sz="1500" kern="1200" dirty="0" err="1"/>
            <a:t>ChatGPT</a:t>
          </a:r>
          <a:endParaRPr lang="de-DE" sz="1500" kern="1200" dirty="0"/>
        </a:p>
      </dsp:txBody>
      <dsp:txXfrm>
        <a:off x="5407116" y="1606281"/>
        <a:ext cx="1422236" cy="1634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3866-E1D6-4AEC-AD72-929199D87418}">
      <dsp:nvSpPr>
        <dsp:cNvPr id="0" name=""/>
        <dsp:cNvSpPr/>
      </dsp:nvSpPr>
      <dsp:spPr>
        <a:xfrm>
          <a:off x="1178927" y="28504"/>
          <a:ext cx="6114517" cy="89018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Aufgabe aus der letzten Woche</a:t>
          </a:r>
        </a:p>
      </dsp:txBody>
      <dsp:txXfrm>
        <a:off x="1178927" y="251049"/>
        <a:ext cx="5891972" cy="445091"/>
      </dsp:txXfrm>
    </dsp:sp>
    <dsp:sp modelId="{B2B80F68-20EB-4B67-A38E-FD81FD334F48}">
      <dsp:nvSpPr>
        <dsp:cNvPr id="0" name=""/>
        <dsp:cNvSpPr/>
      </dsp:nvSpPr>
      <dsp:spPr>
        <a:xfrm>
          <a:off x="1178927" y="716415"/>
          <a:ext cx="1409396" cy="164656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Vorstellungsrunde</a:t>
          </a:r>
        </a:p>
        <a:p>
          <a:pPr lvl="0" algn="l" defTabSz="533400">
            <a:lnSpc>
              <a:spcPct val="90000"/>
            </a:lnSpc>
            <a:spcBef>
              <a:spcPct val="0"/>
            </a:spcBef>
            <a:spcAft>
              <a:spcPct val="35000"/>
            </a:spcAft>
          </a:pPr>
          <a:r>
            <a:rPr lang="de-DE" sz="1200" kern="1200" dirty="0"/>
            <a:t>- Check-In Question</a:t>
          </a:r>
        </a:p>
        <a:p>
          <a:pPr lvl="0" algn="l" defTabSz="533400">
            <a:lnSpc>
              <a:spcPct val="90000"/>
            </a:lnSpc>
            <a:spcBef>
              <a:spcPct val="0"/>
            </a:spcBef>
            <a:spcAft>
              <a:spcPct val="35000"/>
            </a:spcAft>
          </a:pPr>
          <a:r>
            <a:rPr lang="de-DE" sz="1200" kern="1200" dirty="0"/>
            <a:t>- Ziele des Tages</a:t>
          </a:r>
        </a:p>
      </dsp:txBody>
      <dsp:txXfrm>
        <a:off x="1178927" y="716415"/>
        <a:ext cx="1409396" cy="1646568"/>
      </dsp:txXfrm>
    </dsp:sp>
    <dsp:sp modelId="{2F659FE6-DC0A-4720-8AC5-DB3AFEFBDA9D}">
      <dsp:nvSpPr>
        <dsp:cNvPr id="0" name=""/>
        <dsp:cNvSpPr/>
      </dsp:nvSpPr>
      <dsp:spPr>
        <a:xfrm>
          <a:off x="2588324" y="325126"/>
          <a:ext cx="4705120"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Automatisierte Textbeurteilung</a:t>
          </a:r>
        </a:p>
      </dsp:txBody>
      <dsp:txXfrm>
        <a:off x="2588324" y="547671"/>
        <a:ext cx="4482575" cy="445091"/>
      </dsp:txXfrm>
    </dsp:sp>
    <dsp:sp modelId="{8FD4C18F-D8C7-453A-867D-DD51D447B422}">
      <dsp:nvSpPr>
        <dsp:cNvPr id="0" name=""/>
        <dsp:cNvSpPr/>
      </dsp:nvSpPr>
      <dsp:spPr>
        <a:xfrm>
          <a:off x="2588324" y="1013037"/>
          <a:ext cx="1409396" cy="160459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Textbeurteilung</a:t>
          </a:r>
        </a:p>
        <a:p>
          <a:pPr lvl="0" algn="l" defTabSz="533400">
            <a:lnSpc>
              <a:spcPct val="90000"/>
            </a:lnSpc>
            <a:spcBef>
              <a:spcPct val="0"/>
            </a:spcBef>
            <a:spcAft>
              <a:spcPct val="35000"/>
            </a:spcAft>
          </a:pPr>
          <a:r>
            <a:rPr lang="de-DE" sz="1200" kern="1200" dirty="0"/>
            <a:t>- Feedback</a:t>
          </a:r>
        </a:p>
        <a:p>
          <a:pPr lvl="0" algn="l" defTabSz="533400">
            <a:lnSpc>
              <a:spcPct val="90000"/>
            </a:lnSpc>
            <a:spcBef>
              <a:spcPct val="0"/>
            </a:spcBef>
            <a:spcAft>
              <a:spcPct val="35000"/>
            </a:spcAft>
          </a:pPr>
          <a:r>
            <a:rPr lang="de-DE" sz="1200" kern="1200" dirty="0"/>
            <a:t>- Künstliche Intelligenz</a:t>
          </a:r>
        </a:p>
        <a:p>
          <a:pPr lvl="0" algn="l" defTabSz="533400">
            <a:lnSpc>
              <a:spcPct val="90000"/>
            </a:lnSpc>
            <a:spcBef>
              <a:spcPct val="0"/>
            </a:spcBef>
            <a:spcAft>
              <a:spcPct val="35000"/>
            </a:spcAft>
          </a:pPr>
          <a:r>
            <a:rPr lang="de-DE" sz="1200" kern="1200" dirty="0"/>
            <a:t>- KI Feedback</a:t>
          </a:r>
        </a:p>
      </dsp:txBody>
      <dsp:txXfrm>
        <a:off x="2588324" y="1013037"/>
        <a:ext cx="1409396" cy="1604599"/>
      </dsp:txXfrm>
    </dsp:sp>
    <dsp:sp modelId="{FADAB63E-D867-4EDE-B4FC-D69908E77E79}">
      <dsp:nvSpPr>
        <dsp:cNvPr id="0" name=""/>
        <dsp:cNvSpPr/>
      </dsp:nvSpPr>
      <dsp:spPr>
        <a:xfrm>
          <a:off x="3997720" y="621748"/>
          <a:ext cx="3295724"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Empirische Studien</a:t>
          </a:r>
        </a:p>
      </dsp:txBody>
      <dsp:txXfrm>
        <a:off x="3997720" y="844293"/>
        <a:ext cx="3073179" cy="445091"/>
      </dsp:txXfrm>
    </dsp:sp>
    <dsp:sp modelId="{D6EAA817-5F40-442C-B825-0F38739A7646}">
      <dsp:nvSpPr>
        <dsp:cNvPr id="0" name=""/>
        <dsp:cNvSpPr/>
      </dsp:nvSpPr>
      <dsp:spPr>
        <a:xfrm>
          <a:off x="3997720" y="1309659"/>
          <a:ext cx="1409396" cy="161532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Wie genau beurteilt eine KI-Texte?</a:t>
          </a:r>
        </a:p>
        <a:p>
          <a:pPr lvl="0" algn="l" defTabSz="533400">
            <a:lnSpc>
              <a:spcPct val="90000"/>
            </a:lnSpc>
            <a:spcBef>
              <a:spcPct val="0"/>
            </a:spcBef>
            <a:spcAft>
              <a:spcPct val="35000"/>
            </a:spcAft>
          </a:pPr>
          <a:r>
            <a:rPr lang="de-DE" sz="1200" kern="1200" dirty="0"/>
            <a:t>- Kann KI-Feedback Schreiben fördern?</a:t>
          </a:r>
        </a:p>
      </dsp:txBody>
      <dsp:txXfrm>
        <a:off x="3997720" y="1309659"/>
        <a:ext cx="1409396" cy="1615328"/>
      </dsp:txXfrm>
    </dsp:sp>
    <dsp:sp modelId="{5755DA04-8A47-4638-B0D1-78F2CC7B817C}">
      <dsp:nvSpPr>
        <dsp:cNvPr id="0" name=""/>
        <dsp:cNvSpPr/>
      </dsp:nvSpPr>
      <dsp:spPr>
        <a:xfrm>
          <a:off x="5407116" y="918371"/>
          <a:ext cx="1886328"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Übung</a:t>
          </a:r>
        </a:p>
      </dsp:txBody>
      <dsp:txXfrm>
        <a:off x="5407116" y="1140916"/>
        <a:ext cx="1663783" cy="445091"/>
      </dsp:txXfrm>
    </dsp:sp>
    <dsp:sp modelId="{1C2FD443-8B89-456C-BDD4-6C599574EE3F}">
      <dsp:nvSpPr>
        <dsp:cNvPr id="0" name=""/>
        <dsp:cNvSpPr/>
      </dsp:nvSpPr>
      <dsp:spPr>
        <a:xfrm>
          <a:off x="5407116" y="1606281"/>
          <a:ext cx="1422236" cy="163426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Klassifizieren von Textteilen mit </a:t>
          </a:r>
          <a:r>
            <a:rPr lang="de-DE" sz="1200" kern="1200" dirty="0" err="1"/>
            <a:t>ChatGPT</a:t>
          </a:r>
          <a:endParaRPr lang="de-DE" sz="1200" kern="1200" dirty="0"/>
        </a:p>
      </dsp:txBody>
      <dsp:txXfrm>
        <a:off x="5407116" y="1606281"/>
        <a:ext cx="1422236" cy="1634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3866-E1D6-4AEC-AD72-929199D87418}">
      <dsp:nvSpPr>
        <dsp:cNvPr id="0" name=""/>
        <dsp:cNvSpPr/>
      </dsp:nvSpPr>
      <dsp:spPr>
        <a:xfrm>
          <a:off x="1178927" y="28504"/>
          <a:ext cx="6114517" cy="89018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Aufgabe aus der letzten Woche</a:t>
          </a:r>
        </a:p>
      </dsp:txBody>
      <dsp:txXfrm>
        <a:off x="1178927" y="251049"/>
        <a:ext cx="5891972" cy="445091"/>
      </dsp:txXfrm>
    </dsp:sp>
    <dsp:sp modelId="{B2B80F68-20EB-4B67-A38E-FD81FD334F48}">
      <dsp:nvSpPr>
        <dsp:cNvPr id="0" name=""/>
        <dsp:cNvSpPr/>
      </dsp:nvSpPr>
      <dsp:spPr>
        <a:xfrm>
          <a:off x="1178927" y="716415"/>
          <a:ext cx="1409396" cy="164656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Vorstellungsrunde</a:t>
          </a:r>
        </a:p>
        <a:p>
          <a:pPr lvl="0" algn="l" defTabSz="533400">
            <a:lnSpc>
              <a:spcPct val="90000"/>
            </a:lnSpc>
            <a:spcBef>
              <a:spcPct val="0"/>
            </a:spcBef>
            <a:spcAft>
              <a:spcPct val="35000"/>
            </a:spcAft>
          </a:pPr>
          <a:r>
            <a:rPr lang="de-DE" sz="1200" kern="1200" dirty="0"/>
            <a:t>- Check-In Question</a:t>
          </a:r>
        </a:p>
        <a:p>
          <a:pPr lvl="0" algn="l" defTabSz="533400">
            <a:lnSpc>
              <a:spcPct val="90000"/>
            </a:lnSpc>
            <a:spcBef>
              <a:spcPct val="0"/>
            </a:spcBef>
            <a:spcAft>
              <a:spcPct val="35000"/>
            </a:spcAft>
          </a:pPr>
          <a:r>
            <a:rPr lang="de-DE" sz="1200" kern="1200" dirty="0"/>
            <a:t>- Ziele des Tages</a:t>
          </a:r>
        </a:p>
      </dsp:txBody>
      <dsp:txXfrm>
        <a:off x="1178927" y="716415"/>
        <a:ext cx="1409396" cy="1646568"/>
      </dsp:txXfrm>
    </dsp:sp>
    <dsp:sp modelId="{2F659FE6-DC0A-4720-8AC5-DB3AFEFBDA9D}">
      <dsp:nvSpPr>
        <dsp:cNvPr id="0" name=""/>
        <dsp:cNvSpPr/>
      </dsp:nvSpPr>
      <dsp:spPr>
        <a:xfrm>
          <a:off x="2588324" y="325126"/>
          <a:ext cx="4705120"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Automatisierte Textbeurteilung</a:t>
          </a:r>
        </a:p>
      </dsp:txBody>
      <dsp:txXfrm>
        <a:off x="2588324" y="547671"/>
        <a:ext cx="4482575" cy="445091"/>
      </dsp:txXfrm>
    </dsp:sp>
    <dsp:sp modelId="{8FD4C18F-D8C7-453A-867D-DD51D447B422}">
      <dsp:nvSpPr>
        <dsp:cNvPr id="0" name=""/>
        <dsp:cNvSpPr/>
      </dsp:nvSpPr>
      <dsp:spPr>
        <a:xfrm>
          <a:off x="2588324" y="1013037"/>
          <a:ext cx="1409396" cy="160459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Textbeurteilung</a:t>
          </a:r>
        </a:p>
        <a:p>
          <a:pPr lvl="0" algn="l" defTabSz="533400">
            <a:lnSpc>
              <a:spcPct val="90000"/>
            </a:lnSpc>
            <a:spcBef>
              <a:spcPct val="0"/>
            </a:spcBef>
            <a:spcAft>
              <a:spcPct val="35000"/>
            </a:spcAft>
          </a:pPr>
          <a:r>
            <a:rPr lang="de-DE" sz="1200" kern="1200" dirty="0"/>
            <a:t>- Feedback</a:t>
          </a:r>
        </a:p>
        <a:p>
          <a:pPr lvl="0" algn="l" defTabSz="533400">
            <a:lnSpc>
              <a:spcPct val="90000"/>
            </a:lnSpc>
            <a:spcBef>
              <a:spcPct val="0"/>
            </a:spcBef>
            <a:spcAft>
              <a:spcPct val="35000"/>
            </a:spcAft>
          </a:pPr>
          <a:r>
            <a:rPr lang="de-DE" sz="1200" kern="1200" dirty="0"/>
            <a:t>- Künstliche Intelligenz</a:t>
          </a:r>
        </a:p>
        <a:p>
          <a:pPr lvl="0" algn="l" defTabSz="533400">
            <a:lnSpc>
              <a:spcPct val="90000"/>
            </a:lnSpc>
            <a:spcBef>
              <a:spcPct val="0"/>
            </a:spcBef>
            <a:spcAft>
              <a:spcPct val="35000"/>
            </a:spcAft>
          </a:pPr>
          <a:r>
            <a:rPr lang="de-DE" sz="1200" kern="1200" dirty="0"/>
            <a:t>- KI Feedback</a:t>
          </a:r>
        </a:p>
      </dsp:txBody>
      <dsp:txXfrm>
        <a:off x="2588324" y="1013037"/>
        <a:ext cx="1409396" cy="1604599"/>
      </dsp:txXfrm>
    </dsp:sp>
    <dsp:sp modelId="{FADAB63E-D867-4EDE-B4FC-D69908E77E79}">
      <dsp:nvSpPr>
        <dsp:cNvPr id="0" name=""/>
        <dsp:cNvSpPr/>
      </dsp:nvSpPr>
      <dsp:spPr>
        <a:xfrm>
          <a:off x="3997720" y="621748"/>
          <a:ext cx="3295724"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Empirische Studien</a:t>
          </a:r>
        </a:p>
      </dsp:txBody>
      <dsp:txXfrm>
        <a:off x="3997720" y="844293"/>
        <a:ext cx="3073179" cy="445091"/>
      </dsp:txXfrm>
    </dsp:sp>
    <dsp:sp modelId="{D6EAA817-5F40-442C-B825-0F38739A7646}">
      <dsp:nvSpPr>
        <dsp:cNvPr id="0" name=""/>
        <dsp:cNvSpPr/>
      </dsp:nvSpPr>
      <dsp:spPr>
        <a:xfrm>
          <a:off x="3997720" y="1309659"/>
          <a:ext cx="1409396" cy="1615328"/>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Wie genau beurteilt eine KI-Texte?</a:t>
          </a:r>
        </a:p>
        <a:p>
          <a:pPr lvl="0" algn="l" defTabSz="533400">
            <a:lnSpc>
              <a:spcPct val="90000"/>
            </a:lnSpc>
            <a:spcBef>
              <a:spcPct val="0"/>
            </a:spcBef>
            <a:spcAft>
              <a:spcPct val="35000"/>
            </a:spcAft>
          </a:pPr>
          <a:r>
            <a:rPr lang="de-DE" sz="1200" kern="1200" dirty="0"/>
            <a:t>- Kann KI-Feedback Schreiben fördern?</a:t>
          </a:r>
        </a:p>
      </dsp:txBody>
      <dsp:txXfrm>
        <a:off x="3997720" y="1309659"/>
        <a:ext cx="1409396" cy="1615328"/>
      </dsp:txXfrm>
    </dsp:sp>
    <dsp:sp modelId="{5755DA04-8A47-4638-B0D1-78F2CC7B817C}">
      <dsp:nvSpPr>
        <dsp:cNvPr id="0" name=""/>
        <dsp:cNvSpPr/>
      </dsp:nvSpPr>
      <dsp:spPr>
        <a:xfrm>
          <a:off x="5407116" y="918371"/>
          <a:ext cx="1886328" cy="890181"/>
        </a:xfrm>
        <a:prstGeom prst="rightArrow">
          <a:avLst>
            <a:gd name="adj1" fmla="val 50000"/>
            <a:gd name="adj2" fmla="val 50000"/>
          </a:avLst>
        </a:prstGeom>
        <a:solidFill>
          <a:schemeClr val="accent5">
            <a:lumMod val="40000"/>
            <a:lumOff val="6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1316" numCol="1" spcCol="1270" anchor="ctr" anchorCtr="0">
          <a:noAutofit/>
        </a:bodyPr>
        <a:lstStyle/>
        <a:p>
          <a:pPr lvl="0" algn="l" defTabSz="755650">
            <a:lnSpc>
              <a:spcPct val="90000"/>
            </a:lnSpc>
            <a:spcBef>
              <a:spcPct val="0"/>
            </a:spcBef>
            <a:spcAft>
              <a:spcPct val="35000"/>
            </a:spcAft>
          </a:pPr>
          <a:r>
            <a:rPr lang="de-DE" sz="1700" kern="1200" dirty="0"/>
            <a:t>Übung</a:t>
          </a:r>
        </a:p>
      </dsp:txBody>
      <dsp:txXfrm>
        <a:off x="5407116" y="1140916"/>
        <a:ext cx="1663783" cy="445091"/>
      </dsp:txXfrm>
    </dsp:sp>
    <dsp:sp modelId="{1C2FD443-8B89-456C-BDD4-6C599574EE3F}">
      <dsp:nvSpPr>
        <dsp:cNvPr id="0" name=""/>
        <dsp:cNvSpPr/>
      </dsp:nvSpPr>
      <dsp:spPr>
        <a:xfrm>
          <a:off x="5407116" y="1606281"/>
          <a:ext cx="1422236" cy="163426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de-DE" sz="1200" kern="1200" dirty="0"/>
            <a:t>- Klassifizieren von Textteilen mit </a:t>
          </a:r>
          <a:r>
            <a:rPr lang="de-DE" sz="1200" kern="1200" dirty="0" err="1"/>
            <a:t>ChatGPT</a:t>
          </a:r>
          <a:endParaRPr lang="de-DE" sz="1200" kern="1200" dirty="0"/>
        </a:p>
      </dsp:txBody>
      <dsp:txXfrm>
        <a:off x="5407116" y="1606281"/>
        <a:ext cx="1422236" cy="163426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 xmlns:a16="http://schemas.microsoft.com/office/drawing/2014/main" id="{1AD8FD7C-D5A3-1141-9045-38E759A395FA}"/>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dirty="0">
              <a:latin typeface="Linotype Syntax Com Regular" panose="020B0604020202020204" pitchFamily="34" charset="0"/>
            </a:endParaRPr>
          </a:p>
        </p:txBody>
      </p:sp>
      <p:sp>
        <p:nvSpPr>
          <p:cNvPr id="3" name="Datumsplatzhalter 2">
            <a:extLst>
              <a:ext uri="{FF2B5EF4-FFF2-40B4-BE49-F238E27FC236}">
                <a16:creationId xmlns="" xmlns:a16="http://schemas.microsoft.com/office/drawing/2014/main" id="{EC839C2C-A1ED-6640-A1CA-29AF0411037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469D3173-8FBD-A042-8A00-801728C9AB22}" type="datetimeFigureOut">
              <a:rPr lang="de-DE" smtClean="0">
                <a:latin typeface="Linotype Syntax Com Regular" panose="020B0604020202020204" pitchFamily="34" charset="0"/>
              </a:rPr>
              <a:t>14.06.2023</a:t>
            </a:fld>
            <a:endParaRPr lang="de-DE" dirty="0">
              <a:latin typeface="Linotype Syntax Com Regular" panose="020B0604020202020204" pitchFamily="34" charset="0"/>
            </a:endParaRPr>
          </a:p>
        </p:txBody>
      </p:sp>
      <p:sp>
        <p:nvSpPr>
          <p:cNvPr id="4" name="Fußzeilenplatzhalter 3">
            <a:extLst>
              <a:ext uri="{FF2B5EF4-FFF2-40B4-BE49-F238E27FC236}">
                <a16:creationId xmlns="" xmlns:a16="http://schemas.microsoft.com/office/drawing/2014/main" id="{80F54C03-00CC-7147-9EE9-40216BF8BD0C}"/>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dirty="0">
              <a:latin typeface="Linotype Syntax Com Regular" panose="020B0604020202020204" pitchFamily="34" charset="0"/>
            </a:endParaRPr>
          </a:p>
        </p:txBody>
      </p:sp>
      <p:sp>
        <p:nvSpPr>
          <p:cNvPr id="5" name="Foliennummernplatzhalter 4">
            <a:extLst>
              <a:ext uri="{FF2B5EF4-FFF2-40B4-BE49-F238E27FC236}">
                <a16:creationId xmlns="" xmlns:a16="http://schemas.microsoft.com/office/drawing/2014/main" id="{988F710F-D3C7-9E46-9B4B-74A7651ADBA6}"/>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4ADC756E-DC3D-904F-9912-2C2D6DBF3E72}" type="slidenum">
              <a:rPr lang="de-DE" smtClean="0">
                <a:latin typeface="Linotype Syntax Com Regular" panose="020B0604020202020204" pitchFamily="34" charset="0"/>
              </a:rPr>
              <a:t>‹Nr.›</a:t>
            </a:fld>
            <a:endParaRPr lang="de-DE" dirty="0">
              <a:latin typeface="Linotype Syntax Com Regular" panose="020B0604020202020204" pitchFamily="34" charset="0"/>
            </a:endParaRPr>
          </a:p>
        </p:txBody>
      </p:sp>
    </p:spTree>
    <p:extLst>
      <p:ext uri="{BB962C8B-B14F-4D97-AF65-F5344CB8AC3E}">
        <p14:creationId xmlns:p14="http://schemas.microsoft.com/office/powerpoint/2010/main" val="272004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b="0" i="0">
                <a:latin typeface="Linotype Syntax Com Regular" panose="020B0604020202020204" pitchFamily="34" charset="0"/>
              </a:defRPr>
            </a:lvl1pPr>
          </a:lstStyle>
          <a:p>
            <a:endParaRPr lang="de-DE" dirty="0"/>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b="0" i="0">
                <a:latin typeface="Linotype Syntax Com Regular" panose="020B0604020202020204" pitchFamily="34" charset="0"/>
              </a:defRPr>
            </a:lvl1pPr>
          </a:lstStyle>
          <a:p>
            <a:fld id="{CC55B014-EC71-F544-AEA3-3EC9DADCA7AD}" type="datetimeFigureOut">
              <a:rPr lang="de-DE" smtClean="0"/>
              <a:pPr/>
              <a:t>14.06.2023</a:t>
            </a:fld>
            <a:endParaRPr lang="de-DE" dirty="0"/>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b="0" i="0">
                <a:latin typeface="Linotype Syntax Com Regular" panose="020B0604020202020204" pitchFamily="34" charset="0"/>
              </a:defRPr>
            </a:lvl1pPr>
          </a:lstStyle>
          <a:p>
            <a:endParaRPr lang="de-DE" dirty="0"/>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b="0" i="0">
                <a:latin typeface="Linotype Syntax Com Regular" panose="020B0604020202020204" pitchFamily="34" charset="0"/>
              </a:defRPr>
            </a:lvl1pPr>
          </a:lstStyle>
          <a:p>
            <a:fld id="{4B13DC99-D0EC-3542-8416-2A1C0574429D}" type="slidenum">
              <a:rPr lang="de-DE" smtClean="0"/>
              <a:pPr/>
              <a:t>‹Nr.›</a:t>
            </a:fld>
            <a:endParaRPr lang="de-DE" dirty="0"/>
          </a:p>
        </p:txBody>
      </p:sp>
    </p:spTree>
    <p:extLst>
      <p:ext uri="{BB962C8B-B14F-4D97-AF65-F5344CB8AC3E}">
        <p14:creationId xmlns:p14="http://schemas.microsoft.com/office/powerpoint/2010/main" val="2599980451"/>
      </p:ext>
    </p:extLst>
  </p:cSld>
  <p:clrMap bg1="lt1" tx1="dk1" bg2="lt2" tx2="dk2" accent1="accent1" accent2="accent2" accent3="accent3" accent4="accent4" accent5="accent5" accent6="accent6" hlink="hlink" folHlink="folHlink"/>
  <p:notesStyle>
    <a:lvl1pPr marL="0" algn="l" defTabSz="685800" rtl="0" eaLnBrk="1" latinLnBrk="0" hangingPunct="1">
      <a:defRPr sz="900" b="0" i="0" kern="1200">
        <a:solidFill>
          <a:schemeClr val="tx1"/>
        </a:solidFill>
        <a:latin typeface="Linotype Syntax Com Regular" panose="020B0604020202020204" pitchFamily="34" charset="0"/>
        <a:ea typeface="+mn-ea"/>
        <a:cs typeface="+mn-cs"/>
      </a:defRPr>
    </a:lvl1pPr>
    <a:lvl2pPr marL="342900" algn="l" defTabSz="685800" rtl="0" eaLnBrk="1" latinLnBrk="0" hangingPunct="1">
      <a:defRPr sz="900" b="0" i="0" kern="1200">
        <a:solidFill>
          <a:schemeClr val="tx1"/>
        </a:solidFill>
        <a:latin typeface="Linotype Syntax Com Regular" panose="020B0604020202020204" pitchFamily="34" charset="0"/>
        <a:ea typeface="+mn-ea"/>
        <a:cs typeface="+mn-cs"/>
      </a:defRPr>
    </a:lvl2pPr>
    <a:lvl3pPr marL="685800" algn="l" defTabSz="685800" rtl="0" eaLnBrk="1" latinLnBrk="0" hangingPunct="1">
      <a:defRPr sz="900" b="0" i="0" kern="1200">
        <a:solidFill>
          <a:schemeClr val="tx1"/>
        </a:solidFill>
        <a:latin typeface="Linotype Syntax Com Regular" panose="020B0604020202020204" pitchFamily="34" charset="0"/>
        <a:ea typeface="+mn-ea"/>
        <a:cs typeface="+mn-cs"/>
      </a:defRPr>
    </a:lvl3pPr>
    <a:lvl4pPr marL="1028700" algn="l" defTabSz="685800" rtl="0" eaLnBrk="1" latinLnBrk="0" hangingPunct="1">
      <a:defRPr sz="900" b="0" i="0" kern="1200">
        <a:solidFill>
          <a:schemeClr val="tx1"/>
        </a:solidFill>
        <a:latin typeface="Linotype Syntax Com Regular" panose="020B0604020202020204" pitchFamily="34" charset="0"/>
        <a:ea typeface="+mn-ea"/>
        <a:cs typeface="+mn-cs"/>
      </a:defRPr>
    </a:lvl4pPr>
    <a:lvl5pPr marL="1371600" algn="l" defTabSz="685800" rtl="0" eaLnBrk="1" latinLnBrk="0" hangingPunct="1">
      <a:defRPr sz="900" b="0" i="0" kern="1200">
        <a:solidFill>
          <a:schemeClr val="tx1"/>
        </a:solidFill>
        <a:latin typeface="Linotype Syntax Com Regular"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Einleitend</a:t>
            </a:r>
            <a:r>
              <a:rPr lang="de-DE" baseline="0" dirty="0" smtClean="0"/>
              <a:t> sagen, dass wir heute die wissenschaftliche Perspektive vertreten – wir wollen euch zeigen, was wir aktuell am IPN so zu dem Thema forschen, welche Fragen uns beschäftigen und wie wir da methodisch rangehen</a:t>
            </a:r>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pPr/>
              <a:t>1</a:t>
            </a:fld>
            <a:endParaRPr lang="de-DE" dirty="0"/>
          </a:p>
        </p:txBody>
      </p:sp>
    </p:spTree>
    <p:extLst>
      <p:ext uri="{BB962C8B-B14F-4D97-AF65-F5344CB8AC3E}">
        <p14:creationId xmlns:p14="http://schemas.microsoft.com/office/powerpoint/2010/main" val="383598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pPr/>
              <a:t>7</a:t>
            </a:fld>
            <a:endParaRPr lang="de-DE" dirty="0"/>
          </a:p>
        </p:txBody>
      </p:sp>
    </p:spTree>
    <p:extLst>
      <p:ext uri="{BB962C8B-B14F-4D97-AF65-F5344CB8AC3E}">
        <p14:creationId xmlns:p14="http://schemas.microsoft.com/office/powerpoint/2010/main" val="209572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pPr/>
              <a:t>8</a:t>
            </a:fld>
            <a:endParaRPr lang="de-DE" dirty="0"/>
          </a:p>
        </p:txBody>
      </p:sp>
    </p:spTree>
    <p:extLst>
      <p:ext uri="{BB962C8B-B14F-4D97-AF65-F5344CB8AC3E}">
        <p14:creationId xmlns:p14="http://schemas.microsoft.com/office/powerpoint/2010/main" val="400306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B13DC99-D0EC-3542-8416-2A1C0574429D}" type="slidenum">
              <a:rPr lang="de-DE" smtClean="0"/>
              <a:t>23</a:t>
            </a:fld>
            <a:endParaRPr lang="de-DE"/>
          </a:p>
        </p:txBody>
      </p:sp>
    </p:spTree>
    <p:extLst>
      <p:ext uri="{BB962C8B-B14F-4D97-AF65-F5344CB8AC3E}">
        <p14:creationId xmlns:p14="http://schemas.microsoft.com/office/powerpoint/2010/main" val="43139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https://1drv.ms/w/s!AkBvaHHJNeD_jFvyacA9E5t-UdT8?e=QT43iD in den </a:t>
            </a:r>
            <a:r>
              <a:rPr lang="de-DE" dirty="0" err="1"/>
              <a:t>Mattermost</a:t>
            </a:r>
            <a:r>
              <a:rPr lang="de-DE" dirty="0"/>
              <a:t> Chat kopieren</a:t>
            </a:r>
          </a:p>
        </p:txBody>
      </p:sp>
      <p:sp>
        <p:nvSpPr>
          <p:cNvPr id="4" name="Foliennummernplatzhalter 3"/>
          <p:cNvSpPr>
            <a:spLocks noGrp="1"/>
          </p:cNvSpPr>
          <p:nvPr>
            <p:ph type="sldNum" sz="quarter" idx="5"/>
          </p:nvPr>
        </p:nvSpPr>
        <p:spPr/>
        <p:txBody>
          <a:bodyPr/>
          <a:lstStyle/>
          <a:p>
            <a:fld id="{4B13DC99-D0EC-3542-8416-2A1C0574429D}" type="slidenum">
              <a:rPr lang="de-DE" smtClean="0"/>
              <a:pPr/>
              <a:t>35</a:t>
            </a:fld>
            <a:endParaRPr lang="de-DE" dirty="0"/>
          </a:p>
        </p:txBody>
      </p:sp>
    </p:spTree>
    <p:extLst>
      <p:ext uri="{BB962C8B-B14F-4D97-AF65-F5344CB8AC3E}">
        <p14:creationId xmlns:p14="http://schemas.microsoft.com/office/powerpoint/2010/main" val="107703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36</a:t>
            </a:fld>
            <a:endParaRPr lang="de-DE"/>
          </a:p>
        </p:txBody>
      </p:sp>
    </p:spTree>
    <p:extLst>
      <p:ext uri="{BB962C8B-B14F-4D97-AF65-F5344CB8AC3E}">
        <p14:creationId xmlns:p14="http://schemas.microsoft.com/office/powerpoint/2010/main" val="45088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37</a:t>
            </a:fld>
            <a:endParaRPr lang="de-DE"/>
          </a:p>
        </p:txBody>
      </p:sp>
    </p:spTree>
    <p:extLst>
      <p:ext uri="{BB962C8B-B14F-4D97-AF65-F5344CB8AC3E}">
        <p14:creationId xmlns:p14="http://schemas.microsoft.com/office/powerpoint/2010/main" val="221238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514600" y="857250"/>
            <a:ext cx="4114800" cy="23145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B13DC99-D0EC-3542-8416-2A1C0574429D}" type="slidenum">
              <a:rPr lang="de-DE" smtClean="0"/>
              <a:t>38</a:t>
            </a:fld>
            <a:endParaRPr lang="de-DE"/>
          </a:p>
        </p:txBody>
      </p:sp>
    </p:spTree>
    <p:extLst>
      <p:ext uri="{BB962C8B-B14F-4D97-AF65-F5344CB8AC3E}">
        <p14:creationId xmlns:p14="http://schemas.microsoft.com/office/powerpoint/2010/main" val="3221026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0644582-8569-4920-9E41-A2C2368F629E}" type="slidenum">
              <a:rPr lang="de-DE" smtClean="0"/>
              <a:t>39</a:t>
            </a:fld>
            <a:endParaRPr lang="de-DE"/>
          </a:p>
        </p:txBody>
      </p:sp>
    </p:spTree>
    <p:extLst>
      <p:ext uri="{BB962C8B-B14F-4D97-AF65-F5344CB8AC3E}">
        <p14:creationId xmlns:p14="http://schemas.microsoft.com/office/powerpoint/2010/main" val="350447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PN Titelfolie">
    <p:bg>
      <p:bgPr>
        <a:solidFill>
          <a:schemeClr val="bg1"/>
        </a:solidFill>
        <a:effectLst/>
      </p:bgPr>
    </p:bg>
    <p:spTree>
      <p:nvGrpSpPr>
        <p:cNvPr id="1" name=""/>
        <p:cNvGrpSpPr/>
        <p:nvPr/>
      </p:nvGrpSpPr>
      <p:grpSpPr>
        <a:xfrm>
          <a:off x="0" y="0"/>
          <a:ext cx="0" cy="0"/>
          <a:chOff x="0" y="0"/>
          <a:chExt cx="0" cy="0"/>
        </a:xfrm>
      </p:grpSpPr>
      <p:grpSp>
        <p:nvGrpSpPr>
          <p:cNvPr id="13" name="Gruppieren 12">
            <a:extLst>
              <a:ext uri="{FF2B5EF4-FFF2-40B4-BE49-F238E27FC236}">
                <a16:creationId xmlns="" xmlns:a16="http://schemas.microsoft.com/office/drawing/2014/main" id="{7099A97A-26FE-0747-9C07-2810EB9846F1}"/>
              </a:ext>
            </a:extLst>
          </p:cNvPr>
          <p:cNvGrpSpPr>
            <a:grpSpLocks noChangeAspect="1"/>
          </p:cNvGrpSpPr>
          <p:nvPr userDrawn="1"/>
        </p:nvGrpSpPr>
        <p:grpSpPr>
          <a:xfrm>
            <a:off x="5965022" y="196850"/>
            <a:ext cx="2783442" cy="518450"/>
            <a:chOff x="5148064" y="468000"/>
            <a:chExt cx="3575602" cy="666000"/>
          </a:xfrm>
        </p:grpSpPr>
        <p:pic>
          <p:nvPicPr>
            <p:cNvPr id="16" name="Grafik 15">
              <a:extLst>
                <a:ext uri="{FF2B5EF4-FFF2-40B4-BE49-F238E27FC236}">
                  <a16:creationId xmlns="" xmlns:a16="http://schemas.microsoft.com/office/drawing/2014/main" id="{0A71F476-E7F0-324C-8985-9F6C9CE32D7F}"/>
                </a:ext>
              </a:extLst>
            </p:cNvPr>
            <p:cNvPicPr>
              <a:picLocks noChangeAspect="1"/>
            </p:cNvPicPr>
            <p:nvPr userDrawn="1"/>
          </p:nvPicPr>
          <p:blipFill>
            <a:blip r:embed="rId2"/>
            <a:stretch>
              <a:fillRect/>
            </a:stretch>
          </p:blipFill>
          <p:spPr>
            <a:xfrm>
              <a:off x="6299446" y="469857"/>
              <a:ext cx="2424220" cy="659594"/>
            </a:xfrm>
            <a:prstGeom prst="rect">
              <a:avLst/>
            </a:prstGeom>
          </p:spPr>
        </p:pic>
        <p:pic>
          <p:nvPicPr>
            <p:cNvPr id="17" name="Grafik 16">
              <a:extLst>
                <a:ext uri="{FF2B5EF4-FFF2-40B4-BE49-F238E27FC236}">
                  <a16:creationId xmlns="" xmlns:a16="http://schemas.microsoft.com/office/drawing/2014/main" id="{0164304E-F49F-F641-810B-BEAB5BDEB0A2}"/>
                </a:ext>
              </a:extLst>
            </p:cNvPr>
            <p:cNvPicPr>
              <a:picLocks noChangeAspect="1"/>
            </p:cNvPicPr>
            <p:nvPr userDrawn="1"/>
          </p:nvPicPr>
          <p:blipFill>
            <a:blip r:embed="rId3"/>
            <a:stretch>
              <a:fillRect/>
            </a:stretch>
          </p:blipFill>
          <p:spPr>
            <a:xfrm>
              <a:off x="5148064" y="468000"/>
              <a:ext cx="839245" cy="666000"/>
            </a:xfrm>
            <a:prstGeom prst="rect">
              <a:avLst/>
            </a:prstGeom>
          </p:spPr>
        </p:pic>
      </p:grpSp>
      <p:sp>
        <p:nvSpPr>
          <p:cNvPr id="7" name="Titel 1">
            <a:extLst>
              <a:ext uri="{FF2B5EF4-FFF2-40B4-BE49-F238E27FC236}">
                <a16:creationId xmlns="" xmlns:a16="http://schemas.microsoft.com/office/drawing/2014/main" id="{17C56202-CABB-7141-977F-1EEEB620C0EF}"/>
              </a:ext>
            </a:extLst>
          </p:cNvPr>
          <p:cNvSpPr>
            <a:spLocks noGrp="1"/>
          </p:cNvSpPr>
          <p:nvPr>
            <p:ph type="title" hasCustomPrompt="1"/>
          </p:nvPr>
        </p:nvSpPr>
        <p:spPr>
          <a:xfrm>
            <a:off x="395288" y="1131888"/>
            <a:ext cx="8353425" cy="1008609"/>
          </a:xfrm>
        </p:spPr>
        <p:txBody>
          <a:bodyPr lIns="0" tIns="0" rIns="0" bIns="0" anchor="b" anchorCtr="0">
            <a:noAutofit/>
          </a:bodyPr>
          <a:lstStyle>
            <a:lvl1pPr>
              <a:lnSpc>
                <a:spcPts val="4050"/>
              </a:lnSpc>
              <a:defRPr sz="3600" b="1" i="0" baseline="0">
                <a:solidFill>
                  <a:schemeClr val="accent6"/>
                </a:solidFill>
                <a:latin typeface="Linotype Syntax Com Regular" panose="020B0604020202020204" pitchFamily="34" charset="0"/>
              </a:defRPr>
            </a:lvl1pPr>
          </a:lstStyle>
          <a:p>
            <a:r>
              <a:rPr lang="de-DE" dirty="0"/>
              <a:t>Überschrift Linotype Syntax </a:t>
            </a:r>
            <a:r>
              <a:rPr lang="de-DE" dirty="0" err="1"/>
              <a:t>Com</a:t>
            </a:r>
            <a:r>
              <a:rPr lang="de-DE" dirty="0"/>
              <a:t> </a:t>
            </a:r>
            <a:r>
              <a:rPr lang="de-DE" dirty="0" err="1"/>
              <a:t>Bold</a:t>
            </a:r>
            <a:r>
              <a:rPr lang="de-DE" dirty="0"/>
              <a:t> </a:t>
            </a:r>
            <a:br>
              <a:rPr lang="de-DE" dirty="0"/>
            </a:br>
            <a:r>
              <a:rPr lang="de-DE" dirty="0"/>
              <a:t>Farbe Akzentfarbe 6</a:t>
            </a:r>
          </a:p>
        </p:txBody>
      </p:sp>
      <p:sp>
        <p:nvSpPr>
          <p:cNvPr id="8" name="Textplatzhalter 13">
            <a:extLst>
              <a:ext uri="{FF2B5EF4-FFF2-40B4-BE49-F238E27FC236}">
                <a16:creationId xmlns="" xmlns:a16="http://schemas.microsoft.com/office/drawing/2014/main" id="{0F8592B7-AE9F-A747-84F9-A33BD0884CBB}"/>
              </a:ext>
            </a:extLst>
          </p:cNvPr>
          <p:cNvSpPr>
            <a:spLocks noGrp="1"/>
          </p:cNvSpPr>
          <p:nvPr>
            <p:ph type="body" sz="quarter" idx="11" hasCustomPrompt="1"/>
          </p:nvPr>
        </p:nvSpPr>
        <p:spPr>
          <a:xfrm>
            <a:off x="395288" y="2284511"/>
            <a:ext cx="8353425" cy="792063"/>
          </a:xfrm>
        </p:spPr>
        <p:txBody>
          <a:bodyPr lIns="0" tIns="0" rIns="0" bIns="0">
            <a:noAutofit/>
          </a:bodyPr>
          <a:lstStyle>
            <a:lvl1pPr marL="0" indent="0">
              <a:lnSpc>
                <a:spcPct val="100000"/>
              </a:lnSpc>
              <a:buNone/>
              <a:defRPr sz="2100" b="0" i="0">
                <a:solidFill>
                  <a:schemeClr val="tx1">
                    <a:lumMod val="65000"/>
                    <a:lumOff val="35000"/>
                  </a:schemeClr>
                </a:solidFill>
                <a:latin typeface="Linotype Syntax Com Medium" panose="020B0604020202020204" pitchFamily="34" charset="0"/>
              </a:defRPr>
            </a:lvl1pPr>
          </a:lstStyle>
          <a:p>
            <a:pPr lvl="0"/>
            <a:r>
              <a:rPr lang="de-DE" dirty="0"/>
              <a:t>Linotype Syntax </a:t>
            </a:r>
            <a:r>
              <a:rPr lang="de-DE" dirty="0" err="1"/>
              <a:t>Com</a:t>
            </a:r>
            <a:r>
              <a:rPr lang="de-DE" dirty="0"/>
              <a:t> Regular / Farbe Text 1 schwarz heller 35%</a:t>
            </a:r>
          </a:p>
        </p:txBody>
      </p:sp>
      <p:sp>
        <p:nvSpPr>
          <p:cNvPr id="9" name="Textfeld 8">
            <a:extLst>
              <a:ext uri="{FF2B5EF4-FFF2-40B4-BE49-F238E27FC236}">
                <a16:creationId xmlns="" xmlns:a16="http://schemas.microsoft.com/office/drawing/2014/main" id="{112BBA17-4CFB-C54D-82BD-D67C55BCF831}"/>
              </a:ext>
            </a:extLst>
          </p:cNvPr>
          <p:cNvSpPr txBox="1"/>
          <p:nvPr/>
        </p:nvSpPr>
        <p:spPr>
          <a:xfrm>
            <a:off x="6663821" y="4788529"/>
            <a:ext cx="2088480" cy="307777"/>
          </a:xfrm>
          <a:prstGeom prst="rect">
            <a:avLst/>
          </a:prstGeom>
          <a:noFill/>
        </p:spPr>
        <p:txBody>
          <a:bodyPr wrap="square" rIns="27000" rtlCol="0" anchor="ctr">
            <a:spAutoFit/>
          </a:bodyPr>
          <a:lstStyle/>
          <a:p>
            <a:pPr algn="r"/>
            <a:r>
              <a:rPr lang="de-DE" sz="1400" b="0" i="1" spc="45" baseline="0" dirty="0" err="1">
                <a:solidFill>
                  <a:schemeClr val="bg1"/>
                </a:solidFill>
                <a:latin typeface="Linotype Syntax Com Medium" panose="020B0604020202020204" pitchFamily="34" charset="0"/>
              </a:rPr>
              <a:t>www.leibniz-ipn.de</a:t>
            </a:r>
            <a:endParaRPr lang="de-DE" sz="1400" b="0" i="1" spc="45" baseline="0" dirty="0">
              <a:solidFill>
                <a:schemeClr val="bg1"/>
              </a:solidFill>
              <a:latin typeface="Linotype Syntax Com Medium" panose="020B0604020202020204" pitchFamily="34" charset="0"/>
            </a:endParaRPr>
          </a:p>
        </p:txBody>
      </p:sp>
      <p:sp>
        <p:nvSpPr>
          <p:cNvPr id="10" name="Bildplatzhalter 9">
            <a:extLst>
              <a:ext uri="{FF2B5EF4-FFF2-40B4-BE49-F238E27FC236}">
                <a16:creationId xmlns="" xmlns:a16="http://schemas.microsoft.com/office/drawing/2014/main" id="{517250C4-D4D3-1A48-ACF3-93544538A3BC}"/>
              </a:ext>
            </a:extLst>
          </p:cNvPr>
          <p:cNvSpPr>
            <a:spLocks noGrp="1" noChangeAspect="1"/>
          </p:cNvSpPr>
          <p:nvPr>
            <p:ph type="pic" sz="quarter" idx="14" hasCustomPrompt="1"/>
          </p:nvPr>
        </p:nvSpPr>
        <p:spPr>
          <a:xfrm>
            <a:off x="404050" y="202935"/>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11" name="Grafik 10">
            <a:extLst>
              <a:ext uri="{FF2B5EF4-FFF2-40B4-BE49-F238E27FC236}">
                <a16:creationId xmlns="" xmlns:a16="http://schemas.microsoft.com/office/drawing/2014/main" id="{76CF57F8-77DD-A048-BCAA-92C86A5230BD}"/>
              </a:ext>
            </a:extLst>
          </p:cNvPr>
          <p:cNvPicPr>
            <a:picLocks noChangeAspect="1"/>
          </p:cNvPicPr>
          <p:nvPr userDrawn="1"/>
        </p:nvPicPr>
        <p:blipFill>
          <a:blip r:embed="rId4"/>
          <a:stretch>
            <a:fillRect/>
          </a:stretch>
        </p:blipFill>
        <p:spPr>
          <a:xfrm>
            <a:off x="3409543" y="3946951"/>
            <a:ext cx="5733141" cy="1198137"/>
          </a:xfrm>
          <a:prstGeom prst="rect">
            <a:avLst/>
          </a:prstGeom>
        </p:spPr>
      </p:pic>
      <p:sp>
        <p:nvSpPr>
          <p:cNvPr id="15" name="Textfeld 14">
            <a:extLst>
              <a:ext uri="{FF2B5EF4-FFF2-40B4-BE49-F238E27FC236}">
                <a16:creationId xmlns="" xmlns:a16="http://schemas.microsoft.com/office/drawing/2014/main" id="{9633CD60-C996-6746-BB3C-A3D8F9A317EA}"/>
              </a:ext>
            </a:extLst>
          </p:cNvPr>
          <p:cNvSpPr txBox="1"/>
          <p:nvPr userDrawn="1"/>
        </p:nvSpPr>
        <p:spPr>
          <a:xfrm>
            <a:off x="7469773" y="4804792"/>
            <a:ext cx="1566723" cy="253916"/>
          </a:xfrm>
          <a:prstGeom prst="rect">
            <a:avLst/>
          </a:prstGeom>
          <a:noFill/>
        </p:spPr>
        <p:txBody>
          <a:bodyPr wrap="square" rIns="20255" rtlCol="0" anchor="ctr">
            <a:spAutoFit/>
          </a:bodyPr>
          <a:lstStyle/>
          <a:p>
            <a:pPr algn="r"/>
            <a:r>
              <a:rPr lang="de-DE" sz="1050" b="0" i="1" spc="34" baseline="0" dirty="0" err="1">
                <a:solidFill>
                  <a:schemeClr val="bg1"/>
                </a:solidFill>
                <a:latin typeface="Linotype Syntax Com Medium" panose="020B0604020202020204" pitchFamily="34" charset="0"/>
              </a:rPr>
              <a:t>www.leibniz-ipn.de</a:t>
            </a:r>
            <a:endParaRPr lang="de-DE" sz="1050" b="0" i="1" spc="34" baseline="0" dirty="0">
              <a:solidFill>
                <a:schemeClr val="bg1"/>
              </a:solidFill>
              <a:latin typeface="Linotype Syntax Com Medium" panose="020B0604020202020204" pitchFamily="34" charset="0"/>
            </a:endParaRPr>
          </a:p>
        </p:txBody>
      </p:sp>
    </p:spTree>
    <p:extLst>
      <p:ext uri="{BB962C8B-B14F-4D97-AF65-F5344CB8AC3E}">
        <p14:creationId xmlns:p14="http://schemas.microsoft.com/office/powerpoint/2010/main" val="1069509492"/>
      </p:ext>
    </p:extLst>
  </p:cSld>
  <p:clrMapOvr>
    <a:masterClrMapping/>
  </p:clrMapOvr>
  <p:extLst>
    <p:ext uri="{DCECCB84-F9BA-43D5-87BE-67443E8EF086}">
      <p15:sldGuideLst xmlns:p15="http://schemas.microsoft.com/office/powerpoint/2012/main">
        <p15:guide id="5" orient="horz" pos="1938">
          <p15:clr>
            <a:srgbClr val="FBAE40"/>
          </p15:clr>
        </p15:guide>
        <p15:guide id="6" orient="horz" pos="713">
          <p15:clr>
            <a:srgbClr val="FBAE40"/>
          </p15:clr>
        </p15:guide>
        <p15:guide id="7" orient="horz" pos="1439">
          <p15:clr>
            <a:srgbClr val="FBAE40"/>
          </p15:clr>
        </p15:guide>
        <p15:guide id="8" orient="horz" pos="13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Überschrift und Fließtext">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 xmlns:a16="http://schemas.microsoft.com/office/drawing/2014/main" id="{B6D90291-51A3-F04E-9CDA-D6B6B8C48592}"/>
              </a:ext>
            </a:extLst>
          </p:cNvPr>
          <p:cNvPicPr>
            <a:picLocks noChangeAspect="1"/>
          </p:cNvPicPr>
          <p:nvPr/>
        </p:nvPicPr>
        <p:blipFill rotWithShape="1">
          <a:blip r:embed="rId2"/>
          <a:srcRect r="37673"/>
          <a:stretch/>
        </p:blipFill>
        <p:spPr>
          <a:xfrm>
            <a:off x="0" y="2"/>
            <a:ext cx="4572000" cy="844351"/>
          </a:xfrm>
          <a:prstGeom prst="rect">
            <a:avLst/>
          </a:prstGeom>
        </p:spPr>
      </p:pic>
      <p:sp>
        <p:nvSpPr>
          <p:cNvPr id="3" name="Content Placeholder 2"/>
          <p:cNvSpPr>
            <a:spLocks noGrp="1"/>
          </p:cNvSpPr>
          <p:nvPr>
            <p:ph idx="1" hasCustomPrompt="1"/>
          </p:nvPr>
        </p:nvSpPr>
        <p:spPr>
          <a:xfrm>
            <a:off x="395289" y="1636440"/>
            <a:ext cx="8353426" cy="3240361"/>
          </a:xfrm>
        </p:spPr>
        <p:txBody>
          <a:bodyPr>
            <a:noAutofit/>
          </a:bodyPr>
          <a:lstStyle>
            <a:lvl1pPr marL="205740" indent="-205740">
              <a:buClr>
                <a:schemeClr val="tx1">
                  <a:lumMod val="65000"/>
                  <a:lumOff val="35000"/>
                </a:schemeClr>
              </a:buClr>
              <a:buSzPct val="90000"/>
              <a:buFont typeface="+mj-lt"/>
              <a:buAutoNum type="arabicPeriod"/>
              <a:defRPr sz="1800" b="0" i="0">
                <a:solidFill>
                  <a:schemeClr val="tx1">
                    <a:lumMod val="65000"/>
                    <a:lumOff val="35000"/>
                  </a:schemeClr>
                </a:solidFill>
                <a:latin typeface="+mn-lt"/>
              </a:defRPr>
            </a:lvl1pPr>
            <a:lvl2pPr marL="411480" indent="-205740">
              <a:buClr>
                <a:schemeClr val="tx1">
                  <a:lumMod val="65000"/>
                  <a:lumOff val="35000"/>
                </a:schemeClr>
              </a:buClr>
              <a:buSzPct val="90000"/>
              <a:buFont typeface="+mj-lt"/>
              <a:buAutoNum type="arabicPeriod"/>
              <a:defRPr b="0" i="0">
                <a:solidFill>
                  <a:schemeClr val="tx1">
                    <a:lumMod val="65000"/>
                    <a:lumOff val="35000"/>
                  </a:schemeClr>
                </a:solidFill>
                <a:latin typeface="Linotype Syntax Com Regular" panose="020B0604020202020204" pitchFamily="34" charset="0"/>
              </a:defRPr>
            </a:lvl2pPr>
          </a:lstStyle>
          <a:p>
            <a:pPr lvl="0"/>
            <a:r>
              <a:rPr lang="de-DE"/>
              <a:t>Fließtext Linotype Syntax </a:t>
            </a:r>
            <a:r>
              <a:rPr lang="de-DE" err="1"/>
              <a:t>Com</a:t>
            </a:r>
            <a:r>
              <a:rPr lang="de-DE"/>
              <a:t> Regular / </a:t>
            </a:r>
            <a:br>
              <a:rPr lang="de-DE"/>
            </a:br>
            <a:r>
              <a:rPr lang="de-DE"/>
              <a:t>Farbe Text 1 schwarz heller 35%</a:t>
            </a:r>
          </a:p>
          <a:p>
            <a:pPr lvl="1"/>
            <a:r>
              <a:rPr lang="de-DE"/>
              <a:t>a</a:t>
            </a:r>
          </a:p>
          <a:p>
            <a:pPr lvl="0"/>
            <a:r>
              <a:rPr lang="de-DE"/>
              <a:t/>
            </a:r>
            <a:br>
              <a:rPr lang="de-DE"/>
            </a:br>
            <a:endParaRPr lang="de-DE"/>
          </a:p>
        </p:txBody>
      </p:sp>
      <p:sp>
        <p:nvSpPr>
          <p:cNvPr id="7" name="Titel 6">
            <a:extLst>
              <a:ext uri="{FF2B5EF4-FFF2-40B4-BE49-F238E27FC236}">
                <a16:creationId xmlns="" xmlns:a16="http://schemas.microsoft.com/office/drawing/2014/main" id="{0F0E807B-C2E6-234D-826E-02AE584C791C}"/>
              </a:ext>
            </a:extLst>
          </p:cNvPr>
          <p:cNvSpPr>
            <a:spLocks noGrp="1"/>
          </p:cNvSpPr>
          <p:nvPr>
            <p:ph type="title" hasCustomPrompt="1"/>
          </p:nvPr>
        </p:nvSpPr>
        <p:spPr>
          <a:xfrm>
            <a:off x="395289" y="915988"/>
            <a:ext cx="8353426" cy="576262"/>
          </a:xfrm>
        </p:spPr>
        <p:txBody>
          <a:bodyPr anchor="b" anchorCtr="0">
            <a:noAutofit/>
          </a:bodyPr>
          <a:lstStyle>
            <a:lvl1pPr>
              <a:lnSpc>
                <a:spcPts val="3674"/>
              </a:lnSpc>
              <a:defRPr sz="2400" b="1" i="0" u="none">
                <a:solidFill>
                  <a:schemeClr val="accent6"/>
                </a:solidFill>
                <a:latin typeface="+mj-lt"/>
              </a:defRPr>
            </a:lvl1pPr>
          </a:lstStyle>
          <a:p>
            <a:r>
              <a:rPr lang="de-DE"/>
              <a:t>Überschrift Linotype Syntax </a:t>
            </a:r>
            <a:r>
              <a:rPr lang="de-DE" err="1"/>
              <a:t>Com</a:t>
            </a:r>
            <a:r>
              <a:rPr lang="de-DE"/>
              <a:t> </a:t>
            </a:r>
            <a:r>
              <a:rPr lang="de-DE" err="1"/>
              <a:t>Bold</a:t>
            </a:r>
            <a:endParaRPr lang="de-DE"/>
          </a:p>
        </p:txBody>
      </p:sp>
      <p:sp>
        <p:nvSpPr>
          <p:cNvPr id="9" name="Datumsplatzhalter 3">
            <a:extLst>
              <a:ext uri="{FF2B5EF4-FFF2-40B4-BE49-F238E27FC236}">
                <a16:creationId xmlns=""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793A0748-B8FB-450E-B843-5A870077D11B}" type="datetime1">
              <a:rPr lang="de-DE" smtClean="0"/>
              <a:t>14.06.2023</a:t>
            </a:fld>
            <a:endParaRPr lang="de-DE"/>
          </a:p>
        </p:txBody>
      </p:sp>
      <p:sp>
        <p:nvSpPr>
          <p:cNvPr id="10" name="Foliennummernplatzhalter 5">
            <a:extLst>
              <a:ext uri="{FF2B5EF4-FFF2-40B4-BE49-F238E27FC236}">
                <a16:creationId xmlns="" xmlns:a16="http://schemas.microsoft.com/office/drawing/2014/main" id="{866674B5-B4E0-BC41-96A2-55A0AEA5837A}"/>
              </a:ext>
            </a:extLst>
          </p:cNvPr>
          <p:cNvSpPr>
            <a:spLocks noGrp="1"/>
          </p:cNvSpPr>
          <p:nvPr>
            <p:ph type="sldNum" sz="quarter" idx="12"/>
          </p:nvPr>
        </p:nvSpPr>
        <p:spPr>
          <a:xfrm>
            <a:off x="8244409"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9B5893FA-89A7-4B40-83FD-D5604A42A467}" type="slidenum">
              <a:rPr lang="de-DE" smtClean="0"/>
              <a:t>‹Nr.›</a:t>
            </a:fld>
            <a:endParaRPr lang="de-DE"/>
          </a:p>
        </p:txBody>
      </p:sp>
      <p:sp>
        <p:nvSpPr>
          <p:cNvPr id="11" name="Textplatzhalter 20">
            <a:extLst>
              <a:ext uri="{FF2B5EF4-FFF2-40B4-BE49-F238E27FC236}">
                <a16:creationId xmlns="" xmlns:a16="http://schemas.microsoft.com/office/drawing/2014/main" id="{86A42731-49B4-8140-8189-B6C176171CB2}"/>
              </a:ext>
            </a:extLst>
          </p:cNvPr>
          <p:cNvSpPr>
            <a:spLocks noGrp="1"/>
          </p:cNvSpPr>
          <p:nvPr>
            <p:ph type="body" sz="quarter" idx="13"/>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269" indent="0" algn="l">
              <a:spcBef>
                <a:spcPts val="0"/>
              </a:spcBef>
              <a:buFontTx/>
              <a:buNone/>
              <a:defRPr sz="788" b="0" i="0">
                <a:solidFill>
                  <a:schemeClr val="accent6"/>
                </a:solidFill>
                <a:latin typeface="Linotype Syntax Com" panose="020B0604020202020204" pitchFamily="34" charset="0"/>
              </a:defRPr>
            </a:lvl5pPr>
          </a:lstStyle>
          <a:p>
            <a:pPr lvl="0"/>
            <a:endParaRPr lang="de-DE"/>
          </a:p>
        </p:txBody>
      </p:sp>
      <p:pic>
        <p:nvPicPr>
          <p:cNvPr id="16" name="Grafik 15">
            <a:extLst>
              <a:ext uri="{FF2B5EF4-FFF2-40B4-BE49-F238E27FC236}">
                <a16:creationId xmlns="" xmlns:a16="http://schemas.microsoft.com/office/drawing/2014/main" id="{325920EB-C6FA-C049-9959-C25635C5778C}"/>
              </a:ext>
            </a:extLst>
          </p:cNvPr>
          <p:cNvPicPr>
            <a:picLocks noChangeAspect="1"/>
          </p:cNvPicPr>
          <p:nvPr/>
        </p:nvPicPr>
        <p:blipFill>
          <a:blip r:embed="rId3"/>
          <a:stretch>
            <a:fillRect/>
          </a:stretch>
        </p:blipFill>
        <p:spPr>
          <a:xfrm>
            <a:off x="7856747" y="203184"/>
            <a:ext cx="891718" cy="497153"/>
          </a:xfrm>
          <a:prstGeom prst="rect">
            <a:avLst/>
          </a:prstGeom>
        </p:spPr>
      </p:pic>
      <p:pic>
        <p:nvPicPr>
          <p:cNvPr id="4" name="Picture 3">
            <a:extLst>
              <a:ext uri="{FF2B5EF4-FFF2-40B4-BE49-F238E27FC236}">
                <a16:creationId xmlns="" xmlns:a16="http://schemas.microsoft.com/office/drawing/2014/main" id="{519DFB09-90FF-46F0-95B2-2692EA717B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6707746" y="203184"/>
            <a:ext cx="974201" cy="497153"/>
          </a:xfrm>
          <a:prstGeom prst="rect">
            <a:avLst/>
          </a:prstGeom>
        </p:spPr>
      </p:pic>
    </p:spTree>
    <p:extLst>
      <p:ext uri="{BB962C8B-B14F-4D97-AF65-F5344CB8AC3E}">
        <p14:creationId xmlns:p14="http://schemas.microsoft.com/office/powerpoint/2010/main" val="165203026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a:xfrm>
            <a:off x="768098" y="4854526"/>
            <a:ext cx="1615607" cy="205804"/>
          </a:xfrm>
          <a:prstGeom prst="rect">
            <a:avLst/>
          </a:prstGeom>
        </p:spPr>
        <p:txBody>
          <a:bodyPr/>
          <a:lstStyle/>
          <a:p>
            <a:fld id="{5526E2A7-E74A-4FCD-9578-5AFD3D7AE883}" type="datetime1">
              <a:rPr lang="de-DE" smtClean="0"/>
              <a:t>14.06.2023</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a:xfrm>
            <a:off x="8128000" y="4854526"/>
            <a:ext cx="730250" cy="205804"/>
          </a:xfrm>
          <a:prstGeom prst="rect">
            <a:avLst/>
          </a:prstGeom>
        </p:spPr>
        <p:txBody>
          <a:bodyPr/>
          <a:lstStyle/>
          <a:p>
            <a:fld id="{C85A6FDB-98C8-4D55-9945-97BC7393F69D}" type="slidenum">
              <a:rPr lang="de-DE" smtClean="0"/>
              <a:t>‹Nr.›</a:t>
            </a:fld>
            <a:endParaRPr lang="de-DE"/>
          </a:p>
        </p:txBody>
      </p:sp>
    </p:spTree>
    <p:extLst>
      <p:ext uri="{BB962C8B-B14F-4D97-AF65-F5344CB8AC3E}">
        <p14:creationId xmlns:p14="http://schemas.microsoft.com/office/powerpoint/2010/main" val="215071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Überschrift und Fließtex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288" y="1636439"/>
            <a:ext cx="8353426" cy="3240361"/>
          </a:xfrm>
        </p:spPr>
        <p:txBody>
          <a:bodyPr>
            <a:normAutofit/>
          </a:bodyPr>
          <a:lstStyle>
            <a:lvl1pPr marL="0" indent="0">
              <a:buClr>
                <a:srgbClr val="929292"/>
              </a:buClr>
              <a:buSzPct val="90000"/>
              <a:buFontTx/>
              <a:buNone/>
              <a:defRPr sz="2400" b="0" i="0">
                <a:solidFill>
                  <a:schemeClr val="tx1">
                    <a:lumMod val="65000"/>
                    <a:lumOff val="35000"/>
                  </a:schemeClr>
                </a:solidFill>
                <a:latin typeface="+mn-lt"/>
              </a:defRPr>
            </a:lvl1pPr>
            <a:lvl2pPr marL="342900" indent="0">
              <a:buClr>
                <a:srgbClr val="929292"/>
              </a:buClr>
              <a:buSzPct val="90000"/>
              <a:buNone/>
              <a:defRPr b="0" i="0">
                <a:solidFill>
                  <a:schemeClr val="tx1">
                    <a:lumMod val="50000"/>
                    <a:lumOff val="50000"/>
                  </a:schemeClr>
                </a:solidFill>
                <a:latin typeface="Linotype Syntax Com Medium" panose="020B0604020202020204" pitchFamily="34" charset="0"/>
              </a:defRPr>
            </a:lvl2pPr>
          </a:lstStyle>
          <a:p>
            <a:pPr lvl="0"/>
            <a:r>
              <a:rPr lang="de-DE" dirty="0"/>
              <a:t>Fließtext Linotype Syntax </a:t>
            </a:r>
            <a:r>
              <a:rPr lang="de-DE" dirty="0" err="1"/>
              <a:t>Com</a:t>
            </a:r>
            <a:r>
              <a:rPr lang="de-DE" dirty="0"/>
              <a:t> Regular / </a:t>
            </a:r>
            <a:br>
              <a:rPr lang="de-DE" dirty="0"/>
            </a:br>
            <a:r>
              <a:rPr lang="de-DE" dirty="0"/>
              <a:t>Farbe Text 1 schwarz heller 35%</a:t>
            </a:r>
            <a:br>
              <a:rPr lang="de-DE" dirty="0"/>
            </a:br>
            <a:endParaRPr lang="de-DE" dirty="0"/>
          </a:p>
        </p:txBody>
      </p:sp>
      <p:sp>
        <p:nvSpPr>
          <p:cNvPr id="7" name="Titel 6">
            <a:extLst>
              <a:ext uri="{FF2B5EF4-FFF2-40B4-BE49-F238E27FC236}">
                <a16:creationId xmlns="" xmlns:a16="http://schemas.microsoft.com/office/drawing/2014/main" id="{0F0E807B-C2E6-234D-826E-02AE584C791C}"/>
              </a:ext>
            </a:extLst>
          </p:cNvPr>
          <p:cNvSpPr>
            <a:spLocks noGrp="1"/>
          </p:cNvSpPr>
          <p:nvPr>
            <p:ph type="title" hasCustomPrompt="1"/>
          </p:nvPr>
        </p:nvSpPr>
        <p:spPr>
          <a:xfrm>
            <a:off x="395288" y="915988"/>
            <a:ext cx="8353426" cy="576262"/>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9" name="Datumsplatzhalter 3">
            <a:extLst>
              <a:ext uri="{FF2B5EF4-FFF2-40B4-BE49-F238E27FC236}">
                <a16:creationId xmlns="" xmlns:a16="http://schemas.microsoft.com/office/drawing/2014/main" id="{7ACF6C22-E0BF-4E40-A8C7-BFBEACB884D4}"/>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14/06/23</a:t>
            </a:fld>
            <a:endParaRPr lang="de-DE" dirty="0"/>
          </a:p>
        </p:txBody>
      </p:sp>
      <p:sp>
        <p:nvSpPr>
          <p:cNvPr id="10" name="Foliennummernplatzhalter 5">
            <a:extLst>
              <a:ext uri="{FF2B5EF4-FFF2-40B4-BE49-F238E27FC236}">
                <a16:creationId xmlns="" xmlns:a16="http://schemas.microsoft.com/office/drawing/2014/main" id="{866674B5-B4E0-BC41-96A2-55A0AEA5837A}"/>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1" name="Textplatzhalter 20">
            <a:extLst>
              <a:ext uri="{FF2B5EF4-FFF2-40B4-BE49-F238E27FC236}">
                <a16:creationId xmlns="" xmlns:a16="http://schemas.microsoft.com/office/drawing/2014/main" id="{86A42731-49B4-8140-8189-B6C176171CB2}"/>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sp>
        <p:nvSpPr>
          <p:cNvPr id="13" name="Bildplatzhalter 9">
            <a:extLst>
              <a:ext uri="{FF2B5EF4-FFF2-40B4-BE49-F238E27FC236}">
                <a16:creationId xmlns="" xmlns:a16="http://schemas.microsoft.com/office/drawing/2014/main" id="{F4149818-C8E3-3445-A115-763CE105F197}"/>
              </a:ext>
            </a:extLst>
          </p:cNvPr>
          <p:cNvSpPr>
            <a:spLocks noGrp="1" noChangeAspect="1"/>
          </p:cNvSpPr>
          <p:nvPr>
            <p:ph type="pic" sz="quarter" idx="14" hasCustomPrompt="1"/>
          </p:nvPr>
        </p:nvSpPr>
        <p:spPr>
          <a:xfrm>
            <a:off x="6732241" y="203183"/>
            <a:ext cx="1008112" cy="497153"/>
          </a:xfrm>
        </p:spPr>
        <p:txBody>
          <a:bodyPr>
            <a:normAutofit/>
          </a:bodyPr>
          <a:lstStyle>
            <a:lvl1pPr marL="0" indent="0" algn="l">
              <a:lnSpc>
                <a:spcPct val="150000"/>
              </a:lnSpc>
              <a:buFontTx/>
              <a:buNone/>
              <a:defRPr sz="900"/>
            </a:lvl1pPr>
          </a:lstStyle>
          <a:p>
            <a:r>
              <a:rPr lang="de-DE" dirty="0"/>
              <a:t>Projektlogo optional</a:t>
            </a:r>
          </a:p>
        </p:txBody>
      </p:sp>
      <p:pic>
        <p:nvPicPr>
          <p:cNvPr id="16" name="Grafik 15">
            <a:extLst>
              <a:ext uri="{FF2B5EF4-FFF2-40B4-BE49-F238E27FC236}">
                <a16:creationId xmlns="" xmlns:a16="http://schemas.microsoft.com/office/drawing/2014/main" id="{325920EB-C6FA-C049-9959-C25635C5778C}"/>
              </a:ext>
            </a:extLst>
          </p:cNvPr>
          <p:cNvPicPr>
            <a:picLocks noChangeAspect="1"/>
          </p:cNvPicPr>
          <p:nvPr/>
        </p:nvPicPr>
        <p:blipFill>
          <a:blip r:embed="rId2"/>
          <a:stretch>
            <a:fillRect/>
          </a:stretch>
        </p:blipFill>
        <p:spPr>
          <a:xfrm>
            <a:off x="7856746" y="203183"/>
            <a:ext cx="891718" cy="497153"/>
          </a:xfrm>
          <a:prstGeom prst="rect">
            <a:avLst/>
          </a:prstGeom>
        </p:spPr>
      </p:pic>
      <p:pic>
        <p:nvPicPr>
          <p:cNvPr id="14" name="Grafik 13">
            <a:extLst>
              <a:ext uri="{FF2B5EF4-FFF2-40B4-BE49-F238E27FC236}">
                <a16:creationId xmlns="" xmlns:a16="http://schemas.microsoft.com/office/drawing/2014/main" id="{9FE1B941-4D48-E243-9619-9C3A5A555A95}"/>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201028747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erschrift und Aufzählung einspaltig">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288" y="1636440"/>
            <a:ext cx="8353426" cy="3240360"/>
          </a:xfrm>
        </p:spPr>
        <p:txBody>
          <a:bodyPr/>
          <a:lstStyle>
            <a:lvl1pPr marL="171450" marR="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sz="2400" b="0" i="0">
                <a:solidFill>
                  <a:schemeClr val="tx1">
                    <a:lumMod val="65000"/>
                    <a:lumOff val="35000"/>
                  </a:schemeClr>
                </a:solidFill>
                <a:latin typeface="+mn-lt"/>
              </a:defRPr>
            </a:lvl1pPr>
            <a:lvl2pPr marL="342900" indent="0">
              <a:buClr>
                <a:schemeClr val="tx1">
                  <a:lumMod val="65000"/>
                  <a:lumOff val="35000"/>
                </a:schemeClr>
              </a:buClr>
              <a:buSzPct val="90000"/>
              <a:buNone/>
              <a:defRPr sz="2000" b="0" i="0">
                <a:solidFill>
                  <a:schemeClr val="tx1">
                    <a:lumMod val="65000"/>
                    <a:lumOff val="35000"/>
                  </a:schemeClr>
                </a:solidFill>
                <a:latin typeface="+mn-lt"/>
              </a:defRPr>
            </a:lvl2pPr>
          </a:lstStyle>
          <a:p>
            <a:pPr marL="171450" marR="0" lvl="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a:pPr>
            <a:r>
              <a:rPr lang="de-DE" dirty="0"/>
              <a:t>Textmasterformat bearbeiten</a:t>
            </a:r>
          </a:p>
          <a:p>
            <a:pPr marL="171450" marR="0" lvl="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a:pPr>
            <a:endParaRPr lang="de-DE" dirty="0"/>
          </a:p>
          <a:p>
            <a:pPr marL="171450" marR="0" lvl="0" indent="-171450" algn="l" defTabSz="685800" rtl="0" eaLnBrk="1" fontAlgn="auto" latinLnBrk="0" hangingPunct="1">
              <a:lnSpc>
                <a:spcPct val="90000"/>
              </a:lnSpc>
              <a:spcBef>
                <a:spcPts val="750"/>
              </a:spcBef>
              <a:spcAft>
                <a:spcPts val="0"/>
              </a:spcAft>
              <a:buClr>
                <a:schemeClr val="tx1">
                  <a:lumMod val="65000"/>
                  <a:lumOff val="35000"/>
                </a:schemeClr>
              </a:buClr>
              <a:buSzPct val="90000"/>
              <a:buFont typeface="Arial" panose="020B0604020202020204" pitchFamily="34" charset="0"/>
              <a:buChar char="•"/>
              <a:tabLst/>
              <a:defRPr/>
            </a:pPr>
            <a:endParaRPr lang="de-DE" dirty="0"/>
          </a:p>
        </p:txBody>
      </p:sp>
      <p:sp>
        <p:nvSpPr>
          <p:cNvPr id="7" name="Titel 6">
            <a:extLst>
              <a:ext uri="{FF2B5EF4-FFF2-40B4-BE49-F238E27FC236}">
                <a16:creationId xmlns="" xmlns:a16="http://schemas.microsoft.com/office/drawing/2014/main" id="{0F0E807B-C2E6-234D-826E-02AE584C791C}"/>
              </a:ext>
            </a:extLst>
          </p:cNvPr>
          <p:cNvSpPr>
            <a:spLocks noGrp="1"/>
          </p:cNvSpPr>
          <p:nvPr>
            <p:ph type="title" hasCustomPrompt="1"/>
          </p:nvPr>
        </p:nvSpPr>
        <p:spPr>
          <a:xfrm>
            <a:off x="395288" y="915988"/>
            <a:ext cx="8353426" cy="576262"/>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3" name="Bildplatzhalter 9">
            <a:extLst>
              <a:ext uri="{FF2B5EF4-FFF2-40B4-BE49-F238E27FC236}">
                <a16:creationId xmlns="" xmlns:a16="http://schemas.microsoft.com/office/drawing/2014/main" id="{F4149818-C8E3-3445-A115-763CE105F197}"/>
              </a:ext>
            </a:extLst>
          </p:cNvPr>
          <p:cNvSpPr>
            <a:spLocks noGrp="1" noChangeAspect="1"/>
          </p:cNvSpPr>
          <p:nvPr>
            <p:ph type="pic" sz="quarter" idx="14" hasCustomPrompt="1"/>
          </p:nvPr>
        </p:nvSpPr>
        <p:spPr>
          <a:xfrm>
            <a:off x="6732240" y="203183"/>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16" name="Grafik 15">
            <a:extLst>
              <a:ext uri="{FF2B5EF4-FFF2-40B4-BE49-F238E27FC236}">
                <a16:creationId xmlns="" xmlns:a16="http://schemas.microsoft.com/office/drawing/2014/main" id="{325920EB-C6FA-C049-9959-C25635C5778C}"/>
              </a:ext>
            </a:extLst>
          </p:cNvPr>
          <p:cNvPicPr>
            <a:picLocks noChangeAspect="1"/>
          </p:cNvPicPr>
          <p:nvPr/>
        </p:nvPicPr>
        <p:blipFill>
          <a:blip r:embed="rId2"/>
          <a:stretch>
            <a:fillRect/>
          </a:stretch>
        </p:blipFill>
        <p:spPr>
          <a:xfrm>
            <a:off x="7856746" y="203183"/>
            <a:ext cx="891718" cy="497153"/>
          </a:xfrm>
          <a:prstGeom prst="rect">
            <a:avLst/>
          </a:prstGeom>
        </p:spPr>
      </p:pic>
      <p:sp>
        <p:nvSpPr>
          <p:cNvPr id="11" name="Datumsplatzhalter 3">
            <a:extLst>
              <a:ext uri="{FF2B5EF4-FFF2-40B4-BE49-F238E27FC236}">
                <a16:creationId xmlns="" xmlns:a16="http://schemas.microsoft.com/office/drawing/2014/main" id="{54C3CF28-907B-504E-9084-A7745676D01B}"/>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14/06/23</a:t>
            </a:fld>
            <a:endParaRPr lang="de-DE" dirty="0"/>
          </a:p>
        </p:txBody>
      </p:sp>
      <p:sp>
        <p:nvSpPr>
          <p:cNvPr id="17" name="Foliennummernplatzhalter 5">
            <a:extLst>
              <a:ext uri="{FF2B5EF4-FFF2-40B4-BE49-F238E27FC236}">
                <a16:creationId xmlns="" xmlns:a16="http://schemas.microsoft.com/office/drawing/2014/main" id="{130B9E6A-1862-0748-81F2-7972CDCC51CF}"/>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8" name="Textplatzhalter 20">
            <a:extLst>
              <a:ext uri="{FF2B5EF4-FFF2-40B4-BE49-F238E27FC236}">
                <a16:creationId xmlns="" xmlns:a16="http://schemas.microsoft.com/office/drawing/2014/main" id="{22BE3D03-0589-254F-8770-CFFCA04026D7}"/>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pic>
        <p:nvPicPr>
          <p:cNvPr id="12" name="Grafik 11">
            <a:extLst>
              <a:ext uri="{FF2B5EF4-FFF2-40B4-BE49-F238E27FC236}">
                <a16:creationId xmlns="" xmlns:a16="http://schemas.microsoft.com/office/drawing/2014/main" id="{997DE51F-5934-EF4C-8C86-7D45C00ACFDB}"/>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13910207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Überschrift und Aufzählung 2-spaltig">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288" y="1636440"/>
            <a:ext cx="4104704" cy="3240360"/>
          </a:xfrm>
        </p:spPr>
        <p:txBody>
          <a:bodyPr lIns="0" tIns="0" rIns="0" bIns="0"/>
          <a:lstStyle>
            <a:lvl1pPr>
              <a:defRPr b="0" i="0">
                <a:solidFill>
                  <a:schemeClr val="tx1">
                    <a:lumMod val="65000"/>
                    <a:lumOff val="35000"/>
                  </a:schemeClr>
                </a:solidFill>
                <a:latin typeface="+mn-lt"/>
              </a:defRPr>
            </a:lvl1pPr>
            <a:lvl2pPr>
              <a:defRPr b="0" i="0">
                <a:solidFill>
                  <a:schemeClr val="tx1">
                    <a:lumMod val="65000"/>
                    <a:lumOff val="35000"/>
                  </a:schemeClr>
                </a:solidFill>
                <a:latin typeface="+mn-lt"/>
              </a:defRPr>
            </a:lvl2pPr>
            <a:lvl3pPr>
              <a:defRPr b="0" i="0">
                <a:solidFill>
                  <a:schemeClr val="tx1">
                    <a:lumMod val="65000"/>
                    <a:lumOff val="35000"/>
                  </a:schemeClr>
                </a:solidFill>
                <a:latin typeface="+mn-lt"/>
              </a:defRPr>
            </a:lvl3pPr>
            <a:lvl4pPr>
              <a:defRPr b="0" i="0">
                <a:solidFill>
                  <a:schemeClr val="tx1">
                    <a:lumMod val="65000"/>
                    <a:lumOff val="35000"/>
                  </a:schemeClr>
                </a:solidFill>
                <a:latin typeface="+mn-lt"/>
              </a:defRPr>
            </a:lvl4pPr>
            <a:lvl5pPr>
              <a:defRPr b="0" i="0">
                <a:solidFill>
                  <a:schemeClr val="tx1">
                    <a:lumMod val="65000"/>
                    <a:lumOff val="35000"/>
                  </a:schemeClr>
                </a:solidFill>
                <a:latin typeface="+mn-lt"/>
              </a:defRPr>
            </a:lvl5pPr>
          </a:lstStyle>
          <a:p>
            <a:pPr lvl="0"/>
            <a:r>
              <a:rPr lang="de-DE"/>
              <a:t>Mastertextformat bearbeiten</a:t>
            </a:r>
          </a:p>
        </p:txBody>
      </p:sp>
      <p:sp>
        <p:nvSpPr>
          <p:cNvPr id="4" name="Content Placeholder 3"/>
          <p:cNvSpPr>
            <a:spLocks noGrp="1"/>
          </p:cNvSpPr>
          <p:nvPr>
            <p:ph sz="half" idx="2"/>
          </p:nvPr>
        </p:nvSpPr>
        <p:spPr>
          <a:xfrm>
            <a:off x="4644008" y="1636440"/>
            <a:ext cx="4104705" cy="3240360"/>
          </a:xfrm>
        </p:spPr>
        <p:txBody>
          <a:bodyPr lIns="0" tIns="0" rIns="0" bIns="0"/>
          <a:lstStyle>
            <a:lvl1pPr>
              <a:defRPr b="0" i="0">
                <a:solidFill>
                  <a:schemeClr val="tx1">
                    <a:lumMod val="65000"/>
                    <a:lumOff val="35000"/>
                  </a:schemeClr>
                </a:solidFill>
                <a:latin typeface="+mn-lt"/>
              </a:defRPr>
            </a:lvl1pPr>
            <a:lvl2pPr>
              <a:defRPr b="0" i="0">
                <a:solidFill>
                  <a:schemeClr val="tx1">
                    <a:lumMod val="65000"/>
                    <a:lumOff val="35000"/>
                  </a:schemeClr>
                </a:solidFill>
                <a:latin typeface="+mn-lt"/>
              </a:defRPr>
            </a:lvl2pPr>
            <a:lvl3pPr>
              <a:defRPr b="0" i="0">
                <a:solidFill>
                  <a:schemeClr val="tx1">
                    <a:lumMod val="65000"/>
                    <a:lumOff val="35000"/>
                  </a:schemeClr>
                </a:solidFill>
                <a:latin typeface="+mn-lt"/>
              </a:defRPr>
            </a:lvl3pPr>
            <a:lvl4pPr>
              <a:defRPr b="0" i="0">
                <a:solidFill>
                  <a:schemeClr val="tx1">
                    <a:lumMod val="65000"/>
                    <a:lumOff val="35000"/>
                  </a:schemeClr>
                </a:solidFill>
                <a:latin typeface="+mn-lt"/>
              </a:defRPr>
            </a:lvl4pPr>
            <a:lvl5pPr>
              <a:defRPr b="0" i="0">
                <a:solidFill>
                  <a:schemeClr val="tx1">
                    <a:lumMod val="65000"/>
                    <a:lumOff val="35000"/>
                  </a:schemeClr>
                </a:solidFill>
                <a:latin typeface="+mn-lt"/>
              </a:defRPr>
            </a:lvl5pPr>
          </a:lstStyle>
          <a:p>
            <a:pPr lvl="0"/>
            <a:r>
              <a:rPr lang="de-DE"/>
              <a:t>Mastertextformat bearbeiten</a:t>
            </a:r>
          </a:p>
        </p:txBody>
      </p:sp>
      <p:sp>
        <p:nvSpPr>
          <p:cNvPr id="10" name="Bildplatzhalter 9">
            <a:extLst>
              <a:ext uri="{FF2B5EF4-FFF2-40B4-BE49-F238E27FC236}">
                <a16:creationId xmlns="" xmlns:a16="http://schemas.microsoft.com/office/drawing/2014/main" id="{8814BF87-B21D-C14D-AEC8-BE54433992D1}"/>
              </a:ext>
            </a:extLst>
          </p:cNvPr>
          <p:cNvSpPr>
            <a:spLocks noGrp="1" noChangeAspect="1"/>
          </p:cNvSpPr>
          <p:nvPr>
            <p:ph type="pic" sz="quarter" idx="14" hasCustomPrompt="1"/>
          </p:nvPr>
        </p:nvSpPr>
        <p:spPr>
          <a:xfrm>
            <a:off x="6732240" y="203183"/>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11" name="Grafik 10">
            <a:extLst>
              <a:ext uri="{FF2B5EF4-FFF2-40B4-BE49-F238E27FC236}">
                <a16:creationId xmlns="" xmlns:a16="http://schemas.microsoft.com/office/drawing/2014/main" id="{FF407F16-9025-664D-BAB7-50561E70546E}"/>
              </a:ext>
            </a:extLst>
          </p:cNvPr>
          <p:cNvPicPr>
            <a:picLocks noChangeAspect="1"/>
          </p:cNvPicPr>
          <p:nvPr/>
        </p:nvPicPr>
        <p:blipFill>
          <a:blip r:embed="rId2"/>
          <a:stretch>
            <a:fillRect/>
          </a:stretch>
        </p:blipFill>
        <p:spPr>
          <a:xfrm>
            <a:off x="7856746" y="203183"/>
            <a:ext cx="891718" cy="497153"/>
          </a:xfrm>
          <a:prstGeom prst="rect">
            <a:avLst/>
          </a:prstGeom>
        </p:spPr>
      </p:pic>
      <p:sp>
        <p:nvSpPr>
          <p:cNvPr id="15" name="Titel 6">
            <a:extLst>
              <a:ext uri="{FF2B5EF4-FFF2-40B4-BE49-F238E27FC236}">
                <a16:creationId xmlns="" xmlns:a16="http://schemas.microsoft.com/office/drawing/2014/main" id="{99001D2B-CBFE-974A-A03D-2D6843F4217B}"/>
              </a:ext>
            </a:extLst>
          </p:cNvPr>
          <p:cNvSpPr>
            <a:spLocks noGrp="1"/>
          </p:cNvSpPr>
          <p:nvPr>
            <p:ph type="title" hasCustomPrompt="1"/>
          </p:nvPr>
        </p:nvSpPr>
        <p:spPr>
          <a:xfrm>
            <a:off x="395288" y="915988"/>
            <a:ext cx="8353426" cy="576436"/>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6" name="Datumsplatzhalter 3">
            <a:extLst>
              <a:ext uri="{FF2B5EF4-FFF2-40B4-BE49-F238E27FC236}">
                <a16:creationId xmlns="" xmlns:a16="http://schemas.microsoft.com/office/drawing/2014/main" id="{3D1C55EE-9410-A544-8EB5-F31180B1D68A}"/>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14/06/23</a:t>
            </a:fld>
            <a:endParaRPr lang="de-DE" dirty="0"/>
          </a:p>
        </p:txBody>
      </p:sp>
      <p:sp>
        <p:nvSpPr>
          <p:cNvPr id="17" name="Foliennummernplatzhalter 5">
            <a:extLst>
              <a:ext uri="{FF2B5EF4-FFF2-40B4-BE49-F238E27FC236}">
                <a16:creationId xmlns="" xmlns:a16="http://schemas.microsoft.com/office/drawing/2014/main" id="{D13D4778-F0C1-DE49-9C3B-E82B80BEBB4F}"/>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9" name="Textplatzhalter 20">
            <a:extLst>
              <a:ext uri="{FF2B5EF4-FFF2-40B4-BE49-F238E27FC236}">
                <a16:creationId xmlns="" xmlns:a16="http://schemas.microsoft.com/office/drawing/2014/main" id="{AD33E0B3-1E08-9341-B851-75914DF9D2E6}"/>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pic>
        <p:nvPicPr>
          <p:cNvPr id="13" name="Grafik 12">
            <a:extLst>
              <a:ext uri="{FF2B5EF4-FFF2-40B4-BE49-F238E27FC236}">
                <a16:creationId xmlns="" xmlns:a16="http://schemas.microsoft.com/office/drawing/2014/main" id="{3D865E39-7016-E347-BD70-3D5E9615E6B6}"/>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1683297288"/>
      </p:ext>
    </p:extLst>
  </p:cSld>
  <p:clrMapOvr>
    <a:masterClrMapping/>
  </p:clrMapOvr>
  <p:extLst>
    <p:ext uri="{DCECCB84-F9BA-43D5-87BE-67443E8EF086}">
      <p15:sldGuideLst xmlns:p15="http://schemas.microsoft.com/office/powerpoint/2012/main">
        <p15:guide id="5" pos="5511">
          <p15:clr>
            <a:srgbClr val="FBAE40"/>
          </p15:clr>
        </p15:guide>
        <p15:guide id="6" pos="2835">
          <p15:clr>
            <a:srgbClr val="FBAE40"/>
          </p15:clr>
        </p15:guide>
        <p15:guide id="7" pos="29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Überschrift">
    <p:bg>
      <p:bgPr>
        <a:solidFill>
          <a:schemeClr val="bg1"/>
        </a:solidFill>
        <a:effectLst/>
      </p:bgPr>
    </p:bg>
    <p:spTree>
      <p:nvGrpSpPr>
        <p:cNvPr id="1" name=""/>
        <p:cNvGrpSpPr/>
        <p:nvPr/>
      </p:nvGrpSpPr>
      <p:grpSpPr>
        <a:xfrm>
          <a:off x="0" y="0"/>
          <a:ext cx="0" cy="0"/>
          <a:chOff x="0" y="0"/>
          <a:chExt cx="0" cy="0"/>
        </a:xfrm>
      </p:grpSpPr>
      <p:sp>
        <p:nvSpPr>
          <p:cNvPr id="8" name="Bildplatzhalter 9">
            <a:extLst>
              <a:ext uri="{FF2B5EF4-FFF2-40B4-BE49-F238E27FC236}">
                <a16:creationId xmlns="" xmlns:a16="http://schemas.microsoft.com/office/drawing/2014/main" id="{0FA25CB4-568C-034D-8648-70C9D554DFAF}"/>
              </a:ext>
            </a:extLst>
          </p:cNvPr>
          <p:cNvSpPr>
            <a:spLocks noGrp="1" noChangeAspect="1"/>
          </p:cNvSpPr>
          <p:nvPr>
            <p:ph type="pic" sz="quarter" idx="14" hasCustomPrompt="1"/>
          </p:nvPr>
        </p:nvSpPr>
        <p:spPr>
          <a:xfrm>
            <a:off x="6732240" y="203183"/>
            <a:ext cx="1008113" cy="497153"/>
          </a:xfrm>
        </p:spPr>
        <p:txBody>
          <a:bodyPr>
            <a:normAutofit/>
          </a:bodyPr>
          <a:lstStyle>
            <a:lvl1pPr marL="0" indent="0" algn="l">
              <a:lnSpc>
                <a:spcPct val="150000"/>
              </a:lnSpc>
              <a:buFontTx/>
              <a:buNone/>
              <a:defRPr sz="900"/>
            </a:lvl1pPr>
          </a:lstStyle>
          <a:p>
            <a:r>
              <a:rPr lang="de-DE" dirty="0"/>
              <a:t>Projektlogo optional</a:t>
            </a:r>
          </a:p>
        </p:txBody>
      </p:sp>
      <p:pic>
        <p:nvPicPr>
          <p:cNvPr id="9" name="Grafik 8">
            <a:extLst>
              <a:ext uri="{FF2B5EF4-FFF2-40B4-BE49-F238E27FC236}">
                <a16:creationId xmlns="" xmlns:a16="http://schemas.microsoft.com/office/drawing/2014/main" id="{A0D263FD-A239-3742-BE55-9E117A23141B}"/>
              </a:ext>
            </a:extLst>
          </p:cNvPr>
          <p:cNvPicPr>
            <a:picLocks noChangeAspect="1"/>
          </p:cNvPicPr>
          <p:nvPr/>
        </p:nvPicPr>
        <p:blipFill>
          <a:blip r:embed="rId2"/>
          <a:stretch>
            <a:fillRect/>
          </a:stretch>
        </p:blipFill>
        <p:spPr>
          <a:xfrm>
            <a:off x="7856746" y="203183"/>
            <a:ext cx="891718" cy="497153"/>
          </a:xfrm>
          <a:prstGeom prst="rect">
            <a:avLst/>
          </a:prstGeom>
        </p:spPr>
      </p:pic>
      <p:sp>
        <p:nvSpPr>
          <p:cNvPr id="13" name="Titel 6">
            <a:extLst>
              <a:ext uri="{FF2B5EF4-FFF2-40B4-BE49-F238E27FC236}">
                <a16:creationId xmlns="" xmlns:a16="http://schemas.microsoft.com/office/drawing/2014/main" id="{6AE7C572-AC08-3649-A40B-F24544759BE9}"/>
              </a:ext>
            </a:extLst>
          </p:cNvPr>
          <p:cNvSpPr>
            <a:spLocks noGrp="1"/>
          </p:cNvSpPr>
          <p:nvPr>
            <p:ph type="title" hasCustomPrompt="1"/>
          </p:nvPr>
        </p:nvSpPr>
        <p:spPr>
          <a:xfrm>
            <a:off x="395288" y="915988"/>
            <a:ext cx="8353426" cy="576262"/>
          </a:xfrm>
        </p:spPr>
        <p:txBody>
          <a:bodyPr anchor="b" anchorCtr="0">
            <a:normAutofit/>
          </a:bodyPr>
          <a:lstStyle>
            <a:lvl1pPr>
              <a:lnSpc>
                <a:spcPts val="3675"/>
              </a:lnSpc>
              <a:defRPr sz="3200" b="1" i="0" u="none">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4" name="Datumsplatzhalter 3">
            <a:extLst>
              <a:ext uri="{FF2B5EF4-FFF2-40B4-BE49-F238E27FC236}">
                <a16:creationId xmlns="" xmlns:a16="http://schemas.microsoft.com/office/drawing/2014/main" id="{AC7DBCF1-BB99-EE43-A15C-115C0821B840}"/>
              </a:ext>
            </a:extLst>
          </p:cNvPr>
          <p:cNvSpPr>
            <a:spLocks noGrp="1"/>
          </p:cNvSpPr>
          <p:nvPr>
            <p:ph type="dt" sz="half" idx="10"/>
          </p:nvPr>
        </p:nvSpPr>
        <p:spPr>
          <a:xfrm>
            <a:off x="395288" y="5020816"/>
            <a:ext cx="648320" cy="124272"/>
          </a:xfrm>
          <a:prstGeom prst="rect">
            <a:avLst/>
          </a:prstGeom>
        </p:spPr>
        <p:txBody>
          <a:bodyPr lIns="0" tIns="0" rIns="0" bIns="0" anchor="t" anchorCtr="0">
            <a:noAutofit/>
          </a:bodyPr>
          <a:lstStyle>
            <a:lvl1pPr>
              <a:defRPr sz="800" b="0" i="0">
                <a:solidFill>
                  <a:schemeClr val="accent6"/>
                </a:solidFill>
                <a:latin typeface="+mn-lt"/>
              </a:defRPr>
            </a:lvl1pPr>
          </a:lstStyle>
          <a:p>
            <a:fld id="{E610BDD8-2195-A74D-A197-F617976746AF}" type="datetime3">
              <a:rPr lang="de-DE" smtClean="0"/>
              <a:pPr/>
              <a:t>14/06/23</a:t>
            </a:fld>
            <a:endParaRPr lang="de-DE" dirty="0"/>
          </a:p>
        </p:txBody>
      </p:sp>
      <p:sp>
        <p:nvSpPr>
          <p:cNvPr id="15" name="Foliennummernplatzhalter 5">
            <a:extLst>
              <a:ext uri="{FF2B5EF4-FFF2-40B4-BE49-F238E27FC236}">
                <a16:creationId xmlns="" xmlns:a16="http://schemas.microsoft.com/office/drawing/2014/main" id="{3483C9D1-7691-034C-9192-AAF4C2859F8F}"/>
              </a:ext>
            </a:extLst>
          </p:cNvPr>
          <p:cNvSpPr>
            <a:spLocks noGrp="1"/>
          </p:cNvSpPr>
          <p:nvPr>
            <p:ph type="sldNum" sz="quarter" idx="12"/>
          </p:nvPr>
        </p:nvSpPr>
        <p:spPr>
          <a:xfrm>
            <a:off x="8244408" y="5020816"/>
            <a:ext cx="504305" cy="124272"/>
          </a:xfrm>
          <a:prstGeom prst="rect">
            <a:avLst/>
          </a:prstGeom>
        </p:spPr>
        <p:txBody>
          <a:bodyPr lIns="0" tIns="0" rIns="0" bIns="0" anchor="b" anchorCtr="0">
            <a:noAutofit/>
          </a:bodyPr>
          <a:lstStyle>
            <a:lvl1pPr algn="r">
              <a:defRPr sz="800" b="1" i="0">
                <a:solidFill>
                  <a:schemeClr val="accent6"/>
                </a:solidFill>
                <a:latin typeface="+mj-lt"/>
              </a:defRPr>
            </a:lvl1pPr>
          </a:lstStyle>
          <a:p>
            <a:fld id="{04DA90AE-A642-9F4D-BA94-82F41D55CFC7}" type="slidenum">
              <a:rPr lang="de-DE" smtClean="0"/>
              <a:pPr/>
              <a:t>‹Nr.›</a:t>
            </a:fld>
            <a:endParaRPr lang="de-DE" dirty="0"/>
          </a:p>
        </p:txBody>
      </p:sp>
      <p:sp>
        <p:nvSpPr>
          <p:cNvPr id="17" name="Textplatzhalter 20">
            <a:extLst>
              <a:ext uri="{FF2B5EF4-FFF2-40B4-BE49-F238E27FC236}">
                <a16:creationId xmlns="" xmlns:a16="http://schemas.microsoft.com/office/drawing/2014/main" id="{B00075FD-3BF3-944F-8976-7375F54D4239}"/>
              </a:ext>
            </a:extLst>
          </p:cNvPr>
          <p:cNvSpPr>
            <a:spLocks noGrp="1"/>
          </p:cNvSpPr>
          <p:nvPr>
            <p:ph type="body" sz="quarter" idx="13" hasCustomPrompt="1"/>
          </p:nvPr>
        </p:nvSpPr>
        <p:spPr>
          <a:xfrm>
            <a:off x="1152000" y="5020816"/>
            <a:ext cx="6911608" cy="124272"/>
          </a:xfrm>
        </p:spPr>
        <p:txBody>
          <a:bodyPr wrap="square" lIns="0" tIns="0" rIns="0" bIns="0" anchor="t" anchorCtr="0">
            <a:noAutofit/>
          </a:bodyPr>
          <a:lstStyle>
            <a:lvl1pPr marL="0" indent="0">
              <a:buNone/>
              <a:defRPr sz="800" b="0" i="0">
                <a:solidFill>
                  <a:schemeClr val="accent6"/>
                </a:solidFill>
                <a:latin typeface="+mn-lt"/>
              </a:defRPr>
            </a:lvl1pPr>
            <a:lvl5pPr marL="1020600" indent="0" algn="l">
              <a:spcBef>
                <a:spcPts val="0"/>
              </a:spcBef>
              <a:buFontTx/>
              <a:buNone/>
              <a:defRPr sz="788" b="0" i="0">
                <a:solidFill>
                  <a:schemeClr val="accent6"/>
                </a:solidFill>
                <a:latin typeface="Linotype Syntax Com" panose="020B0604020202020204" pitchFamily="34" charset="0"/>
              </a:defRPr>
            </a:lvl5pPr>
          </a:lstStyle>
          <a:p>
            <a:pPr lvl="0"/>
            <a:r>
              <a:rPr lang="de-DE" dirty="0"/>
              <a:t>Fußzeile Text formatieren </a:t>
            </a:r>
          </a:p>
        </p:txBody>
      </p:sp>
      <p:pic>
        <p:nvPicPr>
          <p:cNvPr id="11" name="Grafik 10">
            <a:extLst>
              <a:ext uri="{FF2B5EF4-FFF2-40B4-BE49-F238E27FC236}">
                <a16:creationId xmlns="" xmlns:a16="http://schemas.microsoft.com/office/drawing/2014/main" id="{87ED67A2-4876-4044-8B0E-A88E3EFDBA48}"/>
              </a:ext>
            </a:extLst>
          </p:cNvPr>
          <p:cNvPicPr>
            <a:picLocks noChangeAspect="1"/>
          </p:cNvPicPr>
          <p:nvPr userDrawn="1"/>
        </p:nvPicPr>
        <p:blipFill>
          <a:blip r:embed="rId3"/>
          <a:stretch>
            <a:fillRect/>
          </a:stretch>
        </p:blipFill>
        <p:spPr>
          <a:xfrm>
            <a:off x="0" y="0"/>
            <a:ext cx="4097021" cy="844351"/>
          </a:xfrm>
          <a:prstGeom prst="rect">
            <a:avLst/>
          </a:prstGeom>
        </p:spPr>
      </p:pic>
    </p:spTree>
    <p:extLst>
      <p:ext uri="{BB962C8B-B14F-4D97-AF65-F5344CB8AC3E}">
        <p14:creationId xmlns:p14="http://schemas.microsoft.com/office/powerpoint/2010/main" val="871161665"/>
      </p:ext>
    </p:extLst>
  </p:cSld>
  <p:clrMapOvr>
    <a:masterClrMapping/>
  </p:clrMapOvr>
  <p:extLst>
    <p:ext uri="{DCECCB84-F9BA-43D5-87BE-67443E8EF086}">
      <p15:sldGuideLst xmlns:p15="http://schemas.microsoft.com/office/powerpoint/2012/main">
        <p15:guide id="2" pos="55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26318"/>
      </p:ext>
    </p:extLst>
  </p:cSld>
  <p:clrMapOvr>
    <a:masterClrMapping/>
  </p:clrMapOvr>
  <p:extLst>
    <p:ext uri="{DCECCB84-F9BA-43D5-87BE-67443E8EF086}">
      <p15:sldGuideLst xmlns:p15="http://schemas.microsoft.com/office/powerpoint/2012/main">
        <p15:guide id="3" pos="2925">
          <p15:clr>
            <a:srgbClr val="FBAE40"/>
          </p15:clr>
        </p15:guide>
        <p15:guide id="4" pos="28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PN Abschlussfolie">
    <p:bg>
      <p:bgPr>
        <a:solidFill>
          <a:schemeClr val="bg1"/>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 xmlns:a16="http://schemas.microsoft.com/office/drawing/2014/main" id="{D60633FD-8F58-DC47-8B50-E4229B55570E}"/>
              </a:ext>
            </a:extLst>
          </p:cNvPr>
          <p:cNvPicPr>
            <a:picLocks noChangeAspect="1"/>
          </p:cNvPicPr>
          <p:nvPr userDrawn="1"/>
        </p:nvPicPr>
        <p:blipFill>
          <a:blip r:embed="rId2"/>
          <a:stretch>
            <a:fillRect/>
          </a:stretch>
        </p:blipFill>
        <p:spPr>
          <a:xfrm>
            <a:off x="3409543" y="3946951"/>
            <a:ext cx="5733141" cy="1198137"/>
          </a:xfrm>
          <a:prstGeom prst="rect">
            <a:avLst/>
          </a:prstGeom>
        </p:spPr>
      </p:pic>
      <p:sp>
        <p:nvSpPr>
          <p:cNvPr id="11" name="Titel 1">
            <a:extLst>
              <a:ext uri="{FF2B5EF4-FFF2-40B4-BE49-F238E27FC236}">
                <a16:creationId xmlns="" xmlns:a16="http://schemas.microsoft.com/office/drawing/2014/main" id="{8296D155-9E76-7342-89FB-3C84F17020CB}"/>
              </a:ext>
            </a:extLst>
          </p:cNvPr>
          <p:cNvSpPr>
            <a:spLocks noGrp="1"/>
          </p:cNvSpPr>
          <p:nvPr>
            <p:ph type="title" hasCustomPrompt="1"/>
          </p:nvPr>
        </p:nvSpPr>
        <p:spPr>
          <a:xfrm>
            <a:off x="395288" y="1131889"/>
            <a:ext cx="8353425" cy="792584"/>
          </a:xfrm>
        </p:spPr>
        <p:txBody>
          <a:bodyPr anchor="b" anchorCtr="0">
            <a:noAutofit/>
          </a:bodyPr>
          <a:lstStyle>
            <a:lvl1pPr>
              <a:lnSpc>
                <a:spcPts val="4075"/>
              </a:lnSpc>
              <a:defRPr sz="3200" b="1" i="0">
                <a:solidFill>
                  <a:schemeClr val="accent6"/>
                </a:solidFill>
                <a:latin typeface="+mj-lt"/>
              </a:defRPr>
            </a:lvl1pPr>
          </a:lstStyle>
          <a:p>
            <a:r>
              <a:rPr lang="de-DE" dirty="0"/>
              <a:t>Überschrift Linotype Syntax </a:t>
            </a:r>
            <a:r>
              <a:rPr lang="de-DE" dirty="0" err="1"/>
              <a:t>Com</a:t>
            </a:r>
            <a:r>
              <a:rPr lang="de-DE" dirty="0"/>
              <a:t> </a:t>
            </a:r>
            <a:r>
              <a:rPr lang="de-DE" dirty="0" err="1"/>
              <a:t>Bold</a:t>
            </a:r>
            <a:endParaRPr lang="de-DE" dirty="0"/>
          </a:p>
        </p:txBody>
      </p:sp>
      <p:sp>
        <p:nvSpPr>
          <p:cNvPr id="17" name="Textplatzhalter 16">
            <a:extLst>
              <a:ext uri="{FF2B5EF4-FFF2-40B4-BE49-F238E27FC236}">
                <a16:creationId xmlns="" xmlns:a16="http://schemas.microsoft.com/office/drawing/2014/main" id="{AE0F9C5C-894A-CF4E-8C02-607088CBC851}"/>
              </a:ext>
            </a:extLst>
          </p:cNvPr>
          <p:cNvSpPr>
            <a:spLocks noGrp="1"/>
          </p:cNvSpPr>
          <p:nvPr>
            <p:ph type="body" sz="quarter" idx="10" hasCustomPrompt="1"/>
          </p:nvPr>
        </p:nvSpPr>
        <p:spPr>
          <a:xfrm>
            <a:off x="395288" y="2068490"/>
            <a:ext cx="4104704" cy="1223985"/>
          </a:xfrm>
        </p:spPr>
        <p:txBody>
          <a:bodyPr>
            <a:noAutofit/>
          </a:bodyPr>
          <a:lstStyle>
            <a:lvl1pPr marL="0" marR="0" indent="0" algn="l" defTabSz="685800" rtl="0" eaLnBrk="1" fontAlgn="auto" latinLnBrk="0" hangingPunct="1">
              <a:lnSpc>
                <a:spcPct val="100000"/>
              </a:lnSpc>
              <a:spcBef>
                <a:spcPts val="0"/>
              </a:spcBef>
              <a:spcAft>
                <a:spcPts val="0"/>
              </a:spcAft>
              <a:buClrTx/>
              <a:buSzTx/>
              <a:buFontTx/>
              <a:buNone/>
              <a:tabLst/>
              <a:defRPr lang="de-DE" sz="1800" b="0" i="0">
                <a:effectLst/>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dirty="0"/>
              <a:t>Prof. Dr. Maxima Musterfrau</a:t>
            </a:r>
            <a:br>
              <a:rPr lang="de-DE" dirty="0"/>
            </a:br>
            <a:r>
              <a:rPr lang="de-DE" dirty="0"/>
              <a:t>Funktionsbezeichnung / Fachbereich </a:t>
            </a:r>
            <a:r>
              <a:rPr lang="de-DE" dirty="0" err="1"/>
              <a:t>maxi.musterfrau@leibniz-ipn.de</a:t>
            </a:r>
            <a:endParaRPr lang="de-DE" dirty="0"/>
          </a:p>
        </p:txBody>
      </p:sp>
      <p:sp>
        <p:nvSpPr>
          <p:cNvPr id="12" name="Bildplatzhalter 9">
            <a:extLst>
              <a:ext uri="{FF2B5EF4-FFF2-40B4-BE49-F238E27FC236}">
                <a16:creationId xmlns="" xmlns:a16="http://schemas.microsoft.com/office/drawing/2014/main" id="{4555BB5A-71BF-424F-A01F-02773D2AA022}"/>
              </a:ext>
            </a:extLst>
          </p:cNvPr>
          <p:cNvSpPr>
            <a:spLocks noGrp="1" noChangeAspect="1"/>
          </p:cNvSpPr>
          <p:nvPr>
            <p:ph type="pic" sz="quarter" idx="14" hasCustomPrompt="1"/>
          </p:nvPr>
        </p:nvSpPr>
        <p:spPr>
          <a:xfrm>
            <a:off x="404050" y="202935"/>
            <a:ext cx="1008113" cy="497153"/>
          </a:xfrm>
        </p:spPr>
        <p:txBody>
          <a:bodyPr>
            <a:normAutofit/>
          </a:bodyPr>
          <a:lstStyle>
            <a:lvl1pPr marL="0" indent="0" algn="l">
              <a:lnSpc>
                <a:spcPct val="150000"/>
              </a:lnSpc>
              <a:buFontTx/>
              <a:buNone/>
              <a:defRPr sz="900"/>
            </a:lvl1pPr>
          </a:lstStyle>
          <a:p>
            <a:r>
              <a:rPr lang="de-DE" dirty="0"/>
              <a:t>Projektlogo optional</a:t>
            </a:r>
          </a:p>
        </p:txBody>
      </p:sp>
      <p:grpSp>
        <p:nvGrpSpPr>
          <p:cNvPr id="21" name="Gruppieren 20">
            <a:extLst>
              <a:ext uri="{FF2B5EF4-FFF2-40B4-BE49-F238E27FC236}">
                <a16:creationId xmlns="" xmlns:a16="http://schemas.microsoft.com/office/drawing/2014/main" id="{AE4E2590-326A-AF45-88B2-E290E2E67994}"/>
              </a:ext>
            </a:extLst>
          </p:cNvPr>
          <p:cNvGrpSpPr>
            <a:grpSpLocks noChangeAspect="1"/>
          </p:cNvGrpSpPr>
          <p:nvPr userDrawn="1"/>
        </p:nvGrpSpPr>
        <p:grpSpPr>
          <a:xfrm>
            <a:off x="5965022" y="196850"/>
            <a:ext cx="2783442" cy="518450"/>
            <a:chOff x="5148064" y="468000"/>
            <a:chExt cx="3575602" cy="666000"/>
          </a:xfrm>
        </p:grpSpPr>
        <p:pic>
          <p:nvPicPr>
            <p:cNvPr id="22" name="Grafik 21">
              <a:extLst>
                <a:ext uri="{FF2B5EF4-FFF2-40B4-BE49-F238E27FC236}">
                  <a16:creationId xmlns="" xmlns:a16="http://schemas.microsoft.com/office/drawing/2014/main" id="{88CCDB6A-6ECA-0A41-B9A4-DA8091B5B83C}"/>
                </a:ext>
              </a:extLst>
            </p:cNvPr>
            <p:cNvPicPr>
              <a:picLocks noChangeAspect="1"/>
            </p:cNvPicPr>
            <p:nvPr userDrawn="1"/>
          </p:nvPicPr>
          <p:blipFill>
            <a:blip r:embed="rId3"/>
            <a:stretch>
              <a:fillRect/>
            </a:stretch>
          </p:blipFill>
          <p:spPr>
            <a:xfrm>
              <a:off x="6299446" y="469857"/>
              <a:ext cx="2424220" cy="659594"/>
            </a:xfrm>
            <a:prstGeom prst="rect">
              <a:avLst/>
            </a:prstGeom>
          </p:spPr>
        </p:pic>
        <p:pic>
          <p:nvPicPr>
            <p:cNvPr id="23" name="Grafik 22">
              <a:extLst>
                <a:ext uri="{FF2B5EF4-FFF2-40B4-BE49-F238E27FC236}">
                  <a16:creationId xmlns="" xmlns:a16="http://schemas.microsoft.com/office/drawing/2014/main" id="{AEFCE907-C9E8-D24A-9374-47DA1D0DBA7A}"/>
                </a:ext>
              </a:extLst>
            </p:cNvPr>
            <p:cNvPicPr>
              <a:picLocks noChangeAspect="1"/>
            </p:cNvPicPr>
            <p:nvPr userDrawn="1"/>
          </p:nvPicPr>
          <p:blipFill>
            <a:blip r:embed="rId4"/>
            <a:stretch>
              <a:fillRect/>
            </a:stretch>
          </p:blipFill>
          <p:spPr>
            <a:xfrm>
              <a:off x="5148064" y="468000"/>
              <a:ext cx="839245" cy="666000"/>
            </a:xfrm>
            <a:prstGeom prst="rect">
              <a:avLst/>
            </a:prstGeom>
          </p:spPr>
        </p:pic>
      </p:grpSp>
      <p:sp>
        <p:nvSpPr>
          <p:cNvPr id="24" name="Textfeld 23">
            <a:extLst>
              <a:ext uri="{FF2B5EF4-FFF2-40B4-BE49-F238E27FC236}">
                <a16:creationId xmlns="" xmlns:a16="http://schemas.microsoft.com/office/drawing/2014/main" id="{7A7EDC9C-24B8-FE42-98B6-BF52888EEC81}"/>
              </a:ext>
            </a:extLst>
          </p:cNvPr>
          <p:cNvSpPr txBox="1"/>
          <p:nvPr userDrawn="1"/>
        </p:nvSpPr>
        <p:spPr>
          <a:xfrm>
            <a:off x="7469773" y="4804792"/>
            <a:ext cx="1566723" cy="253916"/>
          </a:xfrm>
          <a:prstGeom prst="rect">
            <a:avLst/>
          </a:prstGeom>
          <a:noFill/>
        </p:spPr>
        <p:txBody>
          <a:bodyPr wrap="square" rIns="20255" rtlCol="0" anchor="ctr">
            <a:spAutoFit/>
          </a:bodyPr>
          <a:lstStyle/>
          <a:p>
            <a:pPr algn="r"/>
            <a:r>
              <a:rPr lang="de-DE" sz="1050" b="0" i="1" spc="34" baseline="0" dirty="0" err="1">
                <a:solidFill>
                  <a:schemeClr val="bg1"/>
                </a:solidFill>
                <a:latin typeface="Linotype Syntax Com Medium" panose="020B0604020202020204" pitchFamily="34" charset="0"/>
              </a:rPr>
              <a:t>www.leibniz-ipn.de</a:t>
            </a:r>
            <a:endParaRPr lang="de-DE" sz="1050" b="0" i="1" spc="34" baseline="0" dirty="0">
              <a:solidFill>
                <a:schemeClr val="bg1"/>
              </a:solidFill>
              <a:latin typeface="Linotype Syntax Com Medium" panose="020B0604020202020204" pitchFamily="34" charset="0"/>
            </a:endParaRPr>
          </a:p>
        </p:txBody>
      </p:sp>
      <p:pic>
        <p:nvPicPr>
          <p:cNvPr id="14" name="Grafik 13">
            <a:extLst>
              <a:ext uri="{FF2B5EF4-FFF2-40B4-BE49-F238E27FC236}">
                <a16:creationId xmlns="" xmlns:a16="http://schemas.microsoft.com/office/drawing/2014/main" id="{DAC689C9-96CA-244D-B979-4668E710E2E4}"/>
              </a:ext>
            </a:extLst>
          </p:cNvPr>
          <p:cNvPicPr>
            <a:picLocks noChangeAspect="1"/>
          </p:cNvPicPr>
          <p:nvPr userDrawn="1"/>
        </p:nvPicPr>
        <p:blipFill>
          <a:blip r:embed="rId5"/>
          <a:stretch>
            <a:fillRect/>
          </a:stretch>
        </p:blipFill>
        <p:spPr>
          <a:xfrm>
            <a:off x="296535" y="3907773"/>
            <a:ext cx="504056" cy="504056"/>
          </a:xfrm>
          <a:prstGeom prst="rect">
            <a:avLst/>
          </a:prstGeom>
        </p:spPr>
      </p:pic>
      <p:pic>
        <p:nvPicPr>
          <p:cNvPr id="15" name="Grafik 14">
            <a:extLst>
              <a:ext uri="{FF2B5EF4-FFF2-40B4-BE49-F238E27FC236}">
                <a16:creationId xmlns="" xmlns:a16="http://schemas.microsoft.com/office/drawing/2014/main" id="{E535291A-CB60-8C41-8E19-5A184ED149CD}"/>
              </a:ext>
            </a:extLst>
          </p:cNvPr>
          <p:cNvPicPr>
            <a:picLocks noChangeAspect="1"/>
          </p:cNvPicPr>
          <p:nvPr userDrawn="1"/>
        </p:nvPicPr>
        <p:blipFill>
          <a:blip r:embed="rId6"/>
          <a:stretch>
            <a:fillRect/>
          </a:stretch>
        </p:blipFill>
        <p:spPr>
          <a:xfrm>
            <a:off x="386089" y="4411829"/>
            <a:ext cx="324947" cy="324947"/>
          </a:xfrm>
          <a:prstGeom prst="rect">
            <a:avLst/>
          </a:prstGeom>
        </p:spPr>
      </p:pic>
      <p:sp>
        <p:nvSpPr>
          <p:cNvPr id="16" name="Textfeld 15">
            <a:extLst>
              <a:ext uri="{FF2B5EF4-FFF2-40B4-BE49-F238E27FC236}">
                <a16:creationId xmlns="" xmlns:a16="http://schemas.microsoft.com/office/drawing/2014/main" id="{21853512-937D-4D4A-98C4-D08B6211C8B2}"/>
              </a:ext>
            </a:extLst>
          </p:cNvPr>
          <p:cNvSpPr txBox="1"/>
          <p:nvPr userDrawn="1"/>
        </p:nvSpPr>
        <p:spPr>
          <a:xfrm>
            <a:off x="711036" y="3593430"/>
            <a:ext cx="2788062" cy="1131079"/>
          </a:xfrm>
          <a:prstGeom prst="rect">
            <a:avLst/>
          </a:prstGeom>
          <a:noFill/>
        </p:spPr>
        <p:txBody>
          <a:bodyPr wrap="square" rtlCol="0">
            <a:spAutoFit/>
          </a:bodyPr>
          <a:lstStyle/>
          <a:p>
            <a:pPr marL="0" marR="0" lvl="0" indent="0" algn="l" defTabSz="514495" rtl="0" eaLnBrk="1" fontAlgn="auto" latinLnBrk="0" hangingPunct="1">
              <a:lnSpc>
                <a:spcPct val="100000"/>
              </a:lnSpc>
              <a:spcBef>
                <a:spcPts val="0"/>
              </a:spcBef>
              <a:spcAft>
                <a:spcPts val="0"/>
              </a:spcAft>
              <a:buClrTx/>
              <a:buSzTx/>
              <a:buFontTx/>
              <a:buNone/>
              <a:tabLst/>
              <a:defRPr/>
            </a:pPr>
            <a:r>
              <a:rPr lang="de-DE" sz="1350" b="0" i="0" u="none" strike="noStrike" kern="1200" dirty="0">
                <a:solidFill>
                  <a:schemeClr val="accent1"/>
                </a:solidFill>
                <a:effectLst/>
                <a:latin typeface="+mn-lt"/>
                <a:ea typeface="+mn-ea"/>
                <a:cs typeface="+mn-cs"/>
              </a:rPr>
              <a:t>@</a:t>
            </a:r>
            <a:r>
              <a:rPr lang="de-DE" sz="1350" b="0" i="0" u="none" strike="noStrike" kern="1200" dirty="0" err="1">
                <a:solidFill>
                  <a:schemeClr val="accent1"/>
                </a:solidFill>
                <a:effectLst/>
                <a:latin typeface="+mn-lt"/>
                <a:ea typeface="+mn-ea"/>
                <a:cs typeface="+mn-cs"/>
              </a:rPr>
              <a:t>ipn_Kiel@social.bund.de</a:t>
            </a:r>
            <a:r>
              <a:rPr lang="de-DE" sz="1350" b="0" i="0" kern="1200" dirty="0">
                <a:solidFill>
                  <a:schemeClr val="accent1"/>
                </a:solidFill>
                <a:effectLst/>
                <a:latin typeface="+mn-lt"/>
                <a:ea typeface="+mn-ea"/>
                <a:cs typeface="+mn-cs"/>
              </a:rPr>
              <a:t/>
            </a:r>
            <a:br>
              <a:rPr lang="de-DE" sz="1350" b="0" i="0" kern="1200" dirty="0">
                <a:solidFill>
                  <a:schemeClr val="accent1"/>
                </a:solidFill>
                <a:effectLst/>
                <a:latin typeface="+mn-lt"/>
                <a:ea typeface="+mn-ea"/>
                <a:cs typeface="+mn-cs"/>
              </a:rPr>
            </a:br>
            <a:endParaRPr lang="de-DE" dirty="0">
              <a:solidFill>
                <a:schemeClr val="accent1"/>
              </a:solidFill>
            </a:endParaRPr>
          </a:p>
          <a:p>
            <a:pPr marL="0" marR="0" lvl="0" indent="0" algn="l" defTabSz="514495" rtl="0" eaLnBrk="1" fontAlgn="auto" latinLnBrk="0" hangingPunct="1">
              <a:lnSpc>
                <a:spcPct val="100000"/>
              </a:lnSpc>
              <a:spcBef>
                <a:spcPts val="0"/>
              </a:spcBef>
              <a:spcAft>
                <a:spcPts val="0"/>
              </a:spcAft>
              <a:buClrTx/>
              <a:buSzTx/>
              <a:buFontTx/>
              <a:buNone/>
              <a:tabLst/>
              <a:defRPr/>
            </a:pPr>
            <a:r>
              <a:rPr lang="de-DE" dirty="0">
                <a:solidFill>
                  <a:schemeClr val="accent1"/>
                </a:solidFill>
              </a:rPr>
              <a:t>@</a:t>
            </a:r>
            <a:r>
              <a:rPr lang="de-DE" dirty="0" err="1">
                <a:solidFill>
                  <a:schemeClr val="accent1"/>
                </a:solidFill>
              </a:rPr>
              <a:t>IPN_Kiel</a:t>
            </a:r>
            <a:r>
              <a:rPr lang="de-DE" dirty="0">
                <a:solidFill>
                  <a:schemeClr val="accent1"/>
                </a:solidFill>
              </a:rPr>
              <a:t/>
            </a:r>
            <a:br>
              <a:rPr lang="de-DE" dirty="0">
                <a:solidFill>
                  <a:schemeClr val="accent1"/>
                </a:solidFill>
              </a:rPr>
            </a:br>
            <a:r>
              <a:rPr lang="de-DE" dirty="0">
                <a:solidFill>
                  <a:schemeClr val="accent1"/>
                </a:solidFill>
              </a:rPr>
              <a:t>	</a:t>
            </a:r>
          </a:p>
          <a:p>
            <a:pPr marL="0" marR="0" lvl="0" indent="0" algn="l" defTabSz="514495" rtl="0" eaLnBrk="1" fontAlgn="auto" latinLnBrk="0" hangingPunct="1">
              <a:lnSpc>
                <a:spcPct val="100000"/>
              </a:lnSpc>
              <a:spcBef>
                <a:spcPts val="0"/>
              </a:spcBef>
              <a:spcAft>
                <a:spcPts val="0"/>
              </a:spcAft>
              <a:buClrTx/>
              <a:buSzTx/>
              <a:buFontTx/>
              <a:buNone/>
              <a:tabLst/>
              <a:defRPr/>
            </a:pPr>
            <a:r>
              <a:rPr lang="de-DE" dirty="0">
                <a:solidFill>
                  <a:schemeClr val="accent1"/>
                </a:solidFill>
              </a:rPr>
              <a:t>@</a:t>
            </a:r>
            <a:r>
              <a:rPr lang="de-DE" dirty="0" err="1">
                <a:solidFill>
                  <a:schemeClr val="accent1"/>
                </a:solidFill>
              </a:rPr>
              <a:t>leibniz_ipn</a:t>
            </a:r>
            <a:endParaRPr lang="de-DE" dirty="0"/>
          </a:p>
        </p:txBody>
      </p:sp>
      <p:pic>
        <p:nvPicPr>
          <p:cNvPr id="25" name="Grafik 24">
            <a:extLst>
              <a:ext uri="{FF2B5EF4-FFF2-40B4-BE49-F238E27FC236}">
                <a16:creationId xmlns="" xmlns:a16="http://schemas.microsoft.com/office/drawing/2014/main" id="{C63FADBF-265A-F74D-9531-B62FFB5BC731}"/>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386089" y="3598572"/>
            <a:ext cx="313959" cy="330779"/>
          </a:xfrm>
          <a:prstGeom prst="rect">
            <a:avLst/>
          </a:prstGeom>
        </p:spPr>
      </p:pic>
    </p:spTree>
    <p:extLst>
      <p:ext uri="{BB962C8B-B14F-4D97-AF65-F5344CB8AC3E}">
        <p14:creationId xmlns:p14="http://schemas.microsoft.com/office/powerpoint/2010/main" val="229803141"/>
      </p:ext>
    </p:extLst>
  </p:cSld>
  <p:clrMapOvr>
    <a:masterClrMapping/>
  </p:clrMapOvr>
  <p:extLst>
    <p:ext uri="{DCECCB84-F9BA-43D5-87BE-67443E8EF086}">
      <p15:sldGuideLst xmlns:p15="http://schemas.microsoft.com/office/powerpoint/2012/main">
        <p15:guide id="6" orient="horz" pos="713">
          <p15:clr>
            <a:srgbClr val="FBAE40"/>
          </p15:clr>
        </p15:guide>
        <p15:guide id="7" orient="horz" pos="1212">
          <p15:clr>
            <a:srgbClr val="FBAE40"/>
          </p15:clr>
        </p15:guide>
        <p15:guide id="8" orient="horz" pos="1303">
          <p15:clr>
            <a:srgbClr val="FBAE40"/>
          </p15:clr>
        </p15:guide>
        <p15:guide id="9" pos="2835">
          <p15:clr>
            <a:srgbClr val="FBAE40"/>
          </p15:clr>
        </p15:guide>
        <p15:guide id="10" pos="2925">
          <p15:clr>
            <a:srgbClr val="FBAE40"/>
          </p15:clr>
        </p15:guide>
        <p15:guide id="11" orient="horz" pos="207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foseite 1 in Präsentation löschen!">
    <p:bg>
      <p:bgPr>
        <a:solidFill>
          <a:schemeClr val="bg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 xmlns:a16="http://schemas.microsoft.com/office/drawing/2014/main" id="{DAAD178A-D0BB-5E49-A33A-503726644C4A}"/>
              </a:ext>
            </a:extLst>
          </p:cNvPr>
          <p:cNvSpPr txBox="1">
            <a:spLocks/>
          </p:cNvSpPr>
          <p:nvPr/>
        </p:nvSpPr>
        <p:spPr>
          <a:xfrm>
            <a:off x="395040" y="700088"/>
            <a:ext cx="8353424" cy="27189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i="0" kern="1200">
                <a:solidFill>
                  <a:schemeClr val="accent6"/>
                </a:solidFill>
                <a:latin typeface="Linotype Syntax Com" panose="020B0604020202020204" pitchFamily="34" charset="0"/>
                <a:ea typeface="+mj-ea"/>
                <a:cs typeface="+mj-cs"/>
              </a:defRPr>
            </a:lvl1pPr>
          </a:lstStyle>
          <a:p>
            <a:pPr>
              <a:lnSpc>
                <a:spcPct val="100000"/>
              </a:lnSpc>
              <a:spcAft>
                <a:spcPts val="450"/>
              </a:spcAft>
            </a:pPr>
            <a:r>
              <a:rPr lang="de-DE" sz="1650" b="1" dirty="0">
                <a:latin typeface="Linotype Syntax Com Regular" panose="020B0604020202020204" pitchFamily="34" charset="0"/>
              </a:rPr>
              <a:t>Wichtige Hinweise zum Erstellen von IPN-PowerPoint Präsentationen:</a:t>
            </a:r>
            <a:endParaRPr lang="de-DE" sz="1650" b="1" dirty="0">
              <a:solidFill>
                <a:srgbClr val="929292"/>
              </a:solidFill>
              <a:latin typeface="Linotype Syntax Com Regular" panose="020B0604020202020204" pitchFamily="34" charset="0"/>
            </a:endParaRPr>
          </a:p>
        </p:txBody>
      </p:sp>
      <p:sp>
        <p:nvSpPr>
          <p:cNvPr id="9" name="Titel 1">
            <a:extLst>
              <a:ext uri="{FF2B5EF4-FFF2-40B4-BE49-F238E27FC236}">
                <a16:creationId xmlns="" xmlns:a16="http://schemas.microsoft.com/office/drawing/2014/main" id="{C8A4FF6E-0BFB-F247-9635-61D6870856D6}"/>
              </a:ext>
            </a:extLst>
          </p:cNvPr>
          <p:cNvSpPr txBox="1">
            <a:spLocks/>
          </p:cNvSpPr>
          <p:nvPr/>
        </p:nvSpPr>
        <p:spPr>
          <a:xfrm>
            <a:off x="395040" y="2788692"/>
            <a:ext cx="8353424" cy="246739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750" b="1" i="0" kern="1200" dirty="0">
                <a:solidFill>
                  <a:schemeClr val="tx1">
                    <a:lumMod val="65000"/>
                    <a:lumOff val="35000"/>
                  </a:schemeClr>
                </a:solidFill>
                <a:latin typeface="+mj-lt"/>
                <a:ea typeface="+mj-ea"/>
                <a:cs typeface="+mj-cs"/>
              </a:rPr>
              <a:t>PC: </a:t>
            </a:r>
            <a:r>
              <a:rPr lang="de-DE" sz="750" b="1" i="0" dirty="0">
                <a:solidFill>
                  <a:schemeClr val="tx1">
                    <a:lumMod val="65000"/>
                    <a:lumOff val="35000"/>
                  </a:schemeClr>
                </a:solidFill>
                <a:latin typeface="+mj-lt"/>
              </a:rPr>
              <a:t>Einbetten von Schriftarten in eine Präsentationsdatei</a:t>
            </a:r>
            <a:endParaRPr lang="de-DE" sz="750" b="1" i="0" kern="1200" dirty="0">
              <a:solidFill>
                <a:schemeClr val="tx1">
                  <a:lumMod val="65000"/>
                  <a:lumOff val="35000"/>
                </a:schemeClr>
              </a:solidFill>
              <a:latin typeface="+mj-lt"/>
              <a:ea typeface="+mj-ea"/>
              <a:cs typeface="+mj-cs"/>
            </a:endParaRPr>
          </a:p>
          <a:p>
            <a:pPr marL="108000" marR="0" lvl="0" indent="0" algn="l" defTabSz="216000" rtl="0" eaLnBrk="1" fontAlgn="auto" latinLnBrk="0" hangingPunct="1">
              <a:lnSpc>
                <a:spcPct val="100000"/>
              </a:lnSpc>
              <a:spcBef>
                <a:spcPct val="0"/>
              </a:spcBef>
              <a:spcAft>
                <a:spcPts val="450"/>
              </a:spcAft>
              <a:buClrTx/>
              <a:buSzTx/>
              <a:buFontTx/>
              <a:buNone/>
              <a:tabLst/>
              <a:defRPr/>
            </a:pPr>
            <a:r>
              <a:rPr lang="de-DE" sz="750" b="0" i="0" kern="1200" dirty="0">
                <a:solidFill>
                  <a:schemeClr val="tx1">
                    <a:lumMod val="65000"/>
                    <a:lumOff val="35000"/>
                  </a:schemeClr>
                </a:solidFill>
                <a:latin typeface="+mj-lt"/>
                <a:ea typeface="+mj-ea"/>
                <a:cs typeface="+mj-cs"/>
              </a:rPr>
              <a:t>1.	Klicken Sie auf die Registerkarte </a:t>
            </a:r>
            <a:r>
              <a:rPr lang="de-DE" sz="750" b="1" i="0" kern="1200" dirty="0">
                <a:solidFill>
                  <a:schemeClr val="tx1">
                    <a:lumMod val="65000"/>
                    <a:lumOff val="35000"/>
                  </a:schemeClr>
                </a:solidFill>
                <a:latin typeface="+mj-lt"/>
                <a:ea typeface="+mj-ea"/>
                <a:cs typeface="+mj-cs"/>
              </a:rPr>
              <a:t>Datei</a:t>
            </a:r>
            <a:r>
              <a:rPr lang="de-DE" sz="750" b="0" i="0" kern="1200" dirty="0">
                <a:solidFill>
                  <a:schemeClr val="tx1">
                    <a:lumMod val="65000"/>
                    <a:lumOff val="35000"/>
                  </a:schemeClr>
                </a:solidFill>
                <a:latin typeface="+mj-lt"/>
                <a:ea typeface="+mj-ea"/>
                <a:cs typeface="+mj-cs"/>
              </a:rPr>
              <a:t> und dann auf </a:t>
            </a:r>
            <a:r>
              <a:rPr lang="de-DE" sz="750" b="1" i="0" kern="1200" dirty="0">
                <a:solidFill>
                  <a:schemeClr val="tx1">
                    <a:lumMod val="65000"/>
                    <a:lumOff val="35000"/>
                  </a:schemeClr>
                </a:solidFill>
                <a:latin typeface="+mj-lt"/>
                <a:ea typeface="+mj-ea"/>
                <a:cs typeface="+mj-cs"/>
              </a:rPr>
              <a:t>Optionen</a:t>
            </a:r>
            <a:r>
              <a:rPr lang="de-DE" sz="750" b="0" i="0" kern="1200" dirty="0">
                <a:solidFill>
                  <a:schemeClr val="tx1">
                    <a:lumMod val="65000"/>
                    <a:lumOff val="35000"/>
                  </a:schemeClr>
                </a:solidFill>
                <a:latin typeface="+mj-lt"/>
                <a:ea typeface="+mj-ea"/>
                <a:cs typeface="+mj-cs"/>
              </a:rPr>
              <a:t>. </a:t>
            </a:r>
            <a:br>
              <a:rPr lang="de-DE" sz="750" b="0" i="0" kern="1200" dirty="0">
                <a:solidFill>
                  <a:schemeClr val="tx1">
                    <a:lumMod val="65000"/>
                    <a:lumOff val="35000"/>
                  </a:schemeClr>
                </a:solidFill>
                <a:latin typeface="+mj-lt"/>
                <a:ea typeface="+mj-ea"/>
                <a:cs typeface="+mj-cs"/>
              </a:rPr>
            </a:br>
            <a:r>
              <a:rPr lang="de-DE" sz="750" b="0" i="0" kern="1200" dirty="0">
                <a:solidFill>
                  <a:schemeClr val="tx1">
                    <a:lumMod val="65000"/>
                    <a:lumOff val="35000"/>
                  </a:schemeClr>
                </a:solidFill>
                <a:latin typeface="+mj-lt"/>
                <a:ea typeface="+mj-ea"/>
                <a:cs typeface="+mj-cs"/>
              </a:rPr>
              <a:t>	(Sollten Sie unter </a:t>
            </a:r>
            <a:r>
              <a:rPr lang="de-DE" sz="750" b="0" i="1" kern="1200" dirty="0">
                <a:solidFill>
                  <a:schemeClr val="tx1">
                    <a:lumMod val="65000"/>
                    <a:lumOff val="35000"/>
                  </a:schemeClr>
                </a:solidFill>
                <a:latin typeface="+mj-lt"/>
                <a:ea typeface="+mj-ea"/>
                <a:cs typeface="+mj-cs"/>
              </a:rPr>
              <a:t>Office 2007 </a:t>
            </a:r>
            <a:r>
              <a:rPr lang="de-DE" sz="750" b="0" i="0" kern="1200" dirty="0">
                <a:solidFill>
                  <a:schemeClr val="tx1">
                    <a:lumMod val="65000"/>
                    <a:lumOff val="35000"/>
                  </a:schemeClr>
                </a:solidFill>
                <a:latin typeface="+mj-lt"/>
                <a:ea typeface="+mj-ea"/>
                <a:cs typeface="+mj-cs"/>
              </a:rPr>
              <a:t>arbeiten, so klicken Sie in der oberen linken Ecke auf die Office-Schaltfläche und klicken Sie dann auf die Schaltfläche </a:t>
            </a:r>
            <a:r>
              <a:rPr lang="de-DE" sz="750" b="1" i="0" kern="1200" dirty="0">
                <a:solidFill>
                  <a:schemeClr val="tx1">
                    <a:lumMod val="65000"/>
                    <a:lumOff val="35000"/>
                  </a:schemeClr>
                </a:solidFill>
                <a:latin typeface="+mj-lt"/>
                <a:ea typeface="+mj-ea"/>
                <a:cs typeface="+mj-cs"/>
              </a:rPr>
              <a:t>Optionen</a:t>
            </a:r>
            <a:r>
              <a:rPr lang="de-DE" sz="750" b="0" i="0" kern="1200" dirty="0">
                <a:solidFill>
                  <a:schemeClr val="tx1">
                    <a:lumMod val="65000"/>
                    <a:lumOff val="35000"/>
                  </a:schemeClr>
                </a:solidFill>
                <a:latin typeface="+mj-lt"/>
                <a:ea typeface="+mj-ea"/>
                <a:cs typeface="+mj-cs"/>
              </a:rPr>
              <a:t>.) </a:t>
            </a:r>
          </a:p>
          <a:p>
            <a:pPr marL="108000" defTabSz="216000">
              <a:lnSpc>
                <a:spcPct val="100000"/>
              </a:lnSpc>
              <a:spcAft>
                <a:spcPts val="450"/>
              </a:spcAft>
            </a:pPr>
            <a:r>
              <a:rPr lang="de-DE" sz="750" b="0" i="0" kern="1200" dirty="0">
                <a:solidFill>
                  <a:schemeClr val="tx1">
                    <a:lumMod val="65000"/>
                    <a:lumOff val="35000"/>
                  </a:schemeClr>
                </a:solidFill>
                <a:latin typeface="+mj-lt"/>
                <a:ea typeface="+mj-ea"/>
                <a:cs typeface="+mj-cs"/>
              </a:rPr>
              <a:t>2.	Wählen Sie in der linken Spalte die Registerkarte </a:t>
            </a:r>
            <a:r>
              <a:rPr lang="de-DE" sz="750" b="1" i="0" kern="1200" dirty="0">
                <a:solidFill>
                  <a:schemeClr val="tx1">
                    <a:lumMod val="65000"/>
                    <a:lumOff val="35000"/>
                  </a:schemeClr>
                </a:solidFill>
                <a:latin typeface="+mj-lt"/>
                <a:ea typeface="+mj-ea"/>
                <a:cs typeface="+mj-cs"/>
              </a:rPr>
              <a:t>Speichern</a:t>
            </a:r>
            <a:r>
              <a:rPr lang="de-DE" sz="750" b="0" i="0" kern="1200" dirty="0">
                <a:solidFill>
                  <a:schemeClr val="tx1">
                    <a:lumMod val="65000"/>
                    <a:lumOff val="35000"/>
                  </a:schemeClr>
                </a:solidFill>
                <a:latin typeface="+mj-lt"/>
                <a:ea typeface="+mj-ea"/>
                <a:cs typeface="+mj-cs"/>
              </a:rPr>
              <a:t> aus. </a:t>
            </a:r>
          </a:p>
          <a:p>
            <a:pPr marL="108000" indent="0" defTabSz="216000">
              <a:lnSpc>
                <a:spcPct val="100000"/>
              </a:lnSpc>
              <a:spcAft>
                <a:spcPts val="450"/>
              </a:spcAft>
              <a:buNone/>
            </a:pPr>
            <a:r>
              <a:rPr lang="de-DE" sz="750" b="0" i="0" kern="1200" dirty="0">
                <a:solidFill>
                  <a:schemeClr val="tx1">
                    <a:lumMod val="65000"/>
                    <a:lumOff val="35000"/>
                  </a:schemeClr>
                </a:solidFill>
                <a:latin typeface="+mj-lt"/>
                <a:ea typeface="+mj-ea"/>
                <a:cs typeface="+mj-cs"/>
              </a:rPr>
              <a:t>3.	Aktivieren Sie unten unter </a:t>
            </a:r>
            <a:r>
              <a:rPr lang="de-DE" sz="750" b="1" i="0" kern="1200" dirty="0">
                <a:solidFill>
                  <a:schemeClr val="tx1">
                    <a:lumMod val="65000"/>
                    <a:lumOff val="35000"/>
                  </a:schemeClr>
                </a:solidFill>
                <a:latin typeface="+mj-lt"/>
                <a:ea typeface="+mj-ea"/>
                <a:cs typeface="+mj-cs"/>
              </a:rPr>
              <a:t>Beibehaltung der Treue bei der Freigabe dieser Präsentation </a:t>
            </a:r>
            <a:r>
              <a:rPr lang="de-DE" sz="750" b="0" i="0" kern="1200" dirty="0">
                <a:solidFill>
                  <a:schemeClr val="tx1">
                    <a:lumMod val="65000"/>
                    <a:lumOff val="35000"/>
                  </a:schemeClr>
                </a:solidFill>
                <a:latin typeface="+mj-lt"/>
                <a:ea typeface="+mj-ea"/>
                <a:cs typeface="+mj-cs"/>
              </a:rPr>
              <a:t>das Kontrollkästchen </a:t>
            </a:r>
            <a:r>
              <a:rPr lang="de-DE" sz="750" b="1" i="0" kern="1200" dirty="0">
                <a:solidFill>
                  <a:schemeClr val="tx1">
                    <a:lumMod val="65000"/>
                    <a:lumOff val="35000"/>
                  </a:schemeClr>
                </a:solidFill>
                <a:latin typeface="+mj-lt"/>
                <a:ea typeface="+mj-ea"/>
                <a:cs typeface="+mj-cs"/>
              </a:rPr>
              <a:t>Schriftarten in der Datei einbetten.</a:t>
            </a:r>
            <a:r>
              <a:rPr lang="de-DE" sz="750" b="0" i="0" kern="1200" dirty="0">
                <a:solidFill>
                  <a:schemeClr val="tx1">
                    <a:lumMod val="65000"/>
                    <a:lumOff val="35000"/>
                  </a:schemeClr>
                </a:solidFill>
                <a:latin typeface="+mj-lt"/>
                <a:ea typeface="+mj-ea"/>
                <a:cs typeface="+mj-cs"/>
              </a:rPr>
              <a:t> </a:t>
            </a:r>
          </a:p>
          <a:p>
            <a:pPr marL="108000" indent="0" defTabSz="216000">
              <a:lnSpc>
                <a:spcPct val="100000"/>
              </a:lnSpc>
              <a:spcAft>
                <a:spcPts val="450"/>
              </a:spcAft>
              <a:buNone/>
            </a:pPr>
            <a:r>
              <a:rPr lang="de-DE" sz="750" b="0" i="0" kern="1200" dirty="0">
                <a:solidFill>
                  <a:schemeClr val="tx1">
                    <a:lumMod val="65000"/>
                    <a:lumOff val="35000"/>
                  </a:schemeClr>
                </a:solidFill>
                <a:latin typeface="+mn-lt"/>
                <a:ea typeface="+mj-ea"/>
                <a:cs typeface="+mj-cs"/>
              </a:rPr>
              <a:t>4.	Klicken Sie auf </a:t>
            </a:r>
            <a:r>
              <a:rPr lang="de-DE" sz="750" b="1" i="0" kern="1200" dirty="0">
                <a:solidFill>
                  <a:schemeClr val="tx1">
                    <a:lumMod val="65000"/>
                    <a:lumOff val="35000"/>
                  </a:schemeClr>
                </a:solidFill>
                <a:latin typeface="+mn-lt"/>
                <a:ea typeface="+mj-ea"/>
                <a:cs typeface="+mj-cs"/>
              </a:rPr>
              <a:t>OK</a:t>
            </a:r>
            <a:r>
              <a:rPr lang="de-DE" sz="750" b="0" i="0" kern="1200" dirty="0">
                <a:solidFill>
                  <a:schemeClr val="tx1">
                    <a:lumMod val="65000"/>
                    <a:lumOff val="35000"/>
                  </a:schemeClr>
                </a:solidFill>
                <a:latin typeface="+mn-lt"/>
                <a:ea typeface="+mj-ea"/>
                <a:cs typeface="+mj-cs"/>
              </a:rPr>
              <a:t>. </a:t>
            </a:r>
          </a:p>
          <a:p>
            <a:pPr marL="0" indent="0" defTabSz="216000">
              <a:lnSpc>
                <a:spcPts val="750"/>
              </a:lnSpc>
              <a:spcAft>
                <a:spcPts val="0"/>
              </a:spcAft>
              <a:buNone/>
            </a:pPr>
            <a:endParaRPr lang="de-DE" sz="750" b="0" i="0" kern="1200" dirty="0">
              <a:solidFill>
                <a:schemeClr val="tx1">
                  <a:lumMod val="65000"/>
                  <a:lumOff val="35000"/>
                </a:schemeClr>
              </a:solidFill>
              <a:latin typeface="Linotype Syntax Com" panose="020B0604020202020204" pitchFamily="34" charset="0"/>
              <a:ea typeface="+mj-ea"/>
              <a:cs typeface="+mj-cs"/>
            </a:endParaRPr>
          </a:p>
          <a:p>
            <a:pPr defTabSz="270000">
              <a:lnSpc>
                <a:spcPct val="100000"/>
              </a:lnSpc>
              <a:spcAft>
                <a:spcPts val="0"/>
              </a:spcAft>
            </a:pPr>
            <a:r>
              <a:rPr lang="de-DE" sz="750" b="1" i="0" kern="1200" dirty="0">
                <a:solidFill>
                  <a:schemeClr val="tx1">
                    <a:lumMod val="65000"/>
                    <a:lumOff val="35000"/>
                  </a:schemeClr>
                </a:solidFill>
                <a:latin typeface="+mn-lt"/>
                <a:ea typeface="+mj-ea"/>
                <a:cs typeface="+mj-cs"/>
              </a:rPr>
              <a:t>MAC: Einbetten von Schriftarten in eine Präsentationsdatei</a:t>
            </a:r>
          </a:p>
          <a:p>
            <a:pPr defTabSz="270000">
              <a:lnSpc>
                <a:spcPct val="100000"/>
              </a:lnSpc>
              <a:spcAft>
                <a:spcPts val="450"/>
              </a:spcAft>
            </a:pPr>
            <a:r>
              <a:rPr lang="de-DE" sz="750" b="0" dirty="0">
                <a:solidFill>
                  <a:schemeClr val="accent3"/>
                </a:solidFill>
                <a:latin typeface="+mn-lt"/>
              </a:rPr>
              <a:t>Bitte beachten: Dieses Feature steht nur für Office 365-Abonnenten und in PowerPoint 2019 für Mac zur Verfügung!</a:t>
            </a:r>
          </a:p>
          <a:p>
            <a:pPr marL="108000" defTabSz="216000">
              <a:lnSpc>
                <a:spcPct val="100000"/>
              </a:lnSpc>
              <a:spcAft>
                <a:spcPts val="450"/>
              </a:spcAft>
            </a:pPr>
            <a:r>
              <a:rPr lang="de-DE" sz="750" b="0" i="0" kern="1200" dirty="0">
                <a:solidFill>
                  <a:schemeClr val="tx1">
                    <a:lumMod val="65000"/>
                    <a:lumOff val="35000"/>
                  </a:schemeClr>
                </a:solidFill>
                <a:latin typeface="+mn-lt"/>
                <a:ea typeface="+mj-ea"/>
                <a:cs typeface="+mj-cs"/>
              </a:rPr>
              <a:t>1.	Öffnen Sie eine Präsentationsdatei. </a:t>
            </a:r>
          </a:p>
          <a:p>
            <a:pPr marL="108000" defTabSz="216000">
              <a:lnSpc>
                <a:spcPct val="100000"/>
              </a:lnSpc>
              <a:spcAft>
                <a:spcPts val="450"/>
              </a:spcAft>
            </a:pPr>
            <a:r>
              <a:rPr lang="de-DE" sz="750" b="0" i="0" kern="1200" dirty="0">
                <a:solidFill>
                  <a:schemeClr val="tx1">
                    <a:lumMod val="65000"/>
                    <a:lumOff val="35000"/>
                  </a:schemeClr>
                </a:solidFill>
                <a:latin typeface="+mn-lt"/>
                <a:ea typeface="+mj-ea"/>
                <a:cs typeface="+mj-cs"/>
              </a:rPr>
              <a:t>2.	Wählen Sie im Menü </a:t>
            </a:r>
            <a:r>
              <a:rPr lang="de-DE" sz="750" b="1" i="0" kern="1200" dirty="0">
                <a:solidFill>
                  <a:schemeClr val="tx1">
                    <a:lumMod val="65000"/>
                    <a:lumOff val="35000"/>
                  </a:schemeClr>
                </a:solidFill>
                <a:latin typeface="+mn-lt"/>
                <a:ea typeface="+mj-ea"/>
                <a:cs typeface="+mj-cs"/>
              </a:rPr>
              <a:t>PowerPoint</a:t>
            </a:r>
            <a:r>
              <a:rPr lang="de-DE" sz="750" b="0" i="0" kern="1200" dirty="0">
                <a:solidFill>
                  <a:schemeClr val="tx1">
                    <a:lumMod val="65000"/>
                    <a:lumOff val="35000"/>
                  </a:schemeClr>
                </a:solidFill>
                <a:latin typeface="+mn-lt"/>
                <a:ea typeface="+mj-ea"/>
                <a:cs typeface="+mj-cs"/>
              </a:rPr>
              <a:t> die Option </a:t>
            </a:r>
            <a:r>
              <a:rPr lang="de-DE" sz="750" b="1" i="0" kern="1200" dirty="0">
                <a:solidFill>
                  <a:schemeClr val="tx1">
                    <a:lumMod val="65000"/>
                    <a:lumOff val="35000"/>
                  </a:schemeClr>
                </a:solidFill>
                <a:latin typeface="+mn-lt"/>
                <a:ea typeface="+mj-ea"/>
                <a:cs typeface="+mj-cs"/>
              </a:rPr>
              <a:t>Einstellungen</a:t>
            </a:r>
            <a:r>
              <a:rPr lang="de-DE" sz="750" b="0" i="0" kern="1200" dirty="0">
                <a:solidFill>
                  <a:schemeClr val="tx1">
                    <a:lumMod val="65000"/>
                    <a:lumOff val="35000"/>
                  </a:schemeClr>
                </a:solidFill>
                <a:latin typeface="+mn-lt"/>
                <a:ea typeface="+mj-ea"/>
                <a:cs typeface="+mj-cs"/>
              </a:rPr>
              <a:t> aus. </a:t>
            </a:r>
          </a:p>
          <a:p>
            <a:pPr marL="108000" defTabSz="216000">
              <a:lnSpc>
                <a:spcPct val="100000"/>
              </a:lnSpc>
              <a:spcAft>
                <a:spcPts val="450"/>
              </a:spcAft>
            </a:pPr>
            <a:r>
              <a:rPr lang="de-DE" sz="750" b="0" i="0" kern="1200" dirty="0">
                <a:solidFill>
                  <a:schemeClr val="tx1">
                    <a:lumMod val="65000"/>
                    <a:lumOff val="35000"/>
                  </a:schemeClr>
                </a:solidFill>
                <a:latin typeface="+mn-lt"/>
                <a:ea typeface="+mj-ea"/>
                <a:cs typeface="+mj-cs"/>
              </a:rPr>
              <a:t>3.	Wählen Sie im Dialogfeld unter </a:t>
            </a:r>
            <a:r>
              <a:rPr lang="de-DE" sz="750" b="1" i="0" kern="1200" dirty="0">
                <a:solidFill>
                  <a:schemeClr val="tx1">
                    <a:lumMod val="65000"/>
                    <a:lumOff val="35000"/>
                  </a:schemeClr>
                </a:solidFill>
                <a:latin typeface="+mn-lt"/>
                <a:ea typeface="+mj-ea"/>
                <a:cs typeface="+mj-cs"/>
              </a:rPr>
              <a:t>Ausgabe und Freigabe </a:t>
            </a:r>
            <a:r>
              <a:rPr lang="de-DE" sz="750" b="0" i="0" kern="1200" dirty="0">
                <a:solidFill>
                  <a:schemeClr val="tx1">
                    <a:lumMod val="65000"/>
                    <a:lumOff val="35000"/>
                  </a:schemeClr>
                </a:solidFill>
                <a:latin typeface="+mn-lt"/>
                <a:ea typeface="+mj-ea"/>
                <a:cs typeface="+mj-cs"/>
              </a:rPr>
              <a:t>die Option </a:t>
            </a:r>
            <a:r>
              <a:rPr lang="de-DE" sz="750" b="1" i="0" kern="1200" dirty="0">
                <a:solidFill>
                  <a:schemeClr val="tx1">
                    <a:lumMod val="65000"/>
                    <a:lumOff val="35000"/>
                  </a:schemeClr>
                </a:solidFill>
                <a:latin typeface="+mn-lt"/>
                <a:ea typeface="+mj-ea"/>
                <a:cs typeface="+mj-cs"/>
              </a:rPr>
              <a:t>Speichern</a:t>
            </a:r>
            <a:r>
              <a:rPr lang="de-DE" sz="750" b="0" i="0" kern="1200" dirty="0">
                <a:solidFill>
                  <a:schemeClr val="tx1">
                    <a:lumMod val="65000"/>
                    <a:lumOff val="35000"/>
                  </a:schemeClr>
                </a:solidFill>
                <a:latin typeface="+mn-lt"/>
                <a:ea typeface="+mj-ea"/>
                <a:cs typeface="+mj-cs"/>
              </a:rPr>
              <a:t> aus. </a:t>
            </a:r>
          </a:p>
          <a:p>
            <a:pPr marL="108000" defTabSz="216000">
              <a:lnSpc>
                <a:spcPct val="100000"/>
              </a:lnSpc>
              <a:spcAft>
                <a:spcPts val="450"/>
              </a:spcAft>
            </a:pPr>
            <a:r>
              <a:rPr lang="de-DE" sz="750" b="0" i="0" kern="1200" dirty="0">
                <a:solidFill>
                  <a:schemeClr val="tx1">
                    <a:lumMod val="65000"/>
                    <a:lumOff val="35000"/>
                  </a:schemeClr>
                </a:solidFill>
                <a:latin typeface="Linotype Syntax Com Regular" panose="020B0604020202020204" pitchFamily="34" charset="0"/>
                <a:ea typeface="+mj-ea"/>
                <a:cs typeface="+mj-cs"/>
              </a:rPr>
              <a:t>4.	Wählen Sie unter </a:t>
            </a:r>
            <a:r>
              <a:rPr lang="de-DE" sz="750" b="1" i="0" kern="1200" dirty="0">
                <a:solidFill>
                  <a:schemeClr val="tx1">
                    <a:lumMod val="65000"/>
                    <a:lumOff val="35000"/>
                  </a:schemeClr>
                </a:solidFill>
                <a:latin typeface="Linotype Syntax Com Regular" panose="020B0604020202020204" pitchFamily="34" charset="0"/>
                <a:ea typeface="+mj-ea"/>
                <a:cs typeface="+mj-cs"/>
              </a:rPr>
              <a:t>Einbetten von Schriftarten in der Datei einbetten </a:t>
            </a:r>
            <a:r>
              <a:rPr lang="de-DE" sz="750" b="0" i="0" kern="1200" dirty="0">
                <a:solidFill>
                  <a:schemeClr val="tx1">
                    <a:lumMod val="65000"/>
                    <a:lumOff val="35000"/>
                  </a:schemeClr>
                </a:solidFill>
                <a:latin typeface="Linotype Syntax Com Regular" panose="020B0604020202020204" pitchFamily="34" charset="0"/>
                <a:ea typeface="+mj-ea"/>
                <a:cs typeface="+mj-cs"/>
              </a:rPr>
              <a:t>aus.</a:t>
            </a:r>
            <a:br>
              <a:rPr lang="de-DE" sz="750" b="0" i="0" kern="1200" dirty="0">
                <a:solidFill>
                  <a:schemeClr val="tx1">
                    <a:lumMod val="65000"/>
                    <a:lumOff val="35000"/>
                  </a:schemeClr>
                </a:solidFill>
                <a:latin typeface="Linotype Syntax Com Regular" panose="020B0604020202020204" pitchFamily="34" charset="0"/>
                <a:ea typeface="+mj-ea"/>
                <a:cs typeface="+mj-cs"/>
              </a:rPr>
            </a:br>
            <a:r>
              <a:rPr lang="de-DE" sz="750" b="0" i="0" kern="1200" dirty="0">
                <a:solidFill>
                  <a:schemeClr val="tx1">
                    <a:lumMod val="65000"/>
                    <a:lumOff val="35000"/>
                  </a:schemeClr>
                </a:solidFill>
                <a:latin typeface="Linotype Syntax Com Regular" panose="020B0604020202020204" pitchFamily="34" charset="0"/>
                <a:ea typeface="+mj-ea"/>
                <a:cs typeface="+mj-cs"/>
              </a:rPr>
              <a:t>	Wenn Sie die Datei speichern, werden die darin verwendeten Schriftarten in die Präsentationsdatei eingebettet</a:t>
            </a:r>
            <a:r>
              <a:rPr lang="de-DE" sz="750" b="0" dirty="0">
                <a:solidFill>
                  <a:schemeClr val="tx1">
                    <a:lumMod val="65000"/>
                    <a:lumOff val="35000"/>
                  </a:schemeClr>
                </a:solidFill>
                <a:latin typeface="Linotype Syntax Com Regular" panose="020B0604020202020204" pitchFamily="34" charset="0"/>
              </a:rPr>
              <a:t>.</a:t>
            </a:r>
          </a:p>
          <a:p>
            <a:pPr defTabSz="270000">
              <a:lnSpc>
                <a:spcPct val="100000"/>
              </a:lnSpc>
              <a:spcAft>
                <a:spcPts val="450"/>
              </a:spcAft>
            </a:pPr>
            <a:endParaRPr lang="de-DE" sz="825" b="0" dirty="0">
              <a:solidFill>
                <a:srgbClr val="929292"/>
              </a:solidFill>
              <a:latin typeface="Linotype Syntax Com Regular" panose="020B0604020202020204" pitchFamily="34" charset="0"/>
            </a:endParaRPr>
          </a:p>
          <a:p>
            <a:pPr defTabSz="270000">
              <a:lnSpc>
                <a:spcPct val="100000"/>
              </a:lnSpc>
              <a:spcAft>
                <a:spcPts val="450"/>
              </a:spcAft>
            </a:pPr>
            <a:endParaRPr lang="de-DE" sz="750" b="0" i="0" kern="1200" dirty="0">
              <a:solidFill>
                <a:schemeClr val="tx1">
                  <a:lumMod val="65000"/>
                  <a:lumOff val="35000"/>
                </a:schemeClr>
              </a:solidFill>
              <a:latin typeface="Linotype Syntax Com" panose="020B0604020202020204" pitchFamily="34" charset="0"/>
              <a:ea typeface="+mj-ea"/>
              <a:cs typeface="+mj-cs"/>
            </a:endParaRPr>
          </a:p>
        </p:txBody>
      </p:sp>
      <p:sp>
        <p:nvSpPr>
          <p:cNvPr id="10" name="Titel 1">
            <a:extLst>
              <a:ext uri="{FF2B5EF4-FFF2-40B4-BE49-F238E27FC236}">
                <a16:creationId xmlns="" xmlns:a16="http://schemas.microsoft.com/office/drawing/2014/main" id="{5CFFD251-A77D-8844-8334-32411C19DBBC}"/>
              </a:ext>
            </a:extLst>
          </p:cNvPr>
          <p:cNvSpPr txBox="1">
            <a:spLocks/>
          </p:cNvSpPr>
          <p:nvPr/>
        </p:nvSpPr>
        <p:spPr>
          <a:xfrm>
            <a:off x="395040" y="2212902"/>
            <a:ext cx="8353424" cy="450559"/>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1050" b="1" i="0" dirty="0">
                <a:solidFill>
                  <a:schemeClr val="accent6"/>
                </a:solidFill>
                <a:latin typeface="+mj-lt"/>
              </a:rPr>
              <a:t>1. SCHRIFTEN</a:t>
            </a:r>
          </a:p>
          <a:p>
            <a:pPr marL="0" marR="0" lvl="0" indent="0" algn="l" defTabSz="216000" rtl="0" eaLnBrk="1" fontAlgn="auto" latinLnBrk="0" hangingPunct="1">
              <a:lnSpc>
                <a:spcPct val="100000"/>
              </a:lnSpc>
              <a:spcBef>
                <a:spcPct val="0"/>
              </a:spcBef>
              <a:spcAft>
                <a:spcPts val="450"/>
              </a:spcAft>
              <a:buClrTx/>
              <a:buSzTx/>
              <a:buFontTx/>
              <a:buNone/>
              <a:tabLst/>
              <a:defRPr/>
            </a:pPr>
            <a:r>
              <a:rPr lang="de-DE" sz="750" b="0" i="0" dirty="0">
                <a:solidFill>
                  <a:schemeClr val="tx1">
                    <a:lumMod val="65000"/>
                    <a:lumOff val="35000"/>
                  </a:schemeClr>
                </a:solidFill>
                <a:latin typeface="Linotype Syntax Com Medium" panose="020B0604020202020204" pitchFamily="34" charset="0"/>
              </a:rPr>
              <a:t>Auf Ihrem Rechner muss die IPN-Hausschrift Linotype Syntax installiert sein.</a:t>
            </a:r>
            <a:br>
              <a:rPr lang="de-DE" sz="750" b="0" i="0" dirty="0">
                <a:solidFill>
                  <a:schemeClr val="tx1">
                    <a:lumMod val="65000"/>
                    <a:lumOff val="35000"/>
                  </a:schemeClr>
                </a:solidFill>
                <a:latin typeface="Linotype Syntax Com Medium" panose="020B0604020202020204" pitchFamily="34" charset="0"/>
              </a:rPr>
            </a:br>
            <a:r>
              <a:rPr lang="de-DE" sz="750" b="0" i="0" dirty="0">
                <a:solidFill>
                  <a:schemeClr val="tx1">
                    <a:lumMod val="65000"/>
                    <a:lumOff val="35000"/>
                  </a:schemeClr>
                </a:solidFill>
                <a:latin typeface="Linotype Syntax Com Medium" panose="020B0604020202020204" pitchFamily="34" charset="0"/>
              </a:rPr>
              <a:t>Wenn Sie Ihre Präsentation auf einen anderen Rechner übertragen, müssen die Schriftarten in die Datei eingebettet werden.</a:t>
            </a:r>
          </a:p>
        </p:txBody>
      </p:sp>
      <p:sp>
        <p:nvSpPr>
          <p:cNvPr id="8" name="Titel 1">
            <a:extLst>
              <a:ext uri="{FF2B5EF4-FFF2-40B4-BE49-F238E27FC236}">
                <a16:creationId xmlns="" xmlns:a16="http://schemas.microsoft.com/office/drawing/2014/main" id="{87FB7B0C-CD49-7C41-8112-483982C8916B}"/>
              </a:ext>
            </a:extLst>
          </p:cNvPr>
          <p:cNvSpPr txBox="1">
            <a:spLocks/>
          </p:cNvSpPr>
          <p:nvPr/>
        </p:nvSpPr>
        <p:spPr>
          <a:xfrm>
            <a:off x="395536" y="4390822"/>
            <a:ext cx="8353424" cy="288797"/>
          </a:xfrm>
          <a:prstGeom prst="rect">
            <a:avLst/>
          </a:prstGeom>
          <a:ln>
            <a:noFill/>
          </a:ln>
        </p:spPr>
        <p:txBody>
          <a:bodyPr vert="horz" lIns="68580" tIns="34290" rIns="68580" bIns="3429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endParaRPr lang="de-DE" sz="750" b="1" i="0" dirty="0">
              <a:solidFill>
                <a:schemeClr val="tx1">
                  <a:lumMod val="65000"/>
                  <a:lumOff val="35000"/>
                </a:schemeClr>
              </a:solidFill>
              <a:latin typeface="Linotype Syntax Com Regular" panose="020B0604020202020204" pitchFamily="34" charset="0"/>
            </a:endParaRPr>
          </a:p>
        </p:txBody>
      </p:sp>
      <p:sp>
        <p:nvSpPr>
          <p:cNvPr id="7" name="Titel 1">
            <a:extLst>
              <a:ext uri="{FF2B5EF4-FFF2-40B4-BE49-F238E27FC236}">
                <a16:creationId xmlns="" xmlns:a16="http://schemas.microsoft.com/office/drawing/2014/main" id="{1B4C1648-A403-B24D-9140-F506BF203032}"/>
              </a:ext>
            </a:extLst>
          </p:cNvPr>
          <p:cNvSpPr txBox="1">
            <a:spLocks/>
          </p:cNvSpPr>
          <p:nvPr/>
        </p:nvSpPr>
        <p:spPr>
          <a:xfrm>
            <a:off x="395040" y="1130339"/>
            <a:ext cx="8353424" cy="95733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900" b="0" i="0" dirty="0">
                <a:solidFill>
                  <a:srgbClr val="003D7C"/>
                </a:solidFill>
                <a:latin typeface="Linotype Syntax Com Medium" panose="020B0604020202020204" pitchFamily="34" charset="0"/>
              </a:rPr>
              <a:t>Die hier zur Verfügung gestellten Vorlagen können nicht alle Bedarfe abdecken, sie sind somit nur als Grundlage gedacht und können von Ihnen erweitert bzw. an Ihre Bedürfnisse angepasst werden! Das betrifft auch die Schriftgrößen von Überschriften und Fließtexten sowie deren Positionen. Es steht auch eine leere Seite zu Ihrer Verfügung, die Sie einsetzen können wenn die vorhandenen Vorlagen nicht genug Platz bieten. Nicht geändert werden dürfen Schriftarten, Farben und Bestanteile des IPN-Corporate Designs (z.B. Logo, Designelemente).</a:t>
            </a:r>
          </a:p>
          <a:p>
            <a:pPr marL="0" marR="0" lvl="0" indent="0" algn="l" defTabSz="216000" rtl="0" eaLnBrk="1" fontAlgn="auto" latinLnBrk="0" hangingPunct="1">
              <a:lnSpc>
                <a:spcPct val="100000"/>
              </a:lnSpc>
              <a:spcBef>
                <a:spcPct val="0"/>
              </a:spcBef>
              <a:spcAft>
                <a:spcPts val="450"/>
              </a:spcAft>
              <a:buClrTx/>
              <a:buSzTx/>
              <a:buFontTx/>
              <a:buNone/>
              <a:tabLst/>
              <a:defRPr/>
            </a:pPr>
            <a:r>
              <a:rPr lang="de-DE" sz="900" b="0" i="0" dirty="0">
                <a:solidFill>
                  <a:srgbClr val="003D7C"/>
                </a:solidFill>
                <a:latin typeface="Linotype Syntax Com Medium" panose="020B0604020202020204" pitchFamily="34" charset="0"/>
              </a:rPr>
              <a:t>Die beiden Infoseiten in dieser Beispielpräsentation bitte nach dem Lesen löschen. Anschließend können Sie durch Entfernen bzw. Hinzufügen von weiteren Seiten Ihre Präsentation gestalten. Viel Spaß!</a:t>
            </a:r>
          </a:p>
        </p:txBody>
      </p:sp>
      <p:pic>
        <p:nvPicPr>
          <p:cNvPr id="12" name="Grafik 11">
            <a:extLst>
              <a:ext uri="{FF2B5EF4-FFF2-40B4-BE49-F238E27FC236}">
                <a16:creationId xmlns="" xmlns:a16="http://schemas.microsoft.com/office/drawing/2014/main" id="{3CDD2A13-FBAD-7E46-9677-3AE54147CCE1}"/>
              </a:ext>
            </a:extLst>
          </p:cNvPr>
          <p:cNvPicPr>
            <a:picLocks noChangeAspect="1"/>
          </p:cNvPicPr>
          <p:nvPr/>
        </p:nvPicPr>
        <p:blipFill>
          <a:blip r:embed="rId2"/>
          <a:stretch>
            <a:fillRect/>
          </a:stretch>
        </p:blipFill>
        <p:spPr>
          <a:xfrm>
            <a:off x="7856746" y="203183"/>
            <a:ext cx="891718" cy="497153"/>
          </a:xfrm>
          <a:prstGeom prst="rect">
            <a:avLst/>
          </a:prstGeom>
        </p:spPr>
      </p:pic>
      <p:sp>
        <p:nvSpPr>
          <p:cNvPr id="2" name="Rechteck 1">
            <a:extLst>
              <a:ext uri="{FF2B5EF4-FFF2-40B4-BE49-F238E27FC236}">
                <a16:creationId xmlns="" xmlns:a16="http://schemas.microsoft.com/office/drawing/2014/main" id="{AD892B61-DFDC-8242-B695-08F12DB4CE83}"/>
              </a:ext>
            </a:extLst>
          </p:cNvPr>
          <p:cNvSpPr/>
          <p:nvPr/>
        </p:nvSpPr>
        <p:spPr>
          <a:xfrm>
            <a:off x="323528" y="1076318"/>
            <a:ext cx="8496944" cy="10246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2"/>
              </a:solidFill>
            </a:endParaRPr>
          </a:p>
        </p:txBody>
      </p:sp>
      <p:sp>
        <p:nvSpPr>
          <p:cNvPr id="11" name="Titel 1">
            <a:extLst>
              <a:ext uri="{FF2B5EF4-FFF2-40B4-BE49-F238E27FC236}">
                <a16:creationId xmlns="" xmlns:a16="http://schemas.microsoft.com/office/drawing/2014/main" id="{E53B93D7-F106-2E43-A17E-C00B74C4FB96}"/>
              </a:ext>
            </a:extLst>
          </p:cNvPr>
          <p:cNvSpPr txBox="1">
            <a:spLocks/>
          </p:cNvSpPr>
          <p:nvPr userDrawn="1"/>
        </p:nvSpPr>
        <p:spPr>
          <a:xfrm>
            <a:off x="395040" y="700088"/>
            <a:ext cx="8353424" cy="27189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i="0" kern="1200">
                <a:solidFill>
                  <a:schemeClr val="accent6"/>
                </a:solidFill>
                <a:latin typeface="Linotype Syntax Com" panose="020B0604020202020204" pitchFamily="34" charset="0"/>
                <a:ea typeface="+mj-ea"/>
                <a:cs typeface="+mj-cs"/>
              </a:defRPr>
            </a:lvl1pPr>
          </a:lstStyle>
          <a:p>
            <a:pPr>
              <a:lnSpc>
                <a:spcPct val="100000"/>
              </a:lnSpc>
              <a:spcAft>
                <a:spcPts val="450"/>
              </a:spcAft>
            </a:pPr>
            <a:r>
              <a:rPr lang="de-DE" sz="1650" b="1" dirty="0">
                <a:latin typeface="Linotype Syntax Com Regular" panose="020B0604020202020204" pitchFamily="34" charset="0"/>
              </a:rPr>
              <a:t>Wichtige Hinweise zum Erstellen von IPN-PowerPoint Präsentationen:</a:t>
            </a:r>
            <a:endParaRPr lang="de-DE" sz="1650" b="1" dirty="0">
              <a:solidFill>
                <a:srgbClr val="929292"/>
              </a:solidFill>
              <a:latin typeface="Linotype Syntax Com Regular" panose="020B0604020202020204" pitchFamily="34" charset="0"/>
            </a:endParaRPr>
          </a:p>
        </p:txBody>
      </p:sp>
      <p:sp>
        <p:nvSpPr>
          <p:cNvPr id="15" name="Titel 1">
            <a:extLst>
              <a:ext uri="{FF2B5EF4-FFF2-40B4-BE49-F238E27FC236}">
                <a16:creationId xmlns="" xmlns:a16="http://schemas.microsoft.com/office/drawing/2014/main" id="{F5406873-37F3-3649-93E0-5DFB72837A8A}"/>
              </a:ext>
            </a:extLst>
          </p:cNvPr>
          <p:cNvSpPr txBox="1">
            <a:spLocks/>
          </p:cNvSpPr>
          <p:nvPr userDrawn="1"/>
        </p:nvSpPr>
        <p:spPr>
          <a:xfrm>
            <a:off x="395536" y="4390822"/>
            <a:ext cx="8353424" cy="288797"/>
          </a:xfrm>
          <a:prstGeom prst="rect">
            <a:avLst/>
          </a:prstGeom>
          <a:ln>
            <a:noFill/>
          </a:ln>
        </p:spPr>
        <p:txBody>
          <a:bodyPr vert="horz" lIns="68580" tIns="34290" rIns="68580" bIns="3429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endParaRPr lang="de-DE" sz="750" b="1" i="0" dirty="0">
              <a:solidFill>
                <a:schemeClr val="tx1">
                  <a:lumMod val="65000"/>
                  <a:lumOff val="35000"/>
                </a:schemeClr>
              </a:solidFill>
              <a:latin typeface="Linotype Syntax Com Regular" panose="020B0604020202020204" pitchFamily="34" charset="0"/>
            </a:endParaRPr>
          </a:p>
        </p:txBody>
      </p:sp>
    </p:spTree>
    <p:extLst>
      <p:ext uri="{BB962C8B-B14F-4D97-AF65-F5344CB8AC3E}">
        <p14:creationId xmlns:p14="http://schemas.microsoft.com/office/powerpoint/2010/main" val="21249633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foseite 2  in Präsentation löschen!">
    <p:bg>
      <p:bgPr>
        <a:solidFill>
          <a:schemeClr val="bg1"/>
        </a:solidFill>
        <a:effectLst/>
      </p:bgPr>
    </p:bg>
    <p:spTree>
      <p:nvGrpSpPr>
        <p:cNvPr id="1" name=""/>
        <p:cNvGrpSpPr/>
        <p:nvPr/>
      </p:nvGrpSpPr>
      <p:grpSpPr>
        <a:xfrm>
          <a:off x="0" y="0"/>
          <a:ext cx="0" cy="0"/>
          <a:chOff x="0" y="0"/>
          <a:chExt cx="0" cy="0"/>
        </a:xfrm>
      </p:grpSpPr>
      <p:sp>
        <p:nvSpPr>
          <p:cNvPr id="12" name="Titel 1">
            <a:extLst>
              <a:ext uri="{FF2B5EF4-FFF2-40B4-BE49-F238E27FC236}">
                <a16:creationId xmlns="" xmlns:a16="http://schemas.microsoft.com/office/drawing/2014/main" id="{4921D59F-FDF7-1448-96F4-66B603508D47}"/>
              </a:ext>
            </a:extLst>
          </p:cNvPr>
          <p:cNvSpPr txBox="1">
            <a:spLocks/>
          </p:cNvSpPr>
          <p:nvPr/>
        </p:nvSpPr>
        <p:spPr>
          <a:xfrm>
            <a:off x="395040" y="1493068"/>
            <a:ext cx="8353424" cy="57579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1050" b="1" i="0" dirty="0">
                <a:solidFill>
                  <a:schemeClr val="accent6"/>
                </a:solidFill>
                <a:latin typeface="Linotype Syntax Com Regular" panose="020B0604020202020204" pitchFamily="34" charset="0"/>
              </a:rPr>
              <a:t>3. FARBEN</a:t>
            </a:r>
          </a:p>
          <a:p>
            <a:r>
              <a:rPr lang="de-DE" sz="750" b="0" i="0" kern="1200" dirty="0">
                <a:solidFill>
                  <a:schemeClr val="tx1">
                    <a:lumMod val="65000"/>
                    <a:lumOff val="35000"/>
                  </a:schemeClr>
                </a:solidFill>
                <a:latin typeface="Linotype Syntax Com Regular" panose="020B0604020202020204" pitchFamily="34" charset="0"/>
                <a:ea typeface="+mj-ea"/>
                <a:cs typeface="+mj-cs"/>
              </a:rPr>
              <a:t>Die Farben des IPN-Corporate Designs inklusive der Forschungslinien-Farben sind in dieser Vorlage in den Designfarben definiert:</a:t>
            </a:r>
          </a:p>
        </p:txBody>
      </p:sp>
      <p:sp>
        <p:nvSpPr>
          <p:cNvPr id="18" name="Titel 1">
            <a:extLst>
              <a:ext uri="{FF2B5EF4-FFF2-40B4-BE49-F238E27FC236}">
                <a16:creationId xmlns="" xmlns:a16="http://schemas.microsoft.com/office/drawing/2014/main" id="{D27DAC46-4494-D04C-88CC-2D7557079391}"/>
              </a:ext>
            </a:extLst>
          </p:cNvPr>
          <p:cNvSpPr txBox="1">
            <a:spLocks/>
          </p:cNvSpPr>
          <p:nvPr/>
        </p:nvSpPr>
        <p:spPr>
          <a:xfrm>
            <a:off x="395040" y="772344"/>
            <a:ext cx="8353424" cy="576261"/>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4000" b="0" i="0" kern="1200">
                <a:solidFill>
                  <a:srgbClr val="929292">
                    <a:alpha val="0"/>
                  </a:srgbClr>
                </a:solidFill>
                <a:latin typeface="Linotype Syntax Com" panose="020B0604020202020204" pitchFamily="34" charset="0"/>
                <a:ea typeface="+mj-ea"/>
                <a:cs typeface="+mj-cs"/>
              </a:defRPr>
            </a:lvl1pPr>
          </a:lstStyle>
          <a:p>
            <a:pPr marL="0" marR="0" lvl="0" indent="0" algn="l" defTabSz="216000" rtl="0" eaLnBrk="1" fontAlgn="auto" latinLnBrk="0" hangingPunct="1">
              <a:lnSpc>
                <a:spcPct val="100000"/>
              </a:lnSpc>
              <a:spcBef>
                <a:spcPct val="0"/>
              </a:spcBef>
              <a:spcAft>
                <a:spcPts val="450"/>
              </a:spcAft>
              <a:buClrTx/>
              <a:buSzTx/>
              <a:buFontTx/>
              <a:buNone/>
              <a:tabLst/>
              <a:defRPr/>
            </a:pPr>
            <a:r>
              <a:rPr lang="de-DE" sz="1050" b="1" i="0" dirty="0">
                <a:solidFill>
                  <a:schemeClr val="accent6"/>
                </a:solidFill>
                <a:latin typeface="Linotype Syntax Com Regular" panose="020B0604020202020204" pitchFamily="34" charset="0"/>
              </a:rPr>
              <a:t>2. </a:t>
            </a:r>
            <a:r>
              <a:rPr lang="de-DE" sz="1050" b="1" i="0" cap="all" baseline="0" dirty="0">
                <a:solidFill>
                  <a:schemeClr val="accent6"/>
                </a:solidFill>
                <a:latin typeface="Linotype Syntax Com Regular" panose="020B0604020202020204" pitchFamily="34" charset="0"/>
              </a:rPr>
              <a:t>Projektlogos</a:t>
            </a:r>
          </a:p>
          <a:p>
            <a:pPr marL="0" marR="0" lvl="0" indent="0" algn="l" defTabSz="216000" rtl="0" eaLnBrk="1" fontAlgn="auto" latinLnBrk="0" hangingPunct="1">
              <a:lnSpc>
                <a:spcPct val="100000"/>
              </a:lnSpc>
              <a:spcBef>
                <a:spcPct val="0"/>
              </a:spcBef>
              <a:spcAft>
                <a:spcPts val="450"/>
              </a:spcAft>
              <a:buClrTx/>
              <a:buSzTx/>
              <a:buFontTx/>
              <a:buNone/>
              <a:tabLst/>
              <a:defRPr/>
            </a:pPr>
            <a:r>
              <a:rPr lang="de-DE" sz="750" b="0" i="0" dirty="0">
                <a:solidFill>
                  <a:schemeClr val="tx1">
                    <a:lumMod val="65000"/>
                    <a:lumOff val="35000"/>
                  </a:schemeClr>
                </a:solidFill>
                <a:latin typeface="Linotype Syntax Com Regular" panose="020B0604020202020204" pitchFamily="34" charset="0"/>
              </a:rPr>
              <a:t>Wenn Sie ein Projektlogo platzieren wollen, nutzen Sie bitte den dafür vorgesehenen Platzhalter links neben dem IPN-Logo. </a:t>
            </a:r>
            <a:br>
              <a:rPr lang="de-DE" sz="750" b="0" i="0" dirty="0">
                <a:solidFill>
                  <a:schemeClr val="tx1">
                    <a:lumMod val="65000"/>
                    <a:lumOff val="35000"/>
                  </a:schemeClr>
                </a:solidFill>
                <a:latin typeface="Linotype Syntax Com Regular" panose="020B0604020202020204" pitchFamily="34" charset="0"/>
              </a:rPr>
            </a:br>
            <a:r>
              <a:rPr lang="de-DE" sz="750" b="0" i="0" dirty="0">
                <a:solidFill>
                  <a:schemeClr val="tx1">
                    <a:lumMod val="65000"/>
                    <a:lumOff val="35000"/>
                  </a:schemeClr>
                </a:solidFill>
                <a:latin typeface="Linotype Syntax Com Regular" panose="020B0604020202020204" pitchFamily="34" charset="0"/>
              </a:rPr>
              <a:t>Passen Sie bei Bedarf die Größe des eingefügten Logos an den Bildrahmen an.</a:t>
            </a:r>
          </a:p>
        </p:txBody>
      </p:sp>
      <p:pic>
        <p:nvPicPr>
          <p:cNvPr id="15" name="Grafik 14">
            <a:extLst>
              <a:ext uri="{FF2B5EF4-FFF2-40B4-BE49-F238E27FC236}">
                <a16:creationId xmlns="" xmlns:a16="http://schemas.microsoft.com/office/drawing/2014/main" id="{C16A9816-7636-4043-899C-E8379B6F6A3B}"/>
              </a:ext>
            </a:extLst>
          </p:cNvPr>
          <p:cNvPicPr>
            <a:picLocks noChangeAspect="1"/>
          </p:cNvPicPr>
          <p:nvPr/>
        </p:nvPicPr>
        <p:blipFill>
          <a:blip r:embed="rId2"/>
          <a:stretch>
            <a:fillRect/>
          </a:stretch>
        </p:blipFill>
        <p:spPr>
          <a:xfrm>
            <a:off x="7856746" y="203183"/>
            <a:ext cx="891718" cy="497153"/>
          </a:xfrm>
          <a:prstGeom prst="rect">
            <a:avLst/>
          </a:prstGeom>
        </p:spPr>
      </p:pic>
      <p:pic>
        <p:nvPicPr>
          <p:cNvPr id="20" name="Grafik 19">
            <a:extLst>
              <a:ext uri="{FF2B5EF4-FFF2-40B4-BE49-F238E27FC236}">
                <a16:creationId xmlns="" xmlns:a16="http://schemas.microsoft.com/office/drawing/2014/main" id="{449905DB-15F9-CB4D-971F-A4F758524BD0}"/>
              </a:ext>
            </a:extLst>
          </p:cNvPr>
          <p:cNvPicPr>
            <a:picLocks noChangeAspect="1"/>
          </p:cNvPicPr>
          <p:nvPr userDrawn="1"/>
        </p:nvPicPr>
        <p:blipFill>
          <a:blip r:embed="rId3"/>
          <a:stretch>
            <a:fillRect/>
          </a:stretch>
        </p:blipFill>
        <p:spPr>
          <a:xfrm>
            <a:off x="2483768" y="2175872"/>
            <a:ext cx="2835875" cy="1837328"/>
          </a:xfrm>
          <a:prstGeom prst="rect">
            <a:avLst/>
          </a:prstGeom>
        </p:spPr>
      </p:pic>
      <p:sp>
        <p:nvSpPr>
          <p:cNvPr id="21" name="Textfeld 20">
            <a:extLst>
              <a:ext uri="{FF2B5EF4-FFF2-40B4-BE49-F238E27FC236}">
                <a16:creationId xmlns="" xmlns:a16="http://schemas.microsoft.com/office/drawing/2014/main" id="{4D5A52E3-714D-8844-9CA0-9BE12F95A6D2}"/>
              </a:ext>
            </a:extLst>
          </p:cNvPr>
          <p:cNvSpPr txBox="1"/>
          <p:nvPr userDrawn="1"/>
        </p:nvSpPr>
        <p:spPr>
          <a:xfrm>
            <a:off x="1444006" y="2477553"/>
            <a:ext cx="1976916" cy="1361911"/>
          </a:xfrm>
          <a:prstGeom prst="rect">
            <a:avLst/>
          </a:prstGeom>
          <a:noFill/>
        </p:spPr>
        <p:txBody>
          <a:bodyPr wrap="square" rtlCol="0">
            <a:spAutoFit/>
          </a:bodyPr>
          <a:lstStyle/>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1: </a:t>
            </a:r>
            <a:r>
              <a:rPr lang="de-DE" sz="750" b="0" i="0" u="none" dirty="0">
                <a:solidFill>
                  <a:schemeClr val="accent1"/>
                </a:solidFill>
                <a:latin typeface="Linotype Syntax Com Medium" panose="020B0604020202020204" pitchFamily="34" charset="0"/>
              </a:rPr>
              <a:t>Grau 65%</a:t>
            </a:r>
          </a:p>
          <a:p>
            <a:pPr marL="0" marR="0" lvl="0" indent="0" algn="l" defTabSz="685800" rtl="0" eaLnBrk="1" fontAlgn="auto" latinLnBrk="0" hangingPunct="1">
              <a:lnSpc>
                <a:spcPts val="930"/>
              </a:lnSpc>
              <a:spcBef>
                <a:spcPts val="0"/>
              </a:spcBef>
              <a:spcAft>
                <a:spcPts val="0"/>
              </a:spcAft>
              <a:buClrTx/>
              <a:buSzTx/>
              <a:buFontTx/>
              <a:buNone/>
              <a:tabLst/>
              <a:defRPr/>
            </a:pPr>
            <a:endParaRPr lang="de-DE" sz="750" b="0" i="0" u="none" dirty="0">
              <a:solidFill>
                <a:schemeClr val="accent1"/>
              </a:solidFill>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2: </a:t>
            </a:r>
            <a:r>
              <a:rPr lang="de-DE" sz="750" b="0" i="0" u="none" dirty="0">
                <a:solidFill>
                  <a:schemeClr val="accent2"/>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3: </a:t>
            </a:r>
            <a:r>
              <a:rPr lang="de-DE" sz="750" b="0" i="0" u="none" dirty="0">
                <a:solidFill>
                  <a:schemeClr val="accent3"/>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latin typeface="Linotype Syntax Com Medium" panose="020B0604020202020204" pitchFamily="34" charset="0"/>
              </a:rPr>
              <a:t/>
            </a:r>
            <a:br>
              <a:rPr lang="de-DE" sz="750" b="0" i="0" u="none" dirty="0">
                <a:latin typeface="Linotype Syntax Com Medium" panose="020B0604020202020204" pitchFamily="34" charset="0"/>
              </a:rPr>
            </a:br>
            <a:r>
              <a:rPr lang="de-DE" sz="750" b="0" i="0" u="none" dirty="0">
                <a:solidFill>
                  <a:schemeClr val="tx1">
                    <a:lumMod val="65000"/>
                    <a:lumOff val="35000"/>
                  </a:schemeClr>
                </a:solidFill>
                <a:latin typeface="Linotype Syntax Com Medium" panose="020B0604020202020204" pitchFamily="34" charset="0"/>
              </a:rPr>
              <a:t>Akzent 4: </a:t>
            </a:r>
            <a:r>
              <a:rPr lang="de-DE" sz="750" b="0" i="0" u="none" dirty="0">
                <a:solidFill>
                  <a:schemeClr val="accent4"/>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latin typeface="Linotype Syntax Com Medium" panose="020B0604020202020204" pitchFamily="34" charset="0"/>
              </a:rPr>
              <a:t/>
            </a:r>
            <a:br>
              <a:rPr lang="de-DE" sz="750" b="0" i="0" u="none" dirty="0">
                <a:latin typeface="Linotype Syntax Com Medium" panose="020B0604020202020204" pitchFamily="34" charset="0"/>
              </a:rPr>
            </a:br>
            <a:r>
              <a:rPr lang="de-DE" sz="750" b="0" i="0" u="none" dirty="0">
                <a:solidFill>
                  <a:schemeClr val="tx1">
                    <a:lumMod val="65000"/>
                    <a:lumOff val="35000"/>
                  </a:schemeClr>
                </a:solidFill>
                <a:latin typeface="Linotype Syntax Com Medium" panose="020B0604020202020204" pitchFamily="34" charset="0"/>
              </a:rPr>
              <a:t>Akzent 5</a:t>
            </a:r>
            <a:r>
              <a:rPr lang="de-DE" sz="750" b="0" i="0" u="none" dirty="0">
                <a:solidFill>
                  <a:schemeClr val="accent6"/>
                </a:solidFill>
                <a:latin typeface="Linotype Syntax Com Medium" panose="020B0604020202020204" pitchFamily="34" charset="0"/>
              </a:rPr>
              <a:t>: </a:t>
            </a:r>
            <a:r>
              <a:rPr lang="de-DE" sz="750" b="0" i="0" u="none" dirty="0">
                <a:solidFill>
                  <a:schemeClr val="accent5"/>
                </a:solidFill>
                <a:latin typeface="Linotype Syntax Com Medium" panose="020B0604020202020204" pitchFamily="34" charset="0"/>
              </a:rPr>
              <a:t>FL</a:t>
            </a: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endParaRPr lang="de-DE" sz="750" b="0" i="0" u="none" dirty="0">
              <a:latin typeface="Linotype Syntax Com Medium" panose="020B0604020202020204" pitchFamily="34" charset="0"/>
            </a:endParaRPr>
          </a:p>
          <a:p>
            <a:pPr marL="0" marR="0" lvl="0" indent="0" algn="l" defTabSz="685800" rtl="0" eaLnBrk="1" fontAlgn="auto" latinLnBrk="0" hangingPunct="1">
              <a:lnSpc>
                <a:spcPts val="930"/>
              </a:lnSpc>
              <a:spcBef>
                <a:spcPts val="0"/>
              </a:spcBef>
              <a:spcAft>
                <a:spcPts val="0"/>
              </a:spcAft>
              <a:buClrTx/>
              <a:buSzTx/>
              <a:buFontTx/>
              <a:buNone/>
              <a:tabLst/>
              <a:defRPr/>
            </a:pPr>
            <a:r>
              <a:rPr lang="de-DE" sz="750" b="0" i="0" u="none" dirty="0">
                <a:solidFill>
                  <a:schemeClr val="tx1">
                    <a:lumMod val="65000"/>
                    <a:lumOff val="35000"/>
                  </a:schemeClr>
                </a:solidFill>
                <a:latin typeface="Linotype Syntax Com Medium" panose="020B0604020202020204" pitchFamily="34" charset="0"/>
              </a:rPr>
              <a:t>Akzent 6: </a:t>
            </a:r>
            <a:r>
              <a:rPr lang="de-DE" sz="750" b="0" i="0" u="none" dirty="0">
                <a:solidFill>
                  <a:schemeClr val="accent6"/>
                </a:solidFill>
                <a:latin typeface="Linotype Syntax Com Medium" panose="020B0604020202020204" pitchFamily="34" charset="0"/>
              </a:rPr>
              <a:t>IPN-Blau</a:t>
            </a:r>
            <a:endParaRPr lang="de-DE" sz="750" b="0" i="0" u="none" dirty="0">
              <a:latin typeface="Linotype Syntax Com Medium" panose="020B0604020202020204" pitchFamily="34" charset="0"/>
            </a:endParaRPr>
          </a:p>
        </p:txBody>
      </p:sp>
      <p:grpSp>
        <p:nvGrpSpPr>
          <p:cNvPr id="22" name="Gruppieren 21">
            <a:extLst>
              <a:ext uri="{FF2B5EF4-FFF2-40B4-BE49-F238E27FC236}">
                <a16:creationId xmlns="" xmlns:a16="http://schemas.microsoft.com/office/drawing/2014/main" id="{D92B9C79-971E-2F4A-BAA6-D9A6AA12DD29}"/>
              </a:ext>
            </a:extLst>
          </p:cNvPr>
          <p:cNvGrpSpPr/>
          <p:nvPr userDrawn="1"/>
        </p:nvGrpSpPr>
        <p:grpSpPr>
          <a:xfrm>
            <a:off x="415387" y="2213322"/>
            <a:ext cx="858059" cy="1686085"/>
            <a:chOff x="1026693" y="2305831"/>
            <a:chExt cx="858059" cy="1686085"/>
          </a:xfrm>
        </p:grpSpPr>
        <p:pic>
          <p:nvPicPr>
            <p:cNvPr id="23" name="Grafik 22">
              <a:extLst>
                <a:ext uri="{FF2B5EF4-FFF2-40B4-BE49-F238E27FC236}">
                  <a16:creationId xmlns="" xmlns:a16="http://schemas.microsoft.com/office/drawing/2014/main" id="{D76EB63A-B572-4342-A8D9-81A28E879462}"/>
                </a:ext>
              </a:extLst>
            </p:cNvPr>
            <p:cNvPicPr>
              <a:picLocks noChangeAspect="1"/>
            </p:cNvPicPr>
            <p:nvPr/>
          </p:nvPicPr>
          <p:blipFill>
            <a:blip r:embed="rId4"/>
            <a:stretch>
              <a:fillRect/>
            </a:stretch>
          </p:blipFill>
          <p:spPr>
            <a:xfrm>
              <a:off x="1026693" y="2305831"/>
              <a:ext cx="858059" cy="1686085"/>
            </a:xfrm>
            <a:prstGeom prst="rect">
              <a:avLst/>
            </a:prstGeom>
            <a:effectLst>
              <a:outerShdw blurRad="63500" sx="102000" sy="102000" algn="ctr" rotWithShape="0">
                <a:prstClr val="black">
                  <a:alpha val="40000"/>
                </a:prstClr>
              </a:outerShdw>
            </a:effectLst>
          </p:spPr>
        </p:pic>
        <p:sp>
          <p:nvSpPr>
            <p:cNvPr id="24" name="Abgerundetes Rechteck 23">
              <a:extLst>
                <a:ext uri="{FF2B5EF4-FFF2-40B4-BE49-F238E27FC236}">
                  <a16:creationId xmlns="" xmlns:a16="http://schemas.microsoft.com/office/drawing/2014/main" id="{F69D074B-6E1A-B64E-8C71-DED1BAF7BC99}"/>
                </a:ext>
              </a:extLst>
            </p:cNvPr>
            <p:cNvSpPr/>
            <p:nvPr/>
          </p:nvSpPr>
          <p:spPr>
            <a:xfrm>
              <a:off x="1285200" y="2575630"/>
              <a:ext cx="576000" cy="100800"/>
            </a:xfrm>
            <a:prstGeom prst="round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spTree>
    <p:extLst>
      <p:ext uri="{BB962C8B-B14F-4D97-AF65-F5344CB8AC3E}">
        <p14:creationId xmlns:p14="http://schemas.microsoft.com/office/powerpoint/2010/main" val="3570814565"/>
      </p:ext>
    </p:extLst>
  </p:cSld>
  <p:clrMapOvr>
    <a:masterClrMapping/>
  </p:clrMapOvr>
  <p:extLst>
    <p:ext uri="{DCECCB84-F9BA-43D5-87BE-67443E8EF086}">
      <p15:sldGuideLst xmlns:p15="http://schemas.microsoft.com/office/powerpoint/2012/main">
        <p15:guide id="5" orient="horz" pos="1394">
          <p15:clr>
            <a:srgbClr val="FBAE40"/>
          </p15:clr>
        </p15:guide>
        <p15:guide id="6" orient="horz" pos="252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5287" y="915988"/>
            <a:ext cx="8353425" cy="576262"/>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3" name="Text Placeholder 2"/>
          <p:cNvSpPr>
            <a:spLocks noGrp="1"/>
          </p:cNvSpPr>
          <p:nvPr>
            <p:ph type="body" idx="1"/>
          </p:nvPr>
        </p:nvSpPr>
        <p:spPr>
          <a:xfrm>
            <a:off x="395287" y="1636713"/>
            <a:ext cx="8353425" cy="2963811"/>
          </a:xfrm>
          <a:prstGeom prst="rect">
            <a:avLst/>
          </a:prstGeom>
        </p:spPr>
        <p:txBody>
          <a:bodyPr vert="horz" lIns="0" tIns="0" rIns="0" bIns="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Fußzeilenplatzhalter 3">
            <a:extLst>
              <a:ext uri="{FF2B5EF4-FFF2-40B4-BE49-F238E27FC236}">
                <a16:creationId xmlns="" xmlns:a16="http://schemas.microsoft.com/office/drawing/2014/main" id="{3FA3FBDE-7AEB-2844-B9BB-2BD82A88497A}"/>
              </a:ext>
            </a:extLst>
          </p:cNvPr>
          <p:cNvSpPr>
            <a:spLocks noGrp="1"/>
          </p:cNvSpPr>
          <p:nvPr>
            <p:ph type="ftr" sz="quarter" idx="3"/>
          </p:nvPr>
        </p:nvSpPr>
        <p:spPr>
          <a:xfrm>
            <a:off x="395287" y="5021262"/>
            <a:ext cx="8353425" cy="123826"/>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246429635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73" r:id="rId11"/>
  </p:sldLayoutIdLst>
  <p:hf hdr="0" ftr="0"/>
  <p:txStyles>
    <p:titleStyle>
      <a:lvl1pPr algn="l" defTabSz="685800" rtl="0" eaLnBrk="1" latinLnBrk="0" hangingPunct="1">
        <a:lnSpc>
          <a:spcPct val="90000"/>
        </a:lnSpc>
        <a:spcBef>
          <a:spcPct val="0"/>
        </a:spcBef>
        <a:buNone/>
        <a:defRPr sz="3200" b="1" i="0" kern="1200">
          <a:solidFill>
            <a:schemeClr val="accent6"/>
          </a:solidFill>
          <a:latin typeface="Linotype Syntax Com Regular"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b="0" i="0" kern="120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b="0" i="0" kern="1200">
          <a:solidFill>
            <a:schemeClr val="tx1">
              <a:lumMod val="65000"/>
              <a:lumOff val="3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9">
          <p15:clr>
            <a:srgbClr val="F26B43"/>
          </p15:clr>
        </p15:guide>
        <p15:guide id="3" pos="5511">
          <p15:clr>
            <a:srgbClr val="F26B43"/>
          </p15:clr>
        </p15:guide>
        <p15:guide id="4" orient="horz" pos="3072">
          <p15:clr>
            <a:srgbClr val="F26B43"/>
          </p15:clr>
        </p15:guide>
        <p15:guide id="5" orient="horz" pos="3163">
          <p15:clr>
            <a:srgbClr val="F26B43"/>
          </p15:clr>
        </p15:guide>
        <p15:guide id="6" orient="horz" pos="577">
          <p15:clr>
            <a:srgbClr val="F26B43"/>
          </p15:clr>
        </p15:guide>
        <p15:guide id="7" orient="horz" pos="940">
          <p15:clr>
            <a:srgbClr val="F26B43"/>
          </p15:clr>
        </p15:guide>
        <p15:guide id="8" orient="horz" pos="1031">
          <p15:clr>
            <a:srgbClr val="F26B43"/>
          </p15:clr>
        </p15:guide>
        <p15:guide id="9" pos="2880">
          <p15:clr>
            <a:srgbClr val="F26B43"/>
          </p15:clr>
        </p15:guide>
        <p15:guide id="10" orient="horz" pos="124">
          <p15:clr>
            <a:srgbClr val="F26B43"/>
          </p15:clr>
        </p15:guide>
        <p15:guide id="11" orient="horz" pos="44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meyer@leibniz-ipn.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EBBC876-1D1B-424B-A23B-B61F3DE70F7F}"/>
              </a:ext>
            </a:extLst>
          </p:cNvPr>
          <p:cNvSpPr>
            <a:spLocks noGrp="1"/>
          </p:cNvSpPr>
          <p:nvPr>
            <p:ph type="title"/>
          </p:nvPr>
        </p:nvSpPr>
        <p:spPr>
          <a:xfrm>
            <a:off x="395287" y="1638790"/>
            <a:ext cx="8353425" cy="1008609"/>
          </a:xfrm>
        </p:spPr>
        <p:txBody>
          <a:bodyPr/>
          <a:lstStyle/>
          <a:p>
            <a:r>
              <a:rPr lang="de-DE" dirty="0"/>
              <a:t>Was bedeuten </a:t>
            </a:r>
            <a:r>
              <a:rPr lang="de-DE" dirty="0" smtClean="0"/>
              <a:t>Large Language Models für </a:t>
            </a:r>
            <a:r>
              <a:rPr lang="de-DE" dirty="0"/>
              <a:t>die Kompetenzentwicklung von </a:t>
            </a:r>
            <a:r>
              <a:rPr lang="de-DE" dirty="0" err="1" smtClean="0"/>
              <a:t>Schüler:innen</a:t>
            </a:r>
            <a:r>
              <a:rPr lang="de-DE" dirty="0" smtClean="0"/>
              <a:t> und Lehrkräften? </a:t>
            </a:r>
            <a:endParaRPr lang="de-DE" dirty="0"/>
          </a:p>
        </p:txBody>
      </p:sp>
      <p:sp>
        <p:nvSpPr>
          <p:cNvPr id="3" name="Textplatzhalter 2">
            <a:extLst>
              <a:ext uri="{FF2B5EF4-FFF2-40B4-BE49-F238E27FC236}">
                <a16:creationId xmlns="" xmlns:a16="http://schemas.microsoft.com/office/drawing/2014/main" id="{54BF2480-67E8-F747-80E9-352F300B6DC4}"/>
              </a:ext>
            </a:extLst>
          </p:cNvPr>
          <p:cNvSpPr>
            <a:spLocks noGrp="1"/>
          </p:cNvSpPr>
          <p:nvPr>
            <p:ph type="body" sz="quarter" idx="11"/>
          </p:nvPr>
        </p:nvSpPr>
        <p:spPr>
          <a:xfrm>
            <a:off x="410990" y="2776633"/>
            <a:ext cx="8353425" cy="792063"/>
          </a:xfrm>
        </p:spPr>
        <p:txBody>
          <a:bodyPr/>
          <a:lstStyle/>
          <a:p>
            <a:endParaRPr lang="de-DE" dirty="0"/>
          </a:p>
        </p:txBody>
      </p:sp>
      <p:sp>
        <p:nvSpPr>
          <p:cNvPr id="4" name="Textplatzhalter 8">
            <a:extLst>
              <a:ext uri="{FF2B5EF4-FFF2-40B4-BE49-F238E27FC236}">
                <a16:creationId xmlns="" xmlns:a16="http://schemas.microsoft.com/office/drawing/2014/main" id="{A2DBF806-7F62-86C7-19A5-0CAD573E4DC5}"/>
              </a:ext>
            </a:extLst>
          </p:cNvPr>
          <p:cNvSpPr>
            <a:spLocks noGrp="1"/>
          </p:cNvSpPr>
          <p:nvPr/>
        </p:nvSpPr>
        <p:spPr>
          <a:xfrm>
            <a:off x="421909" y="3697930"/>
            <a:ext cx="4320000" cy="10795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0"/>
              </a:spcAft>
              <a:buClrTx/>
              <a:buSzTx/>
              <a:buFontTx/>
              <a:buNone/>
              <a:tabLst/>
              <a:defRPr lang="de-DE" sz="1600" b="0" i="0" kern="1200" dirty="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accent6"/>
                </a:solidFill>
                <a:latin typeface="Linotype Syntax Com Medium"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accent6"/>
                </a:solidFill>
                <a:latin typeface="Linotype Syntax Com Medium"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6"/>
                </a:solidFill>
                <a:latin typeface="Linotype Syntax Com Medium"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6"/>
                </a:solidFill>
                <a:latin typeface="Linotype Syntax Com Medium"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100" dirty="0"/>
              <a:t>Dr. Jennifer Meyer</a:t>
            </a:r>
          </a:p>
          <a:p>
            <a:r>
              <a:rPr lang="de-DE" sz="1100" dirty="0"/>
              <a:t>Dr. Thorben Jansen</a:t>
            </a:r>
          </a:p>
          <a:p>
            <a:r>
              <a:rPr lang="de-DE" sz="1100" dirty="0"/>
              <a:t>Abteilung für Erziehungswissenschaft und Pädagogische Psychologie</a:t>
            </a:r>
          </a:p>
          <a:p>
            <a:r>
              <a:rPr lang="de-DE" sz="1100" dirty="0">
                <a:hlinkClick r:id="rId3"/>
              </a:rPr>
              <a:t>jmeyer@leibniz-ipn.de</a:t>
            </a:r>
            <a:endParaRPr lang="de-DE" sz="1100" dirty="0"/>
          </a:p>
          <a:p>
            <a:r>
              <a:rPr lang="de-DE" sz="1100" dirty="0"/>
              <a:t>tjansen@leibniz-ipn.de</a:t>
            </a:r>
          </a:p>
        </p:txBody>
      </p:sp>
    </p:spTree>
    <p:extLst>
      <p:ext uri="{BB962C8B-B14F-4D97-AF65-F5344CB8AC3E}">
        <p14:creationId xmlns:p14="http://schemas.microsoft.com/office/powerpoint/2010/main" val="255366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smtClean="0"/>
              <a:t>Gefahr von plausibel </a:t>
            </a:r>
            <a:r>
              <a:rPr lang="de-DE" dirty="0"/>
              <a:t>klingenden, aber falschen Informationen </a:t>
            </a:r>
            <a:r>
              <a:rPr lang="de-DE" sz="1400" dirty="0" smtClean="0"/>
              <a:t>(Anders</a:t>
            </a:r>
            <a:r>
              <a:rPr lang="de-DE" sz="1400" dirty="0"/>
              <a:t>, 2023; </a:t>
            </a:r>
            <a:r>
              <a:rPr lang="de-DE" sz="1400" dirty="0" err="1"/>
              <a:t>Baidoo-Anu</a:t>
            </a:r>
            <a:r>
              <a:rPr lang="de-DE" sz="1400" dirty="0"/>
              <a:t> &amp; Owusu, 2023; Deng &amp; Lin, 2023; </a:t>
            </a:r>
            <a:r>
              <a:rPr lang="de-DE" sz="1400" dirty="0" err="1"/>
              <a:t>Pavlik</a:t>
            </a:r>
            <a:r>
              <a:rPr lang="de-DE" sz="1400" dirty="0"/>
              <a:t>, 2023; Zhang, </a:t>
            </a:r>
            <a:r>
              <a:rPr lang="de-DE" sz="1400" dirty="0" smtClean="0"/>
              <a:t>2023)</a:t>
            </a:r>
          </a:p>
          <a:p>
            <a:pPr marL="342900" indent="-342900">
              <a:buFont typeface="Arial" panose="020B0604020202020204" pitchFamily="34" charset="0"/>
              <a:buChar char="•"/>
            </a:pPr>
            <a:r>
              <a:rPr lang="de-DE" dirty="0" smtClean="0"/>
              <a:t>Lernende </a:t>
            </a:r>
            <a:r>
              <a:rPr lang="de-DE" dirty="0"/>
              <a:t>benötigen professionelles Wissen und kritisches Reflexionsvermögen, um die </a:t>
            </a:r>
            <a:r>
              <a:rPr lang="de-DE" dirty="0" smtClean="0"/>
              <a:t>generierten Antworten angemessen zu bewerten </a:t>
            </a:r>
            <a:r>
              <a:rPr lang="de-DE" sz="1400" dirty="0"/>
              <a:t>(Fishman, 2016</a:t>
            </a:r>
            <a:r>
              <a:rPr lang="de-DE" sz="1400" dirty="0" smtClean="0"/>
              <a:t>)</a:t>
            </a:r>
            <a:endParaRPr lang="de-DE" sz="1400" dirty="0"/>
          </a:p>
        </p:txBody>
      </p:sp>
      <p:sp>
        <p:nvSpPr>
          <p:cNvPr id="3" name="Titel 2"/>
          <p:cNvSpPr>
            <a:spLocks noGrp="1"/>
          </p:cNvSpPr>
          <p:nvPr>
            <p:ph type="title"/>
          </p:nvPr>
        </p:nvSpPr>
        <p:spPr/>
        <p:txBody>
          <a:bodyPr/>
          <a:lstStyle/>
          <a:p>
            <a:r>
              <a:rPr lang="de-DE" dirty="0" smtClean="0"/>
              <a:t>Risiken der Nutzung von LLM</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10</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52407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Klar ist: Bedeutung von KI bzw. LLM abhängig von der Art der Anwendung </a:t>
            </a:r>
          </a:p>
          <a:p>
            <a:pPr marL="685800" lvl="1" indent="-342900">
              <a:buFont typeface="Arial" panose="020B0604020202020204" pitchFamily="34" charset="0"/>
              <a:buChar char="•"/>
            </a:pPr>
            <a:r>
              <a:rPr lang="de-DE" dirty="0" smtClean="0"/>
              <a:t>Anwendung als Hilfe für Lehrkräfte vielversprechend</a:t>
            </a:r>
          </a:p>
          <a:p>
            <a:pPr marL="685800" lvl="1" indent="-342900">
              <a:buFont typeface="Arial" panose="020B0604020202020204" pitchFamily="34" charset="0"/>
              <a:buChar char="•"/>
            </a:pPr>
            <a:r>
              <a:rPr lang="de-DE" dirty="0" smtClean="0"/>
              <a:t>Aber was passiert auf </a:t>
            </a:r>
            <a:r>
              <a:rPr lang="de-DE" dirty="0" err="1" smtClean="0"/>
              <a:t>SuS</a:t>
            </a:r>
            <a:r>
              <a:rPr lang="de-DE" dirty="0" smtClean="0"/>
              <a:t>-Seite beim individuellen Schreiben mit LLM: bisher kaum empirische Ergebnisse zur Lernförderlichkeit</a:t>
            </a:r>
          </a:p>
          <a:p>
            <a:pPr marL="685800" lvl="1" indent="-342900">
              <a:buFont typeface="Arial" panose="020B0604020202020204" pitchFamily="34" charset="0"/>
              <a:buChar char="•"/>
            </a:pPr>
            <a:endParaRPr lang="de-DE" dirty="0"/>
          </a:p>
          <a:p>
            <a:pPr marL="342900" indent="-342900">
              <a:buFont typeface="Wingdings" panose="05000000000000000000" pitchFamily="2" charset="2"/>
              <a:buChar char="Ø"/>
            </a:pPr>
            <a:r>
              <a:rPr lang="de-DE" dirty="0" smtClean="0"/>
              <a:t>Gezielte </a:t>
            </a:r>
            <a:r>
              <a:rPr lang="de-DE" dirty="0"/>
              <a:t>Trainingsmaßnahmen müssen entwickelt und </a:t>
            </a:r>
            <a:r>
              <a:rPr lang="de-DE" dirty="0" smtClean="0"/>
              <a:t>evaluiert </a:t>
            </a:r>
            <a:r>
              <a:rPr lang="de-DE" dirty="0"/>
              <a:t>werden</a:t>
            </a:r>
          </a:p>
          <a:p>
            <a:pPr lvl="1"/>
            <a:endParaRPr lang="de-DE" dirty="0"/>
          </a:p>
        </p:txBody>
      </p:sp>
      <p:sp>
        <p:nvSpPr>
          <p:cNvPr id="3" name="Titel 2"/>
          <p:cNvSpPr>
            <a:spLocks noGrp="1"/>
          </p:cNvSpPr>
          <p:nvPr>
            <p:ph type="title"/>
          </p:nvPr>
        </p:nvSpPr>
        <p:spPr/>
        <p:txBody>
          <a:bodyPr/>
          <a:lstStyle/>
          <a:p>
            <a:r>
              <a:rPr lang="de-DE" dirty="0" smtClean="0"/>
              <a:t>Zwischenfazit</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11</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67519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Welche Konsequenzen hat die </a:t>
            </a:r>
            <a:r>
              <a:rPr lang="de-DE" dirty="0"/>
              <a:t>Nutzung von </a:t>
            </a:r>
            <a:r>
              <a:rPr lang="de-DE" dirty="0" smtClean="0"/>
              <a:t>KI/LLM </a:t>
            </a:r>
            <a:r>
              <a:rPr lang="de-DE" dirty="0"/>
              <a:t>für Lernen und </a:t>
            </a:r>
            <a:r>
              <a:rPr lang="de-DE" dirty="0" smtClean="0"/>
              <a:t>Lehren? </a:t>
            </a:r>
          </a:p>
          <a:p>
            <a:endParaRPr lang="de-DE" dirty="0"/>
          </a:p>
          <a:p>
            <a:r>
              <a:rPr lang="de-DE" dirty="0" smtClean="0"/>
              <a:t>Was sind eure Annahmen: Ist Schreiben </a:t>
            </a:r>
            <a:r>
              <a:rPr lang="de-DE" dirty="0"/>
              <a:t>mit LLM </a:t>
            </a:r>
            <a:r>
              <a:rPr lang="de-DE" dirty="0" smtClean="0"/>
              <a:t>lernförderlich? Unter welchen Bedingungen? </a:t>
            </a:r>
          </a:p>
          <a:p>
            <a:endParaRPr lang="de-DE" dirty="0"/>
          </a:p>
          <a:p>
            <a:endParaRPr lang="de-DE" dirty="0"/>
          </a:p>
        </p:txBody>
      </p:sp>
      <p:sp>
        <p:nvSpPr>
          <p:cNvPr id="3" name="Titel 2"/>
          <p:cNvSpPr>
            <a:spLocks noGrp="1"/>
          </p:cNvSpPr>
          <p:nvPr>
            <p:ph type="title"/>
          </p:nvPr>
        </p:nvSpPr>
        <p:spPr/>
        <p:txBody>
          <a:bodyPr/>
          <a:lstStyle/>
          <a:p>
            <a:r>
              <a:rPr lang="de-DE" dirty="0" smtClean="0"/>
              <a:t>Diskussionsfragen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12</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921664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smtClean="0"/>
              <a:t>Konsequenzen der Nutzung von LLM für Lernen und Lehren </a:t>
            </a:r>
          </a:p>
          <a:p>
            <a:pPr marL="342900" indent="-342900">
              <a:buFont typeface="Arial" panose="020B0604020202020204" pitchFamily="34" charset="0"/>
              <a:buChar char="•"/>
            </a:pPr>
            <a:r>
              <a:rPr lang="de-DE" dirty="0" smtClean="0"/>
              <a:t>Zwei Teilfragen: </a:t>
            </a:r>
          </a:p>
          <a:p>
            <a:pPr marL="685800" lvl="1" indent="-342900">
              <a:buFont typeface="Arial" panose="020B0604020202020204" pitchFamily="34" charset="0"/>
              <a:buChar char="•"/>
            </a:pPr>
            <a:r>
              <a:rPr lang="de-DE" dirty="0" smtClean="0"/>
              <a:t>1) Wofür </a:t>
            </a:r>
            <a:r>
              <a:rPr lang="de-DE" dirty="0"/>
              <a:t>(und für wen) sind LLM hilfreich? </a:t>
            </a:r>
            <a:r>
              <a:rPr lang="de-DE" dirty="0" smtClean="0"/>
              <a:t>Lernen vs. Leistung</a:t>
            </a:r>
          </a:p>
          <a:p>
            <a:pPr marL="685800" lvl="1" indent="-342900">
              <a:buFont typeface="Arial" panose="020B0604020202020204" pitchFamily="34" charset="0"/>
              <a:buChar char="•"/>
            </a:pPr>
            <a:r>
              <a:rPr lang="de-DE" dirty="0" smtClean="0"/>
              <a:t>2) Was </a:t>
            </a:r>
            <a:r>
              <a:rPr lang="de-DE" dirty="0"/>
              <a:t>bedeuten LLM für </a:t>
            </a:r>
            <a:r>
              <a:rPr lang="de-DE" dirty="0" smtClean="0"/>
              <a:t>Prüfungsformate: </a:t>
            </a:r>
            <a:r>
              <a:rPr lang="de-DE" dirty="0"/>
              <a:t>Können angehende Lehrkräfte Texte unterscheiden? </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smtClean="0"/>
          </a:p>
          <a:p>
            <a:endParaRPr lang="de-DE" dirty="0"/>
          </a:p>
        </p:txBody>
      </p:sp>
      <p:sp>
        <p:nvSpPr>
          <p:cNvPr id="3" name="Titel 2"/>
          <p:cNvSpPr>
            <a:spLocks noGrp="1"/>
          </p:cNvSpPr>
          <p:nvPr>
            <p:ph type="title"/>
          </p:nvPr>
        </p:nvSpPr>
        <p:spPr/>
        <p:txBody>
          <a:bodyPr/>
          <a:lstStyle/>
          <a:p>
            <a:r>
              <a:rPr lang="de-DE" dirty="0"/>
              <a:t>Ein Blick in die Lernforschung:</a:t>
            </a:r>
          </a:p>
        </p:txBody>
      </p:sp>
      <p:sp>
        <p:nvSpPr>
          <p:cNvPr id="4" name="Datumsplatzhalter 3"/>
          <p:cNvSpPr>
            <a:spLocks noGrp="1"/>
          </p:cNvSpPr>
          <p:nvPr>
            <p:ph type="dt" sz="half" idx="10"/>
          </p:nvPr>
        </p:nvSpPr>
        <p:spPr>
          <a:xfrm>
            <a:off x="1453414" y="5020816"/>
            <a:ext cx="648320" cy="124272"/>
          </a:xfrm>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13</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50807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2000" b="1" dirty="0" smtClean="0"/>
              <a:t>Frage</a:t>
            </a:r>
            <a:r>
              <a:rPr lang="de-DE" sz="2000" dirty="0" smtClean="0"/>
              <a:t>: Werden Texte durch Schreiben mit </a:t>
            </a:r>
            <a:r>
              <a:rPr lang="de-DE" sz="2000" dirty="0" err="1" smtClean="0"/>
              <a:t>ChatGPT</a:t>
            </a:r>
            <a:r>
              <a:rPr lang="de-DE" sz="2000" dirty="0" smtClean="0"/>
              <a:t> besser (Leistung)? Entwickeln </a:t>
            </a:r>
            <a:r>
              <a:rPr lang="de-DE" sz="2000" dirty="0" err="1"/>
              <a:t>Schüler:innen</a:t>
            </a:r>
            <a:r>
              <a:rPr lang="de-DE" sz="2000" dirty="0"/>
              <a:t> </a:t>
            </a:r>
            <a:r>
              <a:rPr lang="de-DE" sz="2000" dirty="0" smtClean="0"/>
              <a:t>dadurch ihre Schreibkompetenzen (Lernen)?</a:t>
            </a:r>
          </a:p>
          <a:p>
            <a:endParaRPr lang="de-DE" sz="2000" dirty="0"/>
          </a:p>
          <a:p>
            <a:r>
              <a:rPr lang="de-DE" sz="2000" dirty="0" smtClean="0"/>
              <a:t>	Verbessert </a:t>
            </a:r>
            <a:r>
              <a:rPr lang="de-DE" sz="2000" dirty="0"/>
              <a:t>die Nutzung von LLM die Schreibfähigkeiten von </a:t>
            </a:r>
            <a:r>
              <a:rPr lang="de-DE" sz="2000" dirty="0" smtClean="0"/>
              <a:t>	</a:t>
            </a:r>
            <a:r>
              <a:rPr lang="de-DE" sz="2000" dirty="0" err="1" smtClean="0"/>
              <a:t>Schüler:innen</a:t>
            </a:r>
            <a:r>
              <a:rPr lang="de-DE" sz="2000" dirty="0"/>
              <a:t>? </a:t>
            </a:r>
          </a:p>
          <a:p>
            <a:endParaRPr lang="de-DE" sz="2000" dirty="0" smtClean="0"/>
          </a:p>
          <a:p>
            <a:endParaRPr lang="de-DE" dirty="0"/>
          </a:p>
        </p:txBody>
      </p:sp>
      <p:sp>
        <p:nvSpPr>
          <p:cNvPr id="3" name="Titel 2"/>
          <p:cNvSpPr>
            <a:spLocks noGrp="1"/>
          </p:cNvSpPr>
          <p:nvPr>
            <p:ph type="title"/>
          </p:nvPr>
        </p:nvSpPr>
        <p:spPr/>
        <p:txBody>
          <a:bodyPr/>
          <a:lstStyle/>
          <a:p>
            <a:r>
              <a:rPr lang="de-DE" dirty="0" smtClean="0"/>
              <a:t>Lernen vs. Leistung</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14</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
        <p:nvSpPr>
          <p:cNvPr id="8" name="Pfeil nach rechts 7"/>
          <p:cNvSpPr/>
          <p:nvPr/>
        </p:nvSpPr>
        <p:spPr>
          <a:xfrm>
            <a:off x="487337" y="2716560"/>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63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dirty="0" err="1" smtClean="0"/>
              <a:t>Lerninterventionen</a:t>
            </a:r>
            <a:r>
              <a:rPr lang="en-US" dirty="0" smtClean="0"/>
              <a:t>, </a:t>
            </a:r>
            <a:r>
              <a:rPr lang="en-US" dirty="0" err="1" smtClean="0"/>
              <a:t>bei</a:t>
            </a:r>
            <a:r>
              <a:rPr lang="en-US" dirty="0" smtClean="0"/>
              <a:t> </a:t>
            </a:r>
            <a:r>
              <a:rPr lang="en-US" dirty="0" err="1" smtClean="0"/>
              <a:t>denen</a:t>
            </a:r>
            <a:r>
              <a:rPr lang="en-US" dirty="0" smtClean="0"/>
              <a:t> Text </a:t>
            </a:r>
            <a:r>
              <a:rPr lang="en-US" dirty="0" err="1" smtClean="0"/>
              <a:t>generiert</a:t>
            </a:r>
            <a:r>
              <a:rPr lang="en-US" dirty="0" smtClean="0"/>
              <a:t> </a:t>
            </a:r>
            <a:r>
              <a:rPr lang="en-US" dirty="0" err="1" smtClean="0"/>
              <a:t>werden</a:t>
            </a:r>
            <a:r>
              <a:rPr lang="en-US" dirty="0" smtClean="0"/>
              <a:t> </a:t>
            </a:r>
            <a:r>
              <a:rPr lang="en-US" dirty="0" err="1" smtClean="0"/>
              <a:t>verbessern</a:t>
            </a:r>
            <a:r>
              <a:rPr lang="en-US" dirty="0" smtClean="0"/>
              <a:t> </a:t>
            </a:r>
            <a:r>
              <a:rPr lang="en-US" dirty="0" err="1" smtClean="0"/>
              <a:t>Lernen</a:t>
            </a:r>
            <a:r>
              <a:rPr lang="en-US" dirty="0" smtClean="0"/>
              <a:t> </a:t>
            </a:r>
            <a:r>
              <a:rPr lang="en-US" dirty="0" err="1" smtClean="0"/>
              <a:t>mehr</a:t>
            </a:r>
            <a:r>
              <a:rPr lang="en-US" dirty="0" smtClean="0"/>
              <a:t> </a:t>
            </a:r>
            <a:r>
              <a:rPr lang="en-US" dirty="0" err="1" smtClean="0"/>
              <a:t>als</a:t>
            </a:r>
            <a:r>
              <a:rPr lang="en-US" dirty="0" smtClean="0"/>
              <a:t> </a:t>
            </a:r>
            <a:r>
              <a:rPr lang="en-US" dirty="0" err="1" smtClean="0"/>
              <a:t>nur</a:t>
            </a:r>
            <a:r>
              <a:rPr lang="en-US" dirty="0" smtClean="0"/>
              <a:t> </a:t>
            </a:r>
            <a:r>
              <a:rPr lang="en-US" dirty="0" err="1" smtClean="0"/>
              <a:t>Lesen</a:t>
            </a:r>
            <a:r>
              <a:rPr lang="en-US" dirty="0" smtClean="0"/>
              <a:t> (Schindler &amp; Richter, 2023)</a:t>
            </a:r>
          </a:p>
          <a:p>
            <a:pPr marL="685800" lvl="1" indent="-342900">
              <a:buFont typeface="Arial" panose="020B0604020202020204" pitchFamily="34" charset="0"/>
              <a:buChar char="•"/>
            </a:pPr>
            <a:r>
              <a:rPr lang="en-US" dirty="0" err="1" smtClean="0"/>
              <a:t>Auch</a:t>
            </a:r>
            <a:r>
              <a:rPr lang="en-US" dirty="0" smtClean="0"/>
              <a:t> </a:t>
            </a:r>
            <a:r>
              <a:rPr lang="en-US" dirty="0" err="1" smtClean="0"/>
              <a:t>bei</a:t>
            </a:r>
            <a:r>
              <a:rPr lang="en-US" dirty="0" smtClean="0"/>
              <a:t> </a:t>
            </a:r>
            <a:r>
              <a:rPr lang="en-US" dirty="0" err="1" smtClean="0"/>
              <a:t>gleicher</a:t>
            </a:r>
            <a:r>
              <a:rPr lang="en-US" dirty="0" smtClean="0"/>
              <a:t> </a:t>
            </a:r>
            <a:r>
              <a:rPr lang="en-US" dirty="0" err="1" smtClean="0"/>
              <a:t>Lernzeit</a:t>
            </a:r>
            <a:endParaRPr lang="en-US" dirty="0" smtClean="0"/>
          </a:p>
          <a:p>
            <a:pPr marL="685800" lvl="1" indent="-342900">
              <a:buFont typeface="Arial" panose="020B0604020202020204" pitchFamily="34" charset="0"/>
              <a:buChar char="•"/>
            </a:pPr>
            <a:r>
              <a:rPr lang="en-US" dirty="0" err="1" smtClean="0"/>
              <a:t>Wirkmechanismen</a:t>
            </a:r>
            <a:r>
              <a:rPr lang="en-US" dirty="0" smtClean="0"/>
              <a:t>: Die </a:t>
            </a:r>
            <a:r>
              <a:rPr lang="en-US" dirty="0" err="1" smtClean="0"/>
              <a:t>Bearbeitung</a:t>
            </a:r>
            <a:r>
              <a:rPr lang="en-US" dirty="0" smtClean="0"/>
              <a:t> </a:t>
            </a:r>
            <a:r>
              <a:rPr lang="en-US" dirty="0" err="1" smtClean="0"/>
              <a:t>schwierigerer</a:t>
            </a:r>
            <a:r>
              <a:rPr lang="en-US" dirty="0" smtClean="0"/>
              <a:t> </a:t>
            </a:r>
            <a:r>
              <a:rPr lang="en-US" dirty="0" err="1" smtClean="0"/>
              <a:t>Aufgaben</a:t>
            </a:r>
            <a:r>
              <a:rPr lang="en-US" dirty="0" smtClean="0"/>
              <a:t> </a:t>
            </a:r>
            <a:r>
              <a:rPr lang="en-US" dirty="0" err="1" smtClean="0"/>
              <a:t>führt</a:t>
            </a:r>
            <a:r>
              <a:rPr lang="en-US" dirty="0" smtClean="0"/>
              <a:t> </a:t>
            </a:r>
            <a:r>
              <a:rPr lang="en-US" dirty="0" err="1" smtClean="0"/>
              <a:t>zu</a:t>
            </a:r>
            <a:r>
              <a:rPr lang="en-US" dirty="0" smtClean="0"/>
              <a:t> </a:t>
            </a:r>
            <a:r>
              <a:rPr lang="en-US" dirty="0" err="1" smtClean="0"/>
              <a:t>mehr</a:t>
            </a:r>
            <a:r>
              <a:rPr lang="en-US" dirty="0" smtClean="0"/>
              <a:t> </a:t>
            </a:r>
            <a:r>
              <a:rPr lang="en-US" dirty="0" err="1" smtClean="0"/>
              <a:t>Lernen</a:t>
            </a:r>
            <a:r>
              <a:rPr lang="en-US" dirty="0"/>
              <a:t> </a:t>
            </a:r>
            <a:r>
              <a:rPr lang="en-US" dirty="0" smtClean="0"/>
              <a:t>(Bjork</a:t>
            </a:r>
            <a:r>
              <a:rPr lang="en-US" dirty="0"/>
              <a:t>, 1994; Bjork &amp; Bjork, 2011).</a:t>
            </a:r>
            <a:endParaRPr lang="en-US" dirty="0" smtClean="0"/>
          </a:p>
          <a:p>
            <a:pPr marL="685800" lvl="1" indent="-342900">
              <a:buFont typeface="Arial" panose="020B0604020202020204" pitchFamily="34" charset="0"/>
              <a:buChar char="•"/>
            </a:pPr>
            <a:r>
              <a:rPr lang="en-US" dirty="0" err="1" smtClean="0"/>
              <a:t>Aktives</a:t>
            </a:r>
            <a:r>
              <a:rPr lang="en-US" dirty="0" smtClean="0"/>
              <a:t> </a:t>
            </a:r>
            <a:r>
              <a:rPr lang="en-US" dirty="0" err="1" smtClean="0"/>
              <a:t>Lernen</a:t>
            </a:r>
            <a:r>
              <a:rPr lang="en-US" dirty="0" smtClean="0"/>
              <a:t> </a:t>
            </a:r>
            <a:r>
              <a:rPr lang="en-US" dirty="0" err="1" smtClean="0"/>
              <a:t>effektiver</a:t>
            </a:r>
            <a:r>
              <a:rPr lang="en-US" dirty="0" smtClean="0"/>
              <a:t> </a:t>
            </a:r>
            <a:r>
              <a:rPr lang="en-US" dirty="0" err="1" smtClean="0"/>
              <a:t>als</a:t>
            </a:r>
            <a:r>
              <a:rPr lang="en-US" dirty="0" smtClean="0"/>
              <a:t> passives </a:t>
            </a:r>
            <a:r>
              <a:rPr lang="en-US" dirty="0" err="1" smtClean="0"/>
              <a:t>Lernen</a:t>
            </a:r>
            <a:r>
              <a:rPr lang="en-US" dirty="0" smtClean="0"/>
              <a:t> (ICAP; Chi &amp; Wylie, 2014) </a:t>
            </a:r>
          </a:p>
          <a:p>
            <a:pPr marL="685800" lvl="1" indent="-342900">
              <a:buFont typeface="Arial" panose="020B0604020202020204" pitchFamily="34" charset="0"/>
              <a:buChar char="•"/>
            </a:pPr>
            <a:r>
              <a:rPr lang="de-DE" dirty="0"/>
              <a:t>Beim Schreiben </a:t>
            </a:r>
            <a:r>
              <a:rPr lang="de-DE" dirty="0" smtClean="0"/>
              <a:t>Entwicklung </a:t>
            </a:r>
            <a:r>
              <a:rPr lang="de-DE" dirty="0"/>
              <a:t>des logischen Argumentierens und kritischen Denkens (Liu &amp; </a:t>
            </a:r>
            <a:r>
              <a:rPr lang="de-DE" dirty="0" err="1"/>
              <a:t>Stapleton</a:t>
            </a:r>
            <a:r>
              <a:rPr lang="de-DE" dirty="0"/>
              <a:t>, 2018; Milano et al., 2023</a:t>
            </a:r>
            <a:r>
              <a:rPr lang="de-DE" dirty="0" smtClean="0"/>
              <a:t>)</a:t>
            </a:r>
            <a:endParaRPr lang="en-US" dirty="0" smtClean="0"/>
          </a:p>
          <a:p>
            <a:pPr marL="342900" indent="-342900">
              <a:buFont typeface="Arial" panose="020B0604020202020204" pitchFamily="34" charset="0"/>
              <a:buChar char="•"/>
            </a:pPr>
            <a:r>
              <a:rPr lang="en-US" dirty="0" smtClean="0"/>
              <a:t>Aber: </a:t>
            </a:r>
            <a:r>
              <a:rPr lang="en-US" dirty="0" err="1" smtClean="0"/>
              <a:t>Schreiben</a:t>
            </a:r>
            <a:r>
              <a:rPr lang="en-US" dirty="0" smtClean="0"/>
              <a:t> </a:t>
            </a:r>
            <a:r>
              <a:rPr lang="en-US" dirty="0" err="1" smtClean="0"/>
              <a:t>mit</a:t>
            </a:r>
            <a:r>
              <a:rPr lang="en-US" dirty="0" smtClean="0"/>
              <a:t> LLM </a:t>
            </a:r>
            <a:r>
              <a:rPr lang="en-US" dirty="0" err="1" smtClean="0"/>
              <a:t>ist</a:t>
            </a:r>
            <a:r>
              <a:rPr lang="en-US" dirty="0" smtClean="0"/>
              <a:t> </a:t>
            </a:r>
            <a:r>
              <a:rPr lang="en-US" dirty="0" err="1" smtClean="0"/>
              <a:t>aktiver</a:t>
            </a:r>
            <a:r>
              <a:rPr lang="en-US" dirty="0" smtClean="0"/>
              <a:t> </a:t>
            </a:r>
            <a:r>
              <a:rPr lang="en-US" dirty="0" err="1" smtClean="0"/>
              <a:t>als</a:t>
            </a:r>
            <a:r>
              <a:rPr lang="en-US" dirty="0" smtClean="0"/>
              <a:t> </a:t>
            </a:r>
            <a:r>
              <a:rPr lang="en-US" dirty="0" err="1" smtClean="0"/>
              <a:t>Lesen</a:t>
            </a:r>
            <a:r>
              <a:rPr lang="en-US" dirty="0" smtClean="0"/>
              <a:t>? </a:t>
            </a:r>
          </a:p>
          <a:p>
            <a:pPr marL="342900" indent="-342900">
              <a:buFont typeface="Arial" panose="020B0604020202020204" pitchFamily="34" charset="0"/>
              <a:buChar char="•"/>
            </a:pPr>
            <a:r>
              <a:rPr lang="en-US" dirty="0" err="1" smtClean="0"/>
              <a:t>Wenn</a:t>
            </a:r>
            <a:r>
              <a:rPr lang="en-US" dirty="0" smtClean="0"/>
              <a:t> </a:t>
            </a:r>
            <a:r>
              <a:rPr lang="en-US" dirty="0" err="1" smtClean="0"/>
              <a:t>Schüler:innen</a:t>
            </a:r>
            <a:r>
              <a:rPr lang="en-US" dirty="0" smtClean="0"/>
              <a:t> </a:t>
            </a:r>
            <a:r>
              <a:rPr lang="en-US" dirty="0" err="1" smtClean="0"/>
              <a:t>durch</a:t>
            </a:r>
            <a:r>
              <a:rPr lang="en-US" dirty="0" smtClean="0"/>
              <a:t> GPT </a:t>
            </a:r>
            <a:r>
              <a:rPr lang="en-US" dirty="0" err="1" smtClean="0"/>
              <a:t>mehr</a:t>
            </a:r>
            <a:r>
              <a:rPr lang="en-US" dirty="0" smtClean="0"/>
              <a:t> </a:t>
            </a:r>
            <a:r>
              <a:rPr lang="en-US" dirty="0" err="1" smtClean="0"/>
              <a:t>Zeit</a:t>
            </a:r>
            <a:r>
              <a:rPr lang="en-US" dirty="0" smtClean="0"/>
              <a:t> </a:t>
            </a:r>
            <a:r>
              <a:rPr lang="en-US" dirty="0" err="1" smtClean="0"/>
              <a:t>beim</a:t>
            </a:r>
            <a:r>
              <a:rPr lang="en-US" dirty="0" smtClean="0"/>
              <a:t> </a:t>
            </a:r>
            <a:r>
              <a:rPr lang="en-US" dirty="0" err="1" smtClean="0"/>
              <a:t>Schreiben</a:t>
            </a:r>
            <a:r>
              <a:rPr lang="en-US" dirty="0" smtClean="0"/>
              <a:t> </a:t>
            </a:r>
            <a:r>
              <a:rPr lang="en-US" dirty="0" err="1" smtClean="0"/>
              <a:t>verbringen</a:t>
            </a:r>
            <a:r>
              <a:rPr lang="en-US" dirty="0" smtClean="0"/>
              <a:t>, </a:t>
            </a:r>
            <a:r>
              <a:rPr lang="en-US" dirty="0" err="1" smtClean="0"/>
              <a:t>könnte</a:t>
            </a:r>
            <a:r>
              <a:rPr lang="en-US" dirty="0" smtClean="0"/>
              <a:t> das </a:t>
            </a:r>
            <a:r>
              <a:rPr lang="en-US" dirty="0" err="1" smtClean="0"/>
              <a:t>dennoch</a:t>
            </a:r>
            <a:r>
              <a:rPr lang="en-US" dirty="0" smtClean="0"/>
              <a:t> </a:t>
            </a:r>
            <a:r>
              <a:rPr lang="en-US" dirty="0" err="1" smtClean="0"/>
              <a:t>Fähigkeiten</a:t>
            </a:r>
            <a:r>
              <a:rPr lang="en-US" dirty="0" smtClean="0"/>
              <a:t> </a:t>
            </a:r>
            <a:r>
              <a:rPr lang="en-US" dirty="0" err="1" smtClean="0"/>
              <a:t>erhöhen</a:t>
            </a:r>
            <a:r>
              <a:rPr lang="en-US" dirty="0" smtClean="0"/>
              <a:t> </a:t>
            </a:r>
          </a:p>
          <a:p>
            <a:pPr marL="685800" lvl="1" indent="-342900">
              <a:buFont typeface="Arial" panose="020B0604020202020204" pitchFamily="34" charset="0"/>
              <a:buChar char="•"/>
            </a:pPr>
            <a:r>
              <a:rPr lang="en-US" dirty="0" err="1" smtClean="0"/>
              <a:t>Studien</a:t>
            </a:r>
            <a:r>
              <a:rPr lang="en-US" dirty="0" smtClean="0"/>
              <a:t> </a:t>
            </a:r>
            <a:r>
              <a:rPr lang="en-US" dirty="0" err="1" smtClean="0"/>
              <a:t>fehlen</a:t>
            </a:r>
            <a:r>
              <a:rPr lang="en-US" dirty="0" smtClean="0"/>
              <a:t> </a:t>
            </a:r>
            <a:r>
              <a:rPr lang="en-US" dirty="0" err="1" smtClean="0"/>
              <a:t>dazu</a:t>
            </a:r>
            <a:r>
              <a:rPr lang="en-US" dirty="0" smtClean="0"/>
              <a:t> </a:t>
            </a:r>
            <a:r>
              <a:rPr lang="en-US" dirty="0" err="1" smtClean="0"/>
              <a:t>noch</a:t>
            </a:r>
            <a:r>
              <a:rPr lang="en-US" dirty="0" smtClean="0"/>
              <a:t> </a:t>
            </a:r>
          </a:p>
          <a:p>
            <a:endParaRPr lang="de-DE" dirty="0"/>
          </a:p>
        </p:txBody>
      </p:sp>
      <p:sp>
        <p:nvSpPr>
          <p:cNvPr id="3" name="Titel 2"/>
          <p:cNvSpPr>
            <a:spLocks noGrp="1"/>
          </p:cNvSpPr>
          <p:nvPr>
            <p:ph type="title"/>
          </p:nvPr>
        </p:nvSpPr>
        <p:spPr/>
        <p:txBody>
          <a:bodyPr/>
          <a:lstStyle/>
          <a:p>
            <a:r>
              <a:rPr lang="de-DE" dirty="0" smtClean="0"/>
              <a:t>Lernen vs. Leistung</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15</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03577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708447"/>
            <a:ext cx="8353426" cy="3240361"/>
          </a:xfrm>
        </p:spPr>
        <p:txBody>
          <a:bodyPr>
            <a:normAutofit fontScale="85000" lnSpcReduction="20000"/>
          </a:bodyPr>
          <a:lstStyle/>
          <a:p>
            <a:pPr marL="342900" indent="-342900">
              <a:buFont typeface="Arial" panose="020B0604020202020204" pitchFamily="34" charset="0"/>
              <a:buChar char="•"/>
            </a:pPr>
            <a:r>
              <a:rPr lang="de-DE" dirty="0" smtClean="0"/>
              <a:t>Noch wenig Evidenz zu LLM im Speziellen</a:t>
            </a:r>
          </a:p>
          <a:p>
            <a:pPr marL="342900" indent="-342900">
              <a:buFont typeface="Arial" panose="020B0604020202020204" pitchFamily="34" charset="0"/>
              <a:buChar char="•"/>
            </a:pPr>
            <a:r>
              <a:rPr lang="de-DE" dirty="0" smtClean="0"/>
              <a:t>Besser untersucht sind bisher neuronale </a:t>
            </a:r>
            <a:r>
              <a:rPr lang="de-DE" dirty="0"/>
              <a:t>maschinelle Übersetzungssysteme (NMÜ) wie </a:t>
            </a:r>
            <a:r>
              <a:rPr lang="de-DE" dirty="0" err="1"/>
              <a:t>DeepL</a:t>
            </a:r>
            <a:r>
              <a:rPr lang="de-DE" dirty="0"/>
              <a:t> oder Google </a:t>
            </a:r>
            <a:r>
              <a:rPr lang="de-DE" dirty="0" err="1" smtClean="0"/>
              <a:t>Translate</a:t>
            </a:r>
            <a:r>
              <a:rPr lang="de-DE" dirty="0" smtClean="0"/>
              <a:t>, die NLP-Algorithmen </a:t>
            </a:r>
            <a:r>
              <a:rPr lang="de-DE" dirty="0"/>
              <a:t>für die </a:t>
            </a:r>
            <a:r>
              <a:rPr lang="de-DE" dirty="0" smtClean="0"/>
              <a:t>Übersetzung nutzen </a:t>
            </a:r>
            <a:r>
              <a:rPr lang="de-DE" dirty="0"/>
              <a:t>(Wu et al., 2016)</a:t>
            </a:r>
          </a:p>
          <a:p>
            <a:pPr marL="342900" indent="-342900">
              <a:buFont typeface="Arial" panose="020B0604020202020204" pitchFamily="34" charset="0"/>
              <a:buChar char="•"/>
            </a:pPr>
            <a:r>
              <a:rPr lang="de-DE" dirty="0" smtClean="0"/>
              <a:t>Internationale </a:t>
            </a:r>
            <a:r>
              <a:rPr lang="de-DE" dirty="0"/>
              <a:t>Studien zeigen, dass NMÜ die sprachlichen Kompetenzen in der Fremdsprache steigern können.</a:t>
            </a:r>
          </a:p>
          <a:p>
            <a:pPr marL="685800" lvl="1" indent="-342900">
              <a:buFont typeface="Arial" panose="020B0604020202020204" pitchFamily="34" charset="0"/>
              <a:buChar char="•"/>
            </a:pPr>
            <a:r>
              <a:rPr lang="de-DE" dirty="0"/>
              <a:t>Die positiven Effekte von NMÜ sind größer bei höherem Vorwissen und Fremdsprachenkompetenz der </a:t>
            </a:r>
            <a:r>
              <a:rPr lang="de-DE" dirty="0" smtClean="0"/>
              <a:t>Nutzenden.</a:t>
            </a:r>
          </a:p>
          <a:p>
            <a:pPr marL="685800" lvl="1" indent="-342900">
              <a:buFont typeface="Arial" panose="020B0604020202020204" pitchFamily="34" charset="0"/>
              <a:buChar char="•"/>
            </a:pPr>
            <a:r>
              <a:rPr lang="de-DE" dirty="0" smtClean="0"/>
              <a:t>Positive </a:t>
            </a:r>
            <a:r>
              <a:rPr lang="de-DE" dirty="0"/>
              <a:t>Einstellungen von Lehrkräften und Lernenden wirken sich positiv auf den Lernerfolg </a:t>
            </a:r>
            <a:r>
              <a:rPr lang="de-DE" dirty="0" smtClean="0"/>
              <a:t>aus.</a:t>
            </a:r>
          </a:p>
          <a:p>
            <a:pPr marL="685800" lvl="1" indent="-342900">
              <a:buFont typeface="Arial" panose="020B0604020202020204" pitchFamily="34" charset="0"/>
              <a:buChar char="•"/>
            </a:pPr>
            <a:r>
              <a:rPr lang="de-DE" dirty="0" smtClean="0"/>
              <a:t>Übermäßige </a:t>
            </a:r>
            <a:r>
              <a:rPr lang="de-DE" dirty="0"/>
              <a:t>Nutzung von NMÜ kann dazu führen, dass Lernende sich zu sehr auf die Systeme verlassen und ihre Anstrengungsbereitschaft </a:t>
            </a:r>
            <a:r>
              <a:rPr lang="de-DE" dirty="0" smtClean="0"/>
              <a:t>abnimmt.</a:t>
            </a:r>
          </a:p>
          <a:p>
            <a:pPr marL="685800" lvl="1" indent="-342900">
              <a:buFont typeface="Arial" panose="020B0604020202020204" pitchFamily="34" charset="0"/>
              <a:buChar char="•"/>
            </a:pPr>
            <a:r>
              <a:rPr lang="de-DE" dirty="0" smtClean="0"/>
              <a:t>Ein </a:t>
            </a:r>
            <a:r>
              <a:rPr lang="de-DE" dirty="0"/>
              <a:t>kritisch-reflektierter Einsatz von NMÜ erfordert entsprechendes Wissen bei Lehrkräften und </a:t>
            </a:r>
            <a:r>
              <a:rPr lang="de-DE" dirty="0" err="1"/>
              <a:t>Schüler:innen</a:t>
            </a:r>
            <a:r>
              <a:rPr lang="de-DE" dirty="0"/>
              <a:t> im Fremdsprachenunterricht.</a:t>
            </a:r>
          </a:p>
        </p:txBody>
      </p:sp>
      <p:sp>
        <p:nvSpPr>
          <p:cNvPr id="3" name="Titel 2"/>
          <p:cNvSpPr>
            <a:spLocks noGrp="1"/>
          </p:cNvSpPr>
          <p:nvPr>
            <p:ph type="title"/>
          </p:nvPr>
        </p:nvSpPr>
        <p:spPr/>
        <p:txBody>
          <a:bodyPr>
            <a:normAutofit fontScale="90000"/>
          </a:bodyPr>
          <a:lstStyle/>
          <a:p>
            <a:r>
              <a:rPr lang="de-DE" dirty="0" smtClean="0"/>
              <a:t>Für wen bzw. </a:t>
            </a:r>
            <a:r>
              <a:rPr lang="de-DE" dirty="0"/>
              <a:t>u</a:t>
            </a:r>
            <a:r>
              <a:rPr lang="de-DE" dirty="0" smtClean="0"/>
              <a:t>nter welchen Umständen können LLM lernförderlich sein? </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16</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93879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651005"/>
            <a:ext cx="8353426" cy="3240361"/>
          </a:xfrm>
        </p:spPr>
        <p:txBody>
          <a:bodyPr>
            <a:normAutofit fontScale="85000" lnSpcReduction="10000"/>
          </a:bodyPr>
          <a:lstStyle/>
          <a:p>
            <a:pPr marL="342900" indent="-342900">
              <a:buFont typeface="Arial" panose="020B0604020202020204" pitchFamily="34" charset="0"/>
              <a:buChar char="•"/>
            </a:pPr>
            <a:r>
              <a:rPr lang="de-DE" dirty="0" smtClean="0"/>
              <a:t>Übersetzungstools: geeignet </a:t>
            </a:r>
            <a:r>
              <a:rPr lang="de-DE" dirty="0"/>
              <a:t>für fortgeschrittene Lernende </a:t>
            </a:r>
            <a:r>
              <a:rPr lang="de-DE" dirty="0" smtClean="0"/>
              <a:t>die </a:t>
            </a:r>
            <a:r>
              <a:rPr lang="de-DE" dirty="0"/>
              <a:t>über ein höheres Sprachniveau </a:t>
            </a:r>
            <a:r>
              <a:rPr lang="de-DE" dirty="0" smtClean="0"/>
              <a:t>verfügen </a:t>
            </a:r>
          </a:p>
          <a:p>
            <a:pPr marL="457200" indent="-457200">
              <a:buFont typeface="Arial" panose="020B0604020202020204" pitchFamily="34" charset="0"/>
              <a:buChar char="•"/>
            </a:pPr>
            <a:r>
              <a:rPr lang="de-DE" dirty="0" smtClean="0"/>
              <a:t>Kritische Reflektion der Ergebnisse nötig</a:t>
            </a:r>
          </a:p>
          <a:p>
            <a:pPr marL="457200" indent="-457200">
              <a:buFont typeface="Arial" panose="020B0604020202020204" pitchFamily="34" charset="0"/>
              <a:buChar char="•"/>
            </a:pPr>
            <a:r>
              <a:rPr lang="de-DE" dirty="0" smtClean="0"/>
              <a:t>Bei Anfängern negative Auswirkungen</a:t>
            </a:r>
          </a:p>
          <a:p>
            <a:pPr marL="342900" indent="-342900">
              <a:buFont typeface="Arial" panose="020B0604020202020204" pitchFamily="34" charset="0"/>
              <a:buChar char="•"/>
            </a:pPr>
            <a:r>
              <a:rPr lang="de-DE" dirty="0" smtClean="0"/>
              <a:t>Für </a:t>
            </a:r>
            <a:r>
              <a:rPr lang="de-DE" dirty="0"/>
              <a:t>schwach leistende Schüler: </a:t>
            </a:r>
            <a:r>
              <a:rPr lang="de-DE" dirty="0" smtClean="0"/>
              <a:t>Aufgaben, </a:t>
            </a:r>
            <a:r>
              <a:rPr lang="de-DE" dirty="0"/>
              <a:t>die darauf abzielen, Fehler auf niedrigem Niveau zu finden und zu überarbeiten (Chung, 2020</a:t>
            </a:r>
            <a:r>
              <a:rPr lang="de-DE" dirty="0" smtClean="0"/>
              <a:t>)</a:t>
            </a:r>
            <a:endParaRPr lang="de-DE" dirty="0"/>
          </a:p>
          <a:p>
            <a:pPr marL="342900" indent="-342900">
              <a:buFont typeface="Arial" panose="020B0604020202020204" pitchFamily="34" charset="0"/>
              <a:buChar char="•"/>
            </a:pPr>
            <a:r>
              <a:rPr lang="de-DE" dirty="0" smtClean="0"/>
              <a:t>Lehrkräfte: sollten vorher einschätzen, ob Sprachniveau ausreicht um selbstständig mit den Tools zu arbeiten</a:t>
            </a:r>
          </a:p>
          <a:p>
            <a:pPr marL="342900" indent="-342900">
              <a:buFont typeface="Arial" panose="020B0604020202020204" pitchFamily="34" charset="0"/>
              <a:buChar char="•"/>
            </a:pPr>
            <a:r>
              <a:rPr lang="de-DE" dirty="0" smtClean="0"/>
              <a:t>Aufgabenstellung: Überprüfung immer </a:t>
            </a:r>
            <a:r>
              <a:rPr lang="de-DE" dirty="0"/>
              <a:t>mit anderen Ressourcen überprüfen, bevor sie </a:t>
            </a:r>
            <a:r>
              <a:rPr lang="de-DE" dirty="0" smtClean="0"/>
              <a:t>Ergebnisse in </a:t>
            </a:r>
            <a:r>
              <a:rPr lang="de-DE" dirty="0"/>
              <a:t>ihre schriftlichen Arbeiten einbeziehen (Chung &amp; Ahn, 2021</a:t>
            </a:r>
            <a:r>
              <a:rPr lang="de-DE" dirty="0" smtClean="0"/>
              <a:t>)</a:t>
            </a:r>
            <a:endParaRPr lang="de-DE" dirty="0"/>
          </a:p>
        </p:txBody>
      </p:sp>
      <p:sp>
        <p:nvSpPr>
          <p:cNvPr id="3" name="Titel 2"/>
          <p:cNvSpPr>
            <a:spLocks noGrp="1"/>
          </p:cNvSpPr>
          <p:nvPr>
            <p:ph type="title"/>
          </p:nvPr>
        </p:nvSpPr>
        <p:spPr/>
        <p:txBody>
          <a:bodyPr>
            <a:normAutofit fontScale="90000"/>
          </a:bodyPr>
          <a:lstStyle/>
          <a:p>
            <a:r>
              <a:rPr lang="de-DE" dirty="0" smtClean="0"/>
              <a:t>Evidenz aus der Forschung zu Übersetzungstools (</a:t>
            </a:r>
            <a:r>
              <a:rPr lang="de-DE" dirty="0" err="1" smtClean="0"/>
              <a:t>Klimova</a:t>
            </a:r>
            <a:r>
              <a:rPr lang="de-DE" dirty="0" smtClean="0"/>
              <a:t> et al.,</a:t>
            </a:r>
            <a:r>
              <a:rPr lang="de-DE" dirty="0"/>
              <a:t> </a:t>
            </a:r>
            <a:r>
              <a:rPr lang="de-DE" dirty="0" smtClean="0"/>
              <a:t>2023)</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17</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76096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smtClean="0"/>
              <a:t>Offen, inwiefern sich die Ergebnisse auf die Nutzung von LLM zum Schreiben übertragen lassen</a:t>
            </a:r>
          </a:p>
          <a:p>
            <a:r>
              <a:rPr lang="de-DE" dirty="0" smtClean="0"/>
              <a:t>Insbesondere: </a:t>
            </a:r>
          </a:p>
          <a:p>
            <a:pPr marL="342900" indent="-342900">
              <a:buFont typeface="Arial" panose="020B0604020202020204" pitchFamily="34" charset="0"/>
              <a:buChar char="•"/>
            </a:pPr>
            <a:r>
              <a:rPr lang="de-DE" dirty="0" smtClean="0"/>
              <a:t>Verbessert </a:t>
            </a:r>
            <a:r>
              <a:rPr lang="de-DE" dirty="0"/>
              <a:t>die Nutzung von LLM die Schreibfähigkeiten von </a:t>
            </a:r>
            <a:r>
              <a:rPr lang="de-DE" dirty="0" err="1"/>
              <a:t>Schüler:innen</a:t>
            </a:r>
            <a:r>
              <a:rPr lang="de-DE" dirty="0"/>
              <a:t>? </a:t>
            </a:r>
          </a:p>
          <a:p>
            <a:pPr marL="342900" indent="-342900">
              <a:buFont typeface="Arial" panose="020B0604020202020204" pitchFamily="34" charset="0"/>
              <a:buChar char="•"/>
            </a:pPr>
            <a:r>
              <a:rPr lang="de-DE" dirty="0" smtClean="0"/>
              <a:t>Ab welchem Kompetenzniveau?</a:t>
            </a:r>
          </a:p>
          <a:p>
            <a:pPr marL="342900" indent="-342900">
              <a:buFont typeface="Arial" panose="020B0604020202020204" pitchFamily="34" charset="0"/>
              <a:buChar char="•"/>
            </a:pPr>
            <a:r>
              <a:rPr lang="de-DE" dirty="0" smtClean="0"/>
              <a:t>Wie lernen </a:t>
            </a:r>
            <a:r>
              <a:rPr lang="de-DE" dirty="0" err="1" smtClean="0"/>
              <a:t>SuS</a:t>
            </a:r>
            <a:r>
              <a:rPr lang="de-DE" dirty="0" smtClean="0"/>
              <a:t>, den Output der LLM zu bewerten?</a:t>
            </a:r>
          </a:p>
          <a:p>
            <a:pPr marL="342900" indent="-342900">
              <a:buFont typeface="Arial" panose="020B0604020202020204" pitchFamily="34" charset="0"/>
              <a:buChar char="•"/>
            </a:pPr>
            <a:r>
              <a:rPr lang="de-DE" dirty="0"/>
              <a:t>Wichtig ist die Vermittlung, dass Schreibagenten fehleranfällig sind und das eigene, kreative Schreiben lediglich unterstützen können.</a:t>
            </a:r>
          </a:p>
          <a:p>
            <a:pPr marL="342900" indent="-342900">
              <a:buFont typeface="Arial" panose="020B0604020202020204" pitchFamily="34" charset="0"/>
              <a:buChar char="•"/>
            </a:pPr>
            <a:endParaRPr lang="de-DE" dirty="0"/>
          </a:p>
        </p:txBody>
      </p:sp>
      <p:sp>
        <p:nvSpPr>
          <p:cNvPr id="3" name="Titel 2"/>
          <p:cNvSpPr>
            <a:spLocks noGrp="1"/>
          </p:cNvSpPr>
          <p:nvPr>
            <p:ph type="title"/>
          </p:nvPr>
        </p:nvSpPr>
        <p:spPr/>
        <p:txBody>
          <a:bodyPr/>
          <a:lstStyle/>
          <a:p>
            <a:r>
              <a:rPr lang="de-DE" dirty="0" smtClean="0"/>
              <a:t>Lernen vs. Leistung</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18</a:t>
            </a:fld>
            <a:endParaRPr lang="de-DE" dirty="0"/>
          </a:p>
        </p:txBody>
      </p:sp>
      <p:sp>
        <p:nvSpPr>
          <p:cNvPr id="6" name="Textplatzhalter 5"/>
          <p:cNvSpPr>
            <a:spLocks noGrp="1"/>
          </p:cNvSpPr>
          <p:nvPr>
            <p:ph type="body" sz="quarter" idx="13"/>
          </p:nvPr>
        </p:nvSpPr>
        <p:spPr/>
        <p:txBody>
          <a:bodyPr/>
          <a:lstStyle/>
          <a:p>
            <a:endParaRPr lang="de-DE" dirty="0"/>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09674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Können (angehende) Lehrkräfte GPT generierte Texte von </a:t>
            </a:r>
            <a:r>
              <a:rPr lang="de-DE" dirty="0" err="1" smtClean="0"/>
              <a:t>Schüler:innentexten</a:t>
            </a:r>
            <a:r>
              <a:rPr lang="de-DE" dirty="0" smtClean="0"/>
              <a:t> unterscheiden?</a:t>
            </a:r>
            <a:br>
              <a:rPr lang="de-DE" dirty="0" smtClean="0"/>
            </a:br>
            <a:endParaRPr lang="de-DE" dirty="0" smtClean="0"/>
          </a:p>
          <a:p>
            <a:r>
              <a:rPr lang="de-DE" dirty="0" smtClean="0"/>
              <a:t>=&gt; Empirische Studie </a:t>
            </a:r>
          </a:p>
          <a:p>
            <a:endParaRPr lang="de-DE" dirty="0"/>
          </a:p>
          <a:p>
            <a:endParaRPr lang="de-DE" dirty="0"/>
          </a:p>
        </p:txBody>
      </p:sp>
      <p:sp>
        <p:nvSpPr>
          <p:cNvPr id="3" name="Titel 2"/>
          <p:cNvSpPr>
            <a:spLocks noGrp="1"/>
          </p:cNvSpPr>
          <p:nvPr>
            <p:ph type="title"/>
          </p:nvPr>
        </p:nvSpPr>
        <p:spPr/>
        <p:txBody>
          <a:bodyPr/>
          <a:lstStyle/>
          <a:p>
            <a:r>
              <a:rPr lang="de-DE" dirty="0" smtClean="0"/>
              <a:t>Was ist mit den Prüfungsformaten?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19</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90788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de-DE" dirty="0" smtClean="0"/>
              <a:t>Zielsetzung</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
        <p:nvSpPr>
          <p:cNvPr id="11" name="Inhaltsplatzhalter 1"/>
          <p:cNvSpPr>
            <a:spLocks noGrp="1"/>
          </p:cNvSpPr>
          <p:nvPr>
            <p:ph idx="1"/>
          </p:nvPr>
        </p:nvSpPr>
        <p:spPr>
          <a:xfrm>
            <a:off x="395288" y="1636352"/>
            <a:ext cx="8353426" cy="3240361"/>
          </a:xfrm>
        </p:spPr>
        <p:txBody>
          <a:bodyPr/>
          <a:lstStyle/>
          <a:p>
            <a:pPr lvl="1"/>
            <a:r>
              <a:rPr lang="de-DE" dirty="0" smtClean="0"/>
              <a:t>Übergeordnete Frage: Was bedeuten LLM für die Kompetenzentwicklung von </a:t>
            </a:r>
            <a:r>
              <a:rPr lang="de-DE" dirty="0" err="1" smtClean="0"/>
              <a:t>Schüler:innen</a:t>
            </a:r>
            <a:r>
              <a:rPr lang="de-DE" dirty="0" smtClean="0"/>
              <a:t> und Lehrkräften? </a:t>
            </a:r>
          </a:p>
          <a:p>
            <a:pPr marL="685800" lvl="1" indent="-342900">
              <a:buFontTx/>
              <a:buChar char="-"/>
            </a:pPr>
            <a:r>
              <a:rPr lang="de-DE" dirty="0" smtClean="0"/>
              <a:t>Ziele: Reflektion zu dem Thema anregen</a:t>
            </a:r>
          </a:p>
          <a:p>
            <a:pPr marL="685800" lvl="1" indent="-342900">
              <a:buFontTx/>
              <a:buChar char="-"/>
            </a:pPr>
            <a:r>
              <a:rPr lang="de-DE" dirty="0" smtClean="0"/>
              <a:t>Welche Antworten haben wir bereits auf diese Frage?</a:t>
            </a:r>
          </a:p>
          <a:p>
            <a:pPr marL="685800" lvl="1" indent="-342900">
              <a:buFontTx/>
              <a:buChar char="-"/>
            </a:pPr>
            <a:endParaRPr lang="de-DE" dirty="0" smtClean="0"/>
          </a:p>
        </p:txBody>
      </p:sp>
    </p:spTree>
    <p:extLst>
      <p:ext uri="{BB962C8B-B14F-4D97-AF65-F5344CB8AC3E}">
        <p14:creationId xmlns:p14="http://schemas.microsoft.com/office/powerpoint/2010/main" val="2344414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 xmlns:a16="http://schemas.microsoft.com/office/drawing/2014/main" id="{AED1C242-B0D3-4B22-9B44-53373ED8A103}"/>
              </a:ext>
            </a:extLst>
          </p:cNvPr>
          <p:cNvSpPr>
            <a:spLocks noGrp="1"/>
          </p:cNvSpPr>
          <p:nvPr>
            <p:ph idx="1"/>
          </p:nvPr>
        </p:nvSpPr>
        <p:spPr/>
        <p:txBody>
          <a:bodyPr/>
          <a:lstStyle/>
          <a:p>
            <a:r>
              <a:rPr lang="de-DE" dirty="0"/>
              <a:t>N = 89 Lehramtsstudierende im Master </a:t>
            </a:r>
            <a:r>
              <a:rPr lang="de-DE" dirty="0" err="1"/>
              <a:t>of</a:t>
            </a:r>
            <a:r>
              <a:rPr lang="de-DE" dirty="0"/>
              <a:t> Education</a:t>
            </a:r>
          </a:p>
          <a:p>
            <a:r>
              <a:rPr lang="de-DE" dirty="0"/>
              <a:t>2 Menschliche Texte </a:t>
            </a:r>
          </a:p>
          <a:p>
            <a:pPr lvl="1"/>
            <a:r>
              <a:rPr lang="de-DE" dirty="0"/>
              <a:t>Zufällig gezogen aus </a:t>
            </a:r>
            <a:r>
              <a:rPr lang="de-DE" dirty="0" smtClean="0"/>
              <a:t>einem Korpus zum argumentativen Schreiben</a:t>
            </a:r>
            <a:br>
              <a:rPr lang="de-DE" dirty="0" smtClean="0"/>
            </a:br>
            <a:r>
              <a:rPr lang="de-DE" dirty="0" smtClean="0"/>
              <a:t>Stufe </a:t>
            </a:r>
            <a:r>
              <a:rPr lang="de-DE" dirty="0"/>
              <a:t>2 und Stufe 4 auf dem TOEFL </a:t>
            </a:r>
            <a:r>
              <a:rPr lang="de-DE" dirty="0" err="1"/>
              <a:t>writing</a:t>
            </a:r>
            <a:r>
              <a:rPr lang="de-DE" dirty="0"/>
              <a:t> </a:t>
            </a:r>
            <a:r>
              <a:rPr lang="de-DE" dirty="0" err="1"/>
              <a:t>rubric</a:t>
            </a:r>
            <a:r>
              <a:rPr lang="de-DE" dirty="0"/>
              <a:t> (0-5)</a:t>
            </a:r>
          </a:p>
          <a:p>
            <a:r>
              <a:rPr lang="de-DE" dirty="0"/>
              <a:t>2 </a:t>
            </a:r>
            <a:r>
              <a:rPr lang="de-DE" dirty="0" err="1"/>
              <a:t>ChatGPT</a:t>
            </a:r>
            <a:r>
              <a:rPr lang="de-DE" dirty="0"/>
              <a:t> Texte</a:t>
            </a:r>
          </a:p>
          <a:p>
            <a:pPr lvl="1"/>
            <a:r>
              <a:rPr lang="de-DE" dirty="0" err="1"/>
              <a:t>Prompting</a:t>
            </a:r>
            <a:r>
              <a:rPr lang="de-DE" dirty="0"/>
              <a:t>: Schreibaufgabe &amp; Stufenbeschreibung des TOEFL </a:t>
            </a:r>
            <a:r>
              <a:rPr lang="de-DE" dirty="0" err="1"/>
              <a:t>writing</a:t>
            </a:r>
            <a:r>
              <a:rPr lang="de-DE" dirty="0"/>
              <a:t> </a:t>
            </a:r>
            <a:r>
              <a:rPr lang="de-DE" dirty="0" err="1"/>
              <a:t>rubric</a:t>
            </a:r>
            <a:endParaRPr lang="de-DE" dirty="0"/>
          </a:p>
          <a:p>
            <a:pPr lvl="1"/>
            <a:r>
              <a:rPr lang="de-DE" dirty="0"/>
              <a:t>Stufe 2 und Stufe 4 auf dem TOEFL </a:t>
            </a:r>
            <a:r>
              <a:rPr lang="de-DE" dirty="0" err="1"/>
              <a:t>writing</a:t>
            </a:r>
            <a:r>
              <a:rPr lang="de-DE" dirty="0"/>
              <a:t> </a:t>
            </a:r>
            <a:r>
              <a:rPr lang="de-DE" dirty="0" err="1"/>
              <a:t>rubric</a:t>
            </a:r>
            <a:r>
              <a:rPr lang="de-DE" dirty="0"/>
              <a:t> (0-5)</a:t>
            </a:r>
          </a:p>
          <a:p>
            <a:pPr lvl="1"/>
            <a:endParaRPr lang="de-DE" dirty="0"/>
          </a:p>
          <a:p>
            <a:endParaRPr lang="de-DE" dirty="0"/>
          </a:p>
        </p:txBody>
      </p:sp>
      <p:sp>
        <p:nvSpPr>
          <p:cNvPr id="2" name="Titel 1">
            <a:extLst>
              <a:ext uri="{FF2B5EF4-FFF2-40B4-BE49-F238E27FC236}">
                <a16:creationId xmlns="" xmlns:a16="http://schemas.microsoft.com/office/drawing/2014/main" id="{73C59AFD-6E22-452A-AC1C-B2AFA16BFB4C}"/>
              </a:ext>
            </a:extLst>
          </p:cNvPr>
          <p:cNvSpPr>
            <a:spLocks noGrp="1"/>
          </p:cNvSpPr>
          <p:nvPr>
            <p:ph type="title"/>
          </p:nvPr>
        </p:nvSpPr>
        <p:spPr/>
        <p:txBody>
          <a:bodyPr/>
          <a:lstStyle/>
          <a:p>
            <a:r>
              <a:rPr lang="de-DE" dirty="0"/>
              <a:t>Methode</a:t>
            </a:r>
          </a:p>
        </p:txBody>
      </p:sp>
      <p:sp>
        <p:nvSpPr>
          <p:cNvPr id="6" name="Bildplatzhalter 5"/>
          <p:cNvSpPr>
            <a:spLocks noGrp="1"/>
          </p:cNvSpPr>
          <p:nvPr>
            <p:ph type="pic" sz="quarter" idx="14"/>
          </p:nvPr>
        </p:nvSpPr>
        <p:spPr/>
      </p:sp>
      <p:sp>
        <p:nvSpPr>
          <p:cNvPr id="4" name="Datumsplatzhalter 3">
            <a:extLst>
              <a:ext uri="{FF2B5EF4-FFF2-40B4-BE49-F238E27FC236}">
                <a16:creationId xmlns="" xmlns:a16="http://schemas.microsoft.com/office/drawing/2014/main" id="{FE859AE5-11CB-47F8-963F-0DAEFAAD723A}"/>
              </a:ext>
            </a:extLst>
          </p:cNvPr>
          <p:cNvSpPr>
            <a:spLocks noGrp="1"/>
          </p:cNvSpPr>
          <p:nvPr>
            <p:ph type="dt" sz="half" idx="10"/>
          </p:nvPr>
        </p:nvSpPr>
        <p:spPr/>
        <p:txBody>
          <a:bodyPr/>
          <a:lstStyle/>
          <a:p>
            <a:fld id="{5526E2A7-E74A-4FCD-9578-5AFD3D7AE883}" type="datetime1">
              <a:rPr lang="de-DE" smtClean="0"/>
              <a:t>14.06.2023</a:t>
            </a:fld>
            <a:endParaRPr lang="de-DE"/>
          </a:p>
        </p:txBody>
      </p:sp>
      <p:sp>
        <p:nvSpPr>
          <p:cNvPr id="5" name="Textplatzhalter 4"/>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358282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 xmlns:a16="http://schemas.microsoft.com/office/drawing/2014/main" id="{25BF70BA-6F38-41CB-9B4A-8658446F1138}"/>
              </a:ext>
            </a:extLst>
          </p:cNvPr>
          <p:cNvPicPr>
            <a:picLocks noGrp="1" noChangeAspect="1"/>
          </p:cNvPicPr>
          <p:nvPr>
            <p:ph idx="1"/>
          </p:nvPr>
        </p:nvPicPr>
        <p:blipFill>
          <a:blip r:embed="rId2"/>
          <a:stretch>
            <a:fillRect/>
          </a:stretch>
        </p:blipFill>
        <p:spPr>
          <a:xfrm>
            <a:off x="2555776" y="895566"/>
            <a:ext cx="5608955" cy="4077676"/>
          </a:xfrm>
        </p:spPr>
      </p:pic>
      <p:sp>
        <p:nvSpPr>
          <p:cNvPr id="2" name="Titel 1">
            <a:extLst>
              <a:ext uri="{FF2B5EF4-FFF2-40B4-BE49-F238E27FC236}">
                <a16:creationId xmlns="" xmlns:a16="http://schemas.microsoft.com/office/drawing/2014/main" id="{A08BA893-AB2D-4F20-A83C-7AFA9FE543CC}"/>
              </a:ext>
            </a:extLst>
          </p:cNvPr>
          <p:cNvSpPr>
            <a:spLocks noGrp="1"/>
          </p:cNvSpPr>
          <p:nvPr>
            <p:ph type="title"/>
          </p:nvPr>
        </p:nvSpPr>
        <p:spPr/>
        <p:txBody>
          <a:bodyPr/>
          <a:lstStyle/>
          <a:p>
            <a:r>
              <a:rPr lang="de-DE" dirty="0"/>
              <a:t>Stufe 2</a:t>
            </a:r>
          </a:p>
        </p:txBody>
      </p:sp>
      <p:sp>
        <p:nvSpPr>
          <p:cNvPr id="5" name="Bildplatzhalter 4"/>
          <p:cNvSpPr>
            <a:spLocks noGrp="1"/>
          </p:cNvSpPr>
          <p:nvPr>
            <p:ph type="pic" sz="quarter" idx="14"/>
          </p:nvPr>
        </p:nvSpPr>
        <p:spPr/>
      </p:sp>
      <p:sp>
        <p:nvSpPr>
          <p:cNvPr id="4" name="Datumsplatzhalter 3">
            <a:extLst>
              <a:ext uri="{FF2B5EF4-FFF2-40B4-BE49-F238E27FC236}">
                <a16:creationId xmlns="" xmlns:a16="http://schemas.microsoft.com/office/drawing/2014/main" id="{D0BD12AE-D505-4369-8078-4BEF857A8382}"/>
              </a:ext>
            </a:extLst>
          </p:cNvPr>
          <p:cNvSpPr>
            <a:spLocks noGrp="1"/>
          </p:cNvSpPr>
          <p:nvPr>
            <p:ph type="dt" sz="half" idx="10"/>
          </p:nvPr>
        </p:nvSpPr>
        <p:spPr/>
        <p:txBody>
          <a:bodyPr/>
          <a:lstStyle/>
          <a:p>
            <a:fld id="{5526E2A7-E74A-4FCD-9578-5AFD3D7AE883}" type="datetime1">
              <a:rPr lang="de-DE" smtClean="0"/>
              <a:t>14.06.2023</a:t>
            </a:fld>
            <a:endParaRPr lang="de-DE"/>
          </a:p>
        </p:txBody>
      </p:sp>
      <p:sp>
        <p:nvSpPr>
          <p:cNvPr id="3" name="Textplatzhalter 2"/>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934067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 xmlns:a16="http://schemas.microsoft.com/office/drawing/2014/main" id="{E5783776-6C23-44D1-B6C9-9765A06FB2DD}"/>
              </a:ext>
            </a:extLst>
          </p:cNvPr>
          <p:cNvPicPr>
            <a:picLocks noGrp="1" noChangeAspect="1"/>
          </p:cNvPicPr>
          <p:nvPr>
            <p:ph idx="1"/>
          </p:nvPr>
        </p:nvPicPr>
        <p:blipFill>
          <a:blip r:embed="rId2"/>
          <a:stretch>
            <a:fillRect/>
          </a:stretch>
        </p:blipFill>
        <p:spPr>
          <a:xfrm>
            <a:off x="3073343" y="340296"/>
            <a:ext cx="3412953" cy="4722258"/>
          </a:xfrm>
        </p:spPr>
      </p:pic>
      <p:sp>
        <p:nvSpPr>
          <p:cNvPr id="2" name="Titel 1">
            <a:extLst>
              <a:ext uri="{FF2B5EF4-FFF2-40B4-BE49-F238E27FC236}">
                <a16:creationId xmlns="" xmlns:a16="http://schemas.microsoft.com/office/drawing/2014/main" id="{DD7855FD-0916-4976-A517-B45C3C0CCFE9}"/>
              </a:ext>
            </a:extLst>
          </p:cNvPr>
          <p:cNvSpPr>
            <a:spLocks noGrp="1"/>
          </p:cNvSpPr>
          <p:nvPr>
            <p:ph type="title"/>
          </p:nvPr>
        </p:nvSpPr>
        <p:spPr/>
        <p:txBody>
          <a:bodyPr/>
          <a:lstStyle/>
          <a:p>
            <a:r>
              <a:rPr lang="de-DE" dirty="0"/>
              <a:t>Stufe 4</a:t>
            </a:r>
          </a:p>
        </p:txBody>
      </p:sp>
      <p:sp>
        <p:nvSpPr>
          <p:cNvPr id="4" name="Datumsplatzhalter 3">
            <a:extLst>
              <a:ext uri="{FF2B5EF4-FFF2-40B4-BE49-F238E27FC236}">
                <a16:creationId xmlns="" xmlns:a16="http://schemas.microsoft.com/office/drawing/2014/main" id="{CF02DE55-17E0-4C60-B1BC-2BE055838D32}"/>
              </a:ext>
            </a:extLst>
          </p:cNvPr>
          <p:cNvSpPr>
            <a:spLocks noGrp="1"/>
          </p:cNvSpPr>
          <p:nvPr>
            <p:ph type="dt" sz="half" idx="10"/>
          </p:nvPr>
        </p:nvSpPr>
        <p:spPr/>
        <p:txBody>
          <a:bodyPr/>
          <a:lstStyle/>
          <a:p>
            <a:fld id="{5526E2A7-E74A-4FCD-9578-5AFD3D7AE883}" type="datetime1">
              <a:rPr lang="de-DE" smtClean="0"/>
              <a:t>14.06.2023</a:t>
            </a:fld>
            <a:endParaRPr lang="de-DE"/>
          </a:p>
        </p:txBody>
      </p:sp>
      <p:sp>
        <p:nvSpPr>
          <p:cNvPr id="7" name="Textplatzhalter 6"/>
          <p:cNvSpPr>
            <a:spLocks noGrp="1"/>
          </p:cNvSpPr>
          <p:nvPr>
            <p:ph type="body" sz="quarter" idx="13"/>
          </p:nvPr>
        </p:nvSpPr>
        <p:spPr/>
        <p:txBody>
          <a:bodyPr/>
          <a:lstStyle/>
          <a:p>
            <a:endParaRPr lang="de-DE"/>
          </a:p>
        </p:txBody>
      </p:sp>
      <p:sp>
        <p:nvSpPr>
          <p:cNvPr id="8" name="Bildplatzhalter 7"/>
          <p:cNvSpPr>
            <a:spLocks noGrp="1"/>
          </p:cNvSpPr>
          <p:nvPr>
            <p:ph type="pic" sz="quarter" idx="14"/>
          </p:nvPr>
        </p:nvSpPr>
        <p:spPr/>
      </p:sp>
    </p:spTree>
    <p:extLst>
      <p:ext uri="{BB962C8B-B14F-4D97-AF65-F5344CB8AC3E}">
        <p14:creationId xmlns:p14="http://schemas.microsoft.com/office/powerpoint/2010/main" val="89406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 xmlns:a16="http://schemas.microsoft.com/office/drawing/2014/main" id="{00F7E7E4-F42B-414F-9559-4C392D5F0F3F}"/>
              </a:ext>
            </a:extLst>
          </p:cNvPr>
          <p:cNvSpPr>
            <a:spLocks noGrp="1"/>
          </p:cNvSpPr>
          <p:nvPr>
            <p:ph idx="1"/>
          </p:nvPr>
        </p:nvSpPr>
        <p:spPr/>
        <p:txBody>
          <a:bodyPr/>
          <a:lstStyle/>
          <a:p>
            <a:pPr marL="0" indent="0">
              <a:buNone/>
            </a:pPr>
            <a:r>
              <a:rPr lang="de-DE" dirty="0"/>
              <a:t>„Geben Sie bitte für jeden Text an, ob Sie glauben, dass er von einer künstlichen Intelligenz geschrieben wurde oder nicht.“</a:t>
            </a:r>
          </a:p>
        </p:txBody>
      </p:sp>
      <p:sp>
        <p:nvSpPr>
          <p:cNvPr id="2" name="Titel 1">
            <a:extLst>
              <a:ext uri="{FF2B5EF4-FFF2-40B4-BE49-F238E27FC236}">
                <a16:creationId xmlns="" xmlns:a16="http://schemas.microsoft.com/office/drawing/2014/main" id="{4FE0FB28-9B8E-4BFF-A518-6E4407C5D079}"/>
              </a:ext>
            </a:extLst>
          </p:cNvPr>
          <p:cNvSpPr>
            <a:spLocks noGrp="1"/>
          </p:cNvSpPr>
          <p:nvPr>
            <p:ph type="title"/>
          </p:nvPr>
        </p:nvSpPr>
        <p:spPr/>
        <p:txBody>
          <a:bodyPr/>
          <a:lstStyle/>
          <a:p>
            <a:r>
              <a:rPr lang="de-DE" dirty="0"/>
              <a:t>Ergebnisse: Quellenidentifikation</a:t>
            </a:r>
          </a:p>
        </p:txBody>
      </p:sp>
      <p:sp>
        <p:nvSpPr>
          <p:cNvPr id="7" name="Bildplatzhalter 6"/>
          <p:cNvSpPr>
            <a:spLocks noGrp="1"/>
          </p:cNvSpPr>
          <p:nvPr>
            <p:ph type="pic" sz="quarter" idx="14"/>
          </p:nvPr>
        </p:nvSpPr>
        <p:spPr/>
      </p:sp>
      <p:sp>
        <p:nvSpPr>
          <p:cNvPr id="4" name="Datumsplatzhalter 3">
            <a:extLst>
              <a:ext uri="{FF2B5EF4-FFF2-40B4-BE49-F238E27FC236}">
                <a16:creationId xmlns="" xmlns:a16="http://schemas.microsoft.com/office/drawing/2014/main" id="{AA01E21B-EB78-426C-A404-A79935821679}"/>
              </a:ext>
            </a:extLst>
          </p:cNvPr>
          <p:cNvSpPr>
            <a:spLocks noGrp="1"/>
          </p:cNvSpPr>
          <p:nvPr>
            <p:ph type="dt" sz="half" idx="10"/>
          </p:nvPr>
        </p:nvSpPr>
        <p:spPr/>
        <p:txBody>
          <a:bodyPr/>
          <a:lstStyle/>
          <a:p>
            <a:fld id="{5526E2A7-E74A-4FCD-9578-5AFD3D7AE883}" type="datetime1">
              <a:rPr lang="de-DE" smtClean="0"/>
              <a:t>14.06.2023</a:t>
            </a:fld>
            <a:endParaRPr lang="de-DE"/>
          </a:p>
        </p:txBody>
      </p:sp>
      <p:sp>
        <p:nvSpPr>
          <p:cNvPr id="6" name="Textplatzhalter 5"/>
          <p:cNvSpPr>
            <a:spLocks noGrp="1"/>
          </p:cNvSpPr>
          <p:nvPr>
            <p:ph type="body" sz="quarter" idx="13"/>
          </p:nvPr>
        </p:nvSpPr>
        <p:spPr/>
        <p:txBody>
          <a:bodyPr/>
          <a:lstStyle/>
          <a:p>
            <a:endParaRPr lang="de-DE"/>
          </a:p>
        </p:txBody>
      </p:sp>
      <p:graphicFrame>
        <p:nvGraphicFramePr>
          <p:cNvPr id="5" name="Tabelle 4">
            <a:extLst>
              <a:ext uri="{FF2B5EF4-FFF2-40B4-BE49-F238E27FC236}">
                <a16:creationId xmlns="" xmlns:a16="http://schemas.microsoft.com/office/drawing/2014/main" id="{BFE8F62E-90B0-46C6-85C8-0456B5140E2E}"/>
              </a:ext>
            </a:extLst>
          </p:cNvPr>
          <p:cNvGraphicFramePr>
            <a:graphicFrameLocks noGrp="1"/>
          </p:cNvGraphicFramePr>
          <p:nvPr>
            <p:extLst>
              <p:ext uri="{D42A27DB-BD31-4B8C-83A1-F6EECF244321}">
                <p14:modId xmlns:p14="http://schemas.microsoft.com/office/powerpoint/2010/main" val="2433296501"/>
              </p:ext>
            </p:extLst>
          </p:nvPr>
        </p:nvGraphicFramePr>
        <p:xfrm>
          <a:off x="1427707" y="2315056"/>
          <a:ext cx="6360193" cy="2776990"/>
        </p:xfrm>
        <a:graphic>
          <a:graphicData uri="http://schemas.openxmlformats.org/drawingml/2006/table">
            <a:tbl>
              <a:tblPr>
                <a:tableStyleId>{073A0DAA-6AF3-43AB-8588-CEC1D06C72B9}</a:tableStyleId>
              </a:tblPr>
              <a:tblGrid>
                <a:gridCol w="1649906">
                  <a:extLst>
                    <a:ext uri="{9D8B030D-6E8A-4147-A177-3AD203B41FA5}">
                      <a16:colId xmlns="" xmlns:a16="http://schemas.microsoft.com/office/drawing/2014/main" val="1537548221"/>
                    </a:ext>
                  </a:extLst>
                </a:gridCol>
                <a:gridCol w="1431044">
                  <a:extLst>
                    <a:ext uri="{9D8B030D-6E8A-4147-A177-3AD203B41FA5}">
                      <a16:colId xmlns="" xmlns:a16="http://schemas.microsoft.com/office/drawing/2014/main" val="3419113172"/>
                    </a:ext>
                  </a:extLst>
                </a:gridCol>
                <a:gridCol w="1163001">
                  <a:extLst>
                    <a:ext uri="{9D8B030D-6E8A-4147-A177-3AD203B41FA5}">
                      <a16:colId xmlns="" xmlns:a16="http://schemas.microsoft.com/office/drawing/2014/main" val="3034478471"/>
                    </a:ext>
                  </a:extLst>
                </a:gridCol>
                <a:gridCol w="1222070">
                  <a:extLst>
                    <a:ext uri="{9D8B030D-6E8A-4147-A177-3AD203B41FA5}">
                      <a16:colId xmlns="" xmlns:a16="http://schemas.microsoft.com/office/drawing/2014/main" val="1059699971"/>
                    </a:ext>
                  </a:extLst>
                </a:gridCol>
                <a:gridCol w="894172">
                  <a:extLst>
                    <a:ext uri="{9D8B030D-6E8A-4147-A177-3AD203B41FA5}">
                      <a16:colId xmlns="" xmlns:a16="http://schemas.microsoft.com/office/drawing/2014/main" val="3914689177"/>
                    </a:ext>
                  </a:extLst>
                </a:gridCol>
              </a:tblGrid>
              <a:tr h="363660">
                <a:tc rowSpan="2" gridSpan="3">
                  <a:txBody>
                    <a:bodyPr/>
                    <a:lstStyle/>
                    <a:p>
                      <a:pPr>
                        <a:lnSpc>
                          <a:spcPct val="200000"/>
                        </a:lnSpc>
                        <a:spcAft>
                          <a:spcPts val="0"/>
                        </a:spcAft>
                      </a:pPr>
                      <a:r>
                        <a:rPr lang="de-DE" sz="900" dirty="0">
                          <a:effectLst/>
                        </a:rPr>
                        <a:t>Text </a:t>
                      </a:r>
                      <a:r>
                        <a:rPr lang="de-DE" sz="900" dirty="0" err="1">
                          <a:effectLst/>
                        </a:rPr>
                        <a:t>quality</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hMerge="1">
                  <a:txBody>
                    <a:bodyPr/>
                    <a:lstStyle/>
                    <a:p>
                      <a:endParaRPr lang="de-DE"/>
                    </a:p>
                  </a:txBody>
                  <a:tcPr/>
                </a:tc>
                <a:tc rowSpan="2" hMerge="1">
                  <a:txBody>
                    <a:bodyPr/>
                    <a:lstStyle/>
                    <a:p>
                      <a:endParaRPr lang="de-DE"/>
                    </a:p>
                  </a:txBody>
                  <a:tcPr/>
                </a:tc>
                <a:tc gridSpan="2">
                  <a:txBody>
                    <a:bodyPr/>
                    <a:lstStyle/>
                    <a:p>
                      <a:pPr algn="ctr">
                        <a:lnSpc>
                          <a:spcPct val="200000"/>
                        </a:lnSpc>
                        <a:spcAft>
                          <a:spcPts val="0"/>
                        </a:spcAft>
                      </a:pPr>
                      <a:r>
                        <a:rPr lang="en-US" sz="900">
                          <a:effectLst/>
                        </a:rPr>
                        <a:t>Source assumed by preservice teachers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de-DE"/>
                    </a:p>
                  </a:txBody>
                  <a:tcPr/>
                </a:tc>
                <a:extLst>
                  <a:ext uri="{0D108BD9-81ED-4DB2-BD59-A6C34878D82A}">
                    <a16:rowId xmlns="" xmlns:a16="http://schemas.microsoft.com/office/drawing/2014/main" val="2934443894"/>
                  </a:ext>
                </a:extLst>
              </a:tr>
              <a:tr h="241333">
                <a:tc gridSpan="3" vMerge="1">
                  <a:txBody>
                    <a:bodyPr/>
                    <a:lstStyle/>
                    <a:p>
                      <a:endParaRPr lang="de-DE"/>
                    </a:p>
                  </a:txBody>
                  <a:tcPr/>
                </a:tc>
                <a:tc hMerge="1" vMerge="1">
                  <a:txBody>
                    <a:bodyPr/>
                    <a:lstStyle/>
                    <a:p>
                      <a:endParaRPr lang="de-DE"/>
                    </a:p>
                  </a:txBody>
                  <a:tcPr/>
                </a:tc>
                <a:tc hMerge="1" vMerge="1">
                  <a:txBody>
                    <a:bodyPr/>
                    <a:lstStyle/>
                    <a:p>
                      <a:endParaRPr lang="de-DE"/>
                    </a:p>
                  </a:txBody>
                  <a:tcPr/>
                </a:tc>
                <a:tc>
                  <a:txBody>
                    <a:bodyPr/>
                    <a:lstStyle/>
                    <a:p>
                      <a:pPr>
                        <a:lnSpc>
                          <a:spcPct val="200000"/>
                        </a:lnSpc>
                        <a:spcAft>
                          <a:spcPts val="0"/>
                        </a:spcAft>
                      </a:pPr>
                      <a:r>
                        <a:rPr lang="de-DE" sz="900">
                          <a:effectLst/>
                        </a:rPr>
                        <a:t>Student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200000"/>
                        </a:lnSpc>
                        <a:spcAft>
                          <a:spcPts val="0"/>
                        </a:spcAft>
                      </a:pPr>
                      <a:r>
                        <a:rPr lang="de-DE" sz="900">
                          <a:effectLst/>
                        </a:rPr>
                        <a:t>AI</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 xmlns:a16="http://schemas.microsoft.com/office/drawing/2014/main" val="1245640556"/>
                  </a:ext>
                </a:extLst>
              </a:tr>
              <a:tr h="241333">
                <a:tc rowSpan="3">
                  <a:txBody>
                    <a:bodyPr/>
                    <a:lstStyle/>
                    <a:p>
                      <a:pPr>
                        <a:lnSpc>
                          <a:spcPct val="150000"/>
                        </a:lnSpc>
                        <a:spcAft>
                          <a:spcPts val="0"/>
                        </a:spcAft>
                      </a:pPr>
                      <a:r>
                        <a:rPr lang="de-DE" sz="900" dirty="0">
                          <a:effectLst/>
                        </a:rPr>
                        <a:t>Low</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2">
                  <a:txBody>
                    <a:bodyPr/>
                    <a:lstStyle/>
                    <a:p>
                      <a:pPr>
                        <a:lnSpc>
                          <a:spcPct val="150000"/>
                        </a:lnSpc>
                        <a:spcAft>
                          <a:spcPts val="0"/>
                        </a:spcAft>
                      </a:pPr>
                      <a:r>
                        <a:rPr lang="de-DE" sz="900">
                          <a:effectLst/>
                        </a:rPr>
                        <a:t>Real Source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de-DE" sz="900">
                          <a:effectLst/>
                        </a:rPr>
                        <a:t>Student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53.7 %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46.3 %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911761659"/>
                  </a:ext>
                </a:extLst>
              </a:tr>
              <a:tr h="241333">
                <a:tc vMerge="1">
                  <a:txBody>
                    <a:bodyPr/>
                    <a:lstStyle/>
                    <a:p>
                      <a:endParaRPr lang="de-DE"/>
                    </a:p>
                  </a:txBody>
                  <a:tcPr/>
                </a:tc>
                <a:tc vMerge="1">
                  <a:txBody>
                    <a:bodyPr/>
                    <a:lstStyle/>
                    <a:p>
                      <a:endParaRPr lang="de-DE"/>
                    </a:p>
                  </a:txBody>
                  <a:tcPr/>
                </a:tc>
                <a:tc>
                  <a:txBody>
                    <a:bodyPr/>
                    <a:lstStyle/>
                    <a:p>
                      <a:r>
                        <a:rPr lang="de-DE" sz="900" dirty="0">
                          <a:effectLst/>
                        </a:rPr>
                        <a:t>AI</a:t>
                      </a:r>
                      <a:endParaRPr lang="de-DE" sz="1000" dirty="0"/>
                    </a:p>
                  </a:txBody>
                  <a:tcPr marL="0" marR="0" marT="0" marB="0"/>
                </a:tc>
                <a:tc>
                  <a:txBody>
                    <a:bodyPr/>
                    <a:lstStyle/>
                    <a:p>
                      <a:pPr>
                        <a:lnSpc>
                          <a:spcPct val="200000"/>
                        </a:lnSpc>
                        <a:spcAft>
                          <a:spcPts val="0"/>
                        </a:spcAft>
                      </a:pPr>
                      <a:r>
                        <a:rPr lang="de-DE" sz="900">
                          <a:effectLst/>
                        </a:rPr>
                        <a:t>59.8 %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40.2 %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267656328"/>
                  </a:ext>
                </a:extLst>
              </a:tr>
              <a:tr h="241333">
                <a:tc vMerge="1">
                  <a:txBody>
                    <a:bodyPr/>
                    <a:lstStyle/>
                    <a:p>
                      <a:endParaRPr lang="de-DE"/>
                    </a:p>
                  </a:txBody>
                  <a:tcPr/>
                </a:tc>
                <a:tc gridSpan="2">
                  <a:txBody>
                    <a:bodyPr/>
                    <a:lstStyle/>
                    <a:p>
                      <a:pPr>
                        <a:lnSpc>
                          <a:spcPct val="200000"/>
                        </a:lnSpc>
                        <a:spcAft>
                          <a:spcPts val="0"/>
                        </a:spcAft>
                      </a:pPr>
                      <a:r>
                        <a:rPr lang="de-DE" sz="900">
                          <a:effectLst/>
                        </a:rPr>
                        <a:t>Total</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de-DE"/>
                    </a:p>
                  </a:txBody>
                  <a:tcPr/>
                </a:tc>
                <a:tc>
                  <a:txBody>
                    <a:bodyPr/>
                    <a:lstStyle/>
                    <a:p>
                      <a:pPr>
                        <a:lnSpc>
                          <a:spcPct val="200000"/>
                        </a:lnSpc>
                        <a:spcAft>
                          <a:spcPts val="0"/>
                        </a:spcAft>
                      </a:pPr>
                      <a:r>
                        <a:rPr lang="de-DE" sz="900" dirty="0">
                          <a:effectLst/>
                        </a:rPr>
                        <a:t>56.7 %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43.3 %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597795664"/>
                  </a:ext>
                </a:extLst>
              </a:tr>
              <a:tr h="241333">
                <a:tc rowSpan="3">
                  <a:txBody>
                    <a:bodyPr/>
                    <a:lstStyle/>
                    <a:p>
                      <a:pPr>
                        <a:lnSpc>
                          <a:spcPct val="150000"/>
                        </a:lnSpc>
                        <a:spcAft>
                          <a:spcPts val="0"/>
                        </a:spcAft>
                      </a:pPr>
                      <a:r>
                        <a:rPr lang="de-DE" sz="900">
                          <a:effectLst/>
                        </a:rPr>
                        <a:t>High</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2">
                  <a:txBody>
                    <a:bodyPr/>
                    <a:lstStyle/>
                    <a:p>
                      <a:pPr>
                        <a:lnSpc>
                          <a:spcPct val="150000"/>
                        </a:lnSpc>
                        <a:spcAft>
                          <a:spcPts val="0"/>
                        </a:spcAft>
                      </a:pPr>
                      <a:r>
                        <a:rPr lang="de-DE" sz="900">
                          <a:effectLst/>
                        </a:rPr>
                        <a:t>Real Source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de-DE" sz="900">
                          <a:effectLst/>
                        </a:rPr>
                        <a:t>Student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53.7 %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46.3 %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227565407"/>
                  </a:ext>
                </a:extLst>
              </a:tr>
              <a:tr h="241333">
                <a:tc vMerge="1">
                  <a:txBody>
                    <a:bodyPr/>
                    <a:lstStyle/>
                    <a:p>
                      <a:endParaRPr lang="de-DE"/>
                    </a:p>
                  </a:txBody>
                  <a:tcPr/>
                </a:tc>
                <a:tc vMerge="1">
                  <a:txBody>
                    <a:bodyPr/>
                    <a:lstStyle/>
                    <a:p>
                      <a:endParaRPr lang="de-DE"/>
                    </a:p>
                  </a:txBody>
                  <a:tcPr/>
                </a:tc>
                <a:tc>
                  <a:txBody>
                    <a:bodyPr/>
                    <a:lstStyle/>
                    <a:p>
                      <a:r>
                        <a:rPr lang="de-DE" sz="900" dirty="0">
                          <a:effectLst/>
                        </a:rPr>
                        <a:t>AI</a:t>
                      </a:r>
                      <a:endParaRPr lang="de-DE" sz="1000" dirty="0"/>
                    </a:p>
                  </a:txBody>
                  <a:tcPr marL="0" marR="0" marT="0" marB="0"/>
                </a:tc>
                <a:tc>
                  <a:txBody>
                    <a:bodyPr/>
                    <a:lstStyle/>
                    <a:p>
                      <a:pPr>
                        <a:lnSpc>
                          <a:spcPct val="200000"/>
                        </a:lnSpc>
                        <a:spcAft>
                          <a:spcPts val="0"/>
                        </a:spcAft>
                      </a:pPr>
                      <a:r>
                        <a:rPr lang="de-DE" sz="900">
                          <a:effectLst/>
                        </a:rPr>
                        <a:t>50.0 %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dirty="0">
                          <a:effectLst/>
                        </a:rPr>
                        <a:t>50.0 %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2121301808"/>
                  </a:ext>
                </a:extLst>
              </a:tr>
              <a:tr h="241333">
                <a:tc vMerge="1">
                  <a:txBody>
                    <a:bodyPr/>
                    <a:lstStyle/>
                    <a:p>
                      <a:endParaRPr lang="de-DE"/>
                    </a:p>
                  </a:txBody>
                  <a:tcPr/>
                </a:tc>
                <a:tc gridSpan="2">
                  <a:txBody>
                    <a:bodyPr/>
                    <a:lstStyle/>
                    <a:p>
                      <a:pPr>
                        <a:lnSpc>
                          <a:spcPct val="200000"/>
                        </a:lnSpc>
                        <a:spcAft>
                          <a:spcPts val="0"/>
                        </a:spcAft>
                      </a:pPr>
                      <a:r>
                        <a:rPr lang="de-DE" sz="900">
                          <a:effectLst/>
                        </a:rPr>
                        <a:t>Total</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de-DE"/>
                    </a:p>
                  </a:txBody>
                  <a:tcPr/>
                </a:tc>
                <a:tc>
                  <a:txBody>
                    <a:bodyPr/>
                    <a:lstStyle/>
                    <a:p>
                      <a:pPr>
                        <a:lnSpc>
                          <a:spcPct val="200000"/>
                        </a:lnSpc>
                        <a:spcAft>
                          <a:spcPts val="0"/>
                        </a:spcAft>
                      </a:pPr>
                      <a:r>
                        <a:rPr lang="de-DE" sz="900">
                          <a:effectLst/>
                        </a:rPr>
                        <a:t>51.8 %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48.2 %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544009269"/>
                  </a:ext>
                </a:extLst>
              </a:tr>
              <a:tr h="241333">
                <a:tc rowSpan="3">
                  <a:txBody>
                    <a:bodyPr/>
                    <a:lstStyle/>
                    <a:p>
                      <a:pPr>
                        <a:lnSpc>
                          <a:spcPct val="150000"/>
                        </a:lnSpc>
                        <a:spcAft>
                          <a:spcPts val="0"/>
                        </a:spcAft>
                      </a:pPr>
                      <a:r>
                        <a:rPr lang="de-DE" sz="900">
                          <a:effectLst/>
                        </a:rPr>
                        <a:t>Overall</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2">
                  <a:txBody>
                    <a:bodyPr/>
                    <a:lstStyle/>
                    <a:p>
                      <a:pPr>
                        <a:lnSpc>
                          <a:spcPct val="150000"/>
                        </a:lnSpc>
                        <a:spcAft>
                          <a:spcPts val="0"/>
                        </a:spcAft>
                      </a:pPr>
                      <a:r>
                        <a:rPr lang="de-DE" sz="900">
                          <a:effectLst/>
                        </a:rPr>
                        <a:t>Real Source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de-DE" sz="900">
                          <a:effectLst/>
                        </a:rPr>
                        <a:t>Student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53.7 %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46.3 %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3759384533"/>
                  </a:ext>
                </a:extLst>
              </a:tr>
              <a:tr h="241333">
                <a:tc vMerge="1">
                  <a:txBody>
                    <a:bodyPr/>
                    <a:lstStyle/>
                    <a:p>
                      <a:endParaRPr lang="de-DE"/>
                    </a:p>
                  </a:txBody>
                  <a:tcPr/>
                </a:tc>
                <a:tc vMerge="1">
                  <a:txBody>
                    <a:bodyPr/>
                    <a:lstStyle/>
                    <a:p>
                      <a:endParaRPr lang="de-DE"/>
                    </a:p>
                  </a:txBody>
                  <a:tcPr/>
                </a:tc>
                <a:tc>
                  <a:txBody>
                    <a:bodyPr/>
                    <a:lstStyle/>
                    <a:p>
                      <a:r>
                        <a:rPr lang="de-DE" sz="900" dirty="0">
                          <a:effectLst/>
                        </a:rPr>
                        <a:t>AI</a:t>
                      </a:r>
                      <a:endParaRPr lang="de-DE" sz="1000" dirty="0"/>
                    </a:p>
                  </a:txBody>
                  <a:tcPr marL="0" marR="0" marT="0" marB="0"/>
                </a:tc>
                <a:tc>
                  <a:txBody>
                    <a:bodyPr/>
                    <a:lstStyle/>
                    <a:p>
                      <a:pPr>
                        <a:lnSpc>
                          <a:spcPct val="200000"/>
                        </a:lnSpc>
                        <a:spcAft>
                          <a:spcPts val="0"/>
                        </a:spcAft>
                      </a:pPr>
                      <a:r>
                        <a:rPr lang="de-DE" sz="900">
                          <a:effectLst/>
                        </a:rPr>
                        <a:t>54.9 %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a:effectLst/>
                        </a:rPr>
                        <a:t>45.1 %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197250929"/>
                  </a:ext>
                </a:extLst>
              </a:tr>
              <a:tr h="241333">
                <a:tc vMerge="1">
                  <a:txBody>
                    <a:bodyPr/>
                    <a:lstStyle/>
                    <a:p>
                      <a:endParaRPr lang="de-DE"/>
                    </a:p>
                  </a:txBody>
                  <a:tcPr/>
                </a:tc>
                <a:tc gridSpan="2">
                  <a:txBody>
                    <a:bodyPr/>
                    <a:lstStyle/>
                    <a:p>
                      <a:pPr>
                        <a:lnSpc>
                          <a:spcPct val="200000"/>
                        </a:lnSpc>
                        <a:spcAft>
                          <a:spcPts val="0"/>
                        </a:spcAft>
                      </a:pPr>
                      <a:r>
                        <a:rPr lang="de-DE" sz="900" dirty="0">
                          <a:effectLst/>
                        </a:rPr>
                        <a:t>Total</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de-DE"/>
                    </a:p>
                  </a:txBody>
                  <a:tcPr/>
                </a:tc>
                <a:tc>
                  <a:txBody>
                    <a:bodyPr/>
                    <a:lstStyle/>
                    <a:p>
                      <a:pPr>
                        <a:lnSpc>
                          <a:spcPct val="200000"/>
                        </a:lnSpc>
                        <a:spcAft>
                          <a:spcPts val="0"/>
                        </a:spcAft>
                      </a:pPr>
                      <a:r>
                        <a:rPr lang="de-DE" sz="900">
                          <a:effectLst/>
                        </a:rPr>
                        <a:t>54.3 %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200000"/>
                        </a:lnSpc>
                        <a:spcAft>
                          <a:spcPts val="0"/>
                        </a:spcAft>
                      </a:pPr>
                      <a:r>
                        <a:rPr lang="de-DE" sz="900" dirty="0">
                          <a:effectLst/>
                        </a:rPr>
                        <a:t>45.7 %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660243336"/>
                  </a:ext>
                </a:extLst>
              </a:tr>
            </a:tbl>
          </a:graphicData>
        </a:graphic>
      </p:graphicFrame>
    </p:spTree>
    <p:extLst>
      <p:ext uri="{BB962C8B-B14F-4D97-AF65-F5344CB8AC3E}">
        <p14:creationId xmlns:p14="http://schemas.microsoft.com/office/powerpoint/2010/main" val="1688250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 xmlns:a16="http://schemas.microsoft.com/office/drawing/2014/main" id="{7D32C84A-CB17-492A-B5EA-F3C22E94212E}"/>
              </a:ext>
            </a:extLst>
          </p:cNvPr>
          <p:cNvSpPr>
            <a:spLocks noGrp="1"/>
          </p:cNvSpPr>
          <p:nvPr>
            <p:ph idx="1"/>
          </p:nvPr>
        </p:nvSpPr>
        <p:spPr/>
        <p:txBody>
          <a:bodyPr>
            <a:normAutofit/>
          </a:bodyPr>
          <a:lstStyle/>
          <a:p>
            <a:r>
              <a:rPr lang="de-DE" dirty="0"/>
              <a:t>Unsere Ergebnisse zeigen, dass aktuelle generative KI mit relativ wenig Aufwand Texte generieren können, die von Lehrkräften nicht erkannt werden.</a:t>
            </a:r>
          </a:p>
          <a:p>
            <a:r>
              <a:rPr lang="de-DE" dirty="0"/>
              <a:t>Unsere Studie liefert erste empirische Belege für aktuelle Diskussionen über Prüfungsstrategien in Schulen und Universitäten im Lichte der neuesten technologischen Entwicklungen.</a:t>
            </a:r>
          </a:p>
        </p:txBody>
      </p:sp>
      <p:sp>
        <p:nvSpPr>
          <p:cNvPr id="2" name="Titel 1">
            <a:extLst>
              <a:ext uri="{FF2B5EF4-FFF2-40B4-BE49-F238E27FC236}">
                <a16:creationId xmlns="" xmlns:a16="http://schemas.microsoft.com/office/drawing/2014/main" id="{C1BBF7E3-E3DA-4C48-8EC5-28CF48BCCF31}"/>
              </a:ext>
            </a:extLst>
          </p:cNvPr>
          <p:cNvSpPr>
            <a:spLocks noGrp="1"/>
          </p:cNvSpPr>
          <p:nvPr>
            <p:ph type="title"/>
          </p:nvPr>
        </p:nvSpPr>
        <p:spPr/>
        <p:txBody>
          <a:bodyPr/>
          <a:lstStyle/>
          <a:p>
            <a:r>
              <a:rPr lang="de-DE" dirty="0"/>
              <a:t>Zwischenfazit</a:t>
            </a:r>
          </a:p>
        </p:txBody>
      </p:sp>
      <p:sp>
        <p:nvSpPr>
          <p:cNvPr id="4" name="Datumsplatzhalter 3">
            <a:extLst>
              <a:ext uri="{FF2B5EF4-FFF2-40B4-BE49-F238E27FC236}">
                <a16:creationId xmlns="" xmlns:a16="http://schemas.microsoft.com/office/drawing/2014/main" id="{57613722-7E43-488C-A598-69F6B4C95FA3}"/>
              </a:ext>
            </a:extLst>
          </p:cNvPr>
          <p:cNvSpPr>
            <a:spLocks noGrp="1"/>
          </p:cNvSpPr>
          <p:nvPr>
            <p:ph type="dt" sz="half" idx="10"/>
          </p:nvPr>
        </p:nvSpPr>
        <p:spPr/>
        <p:txBody>
          <a:bodyPr/>
          <a:lstStyle/>
          <a:p>
            <a:fld id="{5526E2A7-E74A-4FCD-9578-5AFD3D7AE883}" type="datetime1">
              <a:rPr lang="de-DE" smtClean="0"/>
              <a:t>14.06.2023</a:t>
            </a:fld>
            <a:endParaRPr lang="de-DE"/>
          </a:p>
        </p:txBody>
      </p:sp>
      <p:sp>
        <p:nvSpPr>
          <p:cNvPr id="5" name="Textplatzhalter 4"/>
          <p:cNvSpPr>
            <a:spLocks noGrp="1"/>
          </p:cNvSpPr>
          <p:nvPr>
            <p:ph type="body" sz="quarter" idx="13"/>
          </p:nvPr>
        </p:nvSpPr>
        <p:spPr/>
        <p:txBody>
          <a:bodyPr/>
          <a:lstStyle/>
          <a:p>
            <a:endParaRPr lang="de-DE"/>
          </a:p>
        </p:txBody>
      </p:sp>
      <p:sp>
        <p:nvSpPr>
          <p:cNvPr id="6" name="Bildplatzhalter 5"/>
          <p:cNvSpPr>
            <a:spLocks noGrp="1"/>
          </p:cNvSpPr>
          <p:nvPr>
            <p:ph type="pic" sz="quarter" idx="14"/>
          </p:nvPr>
        </p:nvSpPr>
        <p:spPr/>
      </p:sp>
    </p:spTree>
    <p:extLst>
      <p:ext uri="{BB962C8B-B14F-4D97-AF65-F5344CB8AC3E}">
        <p14:creationId xmlns:p14="http://schemas.microsoft.com/office/powerpoint/2010/main" val="2563703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670724"/>
            <a:ext cx="8353426" cy="3240361"/>
          </a:xfrm>
        </p:spPr>
        <p:txBody>
          <a:bodyPr/>
          <a:lstStyle/>
          <a:p>
            <a:r>
              <a:rPr lang="de-DE" dirty="0" smtClean="0"/>
              <a:t>Wie </a:t>
            </a:r>
            <a:r>
              <a:rPr lang="de-DE" dirty="0"/>
              <a:t>muss sich der Unterricht ändern, wenn frei verfügbare KI-Systeme Texte von </a:t>
            </a:r>
            <a:r>
              <a:rPr lang="de-DE" dirty="0" err="1"/>
              <a:t>Schüler:innen</a:t>
            </a:r>
            <a:r>
              <a:rPr lang="de-DE" dirty="0"/>
              <a:t> generieren </a:t>
            </a:r>
            <a:r>
              <a:rPr lang="de-DE" dirty="0" smtClean="0"/>
              <a:t>können (</a:t>
            </a:r>
            <a:r>
              <a:rPr lang="de-DE" dirty="0" err="1" smtClean="0"/>
              <a:t>Zhai</a:t>
            </a:r>
            <a:r>
              <a:rPr lang="de-DE" dirty="0"/>
              <a:t>, 2022</a:t>
            </a:r>
            <a:r>
              <a:rPr lang="de-DE" dirty="0" smtClean="0"/>
              <a:t>)?</a:t>
            </a:r>
            <a:endParaRPr lang="de-DE" dirty="0"/>
          </a:p>
          <a:p>
            <a:r>
              <a:rPr lang="de-DE" dirty="0" smtClean="0"/>
              <a:t>Welche </a:t>
            </a:r>
            <a:r>
              <a:rPr lang="de-DE" dirty="0"/>
              <a:t>Auswirkungen haben diese Technologien auf die Leistungsfeststellung und -bewertung?</a:t>
            </a:r>
          </a:p>
        </p:txBody>
      </p:sp>
      <p:sp>
        <p:nvSpPr>
          <p:cNvPr id="3" name="Titel 2"/>
          <p:cNvSpPr>
            <a:spLocks noGrp="1"/>
          </p:cNvSpPr>
          <p:nvPr>
            <p:ph type="title"/>
          </p:nvPr>
        </p:nvSpPr>
        <p:spPr/>
        <p:txBody>
          <a:bodyPr/>
          <a:lstStyle/>
          <a:p>
            <a:r>
              <a:rPr lang="de-DE" dirty="0" smtClean="0"/>
              <a:t>Offene Fragen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25</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73934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smtClean="0"/>
              <a:t>Neue Prüfungsformate </a:t>
            </a:r>
          </a:p>
          <a:p>
            <a:pPr marL="342900" indent="-342900">
              <a:buFont typeface="Arial" panose="020B0604020202020204" pitchFamily="34" charset="0"/>
              <a:buChar char="•"/>
            </a:pPr>
            <a:r>
              <a:rPr lang="de-DE" dirty="0" smtClean="0"/>
              <a:t>z.B. Mündliche Prüfungen? (Milano et al., 2023)</a:t>
            </a:r>
          </a:p>
          <a:p>
            <a:pPr marL="342900" indent="-342900">
              <a:buFont typeface="Arial" panose="020B0604020202020204" pitchFamily="34" charset="0"/>
              <a:buChar char="•"/>
            </a:pPr>
            <a:r>
              <a:rPr lang="de-DE" dirty="0" smtClean="0"/>
              <a:t>Frage nach den Kompetenzen der Zukunft </a:t>
            </a:r>
          </a:p>
        </p:txBody>
      </p:sp>
      <p:sp>
        <p:nvSpPr>
          <p:cNvPr id="3" name="Titel 2"/>
          <p:cNvSpPr>
            <a:spLocks noGrp="1"/>
          </p:cNvSpPr>
          <p:nvPr>
            <p:ph type="title"/>
          </p:nvPr>
        </p:nvSpPr>
        <p:spPr/>
        <p:txBody>
          <a:bodyPr/>
          <a:lstStyle/>
          <a:p>
            <a:r>
              <a:rPr lang="de-DE" dirty="0" smtClean="0"/>
              <a:t>Lösungen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26</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260269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smtClean="0"/>
              <a:t>Welche Positionen seht ihr in dieser Debatte? </a:t>
            </a:r>
          </a:p>
          <a:p>
            <a:pPr marL="342900" indent="-342900">
              <a:buFont typeface="Arial" panose="020B0604020202020204" pitchFamily="34" charset="0"/>
              <a:buChar char="•"/>
            </a:pPr>
            <a:r>
              <a:rPr lang="de-DE" dirty="0" smtClean="0"/>
              <a:t>Welche weiteren Argumente seht ihr? </a:t>
            </a:r>
          </a:p>
          <a:p>
            <a:pPr marL="342900" indent="-342900">
              <a:buFont typeface="Arial" panose="020B0604020202020204" pitchFamily="34" charset="0"/>
              <a:buChar char="•"/>
            </a:pPr>
            <a:endParaRPr lang="de-DE" dirty="0"/>
          </a:p>
        </p:txBody>
      </p:sp>
      <p:sp>
        <p:nvSpPr>
          <p:cNvPr id="3" name="Titel 2"/>
          <p:cNvSpPr>
            <a:spLocks noGrp="1"/>
          </p:cNvSpPr>
          <p:nvPr>
            <p:ph type="title"/>
          </p:nvPr>
        </p:nvSpPr>
        <p:spPr/>
        <p:txBody>
          <a:bodyPr/>
          <a:lstStyle/>
          <a:p>
            <a:r>
              <a:rPr lang="de-DE" dirty="0" smtClean="0"/>
              <a:t>Diskussion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27</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268672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Wie können wir Lehrkräfte auf die Anforderungen der nächsten Jahrzehnte vorbereiten? </a:t>
            </a:r>
          </a:p>
          <a:p>
            <a:endParaRPr lang="de-DE" dirty="0" smtClean="0"/>
          </a:p>
          <a:p>
            <a:r>
              <a:rPr lang="de-DE" dirty="0" smtClean="0"/>
              <a:t>Welche Kompetenzen brauchen Lehrkräfte, um mit den neuen Herausforderungen und Möglichkeiten umzugehen? </a:t>
            </a:r>
            <a:endParaRPr lang="de-DE" dirty="0"/>
          </a:p>
        </p:txBody>
      </p:sp>
      <p:sp>
        <p:nvSpPr>
          <p:cNvPr id="3" name="Titel 2"/>
          <p:cNvSpPr>
            <a:spLocks noGrp="1"/>
          </p:cNvSpPr>
          <p:nvPr>
            <p:ph type="title"/>
          </p:nvPr>
        </p:nvSpPr>
        <p:spPr/>
        <p:txBody>
          <a:bodyPr>
            <a:normAutofit fontScale="90000"/>
          </a:bodyPr>
          <a:lstStyle/>
          <a:p>
            <a:r>
              <a:rPr lang="de-DE" dirty="0" smtClean="0"/>
              <a:t>Diskussion: Kompetenzentwicklung auf Lehrkraftseite</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28</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33277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DPACK Modell </a:t>
            </a:r>
            <a:endParaRPr lang="de-DE" dirty="0"/>
          </a:p>
        </p:txBody>
      </p:sp>
      <p:sp>
        <p:nvSpPr>
          <p:cNvPr id="3" name="Titel 2"/>
          <p:cNvSpPr>
            <a:spLocks noGrp="1"/>
          </p:cNvSpPr>
          <p:nvPr>
            <p:ph type="title"/>
          </p:nvPr>
        </p:nvSpPr>
        <p:spPr/>
        <p:txBody>
          <a:bodyPr/>
          <a:lstStyle/>
          <a:p>
            <a:r>
              <a:rPr lang="de-DE" dirty="0"/>
              <a:t>Kompetenzentwicklung auf Lehrkraftseite</a:t>
            </a:r>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29</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pic>
        <p:nvPicPr>
          <p:cNvPr id="8" name="Grafik 7"/>
          <p:cNvPicPr>
            <a:picLocks noChangeAspect="1"/>
          </p:cNvPicPr>
          <p:nvPr/>
        </p:nvPicPr>
        <p:blipFill>
          <a:blip r:embed="rId2"/>
          <a:stretch>
            <a:fillRect/>
          </a:stretch>
        </p:blipFill>
        <p:spPr>
          <a:xfrm>
            <a:off x="3032249" y="1636439"/>
            <a:ext cx="3079504" cy="3249538"/>
          </a:xfrm>
          <a:prstGeom prst="rect">
            <a:avLst/>
          </a:prstGeom>
        </p:spPr>
      </p:pic>
      <p:sp>
        <p:nvSpPr>
          <p:cNvPr id="9" name="Textfeld 8"/>
          <p:cNvSpPr txBox="1"/>
          <p:nvPr/>
        </p:nvSpPr>
        <p:spPr>
          <a:xfrm>
            <a:off x="6111753" y="4572847"/>
            <a:ext cx="1704313" cy="300082"/>
          </a:xfrm>
          <a:prstGeom prst="rect">
            <a:avLst/>
          </a:prstGeom>
          <a:noFill/>
        </p:spPr>
        <p:txBody>
          <a:bodyPr wrap="none" rtlCol="0">
            <a:spAutoFit/>
          </a:bodyPr>
          <a:lstStyle/>
          <a:p>
            <a:r>
              <a:rPr lang="de-DE" dirty="0" smtClean="0"/>
              <a:t>(</a:t>
            </a:r>
            <a:r>
              <a:rPr lang="de-DE" dirty="0" err="1" smtClean="0"/>
              <a:t>Huwer</a:t>
            </a:r>
            <a:r>
              <a:rPr lang="de-DE" dirty="0" smtClean="0"/>
              <a:t> et al., 2019)</a:t>
            </a:r>
            <a:endParaRPr lang="de-DE" dirty="0"/>
          </a:p>
        </p:txBody>
      </p:sp>
    </p:spTree>
    <p:extLst>
      <p:ext uri="{BB962C8B-B14F-4D97-AF65-F5344CB8AC3E}">
        <p14:creationId xmlns:p14="http://schemas.microsoft.com/office/powerpoint/2010/main" val="156158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AutoNum type="arabicPeriod"/>
            </a:pPr>
            <a:r>
              <a:rPr lang="de-DE" dirty="0" smtClean="0"/>
              <a:t>Einführung </a:t>
            </a:r>
          </a:p>
          <a:p>
            <a:pPr marL="457200" indent="-457200">
              <a:buAutoNum type="arabicPeriod"/>
            </a:pPr>
            <a:r>
              <a:rPr lang="de-DE" dirty="0" smtClean="0"/>
              <a:t>LLM und Schreibkompetenzen entwickeln</a:t>
            </a:r>
          </a:p>
          <a:p>
            <a:pPr marL="800100" lvl="1" indent="-457200">
              <a:buFont typeface="Arial" panose="020B0604020202020204" pitchFamily="34" charset="0"/>
              <a:buChar char="•"/>
            </a:pPr>
            <a:r>
              <a:rPr lang="de-DE" dirty="0" smtClean="0"/>
              <a:t>Potentiale und Risiken</a:t>
            </a:r>
          </a:p>
          <a:p>
            <a:pPr marL="800100" lvl="1" indent="-457200">
              <a:buFont typeface="Arial" panose="020B0604020202020204" pitchFamily="34" charset="0"/>
              <a:buChar char="•"/>
            </a:pPr>
            <a:r>
              <a:rPr lang="de-DE" dirty="0" smtClean="0"/>
              <a:t>Lernen vs. Leistung</a:t>
            </a:r>
          </a:p>
          <a:p>
            <a:pPr marL="800100" lvl="1" indent="-457200">
              <a:buFont typeface="Arial" panose="020B0604020202020204" pitchFamily="34" charset="0"/>
              <a:buChar char="•"/>
            </a:pPr>
            <a:r>
              <a:rPr lang="de-DE" dirty="0" smtClean="0"/>
              <a:t>Befunde aus der Lernforschung</a:t>
            </a:r>
            <a:endParaRPr lang="de-DE" dirty="0"/>
          </a:p>
          <a:p>
            <a:pPr marL="457200" indent="-457200">
              <a:buFont typeface="+mj-lt"/>
              <a:buAutoNum type="arabicPeriod"/>
            </a:pPr>
            <a:r>
              <a:rPr lang="de-DE" dirty="0" smtClean="0"/>
              <a:t>Was bedeuten LLM für die Schule? </a:t>
            </a:r>
          </a:p>
          <a:p>
            <a:pPr marL="800100" lvl="1" indent="-457200">
              <a:buFont typeface="Arial" panose="020B0604020202020204" pitchFamily="34" charset="0"/>
              <a:buChar char="•"/>
            </a:pPr>
            <a:r>
              <a:rPr lang="de-DE" dirty="0" smtClean="0"/>
              <a:t>Prüfungsformate (</a:t>
            </a:r>
            <a:r>
              <a:rPr lang="de-DE" dirty="0" err="1" smtClean="0"/>
              <a:t>evtl</a:t>
            </a:r>
            <a:r>
              <a:rPr lang="de-DE" dirty="0" smtClean="0"/>
              <a:t> Text-Studie zeigen?)</a:t>
            </a:r>
          </a:p>
          <a:p>
            <a:pPr marL="800100" lvl="1" indent="-457200">
              <a:buFont typeface="Arial" panose="020B0604020202020204" pitchFamily="34" charset="0"/>
              <a:buChar char="•"/>
            </a:pPr>
            <a:r>
              <a:rPr lang="de-DE" dirty="0" smtClean="0"/>
              <a:t>Welche Kompetenzen müssen angehende Lehrkräfte erwerben?</a:t>
            </a:r>
          </a:p>
        </p:txBody>
      </p:sp>
      <p:sp>
        <p:nvSpPr>
          <p:cNvPr id="3" name="Titel 2"/>
          <p:cNvSpPr>
            <a:spLocks noGrp="1"/>
          </p:cNvSpPr>
          <p:nvPr>
            <p:ph type="title"/>
          </p:nvPr>
        </p:nvSpPr>
        <p:spPr/>
        <p:txBody>
          <a:bodyPr/>
          <a:lstStyle/>
          <a:p>
            <a:r>
              <a:rPr lang="de-DE" dirty="0" smtClean="0"/>
              <a:t>Struktur</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54082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DPACK Modell </a:t>
            </a:r>
          </a:p>
          <a:p>
            <a:r>
              <a:rPr lang="de-DE" dirty="0" smtClean="0"/>
              <a:t>Erweitern zu </a:t>
            </a:r>
          </a:p>
          <a:p>
            <a:r>
              <a:rPr lang="de-DE" dirty="0" smtClean="0"/>
              <a:t>AI-PACK Modell?</a:t>
            </a:r>
            <a:endParaRPr lang="de-DE" dirty="0"/>
          </a:p>
        </p:txBody>
      </p:sp>
      <p:sp>
        <p:nvSpPr>
          <p:cNvPr id="3" name="Titel 2"/>
          <p:cNvSpPr>
            <a:spLocks noGrp="1"/>
          </p:cNvSpPr>
          <p:nvPr>
            <p:ph type="title"/>
          </p:nvPr>
        </p:nvSpPr>
        <p:spPr/>
        <p:txBody>
          <a:bodyPr/>
          <a:lstStyle/>
          <a:p>
            <a:r>
              <a:rPr lang="de-DE" dirty="0"/>
              <a:t>Kompetenzentwicklung auf Lehrkraftseite</a:t>
            </a:r>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30</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pic>
        <p:nvPicPr>
          <p:cNvPr id="8" name="Grafik 7"/>
          <p:cNvPicPr>
            <a:picLocks noChangeAspect="1"/>
          </p:cNvPicPr>
          <p:nvPr/>
        </p:nvPicPr>
        <p:blipFill>
          <a:blip r:embed="rId2"/>
          <a:stretch>
            <a:fillRect/>
          </a:stretch>
        </p:blipFill>
        <p:spPr>
          <a:xfrm>
            <a:off x="3032249" y="1636439"/>
            <a:ext cx="3079504" cy="3249538"/>
          </a:xfrm>
          <a:prstGeom prst="rect">
            <a:avLst/>
          </a:prstGeom>
        </p:spPr>
      </p:pic>
      <p:sp>
        <p:nvSpPr>
          <p:cNvPr id="9" name="Textfeld 8"/>
          <p:cNvSpPr txBox="1"/>
          <p:nvPr/>
        </p:nvSpPr>
        <p:spPr>
          <a:xfrm>
            <a:off x="6111753" y="4572847"/>
            <a:ext cx="1704313" cy="300082"/>
          </a:xfrm>
          <a:prstGeom prst="rect">
            <a:avLst/>
          </a:prstGeom>
          <a:noFill/>
        </p:spPr>
        <p:txBody>
          <a:bodyPr wrap="none" rtlCol="0">
            <a:spAutoFit/>
          </a:bodyPr>
          <a:lstStyle/>
          <a:p>
            <a:r>
              <a:rPr lang="de-DE" dirty="0" smtClean="0"/>
              <a:t>(</a:t>
            </a:r>
            <a:r>
              <a:rPr lang="de-DE" dirty="0" err="1" smtClean="0"/>
              <a:t>Huwer</a:t>
            </a:r>
            <a:r>
              <a:rPr lang="de-DE" dirty="0" smtClean="0"/>
              <a:t> et al., 2019)</a:t>
            </a:r>
            <a:endParaRPr lang="de-DE" dirty="0"/>
          </a:p>
        </p:txBody>
      </p:sp>
    </p:spTree>
    <p:extLst>
      <p:ext uri="{BB962C8B-B14F-4D97-AF65-F5344CB8AC3E}">
        <p14:creationId xmlns:p14="http://schemas.microsoft.com/office/powerpoint/2010/main" val="278951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Font typeface="Arial" panose="020B0604020202020204" pitchFamily="34" charset="0"/>
              <a:buChar char="•"/>
            </a:pPr>
            <a:r>
              <a:rPr lang="de-DE" dirty="0" smtClean="0"/>
              <a:t>KI und LLM werden Teil der Gesellschaft bleiben</a:t>
            </a:r>
          </a:p>
          <a:p>
            <a:pPr marL="342900" indent="-342900">
              <a:buFont typeface="Arial" panose="020B0604020202020204" pitchFamily="34" charset="0"/>
              <a:buChar char="•"/>
            </a:pPr>
            <a:r>
              <a:rPr lang="de-DE" dirty="0" smtClean="0"/>
              <a:t>Große Frage: Wie können wir sie bestmöglich nutzen? </a:t>
            </a:r>
          </a:p>
          <a:p>
            <a:pPr marL="685800" lvl="1" indent="-342900">
              <a:buFont typeface="Arial" panose="020B0604020202020204" pitchFamily="34" charset="0"/>
              <a:buChar char="•"/>
            </a:pPr>
            <a:r>
              <a:rPr lang="de-DE" dirty="0" smtClean="0"/>
              <a:t>Einsatz durch Lehrkräfte für Aufgabengestaltung, Feedback, Ähnliches: Erste Evidenz für Lernförderlichkeit </a:t>
            </a:r>
          </a:p>
          <a:p>
            <a:pPr marL="685800" lvl="1" indent="-342900">
              <a:buFont typeface="Arial" panose="020B0604020202020204" pitchFamily="34" charset="0"/>
              <a:buChar char="•"/>
            </a:pPr>
            <a:r>
              <a:rPr lang="de-DE" dirty="0"/>
              <a:t>E</a:t>
            </a:r>
            <a:r>
              <a:rPr lang="de-DE" dirty="0" smtClean="0"/>
              <a:t>ffekte durch Nutzung individueller </a:t>
            </a:r>
            <a:r>
              <a:rPr lang="de-DE" dirty="0" err="1" smtClean="0"/>
              <a:t>SuS</a:t>
            </a:r>
            <a:r>
              <a:rPr lang="de-DE" dirty="0" smtClean="0"/>
              <a:t>: Forschung ist notwendig, um kognitive Prozesse mit der KI zu untersuchen, bzw. unter welchen Bedingungen die KI sowohl lernförderlich, auch als produktivitätsförderlich sein kann</a:t>
            </a:r>
            <a:endParaRPr lang="de-DE" dirty="0"/>
          </a:p>
        </p:txBody>
      </p:sp>
      <p:sp>
        <p:nvSpPr>
          <p:cNvPr id="3" name="Titel 2"/>
          <p:cNvSpPr>
            <a:spLocks noGrp="1"/>
          </p:cNvSpPr>
          <p:nvPr>
            <p:ph type="title"/>
          </p:nvPr>
        </p:nvSpPr>
        <p:spPr/>
        <p:txBody>
          <a:bodyPr/>
          <a:lstStyle/>
          <a:p>
            <a:r>
              <a:rPr lang="de-DE" dirty="0" smtClean="0"/>
              <a:t>Fazit I: Nutzung von KI zum Lernen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31</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1964925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7" y="1707902"/>
            <a:ext cx="8353426" cy="3240361"/>
          </a:xfrm>
        </p:spPr>
        <p:txBody>
          <a:bodyPr/>
          <a:lstStyle/>
          <a:p>
            <a:pPr marL="342900" indent="-342900">
              <a:buFont typeface="Arial" panose="020B0604020202020204" pitchFamily="34" charset="0"/>
              <a:buChar char="•"/>
            </a:pPr>
            <a:r>
              <a:rPr lang="de-DE" dirty="0"/>
              <a:t>Welche Kompetenzen brauchen wir für den Umgang mit technologischen Entwicklungen? </a:t>
            </a:r>
          </a:p>
          <a:p>
            <a:pPr marL="685800" lvl="1" indent="-342900">
              <a:buFont typeface="Arial" panose="020B0604020202020204" pitchFamily="34" charset="0"/>
              <a:buChar char="•"/>
            </a:pPr>
            <a:r>
              <a:rPr lang="de-DE" dirty="0" smtClean="0"/>
              <a:t>Bewertung des Outputs: Critical </a:t>
            </a:r>
            <a:r>
              <a:rPr lang="de-DE" dirty="0" err="1" smtClean="0"/>
              <a:t>thinking</a:t>
            </a:r>
            <a:r>
              <a:rPr lang="de-DE" dirty="0" smtClean="0"/>
              <a:t>, AI </a:t>
            </a:r>
            <a:r>
              <a:rPr lang="de-DE" dirty="0" err="1" smtClean="0"/>
              <a:t>literacy</a:t>
            </a:r>
            <a:r>
              <a:rPr lang="de-DE" dirty="0" smtClean="0"/>
              <a:t>, Schreibkompetenzen (nur wer den Text schreiben kann, kann ihn auch bewerten?)</a:t>
            </a:r>
          </a:p>
          <a:p>
            <a:pPr marL="685800" lvl="1" indent="-342900">
              <a:buFont typeface="Arial" panose="020B0604020202020204" pitchFamily="34" charset="0"/>
              <a:buChar char="•"/>
            </a:pPr>
            <a:r>
              <a:rPr lang="de-DE" dirty="0" smtClean="0"/>
              <a:t>Bewertung der Möglichkeiten/</a:t>
            </a:r>
            <a:r>
              <a:rPr lang="de-DE" dirty="0" err="1" smtClean="0"/>
              <a:t>Use</a:t>
            </a:r>
            <a:r>
              <a:rPr lang="de-DE" dirty="0" smtClean="0"/>
              <a:t> Cases </a:t>
            </a:r>
          </a:p>
          <a:p>
            <a:pPr marL="685800" lvl="1" indent="-342900">
              <a:buFont typeface="Arial" panose="020B0604020202020204" pitchFamily="34" charset="0"/>
              <a:buChar char="•"/>
            </a:pPr>
            <a:r>
              <a:rPr lang="de-DE" dirty="0" err="1" smtClean="0"/>
              <a:t>Prompting</a:t>
            </a:r>
            <a:r>
              <a:rPr lang="de-DE" dirty="0" smtClean="0"/>
              <a:t>/</a:t>
            </a:r>
            <a:r>
              <a:rPr lang="de-DE" dirty="0" err="1" smtClean="0"/>
              <a:t>technological</a:t>
            </a:r>
            <a:r>
              <a:rPr lang="de-DE" dirty="0" smtClean="0"/>
              <a:t> </a:t>
            </a:r>
            <a:r>
              <a:rPr lang="de-DE" dirty="0" err="1" smtClean="0"/>
              <a:t>knowledge</a:t>
            </a:r>
            <a:r>
              <a:rPr lang="de-DE" dirty="0" smtClean="0"/>
              <a:t>  </a:t>
            </a:r>
          </a:p>
          <a:p>
            <a:endParaRPr lang="de-DE" dirty="0"/>
          </a:p>
        </p:txBody>
      </p:sp>
      <p:sp>
        <p:nvSpPr>
          <p:cNvPr id="3" name="Titel 2"/>
          <p:cNvSpPr>
            <a:spLocks noGrp="1"/>
          </p:cNvSpPr>
          <p:nvPr>
            <p:ph type="title"/>
          </p:nvPr>
        </p:nvSpPr>
        <p:spPr/>
        <p:txBody>
          <a:bodyPr/>
          <a:lstStyle/>
          <a:p>
            <a:r>
              <a:rPr lang="de-DE" dirty="0" smtClean="0"/>
              <a:t>Fazit II: Kompetenzen der Zukunft</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32</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149830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7" y="1707902"/>
            <a:ext cx="8353426" cy="3240361"/>
          </a:xfrm>
        </p:spPr>
        <p:txBody>
          <a:bodyPr/>
          <a:lstStyle/>
          <a:p>
            <a:pPr marL="342900" indent="-342900">
              <a:buFont typeface="Arial" panose="020B0604020202020204" pitchFamily="34" charset="0"/>
              <a:buChar char="•"/>
            </a:pPr>
            <a:r>
              <a:rPr lang="de-DE" dirty="0" smtClean="0"/>
              <a:t>Mehr Fokus auf die Einbindung von Lehrkräften in die Forschung zu KI (</a:t>
            </a:r>
            <a:r>
              <a:rPr lang="de-DE" dirty="0" err="1" smtClean="0"/>
              <a:t>Kizilcec</a:t>
            </a:r>
            <a:r>
              <a:rPr lang="de-DE" dirty="0" smtClean="0"/>
              <a:t>, 2023)</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Lernen mit KI kann nur funktionieren, wenn Lehrkräfte (und Dozierende) einbezogen werden </a:t>
            </a:r>
            <a:endParaRPr lang="de-DE" dirty="0"/>
          </a:p>
        </p:txBody>
      </p:sp>
      <p:sp>
        <p:nvSpPr>
          <p:cNvPr id="3" name="Titel 2"/>
          <p:cNvSpPr>
            <a:spLocks noGrp="1"/>
          </p:cNvSpPr>
          <p:nvPr>
            <p:ph type="title"/>
          </p:nvPr>
        </p:nvSpPr>
        <p:spPr/>
        <p:txBody>
          <a:bodyPr/>
          <a:lstStyle/>
          <a:p>
            <a:r>
              <a:rPr lang="de-DE" dirty="0" smtClean="0"/>
              <a:t>Gesamtfazit </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33</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963579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3B7DCA8-3AB7-3049-9DAB-9FA96B6BA312}"/>
              </a:ext>
            </a:extLst>
          </p:cNvPr>
          <p:cNvSpPr>
            <a:spLocks noGrp="1"/>
          </p:cNvSpPr>
          <p:nvPr>
            <p:ph type="title"/>
          </p:nvPr>
        </p:nvSpPr>
        <p:spPr/>
        <p:txBody>
          <a:bodyPr/>
          <a:lstStyle/>
          <a:p>
            <a:r>
              <a:rPr lang="de-DE" dirty="0" smtClean="0"/>
              <a:t>Danke für eure Mitarbeit!</a:t>
            </a:r>
            <a:endParaRPr lang="de-DE" dirty="0"/>
          </a:p>
        </p:txBody>
      </p:sp>
      <p:sp>
        <p:nvSpPr>
          <p:cNvPr id="3" name="Textplatzhalter 2">
            <a:extLst>
              <a:ext uri="{FF2B5EF4-FFF2-40B4-BE49-F238E27FC236}">
                <a16:creationId xmlns="" xmlns:a16="http://schemas.microsoft.com/office/drawing/2014/main" id="{6E00A376-6F61-294A-B020-6EED0CE9FE76}"/>
              </a:ext>
            </a:extLst>
          </p:cNvPr>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529625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C3C2EFF4-D8F7-EE25-FE9D-DEF7B706D51E}"/>
              </a:ext>
            </a:extLst>
          </p:cNvPr>
          <p:cNvSpPr>
            <a:spLocks noGrp="1"/>
          </p:cNvSpPr>
          <p:nvPr>
            <p:ph idx="1"/>
          </p:nvPr>
        </p:nvSpPr>
        <p:spPr>
          <a:xfrm>
            <a:off x="395288" y="1636439"/>
            <a:ext cx="8353426" cy="2520281"/>
          </a:xfrm>
        </p:spPr>
        <p:txBody>
          <a:bodyPr>
            <a:normAutofit/>
          </a:bodyPr>
          <a:lstStyle/>
          <a:p>
            <a:r>
              <a:rPr lang="de-DE" dirty="0"/>
              <a:t>Versuche mit GPT den Schluss eines Schülertextes zu annotieren und dazu ein Feedback zu geben.</a:t>
            </a:r>
          </a:p>
          <a:p>
            <a:endParaRPr lang="de-DE" dirty="0"/>
          </a:p>
        </p:txBody>
      </p:sp>
      <p:sp>
        <p:nvSpPr>
          <p:cNvPr id="3" name="Titel 2">
            <a:extLst>
              <a:ext uri="{FF2B5EF4-FFF2-40B4-BE49-F238E27FC236}">
                <a16:creationId xmlns="" xmlns:a16="http://schemas.microsoft.com/office/drawing/2014/main" id="{1006A872-D463-9C53-9DB1-FB1FFA876436}"/>
              </a:ext>
            </a:extLst>
          </p:cNvPr>
          <p:cNvSpPr>
            <a:spLocks noGrp="1"/>
          </p:cNvSpPr>
          <p:nvPr>
            <p:ph type="title"/>
          </p:nvPr>
        </p:nvSpPr>
        <p:spPr/>
        <p:txBody>
          <a:bodyPr/>
          <a:lstStyle/>
          <a:p>
            <a:r>
              <a:rPr lang="de-DE" dirty="0"/>
              <a:t>Übung</a:t>
            </a:r>
          </a:p>
        </p:txBody>
      </p:sp>
      <p:sp>
        <p:nvSpPr>
          <p:cNvPr id="4" name="Datumsplatzhalter 3">
            <a:extLst>
              <a:ext uri="{FF2B5EF4-FFF2-40B4-BE49-F238E27FC236}">
                <a16:creationId xmlns="" xmlns:a16="http://schemas.microsoft.com/office/drawing/2014/main" id="{D3E4D8F4-3A0F-35DB-0A2D-24AF5A45A090}"/>
              </a:ext>
            </a:extLst>
          </p:cNvPr>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a:extLst>
              <a:ext uri="{FF2B5EF4-FFF2-40B4-BE49-F238E27FC236}">
                <a16:creationId xmlns="" xmlns:a16="http://schemas.microsoft.com/office/drawing/2014/main" id="{93935A6C-CDE3-D762-9902-CA564C4F517B}"/>
              </a:ext>
            </a:extLst>
          </p:cNvPr>
          <p:cNvSpPr>
            <a:spLocks noGrp="1"/>
          </p:cNvSpPr>
          <p:nvPr>
            <p:ph type="sldNum" sz="quarter" idx="12"/>
          </p:nvPr>
        </p:nvSpPr>
        <p:spPr/>
        <p:txBody>
          <a:bodyPr/>
          <a:lstStyle/>
          <a:p>
            <a:fld id="{04DA90AE-A642-9F4D-BA94-82F41D55CFC7}" type="slidenum">
              <a:rPr lang="de-DE" smtClean="0"/>
              <a:pPr/>
              <a:t>35</a:t>
            </a:fld>
            <a:endParaRPr lang="de-DE" dirty="0"/>
          </a:p>
        </p:txBody>
      </p:sp>
      <p:sp>
        <p:nvSpPr>
          <p:cNvPr id="6" name="Textplatzhalter 5">
            <a:extLst>
              <a:ext uri="{FF2B5EF4-FFF2-40B4-BE49-F238E27FC236}">
                <a16:creationId xmlns="" xmlns:a16="http://schemas.microsoft.com/office/drawing/2014/main" id="{565DCF73-AF11-C0AE-608C-082131DCC65A}"/>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 xmlns:a16="http://schemas.microsoft.com/office/drawing/2014/main" id="{1E6D4A7D-AA20-E06C-8352-E63FF9D00E80}"/>
              </a:ext>
            </a:extLst>
          </p:cNvPr>
          <p:cNvSpPr>
            <a:spLocks noGrp="1"/>
          </p:cNvSpPr>
          <p:nvPr>
            <p:ph type="pic" sz="quarter" idx="14"/>
          </p:nvPr>
        </p:nvSpPr>
        <p:spPr/>
      </p:sp>
    </p:spTree>
    <p:extLst>
      <p:ext uri="{BB962C8B-B14F-4D97-AF65-F5344CB8AC3E}">
        <p14:creationId xmlns:p14="http://schemas.microsoft.com/office/powerpoint/2010/main" val="129314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6C6957-8AA6-40A0-AF04-FD4056D901CB}"/>
              </a:ext>
            </a:extLst>
          </p:cNvPr>
          <p:cNvSpPr>
            <a:spLocks noGrp="1"/>
          </p:cNvSpPr>
          <p:nvPr>
            <p:ph type="title"/>
          </p:nvPr>
        </p:nvSpPr>
        <p:spPr/>
        <p:txBody>
          <a:bodyPr/>
          <a:lstStyle/>
          <a:p>
            <a:r>
              <a:rPr lang="de-DE" dirty="0"/>
              <a:t>Ablauf</a:t>
            </a:r>
            <a:endParaRPr lang="de-DE" dirty="0">
              <a:solidFill>
                <a:schemeClr val="tx1">
                  <a:lumMod val="65000"/>
                  <a:lumOff val="35000"/>
                </a:schemeClr>
              </a:solidFill>
            </a:endParaRPr>
          </a:p>
        </p:txBody>
      </p:sp>
      <p:sp>
        <p:nvSpPr>
          <p:cNvPr id="4" name="Date Placeholder 3">
            <a:extLst>
              <a:ext uri="{FF2B5EF4-FFF2-40B4-BE49-F238E27FC236}">
                <a16:creationId xmlns="" xmlns:a16="http://schemas.microsoft.com/office/drawing/2014/main" id="{1BA21987-C442-4CED-AF4B-CBD5166DF37F}"/>
              </a:ext>
            </a:extLst>
          </p:cNvPr>
          <p:cNvSpPr>
            <a:spLocks noGrp="1"/>
          </p:cNvSpPr>
          <p:nvPr>
            <p:ph type="dt" sz="half" idx="10"/>
          </p:nvPr>
        </p:nvSpPr>
        <p:spPr/>
        <p:txBody>
          <a:bodyPr/>
          <a:lstStyle/>
          <a:p>
            <a:fld id="{76532E6F-51A9-4DA2-8EDB-B3F4D06FFD77}" type="datetime1">
              <a:rPr lang="de-DE" smtClean="0"/>
              <a:t>14.06.2023</a:t>
            </a:fld>
            <a:endParaRPr lang="de-DE" dirty="0"/>
          </a:p>
        </p:txBody>
      </p:sp>
      <p:sp>
        <p:nvSpPr>
          <p:cNvPr id="5" name="Slide Number Placeholder 4">
            <a:extLst>
              <a:ext uri="{FF2B5EF4-FFF2-40B4-BE49-F238E27FC236}">
                <a16:creationId xmlns=""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36</a:t>
            </a:fld>
            <a:endParaRPr lang="de-DE"/>
          </a:p>
        </p:txBody>
      </p:sp>
      <p:sp>
        <p:nvSpPr>
          <p:cNvPr id="6" name="Text Placeholder 5">
            <a:extLst>
              <a:ext uri="{FF2B5EF4-FFF2-40B4-BE49-F238E27FC236}">
                <a16:creationId xmlns="" xmlns:a16="http://schemas.microsoft.com/office/drawing/2014/main" id="{31B09329-5E2F-4B26-990A-83430F9B48A3}"/>
              </a:ext>
            </a:extLst>
          </p:cNvPr>
          <p:cNvSpPr>
            <a:spLocks noGrp="1"/>
          </p:cNvSpPr>
          <p:nvPr>
            <p:ph type="body" sz="quarter" idx="13"/>
          </p:nvPr>
        </p:nvSpPr>
        <p:spPr/>
        <p:txBody>
          <a:bodyPr/>
          <a:lstStyle/>
          <a:p>
            <a:endParaRPr lang="de-DE"/>
          </a:p>
        </p:txBody>
      </p:sp>
      <p:graphicFrame>
        <p:nvGraphicFramePr>
          <p:cNvPr id="2" name="Diagramm 1">
            <a:extLst>
              <a:ext uri="{FF2B5EF4-FFF2-40B4-BE49-F238E27FC236}">
                <a16:creationId xmlns="" xmlns:a16="http://schemas.microsoft.com/office/drawing/2014/main" id="{256D3DAC-83A7-2349-14D9-DCA7FB0ECA84}"/>
              </a:ext>
            </a:extLst>
          </p:cNvPr>
          <p:cNvGraphicFramePr/>
          <p:nvPr>
            <p:extLst>
              <p:ext uri="{D42A27DB-BD31-4B8C-83A1-F6EECF244321}">
                <p14:modId xmlns:p14="http://schemas.microsoft.com/office/powerpoint/2010/main" val="4080465658"/>
              </p:ext>
            </p:extLst>
          </p:nvPr>
        </p:nvGraphicFramePr>
        <p:xfrm>
          <a:off x="214312" y="1668078"/>
          <a:ext cx="8472373" cy="326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Schwarz, Dunkelheit enthält.&#10;&#10;Automatisch generierte Beschreibung">
            <a:extLst>
              <a:ext uri="{FF2B5EF4-FFF2-40B4-BE49-F238E27FC236}">
                <a16:creationId xmlns="" xmlns:a16="http://schemas.microsoft.com/office/drawing/2014/main" id="{7BF1693B-89DA-CEFC-0310-5D1D06C52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640" y="1922463"/>
            <a:ext cx="1057046" cy="1057046"/>
          </a:xfrm>
          <a:prstGeom prst="rect">
            <a:avLst/>
          </a:prstGeom>
        </p:spPr>
      </p:pic>
    </p:spTree>
    <p:extLst>
      <p:ext uri="{BB962C8B-B14F-4D97-AF65-F5344CB8AC3E}">
        <p14:creationId xmlns:p14="http://schemas.microsoft.com/office/powerpoint/2010/main" val="2705781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6C6957-8AA6-40A0-AF04-FD4056D901CB}"/>
              </a:ext>
            </a:extLst>
          </p:cNvPr>
          <p:cNvSpPr>
            <a:spLocks noGrp="1"/>
          </p:cNvSpPr>
          <p:nvPr>
            <p:ph type="title"/>
          </p:nvPr>
        </p:nvSpPr>
        <p:spPr/>
        <p:txBody>
          <a:bodyPr/>
          <a:lstStyle/>
          <a:p>
            <a:r>
              <a:rPr lang="de-DE" dirty="0"/>
              <a:t>Ablauf</a:t>
            </a:r>
            <a:endParaRPr lang="de-DE" dirty="0">
              <a:solidFill>
                <a:schemeClr val="tx1">
                  <a:lumMod val="65000"/>
                  <a:lumOff val="35000"/>
                </a:schemeClr>
              </a:solidFill>
            </a:endParaRPr>
          </a:p>
        </p:txBody>
      </p:sp>
      <p:sp>
        <p:nvSpPr>
          <p:cNvPr id="4" name="Date Placeholder 3">
            <a:extLst>
              <a:ext uri="{FF2B5EF4-FFF2-40B4-BE49-F238E27FC236}">
                <a16:creationId xmlns="" xmlns:a16="http://schemas.microsoft.com/office/drawing/2014/main" id="{1BA21987-C442-4CED-AF4B-CBD5166DF37F}"/>
              </a:ext>
            </a:extLst>
          </p:cNvPr>
          <p:cNvSpPr>
            <a:spLocks noGrp="1"/>
          </p:cNvSpPr>
          <p:nvPr>
            <p:ph type="dt" sz="half" idx="10"/>
          </p:nvPr>
        </p:nvSpPr>
        <p:spPr/>
        <p:txBody>
          <a:bodyPr/>
          <a:lstStyle/>
          <a:p>
            <a:fld id="{76532E6F-51A9-4DA2-8EDB-B3F4D06FFD77}" type="datetime1">
              <a:rPr lang="de-DE" smtClean="0"/>
              <a:t>14.06.2023</a:t>
            </a:fld>
            <a:endParaRPr lang="de-DE" dirty="0"/>
          </a:p>
        </p:txBody>
      </p:sp>
      <p:sp>
        <p:nvSpPr>
          <p:cNvPr id="5" name="Slide Number Placeholder 4">
            <a:extLst>
              <a:ext uri="{FF2B5EF4-FFF2-40B4-BE49-F238E27FC236}">
                <a16:creationId xmlns=""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37</a:t>
            </a:fld>
            <a:endParaRPr lang="de-DE"/>
          </a:p>
        </p:txBody>
      </p:sp>
      <p:sp>
        <p:nvSpPr>
          <p:cNvPr id="6" name="Text Placeholder 5">
            <a:extLst>
              <a:ext uri="{FF2B5EF4-FFF2-40B4-BE49-F238E27FC236}">
                <a16:creationId xmlns="" xmlns:a16="http://schemas.microsoft.com/office/drawing/2014/main" id="{31B09329-5E2F-4B26-990A-83430F9B48A3}"/>
              </a:ext>
            </a:extLst>
          </p:cNvPr>
          <p:cNvSpPr>
            <a:spLocks noGrp="1"/>
          </p:cNvSpPr>
          <p:nvPr>
            <p:ph type="body" sz="quarter" idx="13"/>
          </p:nvPr>
        </p:nvSpPr>
        <p:spPr/>
        <p:txBody>
          <a:bodyPr/>
          <a:lstStyle/>
          <a:p>
            <a:endParaRPr lang="de-DE"/>
          </a:p>
        </p:txBody>
      </p:sp>
      <p:graphicFrame>
        <p:nvGraphicFramePr>
          <p:cNvPr id="2" name="Diagramm 1">
            <a:extLst>
              <a:ext uri="{FF2B5EF4-FFF2-40B4-BE49-F238E27FC236}">
                <a16:creationId xmlns="" xmlns:a16="http://schemas.microsoft.com/office/drawing/2014/main" id="{256D3DAC-83A7-2349-14D9-DCA7FB0ECA84}"/>
              </a:ext>
            </a:extLst>
          </p:cNvPr>
          <p:cNvGraphicFramePr/>
          <p:nvPr/>
        </p:nvGraphicFramePr>
        <p:xfrm>
          <a:off x="214312" y="1668078"/>
          <a:ext cx="8472373" cy="326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Schwarz, Dunkelheit enthält.&#10;&#10;Automatisch generierte Beschreibung">
            <a:extLst>
              <a:ext uri="{FF2B5EF4-FFF2-40B4-BE49-F238E27FC236}">
                <a16:creationId xmlns="" xmlns:a16="http://schemas.microsoft.com/office/drawing/2014/main" id="{7BF1693B-89DA-CEFC-0310-5D1D06C52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640" y="1922463"/>
            <a:ext cx="1057046" cy="1057046"/>
          </a:xfrm>
          <a:prstGeom prst="rect">
            <a:avLst/>
          </a:prstGeom>
        </p:spPr>
      </p:pic>
    </p:spTree>
    <p:extLst>
      <p:ext uri="{BB962C8B-B14F-4D97-AF65-F5344CB8AC3E}">
        <p14:creationId xmlns:p14="http://schemas.microsoft.com/office/powerpoint/2010/main" val="2556336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 xmlns:a16="http://schemas.microsoft.com/office/drawing/2014/main" id="{A156D7D3-7124-A14C-B96C-57CB564C80DC}"/>
              </a:ext>
            </a:extLst>
          </p:cNvPr>
          <p:cNvSpPr txBox="1"/>
          <p:nvPr/>
        </p:nvSpPr>
        <p:spPr>
          <a:xfrm>
            <a:off x="395288" y="1305136"/>
            <a:ext cx="2520742" cy="230832"/>
          </a:xfrm>
          <a:prstGeom prst="rect">
            <a:avLst/>
          </a:prstGeom>
          <a:noFill/>
        </p:spPr>
        <p:txBody>
          <a:bodyPr wrap="square" lIns="0" rtlCol="0">
            <a:spAutoFit/>
          </a:bodyPr>
          <a:lstStyle/>
          <a:p>
            <a:r>
              <a:rPr lang="de-DE" sz="900" i="1" dirty="0">
                <a:latin typeface="Linotype Syntax Com Light" panose="020B0403020202020204" pitchFamily="34" charset="77"/>
              </a:rPr>
              <a:t>Tabelle 1. </a:t>
            </a:r>
            <a:r>
              <a:rPr lang="de-DE" sz="900" dirty="0">
                <a:latin typeface="Linotype Syntax Com Light" panose="020B0403020202020204" pitchFamily="34" charset="77"/>
              </a:rPr>
              <a:t>Text einfügen</a:t>
            </a:r>
          </a:p>
        </p:txBody>
      </p:sp>
      <p:graphicFrame>
        <p:nvGraphicFramePr>
          <p:cNvPr id="5" name="Tabelle 4">
            <a:extLst>
              <a:ext uri="{FF2B5EF4-FFF2-40B4-BE49-F238E27FC236}">
                <a16:creationId xmlns="" xmlns:a16="http://schemas.microsoft.com/office/drawing/2014/main" id="{02EC3D50-202A-D949-AE53-0C88D20E4881}"/>
              </a:ext>
            </a:extLst>
          </p:cNvPr>
          <p:cNvGraphicFramePr>
            <a:graphicFrameLocks noGrp="1"/>
          </p:cNvGraphicFramePr>
          <p:nvPr>
            <p:extLst>
              <p:ext uri="{D42A27DB-BD31-4B8C-83A1-F6EECF244321}">
                <p14:modId xmlns:p14="http://schemas.microsoft.com/office/powerpoint/2010/main" val="1107181079"/>
              </p:ext>
            </p:extLst>
          </p:nvPr>
        </p:nvGraphicFramePr>
        <p:xfrm>
          <a:off x="395290" y="1636713"/>
          <a:ext cx="4176710" cy="1908504"/>
        </p:xfrm>
        <a:graphic>
          <a:graphicData uri="http://schemas.openxmlformats.org/drawingml/2006/table">
            <a:tbl>
              <a:tblPr firstRow="1" bandRow="1">
                <a:tableStyleId>{073A0DAA-6AF3-43AB-8588-CEC1D06C72B9}</a:tableStyleId>
              </a:tblPr>
              <a:tblGrid>
                <a:gridCol w="582722">
                  <a:extLst>
                    <a:ext uri="{9D8B030D-6E8A-4147-A177-3AD203B41FA5}">
                      <a16:colId xmlns="" xmlns:a16="http://schemas.microsoft.com/office/drawing/2014/main" val="1295873945"/>
                    </a:ext>
                  </a:extLst>
                </a:gridCol>
                <a:gridCol w="598998">
                  <a:extLst>
                    <a:ext uri="{9D8B030D-6E8A-4147-A177-3AD203B41FA5}">
                      <a16:colId xmlns="" xmlns:a16="http://schemas.microsoft.com/office/drawing/2014/main" val="3587692688"/>
                    </a:ext>
                  </a:extLst>
                </a:gridCol>
                <a:gridCol w="598998">
                  <a:extLst>
                    <a:ext uri="{9D8B030D-6E8A-4147-A177-3AD203B41FA5}">
                      <a16:colId xmlns="" xmlns:a16="http://schemas.microsoft.com/office/drawing/2014/main" val="3351249727"/>
                    </a:ext>
                  </a:extLst>
                </a:gridCol>
                <a:gridCol w="598998">
                  <a:extLst>
                    <a:ext uri="{9D8B030D-6E8A-4147-A177-3AD203B41FA5}">
                      <a16:colId xmlns="" xmlns:a16="http://schemas.microsoft.com/office/drawing/2014/main" val="2548210834"/>
                    </a:ext>
                  </a:extLst>
                </a:gridCol>
                <a:gridCol w="598998">
                  <a:extLst>
                    <a:ext uri="{9D8B030D-6E8A-4147-A177-3AD203B41FA5}">
                      <a16:colId xmlns="" xmlns:a16="http://schemas.microsoft.com/office/drawing/2014/main" val="3640503620"/>
                    </a:ext>
                  </a:extLst>
                </a:gridCol>
                <a:gridCol w="598998">
                  <a:extLst>
                    <a:ext uri="{9D8B030D-6E8A-4147-A177-3AD203B41FA5}">
                      <a16:colId xmlns="" xmlns:a16="http://schemas.microsoft.com/office/drawing/2014/main" val="4235301180"/>
                    </a:ext>
                  </a:extLst>
                </a:gridCol>
                <a:gridCol w="598998">
                  <a:extLst>
                    <a:ext uri="{9D8B030D-6E8A-4147-A177-3AD203B41FA5}">
                      <a16:colId xmlns="" xmlns:a16="http://schemas.microsoft.com/office/drawing/2014/main" val="630387174"/>
                    </a:ext>
                  </a:extLst>
                </a:gridCol>
              </a:tblGrid>
              <a:tr h="237123">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tc>
                  <a:txBody>
                    <a:bodyPr/>
                    <a:lstStyle/>
                    <a:p>
                      <a:pPr algn="ctr"/>
                      <a:r>
                        <a:rPr lang="de-DE" sz="1050" b="0" i="0" dirty="0">
                          <a:solidFill>
                            <a:schemeClr val="bg1"/>
                          </a:solidFill>
                          <a:latin typeface="Linotype Syntax Com Medium" panose="020B0604020202020204" pitchFamily="34" charset="0"/>
                        </a:rPr>
                        <a:t>Tabelle</a:t>
                      </a:r>
                    </a:p>
                  </a:txBody>
                  <a:tcPr marL="68580" marR="68580" marT="34290" marB="34290" anchor="ctr">
                    <a:solidFill>
                      <a:srgbClr val="003D7C"/>
                    </a:solidFill>
                  </a:tcPr>
                </a:tc>
                <a:extLst>
                  <a:ext uri="{0D108BD9-81ED-4DB2-BD59-A6C34878D82A}">
                    <a16:rowId xmlns="" xmlns:a16="http://schemas.microsoft.com/office/drawing/2014/main" val="2414046805"/>
                  </a:ext>
                </a:extLst>
              </a:tr>
              <a:tr h="261681">
                <a:tc>
                  <a:txBody>
                    <a:bodyPr/>
                    <a:lstStyle/>
                    <a:p>
                      <a:pPr algn="ctr"/>
                      <a:r>
                        <a:rPr lang="de-DE" sz="900" b="0" i="0" dirty="0">
                          <a:latin typeface="Linotype Syntax Com" panose="020B0604020202020204" pitchFamily="34" charset="0"/>
                        </a:rPr>
                        <a:t>Text</a:t>
                      </a:r>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tc>
                  <a:txBody>
                    <a:bodyPr/>
                    <a:lstStyle/>
                    <a:p>
                      <a:pPr algn="ctr"/>
                      <a:r>
                        <a:rPr lang="de-DE" sz="900" b="0" i="0" dirty="0">
                          <a:latin typeface="Linotype Syntax Com" panose="020B0604020202020204" pitchFamily="34" charset="0"/>
                        </a:rPr>
                        <a:t>Text</a:t>
                      </a:r>
                      <a:endParaRPr lang="de-DE" sz="900" dirty="0"/>
                    </a:p>
                  </a:txBody>
                  <a:tcPr marL="68580" marR="68580" marT="34290" marB="34290" anchor="ctr">
                    <a:solidFill>
                      <a:schemeClr val="bg1">
                        <a:lumMod val="95000"/>
                      </a:schemeClr>
                    </a:solidFill>
                  </a:tcPr>
                </a:tc>
                <a:extLst>
                  <a:ext uri="{0D108BD9-81ED-4DB2-BD59-A6C34878D82A}">
                    <a16:rowId xmlns="" xmlns:a16="http://schemas.microsoft.com/office/drawing/2014/main" val="1893348465"/>
                  </a:ext>
                </a:extLst>
              </a:tr>
              <a:tr h="265266">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extLst>
                  <a:ext uri="{0D108BD9-81ED-4DB2-BD59-A6C34878D82A}">
                    <a16:rowId xmlns="" xmlns:a16="http://schemas.microsoft.com/office/drawing/2014/main" val="2004346937"/>
                  </a:ext>
                </a:extLst>
              </a:tr>
              <a:tr h="265266">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extLst>
                  <a:ext uri="{0D108BD9-81ED-4DB2-BD59-A6C34878D82A}">
                    <a16:rowId xmlns="" xmlns:a16="http://schemas.microsoft.com/office/drawing/2014/main" val="188385424"/>
                  </a:ext>
                </a:extLst>
              </a:tr>
              <a:tr h="265266">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extLst>
                  <a:ext uri="{0D108BD9-81ED-4DB2-BD59-A6C34878D82A}">
                    <a16:rowId xmlns="" xmlns:a16="http://schemas.microsoft.com/office/drawing/2014/main" val="2132320439"/>
                  </a:ext>
                </a:extLst>
              </a:tr>
              <a:tr h="265266">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tc>
                  <a:txBody>
                    <a:bodyPr/>
                    <a:lstStyle/>
                    <a:p>
                      <a:endParaRPr lang="de-DE" sz="1400" dirty="0"/>
                    </a:p>
                  </a:txBody>
                  <a:tcPr marL="68580" marR="68580" marT="34290" marB="34290">
                    <a:solidFill>
                      <a:schemeClr val="bg1">
                        <a:lumMod val="95000"/>
                      </a:schemeClr>
                    </a:solidFill>
                  </a:tcPr>
                </a:tc>
                <a:extLst>
                  <a:ext uri="{0D108BD9-81ED-4DB2-BD59-A6C34878D82A}">
                    <a16:rowId xmlns="" xmlns:a16="http://schemas.microsoft.com/office/drawing/2014/main" val="1480392521"/>
                  </a:ext>
                </a:extLst>
              </a:tr>
              <a:tr h="265266">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tc>
                  <a:txBody>
                    <a:bodyPr/>
                    <a:lstStyle/>
                    <a:p>
                      <a:endParaRPr lang="de-DE" sz="1400" dirty="0"/>
                    </a:p>
                  </a:txBody>
                  <a:tcPr marL="68580" marR="68580" marT="34290" marB="34290">
                    <a:solidFill>
                      <a:schemeClr val="bg1">
                        <a:lumMod val="85000"/>
                      </a:schemeClr>
                    </a:solidFill>
                  </a:tcPr>
                </a:tc>
                <a:extLst>
                  <a:ext uri="{0D108BD9-81ED-4DB2-BD59-A6C34878D82A}">
                    <a16:rowId xmlns="" xmlns:a16="http://schemas.microsoft.com/office/drawing/2014/main" val="2101655666"/>
                  </a:ext>
                </a:extLst>
              </a:tr>
            </a:tbl>
          </a:graphicData>
        </a:graphic>
      </p:graphicFrame>
      <p:sp>
        <p:nvSpPr>
          <p:cNvPr id="6" name="Bildplatzhalter 5">
            <a:extLst>
              <a:ext uri="{FF2B5EF4-FFF2-40B4-BE49-F238E27FC236}">
                <a16:creationId xmlns="" xmlns:a16="http://schemas.microsoft.com/office/drawing/2014/main" id="{F7F8638B-9945-D543-95AD-94BA65C76B2F}"/>
              </a:ext>
            </a:extLst>
          </p:cNvPr>
          <p:cNvSpPr>
            <a:spLocks noGrp="1"/>
          </p:cNvSpPr>
          <p:nvPr>
            <p:ph type="pic" sz="quarter" idx="14"/>
          </p:nvPr>
        </p:nvSpPr>
        <p:spPr/>
      </p:sp>
      <p:sp>
        <p:nvSpPr>
          <p:cNvPr id="15" name="Titel 1">
            <a:extLst>
              <a:ext uri="{FF2B5EF4-FFF2-40B4-BE49-F238E27FC236}">
                <a16:creationId xmlns="" xmlns:a16="http://schemas.microsoft.com/office/drawing/2014/main" id="{2E45BA82-1BAA-5343-BD99-B27447BA3D12}"/>
              </a:ext>
            </a:extLst>
          </p:cNvPr>
          <p:cNvSpPr>
            <a:spLocks noGrp="1"/>
          </p:cNvSpPr>
          <p:nvPr>
            <p:ph type="title"/>
          </p:nvPr>
        </p:nvSpPr>
        <p:spPr>
          <a:xfrm>
            <a:off x="395288" y="915988"/>
            <a:ext cx="8424712" cy="288404"/>
          </a:xfrm>
        </p:spPr>
        <p:txBody>
          <a:bodyPr>
            <a:normAutofit fontScale="90000"/>
          </a:bodyPr>
          <a:lstStyle/>
          <a:p>
            <a:r>
              <a:rPr lang="de-DE" sz="2100" dirty="0"/>
              <a:t>Beispieltabelle</a:t>
            </a:r>
          </a:p>
        </p:txBody>
      </p:sp>
    </p:spTree>
    <p:extLst>
      <p:ext uri="{BB962C8B-B14F-4D97-AF65-F5344CB8AC3E}">
        <p14:creationId xmlns:p14="http://schemas.microsoft.com/office/powerpoint/2010/main" val="3909165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6C6957-8AA6-40A0-AF04-FD4056D901CB}"/>
              </a:ext>
            </a:extLst>
          </p:cNvPr>
          <p:cNvSpPr>
            <a:spLocks noGrp="1"/>
          </p:cNvSpPr>
          <p:nvPr>
            <p:ph type="title"/>
          </p:nvPr>
        </p:nvSpPr>
        <p:spPr/>
        <p:txBody>
          <a:bodyPr/>
          <a:lstStyle/>
          <a:p>
            <a:r>
              <a:rPr lang="de-DE" dirty="0"/>
              <a:t>Ablauf</a:t>
            </a:r>
            <a:endParaRPr lang="de-DE" dirty="0">
              <a:solidFill>
                <a:schemeClr val="tx1">
                  <a:lumMod val="65000"/>
                  <a:lumOff val="35000"/>
                </a:schemeClr>
              </a:solidFill>
            </a:endParaRPr>
          </a:p>
        </p:txBody>
      </p:sp>
      <p:sp>
        <p:nvSpPr>
          <p:cNvPr id="4" name="Date Placeholder 3">
            <a:extLst>
              <a:ext uri="{FF2B5EF4-FFF2-40B4-BE49-F238E27FC236}">
                <a16:creationId xmlns="" xmlns:a16="http://schemas.microsoft.com/office/drawing/2014/main" id="{1BA21987-C442-4CED-AF4B-CBD5166DF37F}"/>
              </a:ext>
            </a:extLst>
          </p:cNvPr>
          <p:cNvSpPr>
            <a:spLocks noGrp="1"/>
          </p:cNvSpPr>
          <p:nvPr>
            <p:ph type="dt" sz="half" idx="10"/>
          </p:nvPr>
        </p:nvSpPr>
        <p:spPr/>
        <p:txBody>
          <a:bodyPr/>
          <a:lstStyle/>
          <a:p>
            <a:fld id="{76532E6F-51A9-4DA2-8EDB-B3F4D06FFD77}" type="datetime1">
              <a:rPr lang="de-DE" smtClean="0"/>
              <a:t>14.06.2023</a:t>
            </a:fld>
            <a:endParaRPr lang="de-DE" dirty="0"/>
          </a:p>
        </p:txBody>
      </p:sp>
      <p:sp>
        <p:nvSpPr>
          <p:cNvPr id="5" name="Slide Number Placeholder 4">
            <a:extLst>
              <a:ext uri="{FF2B5EF4-FFF2-40B4-BE49-F238E27FC236}">
                <a16:creationId xmlns="" xmlns:a16="http://schemas.microsoft.com/office/drawing/2014/main" id="{DDA63053-7ACB-49A6-8C8E-93CD3627626C}"/>
              </a:ext>
            </a:extLst>
          </p:cNvPr>
          <p:cNvSpPr>
            <a:spLocks noGrp="1"/>
          </p:cNvSpPr>
          <p:nvPr>
            <p:ph type="sldNum" sz="quarter" idx="12"/>
          </p:nvPr>
        </p:nvSpPr>
        <p:spPr/>
        <p:txBody>
          <a:bodyPr/>
          <a:lstStyle/>
          <a:p>
            <a:fld id="{9B5893FA-89A7-4B40-83FD-D5604A42A467}" type="slidenum">
              <a:rPr lang="de-DE" smtClean="0"/>
              <a:t>39</a:t>
            </a:fld>
            <a:endParaRPr lang="de-DE"/>
          </a:p>
        </p:txBody>
      </p:sp>
      <p:sp>
        <p:nvSpPr>
          <p:cNvPr id="6" name="Text Placeholder 5">
            <a:extLst>
              <a:ext uri="{FF2B5EF4-FFF2-40B4-BE49-F238E27FC236}">
                <a16:creationId xmlns="" xmlns:a16="http://schemas.microsoft.com/office/drawing/2014/main" id="{31B09329-5E2F-4B26-990A-83430F9B48A3}"/>
              </a:ext>
            </a:extLst>
          </p:cNvPr>
          <p:cNvSpPr>
            <a:spLocks noGrp="1"/>
          </p:cNvSpPr>
          <p:nvPr>
            <p:ph type="body" sz="quarter" idx="13"/>
          </p:nvPr>
        </p:nvSpPr>
        <p:spPr/>
        <p:txBody>
          <a:bodyPr/>
          <a:lstStyle/>
          <a:p>
            <a:endParaRPr lang="de-DE"/>
          </a:p>
        </p:txBody>
      </p:sp>
      <p:graphicFrame>
        <p:nvGraphicFramePr>
          <p:cNvPr id="2" name="Diagramm 1">
            <a:extLst>
              <a:ext uri="{FF2B5EF4-FFF2-40B4-BE49-F238E27FC236}">
                <a16:creationId xmlns="" xmlns:a16="http://schemas.microsoft.com/office/drawing/2014/main" id="{256D3DAC-83A7-2349-14D9-DCA7FB0ECA84}"/>
              </a:ext>
            </a:extLst>
          </p:cNvPr>
          <p:cNvGraphicFramePr/>
          <p:nvPr/>
        </p:nvGraphicFramePr>
        <p:xfrm>
          <a:off x="214312" y="1668078"/>
          <a:ext cx="8472373" cy="326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Schwarz, Dunkelheit enthält.&#10;&#10;Automatisch generierte Beschreibung">
            <a:extLst>
              <a:ext uri="{FF2B5EF4-FFF2-40B4-BE49-F238E27FC236}">
                <a16:creationId xmlns="" xmlns:a16="http://schemas.microsoft.com/office/drawing/2014/main" id="{7BF1693B-89DA-CEFC-0310-5D1D06C52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640" y="1922463"/>
            <a:ext cx="1057046" cy="1057046"/>
          </a:xfrm>
          <a:prstGeom prst="rect">
            <a:avLst/>
          </a:prstGeom>
        </p:spPr>
      </p:pic>
    </p:spTree>
    <p:extLst>
      <p:ext uri="{BB962C8B-B14F-4D97-AF65-F5344CB8AC3E}">
        <p14:creationId xmlns:p14="http://schemas.microsoft.com/office/powerpoint/2010/main" val="56823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4"/>
          </p:nvPr>
        </p:nvSpPr>
        <p:spPr/>
      </p:sp>
      <p:sp>
        <p:nvSpPr>
          <p:cNvPr id="3" name="Titel 2"/>
          <p:cNvSpPr>
            <a:spLocks noGrp="1"/>
          </p:cNvSpPr>
          <p:nvPr>
            <p:ph type="title"/>
          </p:nvPr>
        </p:nvSpPr>
        <p:spPr/>
        <p:txBody>
          <a:bodyPr/>
          <a:lstStyle/>
          <a:p>
            <a:r>
              <a:rPr lang="de-DE" dirty="0" smtClean="0"/>
              <a:t>Einführung</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4</a:t>
            </a:fld>
            <a:endParaRPr lang="de-DE" dirty="0"/>
          </a:p>
        </p:txBody>
      </p:sp>
      <p:sp>
        <p:nvSpPr>
          <p:cNvPr id="11" name="Textplatzhalter 10"/>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655225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A0C348B8-5CCF-498A-8B3E-D10FB04589FA}"/>
              </a:ext>
            </a:extLst>
          </p:cNvPr>
          <p:cNvSpPr>
            <a:spLocks noGrp="1"/>
          </p:cNvSpPr>
          <p:nvPr>
            <p:ph type="title"/>
          </p:nvPr>
        </p:nvSpPr>
        <p:spPr/>
        <p:txBody>
          <a:bodyPr/>
          <a:lstStyle/>
          <a:p>
            <a:r>
              <a:rPr lang="de-DE" dirty="0"/>
              <a:t>Ergebnisse: Textbewertung</a:t>
            </a:r>
          </a:p>
        </p:txBody>
      </p:sp>
      <p:graphicFrame>
        <p:nvGraphicFramePr>
          <p:cNvPr id="5" name="Inhaltsplatzhalter 4">
            <a:extLst>
              <a:ext uri="{FF2B5EF4-FFF2-40B4-BE49-F238E27FC236}">
                <a16:creationId xmlns="" xmlns:a16="http://schemas.microsoft.com/office/drawing/2014/main" id="{0A4E3270-38BB-45D2-8263-460221703A22}"/>
              </a:ext>
            </a:extLst>
          </p:cNvPr>
          <p:cNvGraphicFramePr>
            <a:graphicFrameLocks noGrp="1"/>
          </p:cNvGraphicFramePr>
          <p:nvPr>
            <p:ph idx="1"/>
          </p:nvPr>
        </p:nvGraphicFramePr>
        <p:xfrm>
          <a:off x="1974580" y="1259889"/>
          <a:ext cx="3997678" cy="4227482"/>
        </p:xfrm>
        <a:graphic>
          <a:graphicData uri="http://schemas.openxmlformats.org/drawingml/2006/table">
            <a:tbl>
              <a:tblPr firstRow="1" firstCol="1" bandRow="1">
                <a:tableStyleId>{7DF18680-E054-41AD-8BC1-D1AEF772440D}</a:tableStyleId>
              </a:tblPr>
              <a:tblGrid>
                <a:gridCol w="999199">
                  <a:extLst>
                    <a:ext uri="{9D8B030D-6E8A-4147-A177-3AD203B41FA5}">
                      <a16:colId xmlns="" xmlns:a16="http://schemas.microsoft.com/office/drawing/2014/main" val="2354155671"/>
                    </a:ext>
                  </a:extLst>
                </a:gridCol>
                <a:gridCol w="999199">
                  <a:extLst>
                    <a:ext uri="{9D8B030D-6E8A-4147-A177-3AD203B41FA5}">
                      <a16:colId xmlns="" xmlns:a16="http://schemas.microsoft.com/office/drawing/2014/main" val="3963922840"/>
                    </a:ext>
                  </a:extLst>
                </a:gridCol>
                <a:gridCol w="999640">
                  <a:extLst>
                    <a:ext uri="{9D8B030D-6E8A-4147-A177-3AD203B41FA5}">
                      <a16:colId xmlns="" xmlns:a16="http://schemas.microsoft.com/office/drawing/2014/main" val="121212410"/>
                    </a:ext>
                  </a:extLst>
                </a:gridCol>
                <a:gridCol w="999640">
                  <a:extLst>
                    <a:ext uri="{9D8B030D-6E8A-4147-A177-3AD203B41FA5}">
                      <a16:colId xmlns="" xmlns:a16="http://schemas.microsoft.com/office/drawing/2014/main" val="2109426797"/>
                    </a:ext>
                  </a:extLst>
                </a:gridCol>
              </a:tblGrid>
              <a:tr h="169786">
                <a:tc>
                  <a:txBody>
                    <a:bodyPr/>
                    <a:lstStyle/>
                    <a:p>
                      <a:pPr>
                        <a:lnSpc>
                          <a:spcPct val="100000"/>
                        </a:lnSpc>
                        <a:spcAft>
                          <a:spcPts val="0"/>
                        </a:spcAft>
                      </a:pPr>
                      <a:r>
                        <a:rPr lang="de-DE" sz="1100">
                          <a:effectLst/>
                        </a:rPr>
                        <a:t>Predictors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B</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SE</a:t>
                      </a:r>
                      <a:r>
                        <a:rPr lang="de-DE" sz="1100" baseline="-25000">
                          <a:effectLst/>
                        </a:rPr>
                        <a:t>B</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p</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3470429863"/>
                  </a:ext>
                </a:extLst>
              </a:tr>
              <a:tr h="169786">
                <a:tc gridSpan="4">
                  <a:txBody>
                    <a:bodyPr/>
                    <a:lstStyle/>
                    <a:p>
                      <a:pPr>
                        <a:lnSpc>
                          <a:spcPct val="100000"/>
                        </a:lnSpc>
                        <a:spcAft>
                          <a:spcPts val="0"/>
                        </a:spcAft>
                      </a:pPr>
                      <a:r>
                        <a:rPr lang="de-DE" sz="1100">
                          <a:effectLst/>
                        </a:rPr>
                        <a:t>Overall score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 xmlns:a16="http://schemas.microsoft.com/office/drawing/2014/main" val="2329466306"/>
                  </a:ext>
                </a:extLst>
              </a:tr>
              <a:tr h="169786">
                <a:tc>
                  <a:txBody>
                    <a:bodyPr/>
                    <a:lstStyle/>
                    <a:p>
                      <a:pPr>
                        <a:lnSpc>
                          <a:spcPct val="100000"/>
                        </a:lnSpc>
                        <a:spcAft>
                          <a:spcPts val="0"/>
                        </a:spcAft>
                      </a:pPr>
                      <a:r>
                        <a:rPr lang="de-DE" sz="1100">
                          <a:effectLst/>
                        </a:rPr>
                        <a:t>(Intercept)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3.18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808797870"/>
                  </a:ext>
                </a:extLst>
              </a:tr>
              <a:tr h="169786">
                <a:tc>
                  <a:txBody>
                    <a:bodyPr/>
                    <a:lstStyle/>
                    <a:p>
                      <a:pPr>
                        <a:lnSpc>
                          <a:spcPct val="100000"/>
                        </a:lnSpc>
                        <a:spcAft>
                          <a:spcPts val="0"/>
                        </a:spcAft>
                      </a:pPr>
                      <a:r>
                        <a:rPr lang="de-DE" sz="1100">
                          <a:effectLst/>
                        </a:rPr>
                        <a:t>Real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dirty="0">
                          <a:effectLst/>
                        </a:rPr>
                        <a:t>0.31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.029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847525447"/>
                  </a:ext>
                </a:extLst>
              </a:tr>
              <a:tr h="320139">
                <a:tc>
                  <a:txBody>
                    <a:bodyPr/>
                    <a:lstStyle/>
                    <a:p>
                      <a:pPr>
                        <a:lnSpc>
                          <a:spcPct val="100000"/>
                        </a:lnSpc>
                        <a:spcAft>
                          <a:spcPts val="0"/>
                        </a:spcAft>
                      </a:pPr>
                      <a:r>
                        <a:rPr lang="de-DE" sz="1100">
                          <a:effectLst/>
                        </a:rPr>
                        <a:t>Assumed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0.08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.597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3988639283"/>
                  </a:ext>
                </a:extLst>
              </a:tr>
              <a:tr h="169786">
                <a:tc>
                  <a:txBody>
                    <a:bodyPr/>
                    <a:lstStyle/>
                    <a:p>
                      <a:pPr>
                        <a:lnSpc>
                          <a:spcPct val="100000"/>
                        </a:lnSpc>
                        <a:spcAft>
                          <a:spcPts val="0"/>
                        </a:spcAft>
                      </a:pPr>
                      <a:r>
                        <a:rPr lang="de-DE" sz="1100">
                          <a:effectLst/>
                        </a:rPr>
                        <a:t>Text quality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1.67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1355037689"/>
                  </a:ext>
                </a:extLst>
              </a:tr>
              <a:tr h="169786">
                <a:tc gridSpan="4">
                  <a:txBody>
                    <a:bodyPr/>
                    <a:lstStyle/>
                    <a:p>
                      <a:pPr>
                        <a:lnSpc>
                          <a:spcPct val="100000"/>
                        </a:lnSpc>
                        <a:spcAft>
                          <a:spcPts val="0"/>
                        </a:spcAft>
                      </a:pPr>
                      <a:r>
                        <a:rPr lang="de-DE" sz="1100">
                          <a:effectLst/>
                        </a:rPr>
                        <a:t>Language score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 xmlns:a16="http://schemas.microsoft.com/office/drawing/2014/main" val="112039492"/>
                  </a:ext>
                </a:extLst>
              </a:tr>
              <a:tr h="169786">
                <a:tc>
                  <a:txBody>
                    <a:bodyPr/>
                    <a:lstStyle/>
                    <a:p>
                      <a:pPr>
                        <a:lnSpc>
                          <a:spcPct val="100000"/>
                        </a:lnSpc>
                        <a:spcAft>
                          <a:spcPts val="0"/>
                        </a:spcAft>
                      </a:pPr>
                      <a:r>
                        <a:rPr lang="de-DE" sz="1100">
                          <a:effectLst/>
                        </a:rPr>
                        <a:t>(Intercept)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2.92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671198061"/>
                  </a:ext>
                </a:extLst>
              </a:tr>
              <a:tr h="169786">
                <a:tc>
                  <a:txBody>
                    <a:bodyPr/>
                    <a:lstStyle/>
                    <a:p>
                      <a:pPr>
                        <a:lnSpc>
                          <a:spcPct val="100000"/>
                        </a:lnSpc>
                        <a:spcAft>
                          <a:spcPts val="0"/>
                        </a:spcAft>
                      </a:pPr>
                      <a:r>
                        <a:rPr lang="de-DE" sz="1100">
                          <a:effectLst/>
                        </a:rPr>
                        <a:t>Real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0.25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.125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1826942553"/>
                  </a:ext>
                </a:extLst>
              </a:tr>
              <a:tr h="320139">
                <a:tc>
                  <a:txBody>
                    <a:bodyPr/>
                    <a:lstStyle/>
                    <a:p>
                      <a:pPr>
                        <a:lnSpc>
                          <a:spcPct val="100000"/>
                        </a:lnSpc>
                        <a:spcAft>
                          <a:spcPts val="0"/>
                        </a:spcAft>
                      </a:pPr>
                      <a:r>
                        <a:rPr lang="de-DE" sz="1100">
                          <a:effectLst/>
                        </a:rPr>
                        <a:t>Assumed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.520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41160393"/>
                  </a:ext>
                </a:extLst>
              </a:tr>
              <a:tr h="169786">
                <a:tc>
                  <a:txBody>
                    <a:bodyPr/>
                    <a:lstStyle/>
                    <a:p>
                      <a:pPr>
                        <a:lnSpc>
                          <a:spcPct val="100000"/>
                        </a:lnSpc>
                        <a:spcAft>
                          <a:spcPts val="0"/>
                        </a:spcAft>
                      </a:pPr>
                      <a:r>
                        <a:rPr lang="de-DE" sz="1100">
                          <a:effectLst/>
                        </a:rPr>
                        <a:t>Text quality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1.83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206517053"/>
                  </a:ext>
                </a:extLst>
              </a:tr>
              <a:tr h="169786">
                <a:tc gridSpan="4">
                  <a:txBody>
                    <a:bodyPr/>
                    <a:lstStyle/>
                    <a:p>
                      <a:pPr>
                        <a:lnSpc>
                          <a:spcPct val="100000"/>
                        </a:lnSpc>
                        <a:spcAft>
                          <a:spcPts val="0"/>
                        </a:spcAft>
                      </a:pPr>
                      <a:r>
                        <a:rPr lang="de-DE" sz="1100">
                          <a:effectLst/>
                        </a:rPr>
                        <a:t>Structure score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 xmlns:a16="http://schemas.microsoft.com/office/drawing/2014/main" val="2504699600"/>
                  </a:ext>
                </a:extLst>
              </a:tr>
              <a:tr h="169786">
                <a:tc>
                  <a:txBody>
                    <a:bodyPr/>
                    <a:lstStyle/>
                    <a:p>
                      <a:pPr>
                        <a:lnSpc>
                          <a:spcPct val="100000"/>
                        </a:lnSpc>
                        <a:spcAft>
                          <a:spcPts val="0"/>
                        </a:spcAft>
                      </a:pPr>
                      <a:r>
                        <a:rPr lang="de-DE" sz="1100">
                          <a:effectLst/>
                        </a:rPr>
                        <a:t>(Intercept)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3.09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713114485"/>
                  </a:ext>
                </a:extLst>
              </a:tr>
              <a:tr h="169786">
                <a:tc>
                  <a:txBody>
                    <a:bodyPr/>
                    <a:lstStyle/>
                    <a:p>
                      <a:pPr>
                        <a:lnSpc>
                          <a:spcPct val="100000"/>
                        </a:lnSpc>
                        <a:spcAft>
                          <a:spcPts val="0"/>
                        </a:spcAft>
                      </a:pPr>
                      <a:r>
                        <a:rPr lang="de-DE" sz="1100">
                          <a:effectLst/>
                        </a:rPr>
                        <a:t>Real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0.43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992766509"/>
                  </a:ext>
                </a:extLst>
              </a:tr>
              <a:tr h="320139">
                <a:tc>
                  <a:txBody>
                    <a:bodyPr/>
                    <a:lstStyle/>
                    <a:p>
                      <a:pPr>
                        <a:lnSpc>
                          <a:spcPct val="100000"/>
                        </a:lnSpc>
                        <a:spcAft>
                          <a:spcPts val="0"/>
                        </a:spcAft>
                      </a:pPr>
                      <a:r>
                        <a:rPr lang="de-DE" sz="1100">
                          <a:effectLst/>
                        </a:rPr>
                        <a:t>Assumed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.559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4129077779"/>
                  </a:ext>
                </a:extLst>
              </a:tr>
              <a:tr h="169786">
                <a:tc>
                  <a:txBody>
                    <a:bodyPr/>
                    <a:lstStyle/>
                    <a:p>
                      <a:pPr>
                        <a:lnSpc>
                          <a:spcPct val="100000"/>
                        </a:lnSpc>
                        <a:spcAft>
                          <a:spcPts val="0"/>
                        </a:spcAft>
                      </a:pPr>
                      <a:r>
                        <a:rPr lang="de-DE" sz="1100">
                          <a:effectLst/>
                        </a:rPr>
                        <a:t>Text quality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1.51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514022302"/>
                  </a:ext>
                </a:extLst>
              </a:tr>
              <a:tr h="169786">
                <a:tc gridSpan="4">
                  <a:txBody>
                    <a:bodyPr/>
                    <a:lstStyle/>
                    <a:p>
                      <a:pPr>
                        <a:lnSpc>
                          <a:spcPct val="100000"/>
                        </a:lnSpc>
                        <a:spcAft>
                          <a:spcPts val="0"/>
                        </a:spcAft>
                      </a:pPr>
                      <a:r>
                        <a:rPr lang="de-DE" sz="1100">
                          <a:effectLst/>
                        </a:rPr>
                        <a:t>Content score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 xmlns:a16="http://schemas.microsoft.com/office/drawing/2014/main" val="2098978773"/>
                  </a:ext>
                </a:extLst>
              </a:tr>
              <a:tr h="169786">
                <a:tc>
                  <a:txBody>
                    <a:bodyPr/>
                    <a:lstStyle/>
                    <a:p>
                      <a:pPr>
                        <a:lnSpc>
                          <a:spcPct val="100000"/>
                        </a:lnSpc>
                        <a:spcAft>
                          <a:spcPts val="0"/>
                        </a:spcAft>
                      </a:pPr>
                      <a:r>
                        <a:rPr lang="de-DE" sz="1100">
                          <a:effectLst/>
                        </a:rPr>
                        <a:t>(Intercept)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3.60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&lt;.001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921459822"/>
                  </a:ext>
                </a:extLst>
              </a:tr>
              <a:tr h="169786">
                <a:tc>
                  <a:txBody>
                    <a:bodyPr/>
                    <a:lstStyle/>
                    <a:p>
                      <a:pPr>
                        <a:lnSpc>
                          <a:spcPct val="100000"/>
                        </a:lnSpc>
                        <a:spcAft>
                          <a:spcPts val="0"/>
                        </a:spcAft>
                      </a:pPr>
                      <a:r>
                        <a:rPr lang="de-DE" sz="1100">
                          <a:effectLst/>
                        </a:rPr>
                        <a:t>Real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.250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1572387527"/>
                  </a:ext>
                </a:extLst>
              </a:tr>
              <a:tr h="320139">
                <a:tc>
                  <a:txBody>
                    <a:bodyPr/>
                    <a:lstStyle/>
                    <a:p>
                      <a:pPr>
                        <a:lnSpc>
                          <a:spcPct val="100000"/>
                        </a:lnSpc>
                        <a:spcAft>
                          <a:spcPts val="0"/>
                        </a:spcAft>
                      </a:pPr>
                      <a:r>
                        <a:rPr lang="de-DE" sz="1100">
                          <a:effectLst/>
                        </a:rPr>
                        <a:t>Assumed source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.408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412858456"/>
                  </a:ext>
                </a:extLst>
              </a:tr>
              <a:tr h="169786">
                <a:tc>
                  <a:txBody>
                    <a:bodyPr/>
                    <a:lstStyle/>
                    <a:p>
                      <a:pPr>
                        <a:lnSpc>
                          <a:spcPct val="100000"/>
                        </a:lnSpc>
                        <a:spcAft>
                          <a:spcPts val="0"/>
                        </a:spcAft>
                      </a:pPr>
                      <a:r>
                        <a:rPr lang="de-DE" sz="1100">
                          <a:effectLst/>
                        </a:rPr>
                        <a:t>Text quality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1.38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a:effectLst/>
                        </a:rPr>
                        <a:t>0.16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tc>
                  <a:txBody>
                    <a:bodyPr/>
                    <a:lstStyle/>
                    <a:p>
                      <a:pPr>
                        <a:lnSpc>
                          <a:spcPct val="100000"/>
                        </a:lnSpc>
                        <a:spcAft>
                          <a:spcPts val="0"/>
                        </a:spcAft>
                      </a:pPr>
                      <a:r>
                        <a:rPr lang="de-DE" sz="1100" dirty="0">
                          <a:effectLst/>
                        </a:rPr>
                        <a:t>&lt;.001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426" marR="31426" marT="0" marB="0"/>
                </a:tc>
                <a:extLst>
                  <a:ext uri="{0D108BD9-81ED-4DB2-BD59-A6C34878D82A}">
                    <a16:rowId xmlns="" xmlns:a16="http://schemas.microsoft.com/office/drawing/2014/main" val="2281714172"/>
                  </a:ext>
                </a:extLst>
              </a:tr>
            </a:tbl>
          </a:graphicData>
        </a:graphic>
      </p:graphicFrame>
      <p:sp>
        <p:nvSpPr>
          <p:cNvPr id="4" name="Datumsplatzhalter 3">
            <a:extLst>
              <a:ext uri="{FF2B5EF4-FFF2-40B4-BE49-F238E27FC236}">
                <a16:creationId xmlns="" xmlns:a16="http://schemas.microsoft.com/office/drawing/2014/main" id="{55612231-68A1-41DA-B4BD-012732A3E48D}"/>
              </a:ext>
            </a:extLst>
          </p:cNvPr>
          <p:cNvSpPr>
            <a:spLocks noGrp="1"/>
          </p:cNvSpPr>
          <p:nvPr>
            <p:ph type="dt" sz="half" idx="10"/>
          </p:nvPr>
        </p:nvSpPr>
        <p:spPr/>
        <p:txBody>
          <a:bodyPr/>
          <a:lstStyle/>
          <a:p>
            <a:fld id="{5526E2A7-E74A-4FCD-9578-5AFD3D7AE883}" type="datetime1">
              <a:rPr lang="de-DE" smtClean="0"/>
              <a:t>14.06.2023</a:t>
            </a:fld>
            <a:endParaRPr lang="de-DE"/>
          </a:p>
        </p:txBody>
      </p:sp>
    </p:spTree>
    <p:extLst>
      <p:ext uri="{BB962C8B-B14F-4D97-AF65-F5344CB8AC3E}">
        <p14:creationId xmlns:p14="http://schemas.microsoft.com/office/powerpoint/2010/main" val="428145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smtClean="0"/>
              <a:t>Verringerung oder Verstärkung sozialer Ungleichheiten? </a:t>
            </a:r>
            <a:endParaRPr lang="de-DE" dirty="0"/>
          </a:p>
        </p:txBody>
      </p:sp>
      <p:sp>
        <p:nvSpPr>
          <p:cNvPr id="3" name="Titel 2"/>
          <p:cNvSpPr>
            <a:spLocks noGrp="1"/>
          </p:cNvSpPr>
          <p:nvPr>
            <p:ph type="title"/>
          </p:nvPr>
        </p:nvSpPr>
        <p:spPr/>
        <p:txBody>
          <a:bodyPr/>
          <a:lstStyle/>
          <a:p>
            <a:r>
              <a:rPr lang="de-DE" dirty="0" smtClean="0"/>
              <a:t>(Optional) Wer profitiert von LLM? </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41</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372930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Definition der KMK:</a:t>
            </a:r>
          </a:p>
          <a:p>
            <a:r>
              <a:rPr lang="de-DE" dirty="0" smtClean="0"/>
              <a:t>„Bereitschaft </a:t>
            </a:r>
            <a:r>
              <a:rPr lang="de-DE" dirty="0"/>
              <a:t>und Fähigkeit, auf der Grundlage fachlichen Wissens und Könnens Aufgaben und Probleme zielorientiert, sachgerecht, methodengeleitet und selbstständig zu lösen und das Ergebnis zu beurteilen</a:t>
            </a:r>
            <a:r>
              <a:rPr lang="de-DE" dirty="0" smtClean="0"/>
              <a:t>.“</a:t>
            </a:r>
            <a:endParaRPr lang="de-DE" dirty="0"/>
          </a:p>
        </p:txBody>
      </p:sp>
      <p:sp>
        <p:nvSpPr>
          <p:cNvPr id="3" name="Titel 2"/>
          <p:cNvSpPr>
            <a:spLocks noGrp="1"/>
          </p:cNvSpPr>
          <p:nvPr>
            <p:ph type="title"/>
          </p:nvPr>
        </p:nvSpPr>
        <p:spPr/>
        <p:txBody>
          <a:bodyPr/>
          <a:lstStyle/>
          <a:p>
            <a:r>
              <a:rPr lang="de-DE" dirty="0" smtClean="0"/>
              <a:t>Was sind Kompetenzen?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5</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42082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Welche </a:t>
            </a:r>
            <a:r>
              <a:rPr lang="de-DE" dirty="0" smtClean="0"/>
              <a:t>Kompetenzen </a:t>
            </a:r>
            <a:r>
              <a:rPr lang="de-DE" dirty="0"/>
              <a:t>benötigen </a:t>
            </a:r>
            <a:r>
              <a:rPr lang="de-DE" dirty="0" err="1" smtClean="0"/>
              <a:t>Schüler:innen</a:t>
            </a:r>
            <a:r>
              <a:rPr lang="de-DE" dirty="0" smtClean="0"/>
              <a:t> </a:t>
            </a:r>
            <a:r>
              <a:rPr lang="de-DE" dirty="0"/>
              <a:t>und Lehrkräfte </a:t>
            </a:r>
            <a:endParaRPr lang="de-DE" dirty="0" smtClean="0"/>
          </a:p>
          <a:p>
            <a:pPr marL="457200" indent="-457200">
              <a:buAutoNum type="alphaLcParenR"/>
            </a:pPr>
            <a:r>
              <a:rPr lang="de-DE" dirty="0"/>
              <a:t>a</a:t>
            </a:r>
            <a:r>
              <a:rPr lang="de-DE" dirty="0" smtClean="0"/>
              <a:t>llgemein </a:t>
            </a:r>
          </a:p>
          <a:p>
            <a:pPr marL="457200" indent="-457200">
              <a:buAutoNum type="alphaLcParenR"/>
            </a:pPr>
            <a:r>
              <a:rPr lang="de-DE" dirty="0" smtClean="0"/>
              <a:t>um </a:t>
            </a:r>
            <a:r>
              <a:rPr lang="de-DE" dirty="0"/>
              <a:t>sinnvoll mit </a:t>
            </a:r>
            <a:r>
              <a:rPr lang="de-DE" dirty="0" err="1"/>
              <a:t>ChatGPT</a:t>
            </a:r>
            <a:r>
              <a:rPr lang="de-DE" dirty="0"/>
              <a:t> zu </a:t>
            </a:r>
            <a:r>
              <a:rPr lang="de-DE" dirty="0" smtClean="0"/>
              <a:t>arbeiten?</a:t>
            </a:r>
          </a:p>
          <a:p>
            <a:r>
              <a:rPr lang="de-DE" dirty="0" smtClean="0"/>
              <a:t> </a:t>
            </a:r>
            <a:endParaRPr lang="de-DE" dirty="0"/>
          </a:p>
        </p:txBody>
      </p:sp>
      <p:sp>
        <p:nvSpPr>
          <p:cNvPr id="3" name="Titel 2"/>
          <p:cNvSpPr>
            <a:spLocks noGrp="1"/>
          </p:cNvSpPr>
          <p:nvPr>
            <p:ph type="title"/>
          </p:nvPr>
        </p:nvSpPr>
        <p:spPr/>
        <p:txBody>
          <a:bodyPr/>
          <a:lstStyle/>
          <a:p>
            <a:r>
              <a:rPr lang="de-DE" dirty="0" smtClean="0"/>
              <a:t>Einstiegs-Diskussion</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6</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403161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E35A80F0-E1C9-974F-A561-978D6A14CE05}"/>
              </a:ext>
            </a:extLst>
          </p:cNvPr>
          <p:cNvSpPr>
            <a:spLocks noGrp="1"/>
          </p:cNvSpPr>
          <p:nvPr>
            <p:ph idx="1"/>
          </p:nvPr>
        </p:nvSpPr>
        <p:spPr/>
        <p:txBody>
          <a:bodyPr>
            <a:normAutofit/>
          </a:bodyPr>
          <a:lstStyle/>
          <a:p>
            <a:pPr marL="342900" indent="-342900">
              <a:buFont typeface="Arial" panose="020B0604020202020204" pitchFamily="34" charset="0"/>
              <a:buChar char="•"/>
            </a:pPr>
            <a:endParaRPr lang="de-DE" dirty="0"/>
          </a:p>
          <a:p>
            <a:endParaRPr lang="de-DE" dirty="0"/>
          </a:p>
          <a:p>
            <a:endParaRPr lang="de-DE" dirty="0"/>
          </a:p>
        </p:txBody>
      </p:sp>
      <p:sp>
        <p:nvSpPr>
          <p:cNvPr id="3" name="Titel 2">
            <a:extLst>
              <a:ext uri="{FF2B5EF4-FFF2-40B4-BE49-F238E27FC236}">
                <a16:creationId xmlns="" xmlns:a16="http://schemas.microsoft.com/office/drawing/2014/main" id="{E46CA307-52E9-C74C-890B-CB32709C1866}"/>
              </a:ext>
            </a:extLst>
          </p:cNvPr>
          <p:cNvSpPr>
            <a:spLocks noGrp="1"/>
          </p:cNvSpPr>
          <p:nvPr>
            <p:ph type="title"/>
          </p:nvPr>
        </p:nvSpPr>
        <p:spPr/>
        <p:txBody>
          <a:bodyPr/>
          <a:lstStyle/>
          <a:p>
            <a:r>
              <a:rPr lang="de-DE" dirty="0"/>
              <a:t>Ausgangssituation</a:t>
            </a:r>
          </a:p>
        </p:txBody>
      </p:sp>
      <p:sp>
        <p:nvSpPr>
          <p:cNvPr id="4" name="Datumsplatzhalter 3">
            <a:extLst>
              <a:ext uri="{FF2B5EF4-FFF2-40B4-BE49-F238E27FC236}">
                <a16:creationId xmlns="" xmlns:a16="http://schemas.microsoft.com/office/drawing/2014/main" id="{8BE15F3B-FACF-2449-B463-9AC294A757FC}"/>
              </a:ext>
            </a:extLst>
          </p:cNvPr>
          <p:cNvSpPr>
            <a:spLocks noGrp="1"/>
          </p:cNvSpPr>
          <p:nvPr>
            <p:ph type="dt" sz="half" idx="10"/>
          </p:nvPr>
        </p:nvSpPr>
        <p:spPr/>
        <p:txBody>
          <a:bodyPr/>
          <a:lstStyle/>
          <a:p>
            <a:fld id="{E610BDD8-2195-A74D-A197-F617976746AF}" type="datetime3">
              <a:rPr lang="de-DE" smtClean="0"/>
              <a:t>14/06/23</a:t>
            </a:fld>
            <a:endParaRPr lang="de-DE" dirty="0"/>
          </a:p>
        </p:txBody>
      </p:sp>
      <p:sp>
        <p:nvSpPr>
          <p:cNvPr id="5" name="Foliennummernplatzhalter 4">
            <a:extLst>
              <a:ext uri="{FF2B5EF4-FFF2-40B4-BE49-F238E27FC236}">
                <a16:creationId xmlns="" xmlns:a16="http://schemas.microsoft.com/office/drawing/2014/main" id="{3303C263-2BD8-5B4F-A9CD-BFB98B9388E1}"/>
              </a:ext>
            </a:extLst>
          </p:cNvPr>
          <p:cNvSpPr>
            <a:spLocks noGrp="1"/>
          </p:cNvSpPr>
          <p:nvPr>
            <p:ph type="sldNum" sz="quarter" idx="12"/>
          </p:nvPr>
        </p:nvSpPr>
        <p:spPr/>
        <p:txBody>
          <a:bodyPr/>
          <a:lstStyle/>
          <a:p>
            <a:fld id="{04DA90AE-A642-9F4D-BA94-82F41D55CFC7}" type="slidenum">
              <a:rPr lang="de-DE" smtClean="0"/>
              <a:pPr/>
              <a:t>7</a:t>
            </a:fld>
            <a:endParaRPr lang="de-DE" dirty="0"/>
          </a:p>
        </p:txBody>
      </p:sp>
      <p:sp>
        <p:nvSpPr>
          <p:cNvPr id="6" name="Textplatzhalter 5">
            <a:extLst>
              <a:ext uri="{FF2B5EF4-FFF2-40B4-BE49-F238E27FC236}">
                <a16:creationId xmlns="" xmlns:a16="http://schemas.microsoft.com/office/drawing/2014/main" id="{5F497174-0572-2344-A90A-0AAFF9C2F01D}"/>
              </a:ext>
            </a:extLst>
          </p:cNvPr>
          <p:cNvSpPr>
            <a:spLocks noGrp="1"/>
          </p:cNvSpPr>
          <p:nvPr>
            <p:ph type="body" sz="quarter" idx="13"/>
          </p:nvPr>
        </p:nvSpPr>
        <p:spPr/>
        <p:txBody>
          <a:bodyPr/>
          <a:lstStyle/>
          <a:p>
            <a:endParaRPr lang="de-DE"/>
          </a:p>
        </p:txBody>
      </p:sp>
      <p:sp>
        <p:nvSpPr>
          <p:cNvPr id="7" name="Bildplatzhalter 6">
            <a:extLst>
              <a:ext uri="{FF2B5EF4-FFF2-40B4-BE49-F238E27FC236}">
                <a16:creationId xmlns="" xmlns:a16="http://schemas.microsoft.com/office/drawing/2014/main" id="{7A27CD91-65AA-1D4D-AB30-A4F7384CDE84}"/>
              </a:ext>
            </a:extLst>
          </p:cNvPr>
          <p:cNvSpPr>
            <a:spLocks noGrp="1"/>
          </p:cNvSpPr>
          <p:nvPr>
            <p:ph type="pic" sz="quarter" idx="14"/>
          </p:nvPr>
        </p:nvSpPr>
        <p:spPr/>
      </p:sp>
      <p:pic>
        <p:nvPicPr>
          <p:cNvPr id="8" name="Grafik 7">
            <a:extLst>
              <a:ext uri="{FF2B5EF4-FFF2-40B4-BE49-F238E27FC236}">
                <a16:creationId xmlns:a16="http://schemas.microsoft.com/office/drawing/2014/main" xmlns="" id="{91C10DA2-A059-4417-8400-63FAD275AD8A}"/>
              </a:ext>
            </a:extLst>
          </p:cNvPr>
          <p:cNvPicPr>
            <a:picLocks noChangeAspect="1"/>
          </p:cNvPicPr>
          <p:nvPr/>
        </p:nvPicPr>
        <p:blipFill>
          <a:blip r:embed="rId3"/>
          <a:stretch>
            <a:fillRect/>
          </a:stretch>
        </p:blipFill>
        <p:spPr>
          <a:xfrm>
            <a:off x="287079" y="2417376"/>
            <a:ext cx="4136338" cy="587005"/>
          </a:xfrm>
          <a:prstGeom prst="rect">
            <a:avLst/>
          </a:prstGeom>
        </p:spPr>
      </p:pic>
      <p:pic>
        <p:nvPicPr>
          <p:cNvPr id="9" name="Grafik 8">
            <a:extLst>
              <a:ext uri="{FF2B5EF4-FFF2-40B4-BE49-F238E27FC236}">
                <a16:creationId xmlns:a16="http://schemas.microsoft.com/office/drawing/2014/main" xmlns="" id="{B00B5531-418A-459A-BB39-AE91DAB430FB}"/>
              </a:ext>
            </a:extLst>
          </p:cNvPr>
          <p:cNvPicPr>
            <a:picLocks noChangeAspect="1"/>
          </p:cNvPicPr>
          <p:nvPr/>
        </p:nvPicPr>
        <p:blipFill>
          <a:blip r:embed="rId4"/>
          <a:stretch>
            <a:fillRect/>
          </a:stretch>
        </p:blipFill>
        <p:spPr>
          <a:xfrm>
            <a:off x="3948237" y="4336212"/>
            <a:ext cx="4980334" cy="571694"/>
          </a:xfrm>
          <a:prstGeom prst="rect">
            <a:avLst/>
          </a:prstGeom>
        </p:spPr>
      </p:pic>
      <p:pic>
        <p:nvPicPr>
          <p:cNvPr id="10" name="Grafik 9">
            <a:extLst>
              <a:ext uri="{FF2B5EF4-FFF2-40B4-BE49-F238E27FC236}">
                <a16:creationId xmlns:a16="http://schemas.microsoft.com/office/drawing/2014/main" xmlns="" id="{2D0A0E85-7117-4CF7-94D3-B0E02DE2A76E}"/>
              </a:ext>
            </a:extLst>
          </p:cNvPr>
          <p:cNvPicPr>
            <a:picLocks noChangeAspect="1"/>
          </p:cNvPicPr>
          <p:nvPr/>
        </p:nvPicPr>
        <p:blipFill>
          <a:blip r:embed="rId5"/>
          <a:stretch>
            <a:fillRect/>
          </a:stretch>
        </p:blipFill>
        <p:spPr>
          <a:xfrm>
            <a:off x="4762755" y="981168"/>
            <a:ext cx="3743761" cy="676885"/>
          </a:xfrm>
          <a:prstGeom prst="rect">
            <a:avLst/>
          </a:prstGeom>
        </p:spPr>
      </p:pic>
      <p:pic>
        <p:nvPicPr>
          <p:cNvPr id="11" name="Grafik 10">
            <a:extLst>
              <a:ext uri="{FF2B5EF4-FFF2-40B4-BE49-F238E27FC236}">
                <a16:creationId xmlns:a16="http://schemas.microsoft.com/office/drawing/2014/main" xmlns="" id="{AA784B0F-A9EC-4C12-A5AD-B30BC05DACB7}"/>
              </a:ext>
            </a:extLst>
          </p:cNvPr>
          <p:cNvPicPr>
            <a:picLocks noChangeAspect="1"/>
          </p:cNvPicPr>
          <p:nvPr/>
        </p:nvPicPr>
        <p:blipFill>
          <a:blip r:embed="rId6"/>
          <a:stretch>
            <a:fillRect/>
          </a:stretch>
        </p:blipFill>
        <p:spPr>
          <a:xfrm>
            <a:off x="90424" y="3755608"/>
            <a:ext cx="5472608" cy="722484"/>
          </a:xfrm>
          <a:prstGeom prst="rect">
            <a:avLst/>
          </a:prstGeom>
        </p:spPr>
      </p:pic>
      <p:pic>
        <p:nvPicPr>
          <p:cNvPr id="12" name="Grafik 11">
            <a:extLst>
              <a:ext uri="{FF2B5EF4-FFF2-40B4-BE49-F238E27FC236}">
                <a16:creationId xmlns:a16="http://schemas.microsoft.com/office/drawing/2014/main" xmlns="" id="{72624F2A-ACC9-411E-B8A8-21D69339B3F6}"/>
              </a:ext>
            </a:extLst>
          </p:cNvPr>
          <p:cNvPicPr>
            <a:picLocks noChangeAspect="1"/>
          </p:cNvPicPr>
          <p:nvPr/>
        </p:nvPicPr>
        <p:blipFill>
          <a:blip r:embed="rId7"/>
          <a:stretch>
            <a:fillRect/>
          </a:stretch>
        </p:blipFill>
        <p:spPr>
          <a:xfrm>
            <a:off x="768096" y="6099111"/>
            <a:ext cx="5697116" cy="354225"/>
          </a:xfrm>
          <a:prstGeom prst="rect">
            <a:avLst/>
          </a:prstGeom>
        </p:spPr>
      </p:pic>
      <p:pic>
        <p:nvPicPr>
          <p:cNvPr id="13" name="Grafik 12">
            <a:extLst>
              <a:ext uri="{FF2B5EF4-FFF2-40B4-BE49-F238E27FC236}">
                <a16:creationId xmlns:a16="http://schemas.microsoft.com/office/drawing/2014/main" xmlns="" id="{7257B639-3967-434B-B112-6DF759439790}"/>
              </a:ext>
            </a:extLst>
          </p:cNvPr>
          <p:cNvPicPr>
            <a:picLocks noChangeAspect="1"/>
          </p:cNvPicPr>
          <p:nvPr/>
        </p:nvPicPr>
        <p:blipFill>
          <a:blip r:embed="rId8"/>
          <a:stretch>
            <a:fillRect/>
          </a:stretch>
        </p:blipFill>
        <p:spPr>
          <a:xfrm>
            <a:off x="4876800" y="2321654"/>
            <a:ext cx="4267200" cy="1089324"/>
          </a:xfrm>
          <a:prstGeom prst="rect">
            <a:avLst/>
          </a:prstGeom>
        </p:spPr>
      </p:pic>
      <p:pic>
        <p:nvPicPr>
          <p:cNvPr id="14" name="Grafik 13">
            <a:extLst>
              <a:ext uri="{FF2B5EF4-FFF2-40B4-BE49-F238E27FC236}">
                <a16:creationId xmlns:a16="http://schemas.microsoft.com/office/drawing/2014/main" xmlns="" id="{6A2E2E17-AD1E-449D-80C1-6A52CEEB8D47}"/>
              </a:ext>
            </a:extLst>
          </p:cNvPr>
          <p:cNvPicPr>
            <a:picLocks noChangeAspect="1"/>
          </p:cNvPicPr>
          <p:nvPr/>
        </p:nvPicPr>
        <p:blipFill>
          <a:blip r:embed="rId9"/>
          <a:stretch>
            <a:fillRect/>
          </a:stretch>
        </p:blipFill>
        <p:spPr>
          <a:xfrm>
            <a:off x="5070029" y="3394190"/>
            <a:ext cx="3876328" cy="665514"/>
          </a:xfrm>
          <a:prstGeom prst="rect">
            <a:avLst/>
          </a:prstGeom>
        </p:spPr>
      </p:pic>
      <p:pic>
        <p:nvPicPr>
          <p:cNvPr id="15" name="Grafik 14">
            <a:extLst>
              <a:ext uri="{FF2B5EF4-FFF2-40B4-BE49-F238E27FC236}">
                <a16:creationId xmlns:a16="http://schemas.microsoft.com/office/drawing/2014/main" xmlns="" id="{C71369C7-C755-4D7D-963C-558F3F5F200B}"/>
              </a:ext>
            </a:extLst>
          </p:cNvPr>
          <p:cNvPicPr>
            <a:picLocks noChangeAspect="1"/>
          </p:cNvPicPr>
          <p:nvPr/>
        </p:nvPicPr>
        <p:blipFill>
          <a:blip r:embed="rId10"/>
          <a:stretch>
            <a:fillRect/>
          </a:stretch>
        </p:blipFill>
        <p:spPr>
          <a:xfrm>
            <a:off x="287079" y="3066593"/>
            <a:ext cx="4267201" cy="672051"/>
          </a:xfrm>
          <a:prstGeom prst="rect">
            <a:avLst/>
          </a:prstGeom>
        </p:spPr>
      </p:pic>
      <p:pic>
        <p:nvPicPr>
          <p:cNvPr id="16" name="Grafik 15">
            <a:extLst>
              <a:ext uri="{FF2B5EF4-FFF2-40B4-BE49-F238E27FC236}">
                <a16:creationId xmlns:a16="http://schemas.microsoft.com/office/drawing/2014/main" xmlns="" id="{D9C51501-0E3C-429B-ADAF-53745787688D}"/>
              </a:ext>
            </a:extLst>
          </p:cNvPr>
          <p:cNvPicPr>
            <a:picLocks noChangeAspect="1"/>
          </p:cNvPicPr>
          <p:nvPr/>
        </p:nvPicPr>
        <p:blipFill>
          <a:blip r:embed="rId11"/>
          <a:stretch>
            <a:fillRect/>
          </a:stretch>
        </p:blipFill>
        <p:spPr>
          <a:xfrm>
            <a:off x="90424" y="1597109"/>
            <a:ext cx="6291709" cy="857523"/>
          </a:xfrm>
          <a:prstGeom prst="rect">
            <a:avLst/>
          </a:prstGeom>
        </p:spPr>
      </p:pic>
    </p:spTree>
    <p:extLst>
      <p:ext uri="{BB962C8B-B14F-4D97-AF65-F5344CB8AC3E}">
        <p14:creationId xmlns:p14="http://schemas.microsoft.com/office/powerpoint/2010/main" val="189627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7"/>
          <p:cNvGraphicFramePr>
            <a:graphicFrameLocks noGrp="1"/>
          </p:cNvGraphicFramePr>
          <p:nvPr>
            <p:ph idx="1"/>
            <p:extLst>
              <p:ext uri="{D42A27DB-BD31-4B8C-83A1-F6EECF244321}">
                <p14:modId xmlns:p14="http://schemas.microsoft.com/office/powerpoint/2010/main" val="842606590"/>
              </p:ext>
            </p:extLst>
          </p:nvPr>
        </p:nvGraphicFramePr>
        <p:xfrm>
          <a:off x="395288" y="1636713"/>
          <a:ext cx="8353426" cy="3222347"/>
        </p:xfrm>
        <a:graphic>
          <a:graphicData uri="http://schemas.openxmlformats.org/drawingml/2006/table">
            <a:tbl>
              <a:tblPr firstRow="1" bandRow="1">
                <a:tableStyleId>{93296810-A885-4BE3-A3E7-6D5BEEA58F35}</a:tableStyleId>
              </a:tblPr>
              <a:tblGrid>
                <a:gridCol w="7633096"/>
                <a:gridCol w="720330"/>
              </a:tblGrid>
              <a:tr h="359767">
                <a:tc>
                  <a:txBody>
                    <a:bodyPr/>
                    <a:lstStyle/>
                    <a:p>
                      <a:r>
                        <a:rPr lang="de-DE" dirty="0" smtClean="0"/>
                        <a:t>Topic</a:t>
                      </a:r>
                      <a:endParaRPr lang="de-DE" dirty="0"/>
                    </a:p>
                  </a:txBody>
                  <a:tcPr/>
                </a:tc>
                <a:tc>
                  <a:txBody>
                    <a:bodyPr/>
                    <a:lstStyle/>
                    <a:p>
                      <a:r>
                        <a:rPr lang="de-DE" dirty="0" smtClean="0"/>
                        <a:t>%</a:t>
                      </a:r>
                      <a:endParaRPr lang="de-DE" dirty="0"/>
                    </a:p>
                  </a:txBody>
                  <a:tcPr/>
                </a:tc>
              </a:tr>
              <a:tr h="132943">
                <a:tc>
                  <a:txBody>
                    <a:bodyPr/>
                    <a:lstStyle/>
                    <a:p>
                      <a:r>
                        <a:rPr lang="en-US" dirty="0" smtClean="0"/>
                        <a:t>1 </a:t>
                      </a:r>
                      <a:r>
                        <a:rPr lang="de-DE" dirty="0" smtClean="0"/>
                        <a:t>Chancen, Einschränkungen und Konsequenzen der Verwendung von </a:t>
                      </a:r>
                      <a:r>
                        <a:rPr lang="de-DE" dirty="0" err="1" smtClean="0"/>
                        <a:t>ChatGPT</a:t>
                      </a:r>
                      <a:endParaRPr lang="de-DE" dirty="0"/>
                    </a:p>
                  </a:txBody>
                  <a:tcPr/>
                </a:tc>
                <a:tc>
                  <a:txBody>
                    <a:bodyPr/>
                    <a:lstStyle/>
                    <a:p>
                      <a:r>
                        <a:rPr lang="de-DE" dirty="0" smtClean="0"/>
                        <a:t>22.49</a:t>
                      </a:r>
                      <a:endParaRPr lang="de-DE" dirty="0"/>
                    </a:p>
                  </a:txBody>
                  <a:tcPr/>
                </a:tc>
              </a:tr>
              <a:tr h="267811">
                <a:tc>
                  <a:txBody>
                    <a:bodyPr/>
                    <a:lstStyle/>
                    <a:p>
                      <a:r>
                        <a:rPr lang="en-US" dirty="0" smtClean="0"/>
                        <a:t>2 </a:t>
                      </a:r>
                      <a:r>
                        <a:rPr lang="de-DE" dirty="0" smtClean="0"/>
                        <a:t>Effizienz und Betrug, wenn Schüler </a:t>
                      </a:r>
                      <a:r>
                        <a:rPr lang="de-DE" dirty="0" err="1" smtClean="0"/>
                        <a:t>ChatGPT</a:t>
                      </a:r>
                      <a:r>
                        <a:rPr lang="de-DE" dirty="0" smtClean="0"/>
                        <a:t> zum Schreiben verwenden (z. B. für Hausarbeiten wie Essays)</a:t>
                      </a:r>
                      <a:endParaRPr lang="de-DE" dirty="0"/>
                    </a:p>
                  </a:txBody>
                  <a:tcPr/>
                </a:tc>
                <a:tc>
                  <a:txBody>
                    <a:bodyPr/>
                    <a:lstStyle/>
                    <a:p>
                      <a:r>
                        <a:rPr lang="de-DE" dirty="0" smtClean="0"/>
                        <a:t>17.69</a:t>
                      </a:r>
                      <a:endParaRPr lang="de-DE" dirty="0"/>
                    </a:p>
                  </a:txBody>
                  <a:tcPr/>
                </a:tc>
              </a:tr>
              <a:tr h="124931">
                <a:tc>
                  <a:txBody>
                    <a:bodyPr/>
                    <a:lstStyle/>
                    <a:p>
                      <a:r>
                        <a:rPr lang="en-US" dirty="0" smtClean="0"/>
                        <a:t>3 </a:t>
                      </a:r>
                      <a:r>
                        <a:rPr lang="de-DE" dirty="0" smtClean="0"/>
                        <a:t>Chancen und Grenzen von </a:t>
                      </a:r>
                      <a:r>
                        <a:rPr lang="de-DE" dirty="0" err="1" smtClean="0"/>
                        <a:t>ChatGPT</a:t>
                      </a:r>
                      <a:r>
                        <a:rPr lang="de-DE" dirty="0" smtClean="0"/>
                        <a:t> in der Forschung (z. B. beim Verfassen von wissenschaftlichen Forschungsarbeiten)</a:t>
                      </a:r>
                      <a:endParaRPr lang="de-DE" dirty="0"/>
                    </a:p>
                  </a:txBody>
                  <a:tcPr/>
                </a:tc>
                <a:tc>
                  <a:txBody>
                    <a:bodyPr/>
                    <a:lstStyle/>
                    <a:p>
                      <a:r>
                        <a:rPr lang="de-DE" dirty="0" smtClean="0"/>
                        <a:t>16.15</a:t>
                      </a:r>
                      <a:endParaRPr lang="de-DE" dirty="0"/>
                    </a:p>
                  </a:txBody>
                  <a:tcPr/>
                </a:tc>
              </a:tr>
              <a:tr h="0">
                <a:tc>
                  <a:txBody>
                    <a:bodyPr/>
                    <a:lstStyle/>
                    <a:p>
                      <a:r>
                        <a:rPr lang="en-US" dirty="0" smtClean="0"/>
                        <a:t>4 </a:t>
                      </a:r>
                      <a:r>
                        <a:rPr lang="de-DE" dirty="0" smtClean="0"/>
                        <a:t>Verbot von </a:t>
                      </a:r>
                      <a:r>
                        <a:rPr lang="de-DE" dirty="0" err="1" smtClean="0"/>
                        <a:t>ChatGPT</a:t>
                      </a:r>
                      <a:r>
                        <a:rPr lang="de-DE" dirty="0" smtClean="0"/>
                        <a:t> in Bildungseinrichtungen</a:t>
                      </a:r>
                      <a:endParaRPr lang="de-DE" dirty="0"/>
                    </a:p>
                  </a:txBody>
                  <a:tcPr/>
                </a:tc>
                <a:tc>
                  <a:txBody>
                    <a:bodyPr/>
                    <a:lstStyle/>
                    <a:p>
                      <a:r>
                        <a:rPr lang="de-DE" dirty="0" smtClean="0"/>
                        <a:t>9.93</a:t>
                      </a:r>
                      <a:endParaRPr lang="de-DE" dirty="0"/>
                    </a:p>
                  </a:txBody>
                  <a:tcPr/>
                </a:tc>
              </a:tr>
              <a:tr h="0">
                <a:tc>
                  <a:txBody>
                    <a:bodyPr/>
                    <a:lstStyle/>
                    <a:p>
                      <a:r>
                        <a:rPr lang="en-US" dirty="0" smtClean="0"/>
                        <a:t>5 </a:t>
                      </a:r>
                      <a:r>
                        <a:rPr lang="de-DE" sz="1350" b="0" i="0" kern="1200" dirty="0" smtClean="0">
                          <a:solidFill>
                            <a:schemeClr val="dk1"/>
                          </a:solidFill>
                          <a:effectLst/>
                          <a:latin typeface="+mn-lt"/>
                          <a:ea typeface="+mn-ea"/>
                          <a:cs typeface="+mn-cs"/>
                        </a:rPr>
                        <a:t>Fähigkeit von </a:t>
                      </a:r>
                      <a:r>
                        <a:rPr lang="de-DE" sz="1350" b="0" i="0" kern="1200" dirty="0" err="1" smtClean="0">
                          <a:solidFill>
                            <a:schemeClr val="dk1"/>
                          </a:solidFill>
                          <a:effectLst/>
                          <a:latin typeface="+mn-lt"/>
                          <a:ea typeface="+mn-ea"/>
                          <a:cs typeface="+mn-cs"/>
                        </a:rPr>
                        <a:t>ChatGPT</a:t>
                      </a:r>
                      <a:r>
                        <a:rPr lang="de-DE" sz="1350" b="0" i="0" kern="1200" dirty="0" smtClean="0">
                          <a:solidFill>
                            <a:schemeClr val="dk1"/>
                          </a:solidFill>
                          <a:effectLst/>
                          <a:latin typeface="+mn-lt"/>
                          <a:ea typeface="+mn-ea"/>
                          <a:cs typeface="+mn-cs"/>
                        </a:rPr>
                        <a:t>, Prüfungen zu bestehen</a:t>
                      </a:r>
                      <a:endParaRPr lang="de-DE" dirty="0"/>
                    </a:p>
                  </a:txBody>
                  <a:tcPr/>
                </a:tc>
                <a:tc>
                  <a:txBody>
                    <a:bodyPr/>
                    <a:lstStyle/>
                    <a:p>
                      <a:r>
                        <a:rPr lang="de-DE" dirty="0" smtClean="0"/>
                        <a:t>7.49</a:t>
                      </a:r>
                      <a:endParaRPr lang="de-DE" dirty="0"/>
                    </a:p>
                  </a:txBody>
                  <a:tcPr/>
                </a:tc>
              </a:tr>
              <a:tr h="0">
                <a:tc>
                  <a:txBody>
                    <a:bodyPr/>
                    <a:lstStyle/>
                    <a:p>
                      <a:r>
                        <a:rPr lang="en-US" dirty="0" smtClean="0"/>
                        <a:t>6 </a:t>
                      </a:r>
                      <a:r>
                        <a:rPr lang="de-DE" sz="1350" b="0" i="0" kern="1200" dirty="0" smtClean="0">
                          <a:solidFill>
                            <a:schemeClr val="dk1"/>
                          </a:solidFill>
                          <a:effectLst/>
                          <a:latin typeface="+mn-lt"/>
                          <a:ea typeface="+mn-ea"/>
                          <a:cs typeface="+mn-cs"/>
                        </a:rPr>
                        <a:t>Strategien zur Verwendung von </a:t>
                      </a:r>
                      <a:r>
                        <a:rPr lang="de-DE" sz="1350" b="0" i="0" kern="1200" dirty="0" err="1" smtClean="0">
                          <a:solidFill>
                            <a:schemeClr val="dk1"/>
                          </a:solidFill>
                          <a:effectLst/>
                          <a:latin typeface="+mn-lt"/>
                          <a:ea typeface="+mn-ea"/>
                          <a:cs typeface="+mn-cs"/>
                        </a:rPr>
                        <a:t>ChatGPT</a:t>
                      </a:r>
                      <a:r>
                        <a:rPr lang="de-DE" sz="1350" b="0" i="0" kern="1200" dirty="0" smtClean="0">
                          <a:solidFill>
                            <a:schemeClr val="dk1"/>
                          </a:solidFill>
                          <a:effectLst/>
                          <a:latin typeface="+mn-lt"/>
                          <a:ea typeface="+mn-ea"/>
                          <a:cs typeface="+mn-cs"/>
                        </a:rPr>
                        <a:t> für das Schreiben</a:t>
                      </a:r>
                      <a:endParaRPr lang="de-DE" dirty="0"/>
                    </a:p>
                  </a:txBody>
                  <a:tcPr/>
                </a:tc>
                <a:tc>
                  <a:txBody>
                    <a:bodyPr/>
                    <a:lstStyle/>
                    <a:p>
                      <a:r>
                        <a:rPr lang="de-DE" dirty="0" smtClean="0"/>
                        <a:t>5.82</a:t>
                      </a:r>
                      <a:endParaRPr lang="de-DE" dirty="0"/>
                    </a:p>
                  </a:txBody>
                  <a:tcPr/>
                </a:tc>
              </a:tr>
              <a:tr h="0">
                <a:tc>
                  <a:txBody>
                    <a:bodyPr/>
                    <a:lstStyle/>
                    <a:p>
                      <a:r>
                        <a:rPr lang="de-DE" dirty="0" smtClean="0"/>
                        <a:t>…</a:t>
                      </a:r>
                      <a:endParaRPr lang="de-DE" dirty="0"/>
                    </a:p>
                  </a:txBody>
                  <a:tcPr/>
                </a:tc>
                <a:tc>
                  <a:txBody>
                    <a:bodyPr/>
                    <a:lstStyle/>
                    <a:p>
                      <a:endParaRPr lang="de-DE" dirty="0"/>
                    </a:p>
                  </a:txBody>
                  <a:tcPr/>
                </a:tc>
              </a:tr>
              <a:tr h="370840">
                <a:tc>
                  <a:txBody>
                    <a:bodyPr/>
                    <a:lstStyle/>
                    <a:p>
                      <a:r>
                        <a:rPr lang="en-US" dirty="0" smtClean="0"/>
                        <a:t>10 </a:t>
                      </a:r>
                      <a:r>
                        <a:rPr lang="de-DE" sz="1350" b="0" i="0" kern="1200" dirty="0" smtClean="0">
                          <a:solidFill>
                            <a:schemeClr val="dk1"/>
                          </a:solidFill>
                          <a:effectLst/>
                          <a:latin typeface="+mn-lt"/>
                          <a:ea typeface="+mn-ea"/>
                          <a:cs typeface="+mn-cs"/>
                        </a:rPr>
                        <a:t>Wie Lehrkräfte </a:t>
                      </a:r>
                      <a:r>
                        <a:rPr lang="de-DE" sz="1350" b="0" i="0" kern="1200" dirty="0" err="1" smtClean="0">
                          <a:solidFill>
                            <a:schemeClr val="dk1"/>
                          </a:solidFill>
                          <a:effectLst/>
                          <a:latin typeface="+mn-lt"/>
                          <a:ea typeface="+mn-ea"/>
                          <a:cs typeface="+mn-cs"/>
                        </a:rPr>
                        <a:t>ChatGPT</a:t>
                      </a:r>
                      <a:r>
                        <a:rPr lang="de-DE" sz="1350" b="0" i="0" kern="1200" dirty="0" smtClean="0">
                          <a:solidFill>
                            <a:schemeClr val="dk1"/>
                          </a:solidFill>
                          <a:effectLst/>
                          <a:latin typeface="+mn-lt"/>
                          <a:ea typeface="+mn-ea"/>
                          <a:cs typeface="+mn-cs"/>
                        </a:rPr>
                        <a:t> in den Unterricht integrieren könnten</a:t>
                      </a:r>
                      <a:endParaRPr lang="de-DE" dirty="0"/>
                    </a:p>
                  </a:txBody>
                  <a:tcPr/>
                </a:tc>
                <a:tc>
                  <a:txBody>
                    <a:bodyPr/>
                    <a:lstStyle/>
                    <a:p>
                      <a:r>
                        <a:rPr lang="de-DE" dirty="0" smtClean="0"/>
                        <a:t>2.02</a:t>
                      </a:r>
                      <a:endParaRPr lang="de-DE" dirty="0"/>
                    </a:p>
                  </a:txBody>
                  <a:tcPr/>
                </a:tc>
              </a:tr>
            </a:tbl>
          </a:graphicData>
        </a:graphic>
      </p:graphicFrame>
      <p:sp>
        <p:nvSpPr>
          <p:cNvPr id="3" name="Titel 2"/>
          <p:cNvSpPr>
            <a:spLocks noGrp="1"/>
          </p:cNvSpPr>
          <p:nvPr>
            <p:ph type="title"/>
          </p:nvPr>
        </p:nvSpPr>
        <p:spPr/>
        <p:txBody>
          <a:bodyPr/>
          <a:lstStyle/>
          <a:p>
            <a:r>
              <a:rPr lang="de-DE" dirty="0" smtClean="0"/>
              <a:t>Twitter Themen Chat-GPT (Fütterer at al.)</a:t>
            </a:r>
            <a:endParaRPr lang="de-DE" dirty="0"/>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8</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79347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Font typeface="Arial" panose="020B0604020202020204" pitchFamily="34" charset="0"/>
              <a:buChar char="•"/>
            </a:pPr>
            <a:r>
              <a:rPr lang="de-DE" dirty="0" smtClean="0"/>
              <a:t>Education als das am meisten </a:t>
            </a:r>
            <a:r>
              <a:rPr lang="de-DE" dirty="0" err="1" smtClean="0"/>
              <a:t>getweetete</a:t>
            </a:r>
            <a:r>
              <a:rPr lang="de-DE" dirty="0" smtClean="0"/>
              <a:t> Inhaltsgebiet </a:t>
            </a:r>
            <a:r>
              <a:rPr lang="de-DE" dirty="0"/>
              <a:t>im Zusammenhang mit </a:t>
            </a:r>
            <a:r>
              <a:rPr lang="de-DE" dirty="0" err="1" smtClean="0"/>
              <a:t>Chatgpt</a:t>
            </a:r>
            <a:r>
              <a:rPr lang="de-DE" dirty="0" smtClean="0"/>
              <a:t> </a:t>
            </a:r>
            <a:r>
              <a:rPr lang="de-DE" sz="1400" dirty="0" smtClean="0"/>
              <a:t>(Fütterer et al., </a:t>
            </a:r>
            <a:r>
              <a:rPr lang="de-DE" sz="1400" dirty="0" err="1" smtClean="0"/>
              <a:t>preprint</a:t>
            </a:r>
            <a:r>
              <a:rPr lang="de-DE" sz="1400" dirty="0" smtClean="0"/>
              <a:t>)</a:t>
            </a:r>
          </a:p>
          <a:p>
            <a:pPr marL="342900" indent="-342900">
              <a:buFont typeface="Arial" panose="020B0604020202020204" pitchFamily="34" charset="0"/>
              <a:buChar char="•"/>
            </a:pPr>
            <a:r>
              <a:rPr lang="de-DE" dirty="0" smtClean="0"/>
              <a:t>Mögliche Potentiale:</a:t>
            </a:r>
          </a:p>
          <a:p>
            <a:pPr marL="685800" lvl="1" indent="-342900">
              <a:buFont typeface="Arial" panose="020B0604020202020204" pitchFamily="34" charset="0"/>
              <a:buChar char="•"/>
            </a:pPr>
            <a:r>
              <a:rPr lang="de-DE" dirty="0" smtClean="0"/>
              <a:t>Personalisierte und flexible Lernumgebung</a:t>
            </a:r>
            <a:r>
              <a:rPr lang="de-DE" sz="1400" dirty="0" smtClean="0"/>
              <a:t> </a:t>
            </a:r>
            <a:r>
              <a:rPr lang="de-DE" sz="1400" dirty="0"/>
              <a:t>(</a:t>
            </a:r>
            <a:r>
              <a:rPr lang="de-DE" sz="1400" dirty="0" err="1"/>
              <a:t>Baidoo-Anu</a:t>
            </a:r>
            <a:r>
              <a:rPr lang="de-DE" sz="1400" dirty="0"/>
              <a:t> &amp; Owusu, 2023; Zhang, 2023) </a:t>
            </a:r>
            <a:endParaRPr lang="de-DE" sz="1400" dirty="0" smtClean="0"/>
          </a:p>
          <a:p>
            <a:pPr marL="685800" lvl="1" indent="-342900">
              <a:buFont typeface="Arial" panose="020B0604020202020204" pitchFamily="34" charset="0"/>
              <a:buChar char="•"/>
            </a:pPr>
            <a:r>
              <a:rPr lang="de-DE" dirty="0" smtClean="0"/>
              <a:t>effizientere </a:t>
            </a:r>
            <a:r>
              <a:rPr lang="de-DE" dirty="0"/>
              <a:t>Organisation von Bewertungs- und Evaluierungsprozessen</a:t>
            </a:r>
            <a:r>
              <a:rPr lang="de-DE" sz="1400" dirty="0"/>
              <a:t> (</a:t>
            </a:r>
            <a:r>
              <a:rPr lang="de-DE" sz="1400" dirty="0" err="1"/>
              <a:t>Baidoo-Anu</a:t>
            </a:r>
            <a:r>
              <a:rPr lang="de-DE" sz="1400" dirty="0"/>
              <a:t> &amp; Owusu, 2023; Deng &amp; Lin, 2023; Rudolph et al., 2023</a:t>
            </a:r>
            <a:r>
              <a:rPr lang="de-DE" sz="1400" dirty="0" smtClean="0"/>
              <a:t>)</a:t>
            </a:r>
          </a:p>
          <a:p>
            <a:pPr marL="685800" lvl="1" indent="-342900">
              <a:buFont typeface="Arial" panose="020B0604020202020204" pitchFamily="34" charset="0"/>
              <a:buChar char="•"/>
            </a:pPr>
            <a:r>
              <a:rPr lang="de-DE" dirty="0" smtClean="0"/>
              <a:t>interaktive </a:t>
            </a:r>
            <a:r>
              <a:rPr lang="de-DE" dirty="0"/>
              <a:t>Komponente, </a:t>
            </a:r>
            <a:r>
              <a:rPr lang="de-DE" dirty="0"/>
              <a:t>z</a:t>
            </a:r>
            <a:r>
              <a:rPr lang="de-DE" dirty="0" smtClean="0"/>
              <a:t>um </a:t>
            </a:r>
            <a:r>
              <a:rPr lang="de-DE" dirty="0"/>
              <a:t>Beispiel </a:t>
            </a:r>
            <a:r>
              <a:rPr lang="de-DE" dirty="0" smtClean="0"/>
              <a:t>durch Feedback als zentrale Lernunterstützung </a:t>
            </a:r>
            <a:r>
              <a:rPr lang="de-DE" sz="1400" dirty="0" smtClean="0"/>
              <a:t>(Hattie </a:t>
            </a:r>
            <a:r>
              <a:rPr lang="de-DE" sz="1400" dirty="0"/>
              <a:t>&amp; </a:t>
            </a:r>
            <a:r>
              <a:rPr lang="de-DE" sz="1400" dirty="0" err="1"/>
              <a:t>Timperley</a:t>
            </a:r>
            <a:r>
              <a:rPr lang="de-DE" sz="1400" dirty="0"/>
              <a:t>, 2009; Wisniewski et al., 2020).</a:t>
            </a:r>
            <a:endParaRPr lang="de-DE" sz="1400" dirty="0" smtClean="0"/>
          </a:p>
        </p:txBody>
      </p:sp>
      <p:sp>
        <p:nvSpPr>
          <p:cNvPr id="3" name="Titel 2"/>
          <p:cNvSpPr>
            <a:spLocks noGrp="1"/>
          </p:cNvSpPr>
          <p:nvPr>
            <p:ph type="title"/>
          </p:nvPr>
        </p:nvSpPr>
        <p:spPr/>
        <p:txBody>
          <a:bodyPr>
            <a:normAutofit fontScale="90000"/>
          </a:bodyPr>
          <a:lstStyle/>
          <a:p>
            <a:r>
              <a:rPr lang="de-DE" dirty="0"/>
              <a:t>Welche Potentiale werden LLM zugesprochen?</a:t>
            </a:r>
          </a:p>
        </p:txBody>
      </p:sp>
      <p:sp>
        <p:nvSpPr>
          <p:cNvPr id="4" name="Datumsplatzhalter 3"/>
          <p:cNvSpPr>
            <a:spLocks noGrp="1"/>
          </p:cNvSpPr>
          <p:nvPr>
            <p:ph type="dt" sz="half" idx="10"/>
          </p:nvPr>
        </p:nvSpPr>
        <p:spPr/>
        <p:txBody>
          <a:bodyPr/>
          <a:lstStyle/>
          <a:p>
            <a:fld id="{E610BDD8-2195-A74D-A197-F617976746AF}" type="datetime3">
              <a:rPr lang="de-DE" smtClean="0"/>
              <a:pPr/>
              <a:t>14/06/23</a:t>
            </a:fld>
            <a:endParaRPr lang="de-DE" dirty="0"/>
          </a:p>
        </p:txBody>
      </p:sp>
      <p:sp>
        <p:nvSpPr>
          <p:cNvPr id="5" name="Foliennummernplatzhalter 4"/>
          <p:cNvSpPr>
            <a:spLocks noGrp="1"/>
          </p:cNvSpPr>
          <p:nvPr>
            <p:ph type="sldNum" sz="quarter" idx="12"/>
          </p:nvPr>
        </p:nvSpPr>
        <p:spPr/>
        <p:txBody>
          <a:bodyPr/>
          <a:lstStyle/>
          <a:p>
            <a:fld id="{04DA90AE-A642-9F4D-BA94-82F41D55CFC7}" type="slidenum">
              <a:rPr lang="de-DE" smtClean="0"/>
              <a:pPr/>
              <a:t>9</a:t>
            </a:fld>
            <a:endParaRPr lang="de-DE" dirty="0"/>
          </a:p>
        </p:txBody>
      </p:sp>
      <p:sp>
        <p:nvSpPr>
          <p:cNvPr id="6" name="Textplatzhalter 5"/>
          <p:cNvSpPr>
            <a:spLocks noGrp="1"/>
          </p:cNvSpPr>
          <p:nvPr>
            <p:ph type="body" sz="quarter" idx="13"/>
          </p:nvPr>
        </p:nvSpPr>
        <p:spPr/>
        <p:txBody>
          <a:bodyPr/>
          <a:lstStyle/>
          <a:p>
            <a:endParaRPr lang="de-DE"/>
          </a:p>
        </p:txBody>
      </p:sp>
      <p:sp>
        <p:nvSpPr>
          <p:cNvPr id="7" name="Bildplatzhalter 6"/>
          <p:cNvSpPr>
            <a:spLocks noGrp="1"/>
          </p:cNvSpPr>
          <p:nvPr>
            <p:ph type="pic" sz="quarter" idx="14"/>
          </p:nvPr>
        </p:nvSpPr>
        <p:spPr/>
      </p:sp>
    </p:spTree>
    <p:extLst>
      <p:ext uri="{BB962C8B-B14F-4D97-AF65-F5344CB8AC3E}">
        <p14:creationId xmlns:p14="http://schemas.microsoft.com/office/powerpoint/2010/main" val="2088199084"/>
      </p:ext>
    </p:extLst>
  </p:cSld>
  <p:clrMapOvr>
    <a:masterClrMapping/>
  </p:clrMapOvr>
</p:sld>
</file>

<file path=ppt/theme/theme1.xml><?xml version="1.0" encoding="utf-8"?>
<a:theme xmlns:a="http://schemas.openxmlformats.org/drawingml/2006/main" name="IPN 2020">
  <a:themeElements>
    <a:clrScheme name="IPN Farben 1">
      <a:dk1>
        <a:srgbClr val="000000"/>
      </a:dk1>
      <a:lt1>
        <a:srgbClr val="FFFFFF"/>
      </a:lt1>
      <a:dk2>
        <a:srgbClr val="003E7C"/>
      </a:dk2>
      <a:lt2>
        <a:srgbClr val="FFFFFF"/>
      </a:lt2>
      <a:accent1>
        <a:srgbClr val="6C6D6C"/>
      </a:accent1>
      <a:accent2>
        <a:srgbClr val="893750"/>
      </a:accent2>
      <a:accent3>
        <a:srgbClr val="D67824"/>
      </a:accent3>
      <a:accent4>
        <a:srgbClr val="3A7E70"/>
      </a:accent4>
      <a:accent5>
        <a:srgbClr val="4D6186"/>
      </a:accent5>
      <a:accent6>
        <a:srgbClr val="003E7C"/>
      </a:accent6>
      <a:hlink>
        <a:srgbClr val="2D6BA7"/>
      </a:hlink>
      <a:folHlink>
        <a:srgbClr val="E0E1E2"/>
      </a:folHlink>
    </a:clrScheme>
    <a:fontScheme name="IPN Schriften">
      <a:majorFont>
        <a:latin typeface="Linotype Syntax Com Regular"/>
        <a:ea typeface=""/>
        <a:cs typeface=""/>
      </a:majorFont>
      <a:minorFont>
        <a:latin typeface="Linotype Syntax Com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PN ppt Vorlage 16zu9 2023" id="{C600DA61-CBB0-4A49-B3A3-C45A80620C6B}" vid="{2B2906A9-0583-A041-8688-B2DF82D752B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IPN ppt Vorlage 16zu9 2023</Template>
  <TotalTime>0</TotalTime>
  <Words>1854</Words>
  <Application>Microsoft Office PowerPoint</Application>
  <PresentationFormat>Benutzerdefiniert</PresentationFormat>
  <Paragraphs>417</Paragraphs>
  <Slides>41</Slides>
  <Notes>9</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41</vt:i4>
      </vt:variant>
    </vt:vector>
  </HeadingPairs>
  <TitlesOfParts>
    <vt:vector size="50" baseType="lpstr">
      <vt:lpstr>Arial</vt:lpstr>
      <vt:lpstr>Calibri</vt:lpstr>
      <vt:lpstr>Linotype Syntax Com</vt:lpstr>
      <vt:lpstr>Linotype Syntax Com Light</vt:lpstr>
      <vt:lpstr>Linotype Syntax Com Medium</vt:lpstr>
      <vt:lpstr>Linotype Syntax Com Regular</vt:lpstr>
      <vt:lpstr>Times New Roman</vt:lpstr>
      <vt:lpstr>Wingdings</vt:lpstr>
      <vt:lpstr>IPN 2020</vt:lpstr>
      <vt:lpstr>Was bedeuten Large Language Models für die Kompetenzentwicklung von Schüler:innen und Lehrkräften? </vt:lpstr>
      <vt:lpstr>Zielsetzung</vt:lpstr>
      <vt:lpstr>Struktur</vt:lpstr>
      <vt:lpstr>Einführung</vt:lpstr>
      <vt:lpstr>Was sind Kompetenzen?</vt:lpstr>
      <vt:lpstr>Einstiegs-Diskussion</vt:lpstr>
      <vt:lpstr>Ausgangssituation</vt:lpstr>
      <vt:lpstr>Twitter Themen Chat-GPT (Fütterer at al.)</vt:lpstr>
      <vt:lpstr>Welche Potentiale werden LLM zugesprochen?</vt:lpstr>
      <vt:lpstr>Risiken der Nutzung von LLM</vt:lpstr>
      <vt:lpstr>Zwischenfazit</vt:lpstr>
      <vt:lpstr>Diskussionsfragen</vt:lpstr>
      <vt:lpstr>Ein Blick in die Lernforschung:</vt:lpstr>
      <vt:lpstr>Lernen vs. Leistung</vt:lpstr>
      <vt:lpstr>Lernen vs. Leistung</vt:lpstr>
      <vt:lpstr>Für wen bzw. unter welchen Umständen können LLM lernförderlich sein? </vt:lpstr>
      <vt:lpstr>Evidenz aus der Forschung zu Übersetzungstools (Klimova et al., 2023)</vt:lpstr>
      <vt:lpstr>Lernen vs. Leistung</vt:lpstr>
      <vt:lpstr>Was ist mit den Prüfungsformaten?</vt:lpstr>
      <vt:lpstr>Methode</vt:lpstr>
      <vt:lpstr>Stufe 2</vt:lpstr>
      <vt:lpstr>Stufe 4</vt:lpstr>
      <vt:lpstr>Ergebnisse: Quellenidentifikation</vt:lpstr>
      <vt:lpstr>Zwischenfazit</vt:lpstr>
      <vt:lpstr>Offene Fragen</vt:lpstr>
      <vt:lpstr>Lösungen</vt:lpstr>
      <vt:lpstr>Diskussion</vt:lpstr>
      <vt:lpstr>Diskussion: Kompetenzentwicklung auf Lehrkraftseite</vt:lpstr>
      <vt:lpstr>Kompetenzentwicklung auf Lehrkraftseite</vt:lpstr>
      <vt:lpstr>Kompetenzentwicklung auf Lehrkraftseite</vt:lpstr>
      <vt:lpstr>Fazit I: Nutzung von KI zum Lernen</vt:lpstr>
      <vt:lpstr>Fazit II: Kompetenzen der Zukunft</vt:lpstr>
      <vt:lpstr>Gesamtfazit </vt:lpstr>
      <vt:lpstr>Danke für eure Mitarbeit!</vt:lpstr>
      <vt:lpstr>Übung</vt:lpstr>
      <vt:lpstr>Ablauf</vt:lpstr>
      <vt:lpstr>Ablauf</vt:lpstr>
      <vt:lpstr>Beispieltabelle</vt:lpstr>
      <vt:lpstr>Ablauf</vt:lpstr>
      <vt:lpstr>Ergebnisse: Textbewertung</vt:lpstr>
      <vt:lpstr>(Optional) Wer profitiert von LLM?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Thorben Jansen</dc:creator>
  <cp:keywords/>
  <dc:description/>
  <cp:lastModifiedBy>Meyer, Jennifer</cp:lastModifiedBy>
  <cp:revision>49</cp:revision>
  <cp:lastPrinted>2019-02-01T09:40:20Z</cp:lastPrinted>
  <dcterms:created xsi:type="dcterms:W3CDTF">2023-05-31T09:51:09Z</dcterms:created>
  <dcterms:modified xsi:type="dcterms:W3CDTF">2023-06-15T09:48:28Z</dcterms:modified>
  <cp:category/>
</cp:coreProperties>
</file>