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7" r:id="rId4"/>
  </p:sldMasterIdLst>
  <p:notesMasterIdLst>
    <p:notesMasterId r:id="rId14"/>
  </p:notesMasterIdLst>
  <p:handoutMasterIdLst>
    <p:handoutMasterId r:id="rId15"/>
  </p:handoutMasterIdLst>
  <p:sldIdLst>
    <p:sldId id="488" r:id="rId5"/>
    <p:sldId id="497" r:id="rId6"/>
    <p:sldId id="489" r:id="rId7"/>
    <p:sldId id="525" r:id="rId8"/>
    <p:sldId id="529" r:id="rId9"/>
    <p:sldId id="524" r:id="rId10"/>
    <p:sldId id="512" r:id="rId11"/>
    <p:sldId id="530" r:id="rId12"/>
    <p:sldId id="531" r:id="rId13"/>
  </p:sldIdLst>
  <p:sldSz cx="24384000" cy="13716000"/>
  <p:notesSz cx="4683125" cy="86868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</p:embeddedFont>
    <p:embeddedFont>
      <p:font typeface="Overpass Heavy" panose="00000A00000000000000" charset="0"/>
      <p:bold r:id="rId27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714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1pPr>
    <a:lvl2pPr marL="0" marR="0" indent="3000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2pPr>
    <a:lvl3pPr marL="0" marR="0" indent="5286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3pPr>
    <a:lvl4pPr marL="0" marR="0" indent="7572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4pPr>
    <a:lvl5pPr marL="0" marR="0" indent="9858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5pPr>
    <a:lvl6pPr marL="0" marR="0" indent="12144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6pPr>
    <a:lvl7pPr marL="0" marR="0" indent="14430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7pPr>
    <a:lvl8pPr marL="0" marR="0" indent="16716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8pPr>
    <a:lvl9pPr marL="0" marR="0" indent="1900237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Overpass Heavy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88D"/>
    <a:srgbClr val="D8D8D8"/>
    <a:srgbClr val="FFBC49"/>
    <a:srgbClr val="FEB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78" autoAdjust="0"/>
  </p:normalViewPr>
  <p:slideViewPr>
    <p:cSldViewPr snapToGrid="0">
      <p:cViewPr varScale="1">
        <p:scale>
          <a:sx n="19" d="100"/>
          <a:sy n="19" d="100"/>
        </p:scale>
        <p:origin x="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03357C-DF81-46C6-945E-C9444543DF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3"/>
            <a:ext cx="2029354" cy="435847"/>
          </a:xfrm>
          <a:prstGeom prst="rect">
            <a:avLst/>
          </a:prstGeom>
        </p:spPr>
        <p:txBody>
          <a:bodyPr vert="horz" lIns="74205" tIns="37102" rIns="74205" bIns="37102" rtlCol="0"/>
          <a:lstStyle>
            <a:lvl1pPr algn="l">
              <a:defRPr sz="1000"/>
            </a:lvl1pPr>
          </a:lstStyle>
          <a:p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042873-F5B3-4049-820E-E41211ED93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52687" y="3"/>
            <a:ext cx="2029354" cy="435847"/>
          </a:xfrm>
          <a:prstGeom prst="rect">
            <a:avLst/>
          </a:prstGeom>
        </p:spPr>
        <p:txBody>
          <a:bodyPr vert="horz" lIns="74205" tIns="37102" rIns="74205" bIns="37102" rtlCol="0"/>
          <a:lstStyle>
            <a:lvl1pPr algn="r">
              <a:defRPr sz="1000"/>
            </a:lvl1pPr>
          </a:lstStyle>
          <a:p>
            <a:fld id="{3D536F45-0737-49C7-AD19-D9B8FD608214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41F3FE-CF10-42BD-A052-9AE60608F6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250956"/>
            <a:ext cx="2029354" cy="435846"/>
          </a:xfrm>
          <a:prstGeom prst="rect">
            <a:avLst/>
          </a:prstGeom>
        </p:spPr>
        <p:txBody>
          <a:bodyPr vert="horz" lIns="74205" tIns="37102" rIns="74205" bIns="37102" rtlCol="0" anchor="b"/>
          <a:lstStyle>
            <a:lvl1pPr algn="l">
              <a:defRPr sz="1000"/>
            </a:lvl1pPr>
          </a:lstStyle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DE9B1A-2BA4-4DCB-8B31-8173BFE465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52687" y="8250956"/>
            <a:ext cx="2029354" cy="435846"/>
          </a:xfrm>
          <a:prstGeom prst="rect">
            <a:avLst/>
          </a:prstGeom>
        </p:spPr>
        <p:txBody>
          <a:bodyPr vert="horz" lIns="74205" tIns="37102" rIns="74205" bIns="37102" rtlCol="0" anchor="b"/>
          <a:lstStyle>
            <a:lvl1pPr algn="r">
              <a:defRPr sz="1000"/>
            </a:lvl1pPr>
          </a:lstStyle>
          <a:p>
            <a:fld id="{102F18C0-F588-496E-9035-7B9FACC6E97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30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-552450" y="652463"/>
            <a:ext cx="5788025" cy="3255962"/>
          </a:xfrm>
          <a:prstGeom prst="rect">
            <a:avLst/>
          </a:prstGeom>
        </p:spPr>
        <p:txBody>
          <a:bodyPr lIns="74205" tIns="37102" rIns="74205" bIns="37102"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624418" y="4126230"/>
            <a:ext cx="3434292" cy="3909060"/>
          </a:xfrm>
          <a:prstGeom prst="rect">
            <a:avLst/>
          </a:prstGeom>
        </p:spPr>
        <p:txBody>
          <a:bodyPr lIns="74205" tIns="37102" rIns="74205" bIns="37102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56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TensorFlow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 </a:t>
            </a:r>
            <a:r>
              <a:rPr lang="de-DE" dirty="0" err="1"/>
              <a:t>litlle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frameworks</a:t>
            </a:r>
            <a:r>
              <a:rPr lang="de-DE" dirty="0"/>
              <a:t>(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end).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7624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Even if there are many participants, you should take the time for everyone to very quickly introduce themselves.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Everyone should mention at least the following:</a:t>
            </a:r>
            <a:br>
              <a:rPr lang="en-US" noProof="0" dirty="0"/>
            </a:br>
            <a:r>
              <a:rPr lang="en-US" noProof="0" dirty="0"/>
              <a:t>their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location/city,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their project interest (or main interest in application)</a:t>
            </a:r>
          </a:p>
        </p:txBody>
      </p:sp>
    </p:spTree>
    <p:extLst>
      <p:ext uri="{BB962C8B-B14F-4D97-AF65-F5344CB8AC3E}">
        <p14:creationId xmlns:p14="http://schemas.microsoft.com/office/powerpoint/2010/main" val="248673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final slide should always be on the tasks until the next week.</a:t>
            </a:r>
          </a:p>
          <a:p>
            <a:r>
              <a:rPr lang="en-US" noProof="0" dirty="0"/>
              <a:t>Adjust this slide according to your course.</a:t>
            </a:r>
          </a:p>
        </p:txBody>
      </p:sp>
    </p:spTree>
    <p:extLst>
      <p:ext uri="{BB962C8B-B14F-4D97-AF65-F5344CB8AC3E}">
        <p14:creationId xmlns:p14="http://schemas.microsoft.com/office/powerpoint/2010/main" val="14283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Even if there are many participants, you should take the time for everyone to very quickly introduce themselves.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Everyone should mention at least the following:</a:t>
            </a:r>
            <a:br>
              <a:rPr lang="en-US" noProof="0" dirty="0"/>
            </a:br>
            <a:r>
              <a:rPr lang="en-US" noProof="0" dirty="0"/>
              <a:t>their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location/city,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their project interest (or main interest in application)</a:t>
            </a:r>
          </a:p>
        </p:txBody>
      </p:sp>
    </p:spTree>
    <p:extLst>
      <p:ext uri="{BB962C8B-B14F-4D97-AF65-F5344CB8AC3E}">
        <p14:creationId xmlns:p14="http://schemas.microsoft.com/office/powerpoint/2010/main" val="299339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Even if there are many participants, you should take the time for everyone to very quickly introduce themselves.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Everyone should mention at least the following:</a:t>
            </a:r>
            <a:br>
              <a:rPr lang="en-US" noProof="0" dirty="0"/>
            </a:br>
            <a:r>
              <a:rPr lang="en-US" noProof="0" dirty="0"/>
              <a:t>their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location/city,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their project interest (or main interest in application)</a:t>
            </a:r>
          </a:p>
        </p:txBody>
      </p:sp>
    </p:spTree>
    <p:extLst>
      <p:ext uri="{BB962C8B-B14F-4D97-AF65-F5344CB8AC3E}">
        <p14:creationId xmlns:p14="http://schemas.microsoft.com/office/powerpoint/2010/main" val="1513173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58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9" y="7020983"/>
            <a:ext cx="18288000" cy="3723217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2665" y="3638552"/>
            <a:ext cx="13038668" cy="3311524"/>
          </a:xfrm>
        </p:spPr>
        <p:txBody>
          <a:bodyPr>
            <a:normAutofit/>
          </a:bodyPr>
          <a:lstStyle>
            <a:lvl1pPr marL="0" indent="0" algn="ctr">
              <a:buNone/>
              <a:defRPr sz="8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2308B7A-6D04-4C3C-927F-225D479195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264" y="741099"/>
            <a:ext cx="5565784" cy="8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2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1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8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5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Natur, Nachthimmel enthält.&#10;&#10;Automatisch generierte Beschreibung">
            <a:extLst>
              <a:ext uri="{FF2B5EF4-FFF2-40B4-BE49-F238E27FC236}">
                <a16:creationId xmlns:a16="http://schemas.microsoft.com/office/drawing/2014/main" id="{67F3957E-C9A0-48D6-9BDF-A26F774767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77" y="0"/>
            <a:ext cx="24416477" cy="13716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000" kern="1200" cap="all" baseline="0">
          <a:solidFill>
            <a:schemeClr val="bg1"/>
          </a:solidFill>
          <a:latin typeface="Overpass Heavy" panose="00000A00000000000000" pitchFamily="50" charset="0"/>
          <a:ea typeface="+mj-ea"/>
          <a:cs typeface="+mj-cs"/>
        </a:defRPr>
      </a:lvl1pPr>
    </p:titleStyle>
    <p:bodyStyle>
      <a:lvl1pPr marL="892175" indent="-892175" algn="l" defTabSz="1828800" rtl="0" eaLnBrk="1" latinLnBrk="0" hangingPunct="1">
        <a:lnSpc>
          <a:spcPct val="90000"/>
        </a:lnSpc>
        <a:spcBef>
          <a:spcPts val="2000"/>
        </a:spcBef>
        <a:buFont typeface="Wingdings" panose="05000000000000000000" pitchFamily="2" charset="2"/>
        <a:buChar char="§"/>
        <a:defRPr sz="5600" kern="1200">
          <a:solidFill>
            <a:schemeClr val="bg1"/>
          </a:solidFill>
          <a:latin typeface="Overpass Heavy" panose="00000A00000000000000" pitchFamily="50" charset="0"/>
          <a:ea typeface="+mn-ea"/>
          <a:cs typeface="+mn-cs"/>
        </a:defRPr>
      </a:lvl1pPr>
      <a:lvl2pPr marL="1516063" indent="-601663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4800" kern="1200">
          <a:solidFill>
            <a:schemeClr val="bg1"/>
          </a:solidFill>
          <a:latin typeface="Overpass Heavy" panose="00000A00000000000000" pitchFamily="50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4000" kern="1200">
          <a:solidFill>
            <a:schemeClr val="bg1"/>
          </a:solidFill>
          <a:latin typeface="Overpass Heavy" panose="00000A00000000000000" pitchFamily="50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Overpass Heavy" panose="00000A00000000000000" pitchFamily="50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Overpass Heavy" panose="00000A00000000000000" pitchFamily="50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rnuni-hagen.de/zli/blog/chatgpt/" TargetMode="External"/><Relationship Id="rId2" Type="http://schemas.openxmlformats.org/officeDocument/2006/relationships/hyperlink" Target="https://www.berlin.de/sen/bjf/service/presse/pressearchiv-2023/ki-anwendungen-schule.pdf?ts=1682336207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5870A6E-77E6-44D3-BA43-DBD4DC4BD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9" y="9057602"/>
            <a:ext cx="18288000" cy="372321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Jennifer Meyer </a:t>
            </a:r>
            <a:br>
              <a:rPr lang="de-DE" b="1" dirty="0"/>
            </a:br>
            <a:r>
              <a:rPr lang="de-DE" b="1" dirty="0"/>
              <a:t>und Thorben Jansen</a:t>
            </a:r>
            <a:br>
              <a:rPr lang="de-DE" sz="8000" b="1" dirty="0"/>
            </a:br>
            <a:br>
              <a:rPr lang="de-DE" sz="8000" b="1" dirty="0"/>
            </a:br>
            <a:r>
              <a:rPr lang="de-DE" sz="8000" b="1" dirty="0"/>
              <a:t>Automatische Klassifizierung von Textantworten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57349FC-7D4A-45CE-AD56-9A7CDA02F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Lehren und Lernen </a:t>
            </a:r>
          </a:p>
          <a:p>
            <a:r>
              <a:rPr lang="de-DE" dirty="0"/>
              <a:t>mit KI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3748687-B506-47DF-9919-9360408AE695}"/>
              </a:ext>
            </a:extLst>
          </p:cNvPr>
          <p:cNvSpPr txBox="1"/>
          <p:nvPr/>
        </p:nvSpPr>
        <p:spPr>
          <a:xfrm rot="16200000">
            <a:off x="-1938905" y="3197023"/>
            <a:ext cx="6346691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Overpass Heavy" panose="00000A00000000000000" pitchFamily="50" charset="0"/>
              </a:rPr>
              <a:t>01.06.23</a:t>
            </a:r>
            <a:endParaRPr lang="en-US" sz="6600" b="1" dirty="0">
              <a:solidFill>
                <a:schemeClr val="bg1"/>
              </a:solidFill>
              <a:latin typeface="Overpass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5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BD5F9-EEE6-46B2-93BD-58B1311B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487" y="3110997"/>
            <a:ext cx="12861025" cy="8990298"/>
          </a:xfrm>
        </p:spPr>
        <p:txBody>
          <a:bodyPr>
            <a:normAutofit/>
          </a:bodyPr>
          <a:lstStyle/>
          <a:p>
            <a:pPr marL="804863" indent="-804863">
              <a:lnSpc>
                <a:spcPct val="160000"/>
              </a:lnSpc>
            </a:pPr>
            <a:r>
              <a:rPr lang="de-DE" sz="5100" b="1" dirty="0"/>
              <a:t>Besprechung Übungsaufgaben</a:t>
            </a:r>
            <a:endParaRPr lang="en-US" sz="5100" b="1" dirty="0"/>
          </a:p>
          <a:p>
            <a:pPr marL="804863" indent="-804863">
              <a:lnSpc>
                <a:spcPct val="160000"/>
              </a:lnSpc>
            </a:pPr>
            <a:r>
              <a:rPr lang="en-US" sz="5100" b="1" dirty="0"/>
              <a:t>Input Jenny und </a:t>
            </a:r>
            <a:r>
              <a:rPr lang="en-US" sz="5100" b="1" dirty="0" err="1"/>
              <a:t>Thorben</a:t>
            </a:r>
            <a:endParaRPr lang="en-US" sz="5100" b="1" dirty="0"/>
          </a:p>
          <a:p>
            <a:pPr marL="804863" indent="-804863">
              <a:lnSpc>
                <a:spcPct val="160000"/>
              </a:lnSpc>
            </a:pPr>
            <a:r>
              <a:rPr lang="en-US" sz="5100" b="1" dirty="0" err="1"/>
              <a:t>Diskussion</a:t>
            </a:r>
            <a:endParaRPr lang="en-US" sz="5100" b="1" dirty="0"/>
          </a:p>
          <a:p>
            <a:pPr marL="804863" indent="-804863">
              <a:lnSpc>
                <a:spcPct val="160000"/>
              </a:lnSpc>
            </a:pPr>
            <a:r>
              <a:rPr lang="en-US" sz="5100" b="1" dirty="0" err="1"/>
              <a:t>Übungsaufgaben</a:t>
            </a:r>
            <a:endParaRPr lang="en-US" sz="5100" b="1" dirty="0"/>
          </a:p>
        </p:txBody>
      </p:sp>
    </p:spTree>
    <p:extLst>
      <p:ext uri="{BB962C8B-B14F-4D97-AF65-F5344CB8AC3E}">
        <p14:creationId xmlns:p14="http://schemas.microsoft.com/office/powerpoint/2010/main" val="30034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BC85402-7893-4832-9ED6-CB0CDF02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532437"/>
            <a:ext cx="21031200" cy="2651126"/>
          </a:xfrm>
        </p:spPr>
        <p:txBody>
          <a:bodyPr/>
          <a:lstStyle/>
          <a:p>
            <a:r>
              <a:rPr lang="de-DE" dirty="0"/>
              <a:t>Besprechung Übungsaufgaben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423FB4-0B7E-4BF8-A8BC-A7C4EBBC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b="1" dirty="0"/>
              <a:t>Aufgaben zu dieser Woche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13605D-D401-4B13-AD9B-6C2E4400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3595581"/>
            <a:ext cx="20682857" cy="85311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de-DE" sz="4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4000" b="1" dirty="0"/>
              <a:t>Lest folgenden Blogartikel:</a:t>
            </a:r>
          </a:p>
          <a:p>
            <a:pPr>
              <a:lnSpc>
                <a:spcPct val="100000"/>
              </a:lnSpc>
            </a:pPr>
            <a:endParaRPr lang="de-DE" sz="4000" b="1" dirty="0"/>
          </a:p>
          <a:p>
            <a:pPr>
              <a:lnSpc>
                <a:spcPct val="100000"/>
              </a:lnSpc>
            </a:pPr>
            <a:endParaRPr lang="de-DE" sz="4000" b="1" dirty="0"/>
          </a:p>
          <a:p>
            <a:pPr>
              <a:lnSpc>
                <a:spcPct val="100000"/>
              </a:lnSpc>
            </a:pPr>
            <a:endParaRPr lang="de-DE" sz="4000" b="1" dirty="0"/>
          </a:p>
          <a:p>
            <a:pPr marL="0" indent="0">
              <a:lnSpc>
                <a:spcPct val="100000"/>
              </a:lnSpc>
              <a:buNone/>
            </a:pPr>
            <a:endParaRPr lang="de-DE" sz="40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4000" b="1" dirty="0"/>
              <a:t>							 	   </a:t>
            </a:r>
            <a:r>
              <a:rPr lang="de-DE" sz="1800" b="1" dirty="0"/>
              <a:t>https://blog.tcea.org/chatgpt-grading/</a:t>
            </a:r>
          </a:p>
          <a:p>
            <a:pPr marL="0" indent="0">
              <a:lnSpc>
                <a:spcPct val="100000"/>
              </a:lnSpc>
              <a:buNone/>
            </a:pPr>
            <a:endParaRPr lang="de-DE" sz="4000" b="1" dirty="0"/>
          </a:p>
          <a:p>
            <a:pPr>
              <a:lnSpc>
                <a:spcPct val="100000"/>
              </a:lnSpc>
            </a:pPr>
            <a:r>
              <a:rPr lang="de-DE" sz="4000" b="1" dirty="0"/>
              <a:t>Probiert die zwei dort vorgestellten Prompts an einem Thema Eurer Wahl aus.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72CD2C-648E-5D17-4C6D-97D0CBA7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3112487"/>
            <a:ext cx="8950187" cy="578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3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7AFF4-79A1-971A-E51E-DAECB25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Prompts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0F60D1-D2AE-2BBD-4A95-72E7307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sz="6200" b="1" i="0" dirty="0">
                <a:effectLst/>
                <a:latin typeface="Open Sans" panose="020B0606030504020204" pitchFamily="34" charset="0"/>
              </a:rPr>
              <a:t>(1) Create a rubric for a 5-paragraph opinion essay based on the Texas Essential Knowledge and Skills for grade 10. The rubric should include 3 categories: 1. organization, 2. development of ideas, and 3. use of language/conventions. Each category is worth a maximum of 4 points for Exemplary, 3 points for Meeting, 2 points for Approaching, and 1 point for Beginning.</a:t>
            </a:r>
          </a:p>
          <a:p>
            <a:pPr algn="l"/>
            <a:r>
              <a:rPr lang="en-US" sz="6200" b="1" i="0" dirty="0">
                <a:effectLst/>
                <a:latin typeface="Open Sans" panose="020B0606030504020204" pitchFamily="34" charset="0"/>
              </a:rPr>
              <a:t>(2) Act as an expert educator who is able to read information, analyze text and give supportive feedback based on a rubric that I will give you. Students were given the following assignment: [paste student assignment here] When you are ready, I will give you the rubric. I will then begin to give you the student work to evaluate and you will provide specific, constructive and meaningful feedback in a first-person, supportive voice. If the score given is less than [total points for the rubric] points, provide a brief paragraph on specific steps the student can do to improve the work and earn full credit based on the rubric. Do you understand?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70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BC85402-7893-4832-9ED6-CB0CDF02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532437"/>
            <a:ext cx="21031200" cy="2651126"/>
          </a:xfrm>
        </p:spPr>
        <p:txBody>
          <a:bodyPr/>
          <a:lstStyle/>
          <a:p>
            <a:r>
              <a:rPr lang="de-DE" dirty="0"/>
              <a:t>Input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BC85402-7893-4832-9ED6-CB0CDF02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532437"/>
            <a:ext cx="21031200" cy="2651126"/>
          </a:xfrm>
        </p:spPr>
        <p:txBody>
          <a:bodyPr/>
          <a:lstStyle/>
          <a:p>
            <a:r>
              <a:rPr lang="de-DE" dirty="0"/>
              <a:t>Diskussion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7CD2C-550B-30C2-C5D1-BC787070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zur nächsten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06C12-0991-9F13-A83E-36DACE62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Handreichungen von Landesinstituten oder Hochschulen</a:t>
            </a:r>
          </a:p>
          <a:p>
            <a:pPr lvl="1"/>
            <a:r>
              <a:rPr lang="de-DE" dirty="0">
                <a:hlinkClick r:id="rId2"/>
              </a:rPr>
              <a:t>https://www.berlin.de/sen/bjf/service/presse/pressearchiv-2023/ki-anwendungen-schule.pdf?ts=1682336207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https://www.fernuni-hagen.de/zli/blog/chatgpt/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welchen Bereichen wird der Einsatz empfohlen, in welchen wird vom Einsatz abgeraten?</a:t>
            </a:r>
          </a:p>
          <a:p>
            <a:r>
              <a:rPr lang="de-DE" dirty="0"/>
              <a:t>Wie praxisnah ist die Handreichung - bekommt man konkrete Beispiele für den Einsatz in der Praxis oder bleibt sie häufig sehr vage?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304E5F-EC7E-1BB5-3BD2-D2C3774DA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651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17457" numCol="1" anchor="t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>
              <a:ln>
                <a:noFill/>
              </a:ln>
              <a:solidFill>
                <a:srgbClr val="3F435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3F435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Wie praxisnah ist die Handreichung - bekommt man konkrete Beispiele für den Einsatz in der Praxis oder bleibt sie häufig sehr vage?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F435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1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DC0A-C080-92E5-18E6-C16D5721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C7490-9AD7-B169-9540-0E67C155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https://www.km.bayern.de/schule-digital/orientierungsrahmen-ki-und-schule.html</a:t>
            </a:r>
          </a:p>
          <a:p>
            <a:r>
              <a:rPr lang="de-DE" dirty="0"/>
              <a:t>https://www.schulministerium.nrw/system/files/media/document/file/handlungsleitfaden_ki_msb_nrw_230223.pdf</a:t>
            </a:r>
          </a:p>
          <a:p>
            <a:endParaRPr lang="de-DE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E0F8039D-93FC-FAC4-D91E-2E9860E815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0093099"/>
                  </p:ext>
                </p:extLst>
              </p:nvPr>
            </p:nvGraphicFramePr>
            <p:xfrm>
              <a:off x="-3217333" y="-529167"/>
              <a:ext cx="6096000" cy="3429000"/>
            </p:xfrm>
            <a:graphic>
              <a:graphicData uri="http://schemas.microsoft.com/office/powerpoint/2016/slidezoom">
                <pslz:sldZm>
                  <pslz:sldZmObj sldId="489" cId="873222202">
                    <pslz:zmPr id="{C85E8B4C-9AA7-4318-8859-C045384D2C6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0F8039D-93FC-FAC4-D91E-2E9860E815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217333" y="-529167"/>
                <a:ext cx="6096000" cy="3429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2611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Overpass Heavy"/>
        <a:ea typeface="Overpass Heavy"/>
        <a:cs typeface="Overpass Heavy"/>
      </a:majorFont>
      <a:minorFont>
        <a:latin typeface="Overpass Heavy"/>
        <a:ea typeface="Overpass Heavy"/>
        <a:cs typeface="Overpass Heavy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Open Sans Extrabold"/>
            <a:ea typeface="Open Sans Extrabold"/>
            <a:cs typeface="Open Sans Extrabold"/>
            <a:sym typeface="Open Sans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71437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Overpass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4EB7848EEFF04AA03F951F07681284" ma:contentTypeVersion="7" ma:contentTypeDescription="Ein neues Dokument erstellen." ma:contentTypeScope="" ma:versionID="fad2dd7631af49269bd1fc052692524c">
  <xsd:schema xmlns:xsd="http://www.w3.org/2001/XMLSchema" xmlns:xs="http://www.w3.org/2001/XMLSchema" xmlns:p="http://schemas.microsoft.com/office/2006/metadata/properties" xmlns:ns2="fbec27ce-6600-45c4-8035-18efa7ec7330" xmlns:ns3="9c69bfb5-b349-4362-8fd6-c8712313ba2c" targetNamespace="http://schemas.microsoft.com/office/2006/metadata/properties" ma:root="true" ma:fieldsID="e37b8929e55bb272c077a6c00fc30ca2" ns2:_="" ns3:_="">
    <xsd:import namespace="fbec27ce-6600-45c4-8035-18efa7ec7330"/>
    <xsd:import namespace="9c69bfb5-b349-4362-8fd6-c8712313b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c27ce-6600-45c4-8035-18efa7ec73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9bfb5-b349-4362-8fd6-c8712313ba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9166F3-7F86-42E7-B67B-55D0FD6D8419}">
  <ds:schemaRefs>
    <ds:schemaRef ds:uri="9c69bfb5-b349-4362-8fd6-c8712313ba2c"/>
    <ds:schemaRef ds:uri="fbec27ce-6600-45c4-8035-18efa7ec7330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647DBC-5F67-49CB-942D-D540120EC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CBE42-AAF6-43D8-AE0B-5FB6F4571E8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bec27ce-6600-45c4-8035-18efa7ec7330"/>
    <ds:schemaRef ds:uri="9c69bfb5-b349-4362-8fd6-c8712313ba2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Benutzerdefiniert</PresentationFormat>
  <Paragraphs>51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Consolas</vt:lpstr>
      <vt:lpstr>Arial</vt:lpstr>
      <vt:lpstr>Open Sans</vt:lpstr>
      <vt:lpstr>Calibri</vt:lpstr>
      <vt:lpstr>Helvetica Neue</vt:lpstr>
      <vt:lpstr>Wingdings</vt:lpstr>
      <vt:lpstr>Overpass Heavy</vt:lpstr>
      <vt:lpstr>1_Office Theme</vt:lpstr>
      <vt:lpstr>Jennifer Meyer  und Thorben Jansen  Automatische Klassifizierung von Textantworten</vt:lpstr>
      <vt:lpstr>PowerPoint-Präsentation</vt:lpstr>
      <vt:lpstr>Besprechung Übungsaufgaben</vt:lpstr>
      <vt:lpstr>Aufgaben zu dieser Woche</vt:lpstr>
      <vt:lpstr>Prompts</vt:lpstr>
      <vt:lpstr>Input </vt:lpstr>
      <vt:lpstr>Diskussion</vt:lpstr>
      <vt:lpstr>Aufgaben zur nächsten Woche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</dc:creator>
  <cp:lastModifiedBy>chradden chradden</cp:lastModifiedBy>
  <cp:revision>520</cp:revision>
  <cp:lastPrinted>2019-09-12T18:54:13Z</cp:lastPrinted>
  <dcterms:modified xsi:type="dcterms:W3CDTF">2023-06-01T19:37:56Z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0x010100024EB7848EEFF04AA03F951F07681284</vt:lpwstr>
  </property>
</Properties>
</file>