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heme/themeOverride7.xml" ContentType="application/vnd.openxmlformats-officedocument.themeOverr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Override5.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Default Extension="xlsx" ContentType="application/vnd.openxmlformats-officedocument.spreadsheetml.sheet"/>
  <Override PartName="/ppt/notesSlides/notesSlide7.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heme/themeOverride8.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heme/themeOverride6.xml" ContentType="application/vnd.openxmlformats-officedocument.themeOverrid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heme/themeOverride4.xml" ContentType="application/vnd.openxmlformats-officedocument.themeOverride+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charts/chart6.xml" ContentType="application/vnd.openxmlformats-officedocument.drawingml.chart+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ppt/theme/themeOverride9.xml" ContentType="application/vnd.openxmlformats-officedocument.themeOverr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95" r:id="rId3"/>
    <p:sldId id="290" r:id="rId4"/>
    <p:sldId id="298" r:id="rId5"/>
    <p:sldId id="288" r:id="rId6"/>
    <p:sldId id="292" r:id="rId7"/>
    <p:sldId id="297" r:id="rId8"/>
    <p:sldId id="294" r:id="rId9"/>
    <p:sldId id="293" r:id="rId10"/>
    <p:sldId id="296" r:id="rId11"/>
    <p:sldId id="299" r:id="rId12"/>
    <p:sldId id="300" r:id="rId13"/>
    <p:sldId id="301" r:id="rId14"/>
    <p:sldId id="302" r:id="rId15"/>
    <p:sldId id="303" r:id="rId16"/>
    <p:sldId id="304" r:id="rId17"/>
    <p:sldId id="305" r:id="rId18"/>
    <p:sldId id="306" r:id="rId19"/>
    <p:sldId id="308" r:id="rId20"/>
    <p:sldId id="311" r:id="rId21"/>
    <p:sldId id="312" r:id="rId22"/>
    <p:sldId id="313" r:id="rId23"/>
    <p:sldId id="314" r:id="rId24"/>
    <p:sldId id="32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 id="{13C13801-05A1-4E35-B9BD-9FDC37215064}">
          <p14:sldIdLst>
            <p14:sldId id="256"/>
            <p14:sldId id="290"/>
            <p14:sldId id="291"/>
            <p14:sldId id="295"/>
          </p14:sldIdLst>
        </p14:section>
        <p14:section name="Why Adaptation" id="{860F1466-718D-455B-835D-7BF2AF14738A}">
          <p14:sldIdLst>
            <p14:sldId id="298"/>
            <p14:sldId id="288"/>
            <p14:sldId id="292"/>
            <p14:sldId id="297"/>
            <p14:sldId id="294"/>
            <p14:sldId id="293"/>
            <p14:sldId id="296"/>
          </p14:sldIdLst>
        </p14:section>
        <p14:section name="xAPI vs. SCORM" id="{03E2B969-ED5F-4F78-A79F-917F012E039D}">
          <p14:sldIdLst>
            <p14:sldId id="299"/>
            <p14:sldId id="300"/>
            <p14:sldId id="301"/>
            <p14:sldId id="302"/>
            <p14:sldId id="303"/>
            <p14:sldId id="304"/>
            <p14:sldId id="305"/>
            <p14:sldId id="306"/>
            <p14:sldId id="307"/>
            <p14:sldId id="308"/>
            <p14:sldId id="311"/>
            <p14:sldId id="309"/>
            <p14:sldId id="310"/>
            <p14:sldId id="312"/>
            <p14:sldId id="313"/>
            <p14:sldId id="314"/>
          </p14:sldIdLst>
        </p14:section>
        <p14:section name="Reaper" id="{E7ED971F-7F43-4FD8-B9E8-7750B17BF82B}">
          <p14:sldIdLst>
            <p14:sldId id="327"/>
            <p14:sldId id="326"/>
          </p14:sldIdLst>
        </p14:section>
        <p14:section name="end" id="{9EE54F4E-B170-4B2F-AD13-4FF472CE1647}">
          <p14:sldIdLst>
            <p14:sldId id="315"/>
            <p14:sldId id="325"/>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0"/>
    <p:restoredTop sz="79144" autoAdjust="0"/>
  </p:normalViewPr>
  <p:slideViewPr>
    <p:cSldViewPr>
      <p:cViewPr>
        <p:scale>
          <a:sx n="66" d="100"/>
          <a:sy n="66" d="100"/>
        </p:scale>
        <p:origin x="-2934" y="-64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Worksheet6.xlsx"/></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31"/>
  <c:chart>
    <c:title>
      <c:layout/>
    </c:title>
    <c:plotArea>
      <c:layout>
        <c:manualLayout>
          <c:layoutTarget val="inner"/>
          <c:xMode val="edge"/>
          <c:yMode val="edge"/>
          <c:x val="4.7377930129423505E-2"/>
          <c:y val="0.18888895304561601"/>
          <c:w val="0.93681747216942712"/>
          <c:h val="0.67677231354932321"/>
        </c:manualLayout>
      </c:layout>
      <c:scatterChart>
        <c:scatterStyle val="lineMarker"/>
        <c:ser>
          <c:idx val="0"/>
          <c:order val="0"/>
          <c:tx>
            <c:strRef>
              <c:f>Sheet1!$B$1</c:f>
              <c:strCache>
                <c:ptCount val="1"/>
                <c:pt idx="0">
                  <c:v>Classroom</c:v>
                </c:pt>
              </c:strCache>
            </c:strRef>
          </c:tx>
          <c:spPr>
            <a:ln>
              <a:solidFill>
                <a:srgbClr val="00B0F0"/>
              </a:solidFill>
            </a:ln>
          </c:spPr>
          <c:marker>
            <c:symbol val="none"/>
          </c:marker>
          <c:xVal>
            <c:numRef>
              <c:f>Sheet1!$A$2:$A$82</c:f>
              <c:numCache>
                <c:formatCode>General</c:formatCode>
                <c:ptCount val="81"/>
                <c:pt idx="0">
                  <c:v>-30</c:v>
                </c:pt>
                <c:pt idx="1">
                  <c:v>-28</c:v>
                </c:pt>
                <c:pt idx="2">
                  <c:v>-26</c:v>
                </c:pt>
                <c:pt idx="3">
                  <c:v>-24</c:v>
                </c:pt>
                <c:pt idx="4">
                  <c:v>-22</c:v>
                </c:pt>
                <c:pt idx="5">
                  <c:v>-20</c:v>
                </c:pt>
                <c:pt idx="6">
                  <c:v>-18</c:v>
                </c:pt>
                <c:pt idx="7">
                  <c:v>-16</c:v>
                </c:pt>
                <c:pt idx="8">
                  <c:v>-14</c:v>
                </c:pt>
                <c:pt idx="9">
                  <c:v>-12</c:v>
                </c:pt>
                <c:pt idx="10">
                  <c:v>-10</c:v>
                </c:pt>
                <c:pt idx="11">
                  <c:v>-8</c:v>
                </c:pt>
                <c:pt idx="12">
                  <c:v>-6</c:v>
                </c:pt>
                <c:pt idx="13">
                  <c:v>-4</c:v>
                </c:pt>
                <c:pt idx="14">
                  <c:v>-1.9999999999999876</c:v>
                </c:pt>
                <c:pt idx="15">
                  <c:v>0</c:v>
                </c:pt>
                <c:pt idx="16">
                  <c:v>2</c:v>
                </c:pt>
                <c:pt idx="17">
                  <c:v>4</c:v>
                </c:pt>
                <c:pt idx="18">
                  <c:v>6</c:v>
                </c:pt>
                <c:pt idx="19">
                  <c:v>8.0000000000000071</c:v>
                </c:pt>
                <c:pt idx="20">
                  <c:v>10</c:v>
                </c:pt>
                <c:pt idx="21">
                  <c:v>12</c:v>
                </c:pt>
                <c:pt idx="22">
                  <c:v>14</c:v>
                </c:pt>
                <c:pt idx="23">
                  <c:v>16.000000000000011</c:v>
                </c:pt>
                <c:pt idx="24">
                  <c:v>18.000000000000011</c:v>
                </c:pt>
                <c:pt idx="25">
                  <c:v>20</c:v>
                </c:pt>
                <c:pt idx="26">
                  <c:v>22</c:v>
                </c:pt>
                <c:pt idx="27">
                  <c:v>24</c:v>
                </c:pt>
                <c:pt idx="28">
                  <c:v>26.000000000000011</c:v>
                </c:pt>
                <c:pt idx="29">
                  <c:v>28.000000000000011</c:v>
                </c:pt>
                <c:pt idx="30">
                  <c:v>30</c:v>
                </c:pt>
                <c:pt idx="31">
                  <c:v>32</c:v>
                </c:pt>
                <c:pt idx="32">
                  <c:v>34</c:v>
                </c:pt>
                <c:pt idx="33">
                  <c:v>36.000000000000007</c:v>
                </c:pt>
                <c:pt idx="34">
                  <c:v>38.000000000000007</c:v>
                </c:pt>
                <c:pt idx="35">
                  <c:v>40</c:v>
                </c:pt>
                <c:pt idx="36">
                  <c:v>42</c:v>
                </c:pt>
                <c:pt idx="37">
                  <c:v>44</c:v>
                </c:pt>
                <c:pt idx="38">
                  <c:v>46.000000000000007</c:v>
                </c:pt>
                <c:pt idx="39">
                  <c:v>48.000000000000007</c:v>
                </c:pt>
                <c:pt idx="40">
                  <c:v>50</c:v>
                </c:pt>
                <c:pt idx="41">
                  <c:v>52.000000000000007</c:v>
                </c:pt>
                <c:pt idx="42">
                  <c:v>54</c:v>
                </c:pt>
                <c:pt idx="43">
                  <c:v>56</c:v>
                </c:pt>
                <c:pt idx="44">
                  <c:v>58.000000000000007</c:v>
                </c:pt>
                <c:pt idx="45">
                  <c:v>60</c:v>
                </c:pt>
                <c:pt idx="46">
                  <c:v>62.000000000000007</c:v>
                </c:pt>
                <c:pt idx="47">
                  <c:v>64</c:v>
                </c:pt>
                <c:pt idx="48">
                  <c:v>66.000000000000014</c:v>
                </c:pt>
                <c:pt idx="49">
                  <c:v>68</c:v>
                </c:pt>
                <c:pt idx="50">
                  <c:v>70</c:v>
                </c:pt>
                <c:pt idx="51">
                  <c:v>72.000000000000014</c:v>
                </c:pt>
                <c:pt idx="52">
                  <c:v>74</c:v>
                </c:pt>
                <c:pt idx="53">
                  <c:v>76.000000000000014</c:v>
                </c:pt>
                <c:pt idx="54">
                  <c:v>78</c:v>
                </c:pt>
                <c:pt idx="55">
                  <c:v>80</c:v>
                </c:pt>
                <c:pt idx="56">
                  <c:v>82.000000000000014</c:v>
                </c:pt>
                <c:pt idx="57">
                  <c:v>84</c:v>
                </c:pt>
                <c:pt idx="58">
                  <c:v>86.000000000000014</c:v>
                </c:pt>
                <c:pt idx="59">
                  <c:v>88</c:v>
                </c:pt>
                <c:pt idx="60">
                  <c:v>90</c:v>
                </c:pt>
                <c:pt idx="61">
                  <c:v>92.000000000000014</c:v>
                </c:pt>
                <c:pt idx="62">
                  <c:v>94</c:v>
                </c:pt>
                <c:pt idx="63">
                  <c:v>96.000000000000014</c:v>
                </c:pt>
                <c:pt idx="64">
                  <c:v>98</c:v>
                </c:pt>
                <c:pt idx="65">
                  <c:v>100</c:v>
                </c:pt>
                <c:pt idx="66">
                  <c:v>102</c:v>
                </c:pt>
                <c:pt idx="67">
                  <c:v>104</c:v>
                </c:pt>
                <c:pt idx="68">
                  <c:v>106</c:v>
                </c:pt>
                <c:pt idx="69">
                  <c:v>108</c:v>
                </c:pt>
                <c:pt idx="70">
                  <c:v>110</c:v>
                </c:pt>
                <c:pt idx="71">
                  <c:v>112</c:v>
                </c:pt>
                <c:pt idx="72">
                  <c:v>114</c:v>
                </c:pt>
                <c:pt idx="73">
                  <c:v>116</c:v>
                </c:pt>
                <c:pt idx="74">
                  <c:v>118</c:v>
                </c:pt>
                <c:pt idx="75">
                  <c:v>120</c:v>
                </c:pt>
                <c:pt idx="76">
                  <c:v>122</c:v>
                </c:pt>
                <c:pt idx="77">
                  <c:v>124</c:v>
                </c:pt>
                <c:pt idx="78">
                  <c:v>126</c:v>
                </c:pt>
                <c:pt idx="79">
                  <c:v>128</c:v>
                </c:pt>
                <c:pt idx="80">
                  <c:v>130</c:v>
                </c:pt>
              </c:numCache>
            </c:numRef>
          </c:xVal>
          <c:yVal>
            <c:numRef>
              <c:f>Sheet1!$B$2:$B$82</c:f>
              <c:numCache>
                <c:formatCode>General</c:formatCode>
                <c:ptCount val="81"/>
                <c:pt idx="0">
                  <c:v>6.6915112882443322E-6</c:v>
                </c:pt>
                <c:pt idx="1">
                  <c:v>9.9327735696387528E-6</c:v>
                </c:pt>
                <c:pt idx="2">
                  <c:v>1.4597346289573003E-5</c:v>
                </c:pt>
                <c:pt idx="3">
                  <c:v>2.1239013527538015E-5</c:v>
                </c:pt>
                <c:pt idx="4">
                  <c:v>3.0595096505688709E-5</c:v>
                </c:pt>
                <c:pt idx="5">
                  <c:v>4.3634134752288513E-5</c:v>
                </c:pt>
                <c:pt idx="6">
                  <c:v>6.161095842365091E-5</c:v>
                </c:pt>
                <c:pt idx="7">
                  <c:v>8.6128446952685541E-5</c:v>
                </c:pt>
                <c:pt idx="8">
                  <c:v>1.1920441007324301E-4</c:v>
                </c:pt>
                <c:pt idx="9">
                  <c:v>1.6334095280999702E-4</c:v>
                </c:pt>
                <c:pt idx="10">
                  <c:v>2.2159242059690309E-4</c:v>
                </c:pt>
                <c:pt idx="11">
                  <c:v>2.9762662098879413E-4</c:v>
                </c:pt>
                <c:pt idx="12">
                  <c:v>3.9577257914900216E-4</c:v>
                </c:pt>
                <c:pt idx="13">
                  <c:v>5.2104674072113596E-4</c:v>
                </c:pt>
                <c:pt idx="14">
                  <c:v>6.7914846168428517E-4</c:v>
                </c:pt>
                <c:pt idx="15">
                  <c:v>8.7641502467843634E-4</c:v>
                </c:pt>
                <c:pt idx="16">
                  <c:v>1.1197265147421401E-3</c:v>
                </c:pt>
                <c:pt idx="17">
                  <c:v>1.4163518870800602E-3</c:v>
                </c:pt>
                <c:pt idx="18">
                  <c:v>1.7737296423115708E-3</c:v>
                </c:pt>
                <c:pt idx="19">
                  <c:v>2.1991797990213802E-3</c:v>
                </c:pt>
                <c:pt idx="20">
                  <c:v>2.6995483256594013E-3</c:v>
                </c:pt>
                <c:pt idx="21">
                  <c:v>3.280790738733871E-3</c:v>
                </c:pt>
                <c:pt idx="22">
                  <c:v>3.9475079150447208E-3</c:v>
                </c:pt>
                <c:pt idx="23">
                  <c:v>4.702453868844352E-3</c:v>
                </c:pt>
                <c:pt idx="24">
                  <c:v>5.5460417339728615E-3</c:v>
                </c:pt>
                <c:pt idx="25">
                  <c:v>6.4758797832947107E-3</c:v>
                </c:pt>
                <c:pt idx="26">
                  <c:v>7.4863732817873323E-3</c:v>
                </c:pt>
                <c:pt idx="27">
                  <c:v>8.5684296023903692E-3</c:v>
                </c:pt>
                <c:pt idx="28">
                  <c:v>9.7093027491606566E-3</c:v>
                </c:pt>
                <c:pt idx="29">
                  <c:v>1.0892608851627501E-2</c:v>
                </c:pt>
                <c:pt idx="30">
                  <c:v>1.2098536225957201E-2</c:v>
                </c:pt>
                <c:pt idx="31">
                  <c:v>1.3304262494937805E-2</c:v>
                </c:pt>
                <c:pt idx="32">
                  <c:v>1.4484577638074201E-2</c:v>
                </c:pt>
                <c:pt idx="33">
                  <c:v>1.5612696668338102E-2</c:v>
                </c:pt>
                <c:pt idx="34">
                  <c:v>1.6661230144590009E-2</c:v>
                </c:pt>
                <c:pt idx="35">
                  <c:v>1.7603266338215001E-2</c:v>
                </c:pt>
                <c:pt idx="36">
                  <c:v>1.8413507015166301E-2</c:v>
                </c:pt>
                <c:pt idx="37">
                  <c:v>1.9069390773026204E-2</c:v>
                </c:pt>
                <c:pt idx="38">
                  <c:v>1.9552134698773007E-2</c:v>
                </c:pt>
                <c:pt idx="39">
                  <c:v>1.9847627373850599E-2</c:v>
                </c:pt>
                <c:pt idx="40">
                  <c:v>1.9947114020071606E-2</c:v>
                </c:pt>
                <c:pt idx="41">
                  <c:v>1.9847627373850599E-2</c:v>
                </c:pt>
                <c:pt idx="42">
                  <c:v>1.9552134698773007E-2</c:v>
                </c:pt>
                <c:pt idx="43">
                  <c:v>1.9069390773026204E-2</c:v>
                </c:pt>
                <c:pt idx="44">
                  <c:v>1.8413507015166301E-2</c:v>
                </c:pt>
                <c:pt idx="45">
                  <c:v>1.7603266338215001E-2</c:v>
                </c:pt>
                <c:pt idx="46">
                  <c:v>1.6661230144590009E-2</c:v>
                </c:pt>
                <c:pt idx="47">
                  <c:v>1.5612696668338102E-2</c:v>
                </c:pt>
                <c:pt idx="48">
                  <c:v>1.4484577638074201E-2</c:v>
                </c:pt>
                <c:pt idx="49">
                  <c:v>1.3304262494937805E-2</c:v>
                </c:pt>
                <c:pt idx="50">
                  <c:v>1.2098536225957201E-2</c:v>
                </c:pt>
                <c:pt idx="51">
                  <c:v>1.0892608851627501E-2</c:v>
                </c:pt>
                <c:pt idx="52">
                  <c:v>9.7093027491606566E-3</c:v>
                </c:pt>
                <c:pt idx="53">
                  <c:v>8.5684296023903692E-3</c:v>
                </c:pt>
                <c:pt idx="54">
                  <c:v>7.4863732817873323E-3</c:v>
                </c:pt>
                <c:pt idx="55">
                  <c:v>6.4758797832947107E-3</c:v>
                </c:pt>
                <c:pt idx="56">
                  <c:v>5.5460417339728519E-3</c:v>
                </c:pt>
                <c:pt idx="57">
                  <c:v>4.702453868844352E-3</c:v>
                </c:pt>
                <c:pt idx="58">
                  <c:v>3.9475079150447208E-3</c:v>
                </c:pt>
                <c:pt idx="59">
                  <c:v>3.280790738733871E-3</c:v>
                </c:pt>
                <c:pt idx="60">
                  <c:v>2.6995483256594013E-3</c:v>
                </c:pt>
                <c:pt idx="61">
                  <c:v>2.1991797990213802E-3</c:v>
                </c:pt>
                <c:pt idx="62">
                  <c:v>1.7737296423115708E-3</c:v>
                </c:pt>
                <c:pt idx="63">
                  <c:v>1.4163518870800602E-3</c:v>
                </c:pt>
                <c:pt idx="64">
                  <c:v>1.1197265147421401E-3</c:v>
                </c:pt>
                <c:pt idx="65">
                  <c:v>8.7641502467843634E-4</c:v>
                </c:pt>
                <c:pt idx="66">
                  <c:v>6.7914846168428214E-4</c:v>
                </c:pt>
                <c:pt idx="67">
                  <c:v>5.2104674072113596E-4</c:v>
                </c:pt>
                <c:pt idx="68">
                  <c:v>3.9577257914900113E-4</c:v>
                </c:pt>
                <c:pt idx="69">
                  <c:v>2.9762662098879413E-4</c:v>
                </c:pt>
                <c:pt idx="70">
                  <c:v>2.2159242059690309E-4</c:v>
                </c:pt>
                <c:pt idx="71">
                  <c:v>1.6334095280999702E-4</c:v>
                </c:pt>
                <c:pt idx="72">
                  <c:v>1.1920441007324301E-4</c:v>
                </c:pt>
                <c:pt idx="73">
                  <c:v>8.6128446952685541E-5</c:v>
                </c:pt>
                <c:pt idx="74">
                  <c:v>6.161095842365091E-5</c:v>
                </c:pt>
                <c:pt idx="75">
                  <c:v>4.3634134752288513E-5</c:v>
                </c:pt>
                <c:pt idx="76">
                  <c:v>3.0595096505688607E-5</c:v>
                </c:pt>
                <c:pt idx="77">
                  <c:v>2.1239013527538015E-5</c:v>
                </c:pt>
                <c:pt idx="78">
                  <c:v>1.4597346289573003E-5</c:v>
                </c:pt>
                <c:pt idx="79">
                  <c:v>9.9327735696387528E-6</c:v>
                </c:pt>
                <c:pt idx="80">
                  <c:v>6.6915112882443322E-6</c:v>
                </c:pt>
              </c:numCache>
            </c:numRef>
          </c:yVal>
        </c:ser>
        <c:dLbls/>
        <c:axId val="188597376"/>
        <c:axId val="188598912"/>
      </c:scatterChart>
      <c:valAx>
        <c:axId val="188597376"/>
        <c:scaling>
          <c:orientation val="minMax"/>
          <c:max val="120"/>
          <c:min val="0"/>
        </c:scaling>
        <c:axPos val="b"/>
        <c:numFmt formatCode="General" sourceLinked="1"/>
        <c:majorTickMark val="none"/>
        <c:tickLblPos val="none"/>
        <c:crossAx val="188598912"/>
        <c:crosses val="autoZero"/>
        <c:crossBetween val="midCat"/>
      </c:valAx>
      <c:valAx>
        <c:axId val="188598912"/>
        <c:scaling>
          <c:orientation val="minMax"/>
          <c:min val="0"/>
        </c:scaling>
        <c:axPos val="l"/>
        <c:title>
          <c:tx>
            <c:rich>
              <a:bodyPr rot="-5400000" vert="horz"/>
              <a:lstStyle/>
              <a:p>
                <a:pPr>
                  <a:defRPr/>
                </a:pPr>
                <a:r>
                  <a:rPr lang="en-US"/>
                  <a:t>Number of Learners</a:t>
                </a:r>
              </a:p>
            </c:rich>
          </c:tx>
          <c:layout/>
        </c:title>
        <c:numFmt formatCode="General" sourceLinked="1"/>
        <c:majorTickMark val="none"/>
        <c:tickLblPos val="none"/>
        <c:crossAx val="188597376"/>
        <c:crosses val="autoZero"/>
        <c:crossBetween val="midCat"/>
      </c:valAx>
      <c:spPr>
        <a:ln w="76200"/>
      </c:spPr>
    </c:plotArea>
    <c:plotVisOnly val="1"/>
    <c:dispBlanksAs val="gap"/>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style val="31"/>
  <c:chart>
    <c:title>
      <c:layout/>
    </c:title>
    <c:plotArea>
      <c:layout>
        <c:manualLayout>
          <c:layoutTarget val="inner"/>
          <c:xMode val="edge"/>
          <c:yMode val="edge"/>
          <c:x val="4.8850574712643709E-2"/>
          <c:y val="3.4217279726261804E-2"/>
          <c:w val="0.92672413793103503"/>
          <c:h val="0.83926419377218497"/>
        </c:manualLayout>
      </c:layout>
      <c:scatterChart>
        <c:scatterStyle val="smoothMarker"/>
        <c:ser>
          <c:idx val="2"/>
          <c:order val="0"/>
          <c:tx>
            <c:strRef>
              <c:f>Sheet1!$D$1</c:f>
              <c:strCache>
                <c:ptCount val="1"/>
                <c:pt idx="0">
                  <c:v>Tutor</c:v>
                </c:pt>
              </c:strCache>
            </c:strRef>
          </c:tx>
          <c:spPr>
            <a:ln>
              <a:solidFill>
                <a:schemeClr val="accent5">
                  <a:lumMod val="20000"/>
                  <a:lumOff val="80000"/>
                </a:schemeClr>
              </a:solidFill>
            </a:ln>
          </c:spPr>
          <c:marker>
            <c:symbol val="none"/>
          </c:marker>
          <c:xVal>
            <c:numRef>
              <c:f>Sheet1!$C$2:$C$82</c:f>
              <c:numCache>
                <c:formatCode>General</c:formatCode>
                <c:ptCount val="81"/>
                <c:pt idx="14">
                  <c:v>58.8</c:v>
                </c:pt>
                <c:pt idx="15">
                  <c:v>60</c:v>
                </c:pt>
                <c:pt idx="16">
                  <c:v>61.2</c:v>
                </c:pt>
                <c:pt idx="17">
                  <c:v>62.400000000000006</c:v>
                </c:pt>
                <c:pt idx="18">
                  <c:v>63.600000000000009</c:v>
                </c:pt>
                <c:pt idx="19">
                  <c:v>64.800000000000011</c:v>
                </c:pt>
                <c:pt idx="20">
                  <c:v>66</c:v>
                </c:pt>
                <c:pt idx="21">
                  <c:v>67.2</c:v>
                </c:pt>
                <c:pt idx="22">
                  <c:v>68.400000000000006</c:v>
                </c:pt>
                <c:pt idx="23">
                  <c:v>69.599999999999994</c:v>
                </c:pt>
                <c:pt idx="24">
                  <c:v>70.800000000000011</c:v>
                </c:pt>
                <c:pt idx="25">
                  <c:v>72</c:v>
                </c:pt>
                <c:pt idx="26">
                  <c:v>73.2</c:v>
                </c:pt>
                <c:pt idx="27">
                  <c:v>74.400000000000006</c:v>
                </c:pt>
                <c:pt idx="28">
                  <c:v>75.600000000000009</c:v>
                </c:pt>
                <c:pt idx="29">
                  <c:v>76.800000000000011</c:v>
                </c:pt>
                <c:pt idx="30">
                  <c:v>78</c:v>
                </c:pt>
                <c:pt idx="31">
                  <c:v>79.2</c:v>
                </c:pt>
                <c:pt idx="32">
                  <c:v>80.400000000000006</c:v>
                </c:pt>
                <c:pt idx="33">
                  <c:v>81.600000000000009</c:v>
                </c:pt>
                <c:pt idx="34">
                  <c:v>82.800000000000011</c:v>
                </c:pt>
                <c:pt idx="35">
                  <c:v>84</c:v>
                </c:pt>
                <c:pt idx="36">
                  <c:v>85.2</c:v>
                </c:pt>
                <c:pt idx="37">
                  <c:v>86.4</c:v>
                </c:pt>
                <c:pt idx="38">
                  <c:v>87.600000000000009</c:v>
                </c:pt>
                <c:pt idx="39">
                  <c:v>88.800000000000011</c:v>
                </c:pt>
                <c:pt idx="40">
                  <c:v>90</c:v>
                </c:pt>
                <c:pt idx="41">
                  <c:v>91.2</c:v>
                </c:pt>
                <c:pt idx="42">
                  <c:v>92.4</c:v>
                </c:pt>
                <c:pt idx="43">
                  <c:v>93.6</c:v>
                </c:pt>
                <c:pt idx="44">
                  <c:v>94.800000000000011</c:v>
                </c:pt>
                <c:pt idx="45">
                  <c:v>96</c:v>
                </c:pt>
                <c:pt idx="46">
                  <c:v>97.2</c:v>
                </c:pt>
                <c:pt idx="47">
                  <c:v>98.4</c:v>
                </c:pt>
                <c:pt idx="48">
                  <c:v>99.600000000000009</c:v>
                </c:pt>
                <c:pt idx="49">
                  <c:v>100.8</c:v>
                </c:pt>
                <c:pt idx="50">
                  <c:v>102</c:v>
                </c:pt>
                <c:pt idx="51">
                  <c:v>103.2</c:v>
                </c:pt>
                <c:pt idx="52">
                  <c:v>104.4</c:v>
                </c:pt>
                <c:pt idx="53">
                  <c:v>105.6</c:v>
                </c:pt>
                <c:pt idx="54">
                  <c:v>106.8</c:v>
                </c:pt>
                <c:pt idx="55">
                  <c:v>108</c:v>
                </c:pt>
                <c:pt idx="56">
                  <c:v>109.2</c:v>
                </c:pt>
                <c:pt idx="57">
                  <c:v>110.4</c:v>
                </c:pt>
                <c:pt idx="58">
                  <c:v>111.6</c:v>
                </c:pt>
                <c:pt idx="59">
                  <c:v>112.8</c:v>
                </c:pt>
                <c:pt idx="60">
                  <c:v>114</c:v>
                </c:pt>
                <c:pt idx="61">
                  <c:v>115.2</c:v>
                </c:pt>
                <c:pt idx="62">
                  <c:v>116.4</c:v>
                </c:pt>
                <c:pt idx="63">
                  <c:v>117.6</c:v>
                </c:pt>
                <c:pt idx="64">
                  <c:v>118.8</c:v>
                </c:pt>
                <c:pt idx="65">
                  <c:v>120</c:v>
                </c:pt>
                <c:pt idx="66">
                  <c:v>121.2</c:v>
                </c:pt>
              </c:numCache>
            </c:numRef>
          </c:xVal>
          <c:yVal>
            <c:numRef>
              <c:f>Sheet1!$D$2:$D$82</c:f>
              <c:numCache>
                <c:formatCode>General</c:formatCode>
                <c:ptCount val="81"/>
                <c:pt idx="14">
                  <c:v>1.1319141028071403E-3</c:v>
                </c:pt>
                <c:pt idx="15">
                  <c:v>1.4606917077973802E-3</c:v>
                </c:pt>
                <c:pt idx="16">
                  <c:v>1.8662108579035901E-3</c:v>
                </c:pt>
                <c:pt idx="17">
                  <c:v>2.3605864784667909E-3</c:v>
                </c:pt>
                <c:pt idx="18">
                  <c:v>2.9562160705192807E-3</c:v>
                </c:pt>
                <c:pt idx="19">
                  <c:v>3.6652996650356311E-3</c:v>
                </c:pt>
                <c:pt idx="20">
                  <c:v>4.499247209432412E-3</c:v>
                </c:pt>
                <c:pt idx="21">
                  <c:v>5.4679845645563812E-3</c:v>
                </c:pt>
                <c:pt idx="22">
                  <c:v>6.5791798584078805E-3</c:v>
                </c:pt>
                <c:pt idx="23">
                  <c:v>7.8374231147406524E-3</c:v>
                </c:pt>
                <c:pt idx="24">
                  <c:v>9.2434028899547032E-3</c:v>
                </c:pt>
                <c:pt idx="25">
                  <c:v>1.0793132972157603E-2</c:v>
                </c:pt>
                <c:pt idx="26">
                  <c:v>1.2477288802978704E-2</c:v>
                </c:pt>
                <c:pt idx="27">
                  <c:v>1.4280716003984003E-2</c:v>
                </c:pt>
                <c:pt idx="28">
                  <c:v>1.6182171248601298E-2</c:v>
                </c:pt>
                <c:pt idx="29">
                  <c:v>1.81543480860459E-2</c:v>
                </c:pt>
                <c:pt idx="30">
                  <c:v>2.0164227043261901E-2</c:v>
                </c:pt>
                <c:pt idx="31">
                  <c:v>2.2173770824896508E-2</c:v>
                </c:pt>
                <c:pt idx="32">
                  <c:v>2.4140962730123602E-2</c:v>
                </c:pt>
                <c:pt idx="33">
                  <c:v>2.6021161113896806E-2</c:v>
                </c:pt>
                <c:pt idx="34">
                  <c:v>2.7768716907650013E-2</c:v>
                </c:pt>
                <c:pt idx="35">
                  <c:v>2.9338777230358305E-2</c:v>
                </c:pt>
                <c:pt idx="36">
                  <c:v>3.0689178358610601E-2</c:v>
                </c:pt>
                <c:pt idx="37">
                  <c:v>3.1782317955044007E-2</c:v>
                </c:pt>
                <c:pt idx="38">
                  <c:v>3.25868911646214E-2</c:v>
                </c:pt>
                <c:pt idx="39">
                  <c:v>3.3079378956417903E-2</c:v>
                </c:pt>
                <c:pt idx="40">
                  <c:v>3.3245190033452707E-2</c:v>
                </c:pt>
                <c:pt idx="41">
                  <c:v>3.3079378956417903E-2</c:v>
                </c:pt>
                <c:pt idx="42">
                  <c:v>3.25868911646214E-2</c:v>
                </c:pt>
                <c:pt idx="43">
                  <c:v>3.1782317955044007E-2</c:v>
                </c:pt>
                <c:pt idx="44">
                  <c:v>3.06891783586105E-2</c:v>
                </c:pt>
                <c:pt idx="45">
                  <c:v>2.9338777230358305E-2</c:v>
                </c:pt>
                <c:pt idx="46">
                  <c:v>2.7768716907650013E-2</c:v>
                </c:pt>
                <c:pt idx="47">
                  <c:v>2.6021161113896806E-2</c:v>
                </c:pt>
                <c:pt idx="48">
                  <c:v>2.4140962730123602E-2</c:v>
                </c:pt>
                <c:pt idx="49">
                  <c:v>2.2173770824896508E-2</c:v>
                </c:pt>
                <c:pt idx="50">
                  <c:v>2.0164227043261901E-2</c:v>
                </c:pt>
                <c:pt idx="51">
                  <c:v>1.81543480860459E-2</c:v>
                </c:pt>
                <c:pt idx="52">
                  <c:v>1.6182171248601298E-2</c:v>
                </c:pt>
                <c:pt idx="53">
                  <c:v>1.4280716003983902E-2</c:v>
                </c:pt>
                <c:pt idx="54">
                  <c:v>1.2477288802978704E-2</c:v>
                </c:pt>
                <c:pt idx="55">
                  <c:v>1.0793132972157603E-2</c:v>
                </c:pt>
                <c:pt idx="56">
                  <c:v>9.2434028899546529E-3</c:v>
                </c:pt>
                <c:pt idx="57">
                  <c:v>7.8374231147406524E-3</c:v>
                </c:pt>
                <c:pt idx="58">
                  <c:v>6.5791798584078709E-3</c:v>
                </c:pt>
                <c:pt idx="59">
                  <c:v>5.4679845645563717E-3</c:v>
                </c:pt>
                <c:pt idx="60">
                  <c:v>4.499247209432412E-3</c:v>
                </c:pt>
                <c:pt idx="61">
                  <c:v>3.6652996650356211E-3</c:v>
                </c:pt>
                <c:pt idx="62">
                  <c:v>2.9562160705192807E-3</c:v>
                </c:pt>
                <c:pt idx="63">
                  <c:v>2.3605864784667805E-3</c:v>
                </c:pt>
                <c:pt idx="64">
                  <c:v>1.8662108579035901E-3</c:v>
                </c:pt>
                <c:pt idx="65">
                  <c:v>1.4606917077973802E-3</c:v>
                </c:pt>
                <c:pt idx="66">
                  <c:v>1.1319141028071304E-3</c:v>
                </c:pt>
              </c:numCache>
            </c:numRef>
          </c:yVal>
          <c:smooth val="1"/>
        </c:ser>
        <c:dLbls/>
        <c:axId val="189025664"/>
        <c:axId val="189027456"/>
      </c:scatterChart>
      <c:valAx>
        <c:axId val="189025664"/>
        <c:scaling>
          <c:orientation val="minMax"/>
          <c:max val="120"/>
          <c:min val="0"/>
        </c:scaling>
        <c:axPos val="b"/>
        <c:numFmt formatCode="General" sourceLinked="1"/>
        <c:majorTickMark val="none"/>
        <c:tickLblPos val="none"/>
        <c:crossAx val="189027456"/>
        <c:crosses val="autoZero"/>
        <c:crossBetween val="midCat"/>
      </c:valAx>
      <c:valAx>
        <c:axId val="189027456"/>
        <c:scaling>
          <c:orientation val="minMax"/>
          <c:min val="0"/>
        </c:scaling>
        <c:axPos val="l"/>
        <c:numFmt formatCode="General" sourceLinked="1"/>
        <c:majorTickMark val="none"/>
        <c:tickLblPos val="none"/>
        <c:crossAx val="189025664"/>
        <c:crosses val="autoZero"/>
        <c:crossBetween val="midCat"/>
      </c:valAx>
      <c:spPr>
        <a:noFill/>
        <a:ln w="25400">
          <a:noFill/>
        </a:ln>
      </c:spPr>
    </c:plotArea>
    <c:plotVisOnly val="1"/>
    <c:dispBlanksAs val="gap"/>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style val="31"/>
  <c:chart>
    <c:title>
      <c:layout/>
    </c:title>
    <c:plotArea>
      <c:layout>
        <c:manualLayout>
          <c:layoutTarget val="inner"/>
          <c:xMode val="edge"/>
          <c:yMode val="edge"/>
          <c:x val="4.7377930129423505E-2"/>
          <c:y val="0.18888895304561601"/>
          <c:w val="0.93681747216942712"/>
          <c:h val="0.67677231354932321"/>
        </c:manualLayout>
      </c:layout>
      <c:scatterChart>
        <c:scatterStyle val="lineMarker"/>
        <c:ser>
          <c:idx val="0"/>
          <c:order val="0"/>
          <c:tx>
            <c:strRef>
              <c:f>Sheet1!$B$1</c:f>
              <c:strCache>
                <c:ptCount val="1"/>
                <c:pt idx="0">
                  <c:v>Classroom</c:v>
                </c:pt>
              </c:strCache>
            </c:strRef>
          </c:tx>
          <c:spPr>
            <a:ln>
              <a:solidFill>
                <a:srgbClr val="00B0F0"/>
              </a:solidFill>
            </a:ln>
          </c:spPr>
          <c:marker>
            <c:symbol val="none"/>
          </c:marker>
          <c:xVal>
            <c:numRef>
              <c:f>Sheet1!$A$2:$A$82</c:f>
              <c:numCache>
                <c:formatCode>General</c:formatCode>
                <c:ptCount val="81"/>
                <c:pt idx="0">
                  <c:v>-30</c:v>
                </c:pt>
                <c:pt idx="1">
                  <c:v>-28</c:v>
                </c:pt>
                <c:pt idx="2">
                  <c:v>-26</c:v>
                </c:pt>
                <c:pt idx="3">
                  <c:v>-24</c:v>
                </c:pt>
                <c:pt idx="4">
                  <c:v>-22</c:v>
                </c:pt>
                <c:pt idx="5">
                  <c:v>-20</c:v>
                </c:pt>
                <c:pt idx="6">
                  <c:v>-18</c:v>
                </c:pt>
                <c:pt idx="7">
                  <c:v>-16</c:v>
                </c:pt>
                <c:pt idx="8">
                  <c:v>-14</c:v>
                </c:pt>
                <c:pt idx="9">
                  <c:v>-12</c:v>
                </c:pt>
                <c:pt idx="10">
                  <c:v>-10</c:v>
                </c:pt>
                <c:pt idx="11">
                  <c:v>-8</c:v>
                </c:pt>
                <c:pt idx="12">
                  <c:v>-6</c:v>
                </c:pt>
                <c:pt idx="13">
                  <c:v>-4</c:v>
                </c:pt>
                <c:pt idx="14">
                  <c:v>-1.9999999999999878</c:v>
                </c:pt>
                <c:pt idx="15">
                  <c:v>0</c:v>
                </c:pt>
                <c:pt idx="16">
                  <c:v>2</c:v>
                </c:pt>
                <c:pt idx="17">
                  <c:v>4</c:v>
                </c:pt>
                <c:pt idx="18">
                  <c:v>6</c:v>
                </c:pt>
                <c:pt idx="19">
                  <c:v>8.0000000000000071</c:v>
                </c:pt>
                <c:pt idx="20">
                  <c:v>10</c:v>
                </c:pt>
                <c:pt idx="21">
                  <c:v>12</c:v>
                </c:pt>
                <c:pt idx="22">
                  <c:v>14</c:v>
                </c:pt>
                <c:pt idx="23">
                  <c:v>16.000000000000011</c:v>
                </c:pt>
                <c:pt idx="24">
                  <c:v>18.000000000000011</c:v>
                </c:pt>
                <c:pt idx="25">
                  <c:v>20</c:v>
                </c:pt>
                <c:pt idx="26">
                  <c:v>22</c:v>
                </c:pt>
                <c:pt idx="27">
                  <c:v>24</c:v>
                </c:pt>
                <c:pt idx="28">
                  <c:v>26.000000000000011</c:v>
                </c:pt>
                <c:pt idx="29">
                  <c:v>28.000000000000011</c:v>
                </c:pt>
                <c:pt idx="30">
                  <c:v>30</c:v>
                </c:pt>
                <c:pt idx="31">
                  <c:v>32</c:v>
                </c:pt>
                <c:pt idx="32">
                  <c:v>34</c:v>
                </c:pt>
                <c:pt idx="33">
                  <c:v>36.000000000000007</c:v>
                </c:pt>
                <c:pt idx="34">
                  <c:v>38.000000000000007</c:v>
                </c:pt>
                <c:pt idx="35">
                  <c:v>40</c:v>
                </c:pt>
                <c:pt idx="36">
                  <c:v>42</c:v>
                </c:pt>
                <c:pt idx="37">
                  <c:v>44</c:v>
                </c:pt>
                <c:pt idx="38">
                  <c:v>46.000000000000007</c:v>
                </c:pt>
                <c:pt idx="39">
                  <c:v>48.000000000000007</c:v>
                </c:pt>
                <c:pt idx="40">
                  <c:v>50</c:v>
                </c:pt>
                <c:pt idx="41">
                  <c:v>52.000000000000007</c:v>
                </c:pt>
                <c:pt idx="42">
                  <c:v>54</c:v>
                </c:pt>
                <c:pt idx="43">
                  <c:v>56</c:v>
                </c:pt>
                <c:pt idx="44">
                  <c:v>58.000000000000007</c:v>
                </c:pt>
                <c:pt idx="45">
                  <c:v>60</c:v>
                </c:pt>
                <c:pt idx="46">
                  <c:v>62.000000000000007</c:v>
                </c:pt>
                <c:pt idx="47">
                  <c:v>64</c:v>
                </c:pt>
                <c:pt idx="48">
                  <c:v>66.000000000000014</c:v>
                </c:pt>
                <c:pt idx="49">
                  <c:v>68</c:v>
                </c:pt>
                <c:pt idx="50">
                  <c:v>70</c:v>
                </c:pt>
                <c:pt idx="51">
                  <c:v>72.000000000000014</c:v>
                </c:pt>
                <c:pt idx="52">
                  <c:v>74</c:v>
                </c:pt>
                <c:pt idx="53">
                  <c:v>76.000000000000014</c:v>
                </c:pt>
                <c:pt idx="54">
                  <c:v>78</c:v>
                </c:pt>
                <c:pt idx="55">
                  <c:v>80</c:v>
                </c:pt>
                <c:pt idx="56">
                  <c:v>82.000000000000014</c:v>
                </c:pt>
                <c:pt idx="57">
                  <c:v>84</c:v>
                </c:pt>
                <c:pt idx="58">
                  <c:v>86.000000000000014</c:v>
                </c:pt>
                <c:pt idx="59">
                  <c:v>88</c:v>
                </c:pt>
                <c:pt idx="60">
                  <c:v>90</c:v>
                </c:pt>
                <c:pt idx="61">
                  <c:v>92.000000000000014</c:v>
                </c:pt>
                <c:pt idx="62">
                  <c:v>94</c:v>
                </c:pt>
                <c:pt idx="63">
                  <c:v>96.000000000000014</c:v>
                </c:pt>
                <c:pt idx="64">
                  <c:v>98</c:v>
                </c:pt>
                <c:pt idx="65">
                  <c:v>100</c:v>
                </c:pt>
                <c:pt idx="66">
                  <c:v>102</c:v>
                </c:pt>
                <c:pt idx="67">
                  <c:v>104</c:v>
                </c:pt>
                <c:pt idx="68">
                  <c:v>106</c:v>
                </c:pt>
                <c:pt idx="69">
                  <c:v>108</c:v>
                </c:pt>
                <c:pt idx="70">
                  <c:v>110</c:v>
                </c:pt>
                <c:pt idx="71">
                  <c:v>112</c:v>
                </c:pt>
                <c:pt idx="72">
                  <c:v>114</c:v>
                </c:pt>
                <c:pt idx="73">
                  <c:v>116</c:v>
                </c:pt>
                <c:pt idx="74">
                  <c:v>118</c:v>
                </c:pt>
                <c:pt idx="75">
                  <c:v>120</c:v>
                </c:pt>
                <c:pt idx="76">
                  <c:v>122</c:v>
                </c:pt>
                <c:pt idx="77">
                  <c:v>124</c:v>
                </c:pt>
                <c:pt idx="78">
                  <c:v>126</c:v>
                </c:pt>
                <c:pt idx="79">
                  <c:v>128</c:v>
                </c:pt>
                <c:pt idx="80">
                  <c:v>130</c:v>
                </c:pt>
              </c:numCache>
            </c:numRef>
          </c:xVal>
          <c:yVal>
            <c:numRef>
              <c:f>Sheet1!$B$2:$B$82</c:f>
              <c:numCache>
                <c:formatCode>General</c:formatCode>
                <c:ptCount val="81"/>
                <c:pt idx="0">
                  <c:v>6.6915112882443322E-6</c:v>
                </c:pt>
                <c:pt idx="1">
                  <c:v>9.9327735696387528E-6</c:v>
                </c:pt>
                <c:pt idx="2">
                  <c:v>1.4597346289573001E-5</c:v>
                </c:pt>
                <c:pt idx="3">
                  <c:v>2.1239013527538012E-5</c:v>
                </c:pt>
                <c:pt idx="4">
                  <c:v>3.0595096505688709E-5</c:v>
                </c:pt>
                <c:pt idx="5">
                  <c:v>4.3634134752288506E-5</c:v>
                </c:pt>
                <c:pt idx="6">
                  <c:v>6.1610958423650896E-5</c:v>
                </c:pt>
                <c:pt idx="7">
                  <c:v>8.6128446952685541E-5</c:v>
                </c:pt>
                <c:pt idx="8">
                  <c:v>1.19204410073243E-4</c:v>
                </c:pt>
                <c:pt idx="9">
                  <c:v>1.6334095280999702E-4</c:v>
                </c:pt>
                <c:pt idx="10">
                  <c:v>2.2159242059690307E-4</c:v>
                </c:pt>
                <c:pt idx="11">
                  <c:v>2.9762662098879408E-4</c:v>
                </c:pt>
                <c:pt idx="12">
                  <c:v>3.9577257914900216E-4</c:v>
                </c:pt>
                <c:pt idx="13">
                  <c:v>5.2104674072113596E-4</c:v>
                </c:pt>
                <c:pt idx="14">
                  <c:v>6.7914846168428506E-4</c:v>
                </c:pt>
                <c:pt idx="15">
                  <c:v>8.7641502467843612E-4</c:v>
                </c:pt>
                <c:pt idx="16">
                  <c:v>1.1197265147421401E-3</c:v>
                </c:pt>
                <c:pt idx="17">
                  <c:v>1.4163518870800602E-3</c:v>
                </c:pt>
                <c:pt idx="18">
                  <c:v>1.7737296423115706E-3</c:v>
                </c:pt>
                <c:pt idx="19">
                  <c:v>2.1991797990213802E-3</c:v>
                </c:pt>
                <c:pt idx="20">
                  <c:v>2.6995483256594013E-3</c:v>
                </c:pt>
                <c:pt idx="21">
                  <c:v>3.2807907387338705E-3</c:v>
                </c:pt>
                <c:pt idx="22">
                  <c:v>3.9475079150447208E-3</c:v>
                </c:pt>
                <c:pt idx="23">
                  <c:v>4.702453868844352E-3</c:v>
                </c:pt>
                <c:pt idx="24">
                  <c:v>5.5460417339728615E-3</c:v>
                </c:pt>
                <c:pt idx="25">
                  <c:v>6.4758797832947098E-3</c:v>
                </c:pt>
                <c:pt idx="26">
                  <c:v>7.4863732817873315E-3</c:v>
                </c:pt>
                <c:pt idx="27">
                  <c:v>8.5684296023903692E-3</c:v>
                </c:pt>
                <c:pt idx="28">
                  <c:v>9.7093027491606549E-3</c:v>
                </c:pt>
                <c:pt idx="29">
                  <c:v>1.0892608851627501E-2</c:v>
                </c:pt>
                <c:pt idx="30">
                  <c:v>1.2098536225957201E-2</c:v>
                </c:pt>
                <c:pt idx="31">
                  <c:v>1.3304262494937805E-2</c:v>
                </c:pt>
                <c:pt idx="32">
                  <c:v>1.4484577638074201E-2</c:v>
                </c:pt>
                <c:pt idx="33">
                  <c:v>1.5612696668338102E-2</c:v>
                </c:pt>
                <c:pt idx="34">
                  <c:v>1.6661230144590009E-2</c:v>
                </c:pt>
                <c:pt idx="35">
                  <c:v>1.7603266338215001E-2</c:v>
                </c:pt>
                <c:pt idx="36">
                  <c:v>1.8413507015166301E-2</c:v>
                </c:pt>
                <c:pt idx="37">
                  <c:v>1.9069390773026204E-2</c:v>
                </c:pt>
                <c:pt idx="38">
                  <c:v>1.9552134698773007E-2</c:v>
                </c:pt>
                <c:pt idx="39">
                  <c:v>1.9847627373850599E-2</c:v>
                </c:pt>
                <c:pt idx="40">
                  <c:v>1.9947114020071606E-2</c:v>
                </c:pt>
                <c:pt idx="41">
                  <c:v>1.9847627373850599E-2</c:v>
                </c:pt>
                <c:pt idx="42">
                  <c:v>1.9552134698773007E-2</c:v>
                </c:pt>
                <c:pt idx="43">
                  <c:v>1.9069390773026204E-2</c:v>
                </c:pt>
                <c:pt idx="44">
                  <c:v>1.8413507015166301E-2</c:v>
                </c:pt>
                <c:pt idx="45">
                  <c:v>1.7603266338215001E-2</c:v>
                </c:pt>
                <c:pt idx="46">
                  <c:v>1.6661230144590009E-2</c:v>
                </c:pt>
                <c:pt idx="47">
                  <c:v>1.5612696668338102E-2</c:v>
                </c:pt>
                <c:pt idx="48">
                  <c:v>1.4484577638074201E-2</c:v>
                </c:pt>
                <c:pt idx="49">
                  <c:v>1.3304262494937805E-2</c:v>
                </c:pt>
                <c:pt idx="50">
                  <c:v>1.2098536225957201E-2</c:v>
                </c:pt>
                <c:pt idx="51">
                  <c:v>1.0892608851627501E-2</c:v>
                </c:pt>
                <c:pt idx="52">
                  <c:v>9.7093027491606549E-3</c:v>
                </c:pt>
                <c:pt idx="53">
                  <c:v>8.5684296023903692E-3</c:v>
                </c:pt>
                <c:pt idx="54">
                  <c:v>7.4863732817873315E-3</c:v>
                </c:pt>
                <c:pt idx="55">
                  <c:v>6.4758797832947098E-3</c:v>
                </c:pt>
                <c:pt idx="56">
                  <c:v>5.5460417339728519E-3</c:v>
                </c:pt>
                <c:pt idx="57">
                  <c:v>4.702453868844352E-3</c:v>
                </c:pt>
                <c:pt idx="58">
                  <c:v>3.9475079150447208E-3</c:v>
                </c:pt>
                <c:pt idx="59">
                  <c:v>3.2807907387338705E-3</c:v>
                </c:pt>
                <c:pt idx="60">
                  <c:v>2.6995483256594013E-3</c:v>
                </c:pt>
                <c:pt idx="61">
                  <c:v>2.1991797990213802E-3</c:v>
                </c:pt>
                <c:pt idx="62">
                  <c:v>1.7737296423115706E-3</c:v>
                </c:pt>
                <c:pt idx="63">
                  <c:v>1.4163518870800602E-3</c:v>
                </c:pt>
                <c:pt idx="64">
                  <c:v>1.1197265147421401E-3</c:v>
                </c:pt>
                <c:pt idx="65">
                  <c:v>8.7641502467843612E-4</c:v>
                </c:pt>
                <c:pt idx="66">
                  <c:v>6.7914846168428203E-4</c:v>
                </c:pt>
                <c:pt idx="67">
                  <c:v>5.2104674072113596E-4</c:v>
                </c:pt>
                <c:pt idx="68">
                  <c:v>3.9577257914900113E-4</c:v>
                </c:pt>
                <c:pt idx="69">
                  <c:v>2.9762662098879408E-4</c:v>
                </c:pt>
                <c:pt idx="70">
                  <c:v>2.2159242059690307E-4</c:v>
                </c:pt>
                <c:pt idx="71">
                  <c:v>1.6334095280999702E-4</c:v>
                </c:pt>
                <c:pt idx="72">
                  <c:v>1.19204410073243E-4</c:v>
                </c:pt>
                <c:pt idx="73">
                  <c:v>8.6128446952685541E-5</c:v>
                </c:pt>
                <c:pt idx="74">
                  <c:v>6.1610958423650896E-5</c:v>
                </c:pt>
                <c:pt idx="75">
                  <c:v>4.3634134752288506E-5</c:v>
                </c:pt>
                <c:pt idx="76">
                  <c:v>3.05950965056886E-5</c:v>
                </c:pt>
                <c:pt idx="77">
                  <c:v>2.1239013527538012E-5</c:v>
                </c:pt>
                <c:pt idx="78">
                  <c:v>1.4597346289573001E-5</c:v>
                </c:pt>
                <c:pt idx="79">
                  <c:v>9.9327735696387528E-6</c:v>
                </c:pt>
                <c:pt idx="80">
                  <c:v>6.6915112882443322E-6</c:v>
                </c:pt>
              </c:numCache>
            </c:numRef>
          </c:yVal>
        </c:ser>
        <c:dLbls/>
        <c:axId val="191978496"/>
        <c:axId val="191980288"/>
      </c:scatterChart>
      <c:valAx>
        <c:axId val="191978496"/>
        <c:scaling>
          <c:orientation val="minMax"/>
          <c:max val="120"/>
          <c:min val="0"/>
        </c:scaling>
        <c:axPos val="b"/>
        <c:numFmt formatCode="General" sourceLinked="1"/>
        <c:majorTickMark val="none"/>
        <c:tickLblPos val="none"/>
        <c:crossAx val="191980288"/>
        <c:crosses val="autoZero"/>
        <c:crossBetween val="midCat"/>
      </c:valAx>
      <c:valAx>
        <c:axId val="191980288"/>
        <c:scaling>
          <c:orientation val="minMax"/>
          <c:min val="0"/>
        </c:scaling>
        <c:axPos val="l"/>
        <c:title>
          <c:tx>
            <c:rich>
              <a:bodyPr rot="-5400000" vert="horz"/>
              <a:lstStyle/>
              <a:p>
                <a:pPr>
                  <a:defRPr/>
                </a:pPr>
                <a:r>
                  <a:rPr lang="en-US"/>
                  <a:t>Number of Learners</a:t>
                </a:r>
              </a:p>
            </c:rich>
          </c:tx>
          <c:layout/>
        </c:title>
        <c:numFmt formatCode="General" sourceLinked="1"/>
        <c:majorTickMark val="none"/>
        <c:tickLblPos val="none"/>
        <c:crossAx val="191978496"/>
        <c:crosses val="autoZero"/>
        <c:crossBetween val="midCat"/>
      </c:valAx>
      <c:spPr>
        <a:ln w="76200"/>
      </c:spPr>
    </c:plotArea>
    <c:plotVisOnly val="1"/>
    <c:dispBlanksAs val="gap"/>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style val="31"/>
  <c:chart>
    <c:title>
      <c:layout/>
    </c:title>
    <c:plotArea>
      <c:layout>
        <c:manualLayout>
          <c:layoutTarget val="inner"/>
          <c:xMode val="edge"/>
          <c:yMode val="edge"/>
          <c:x val="4.8850574712643709E-2"/>
          <c:y val="3.4217279726261804E-2"/>
          <c:w val="0.92672413793103503"/>
          <c:h val="0.83926419377218497"/>
        </c:manualLayout>
      </c:layout>
      <c:scatterChart>
        <c:scatterStyle val="smoothMarker"/>
        <c:ser>
          <c:idx val="2"/>
          <c:order val="0"/>
          <c:tx>
            <c:strRef>
              <c:f>Sheet1!$D$1</c:f>
              <c:strCache>
                <c:ptCount val="1"/>
                <c:pt idx="0">
                  <c:v>Tutor</c:v>
                </c:pt>
              </c:strCache>
            </c:strRef>
          </c:tx>
          <c:spPr>
            <a:ln>
              <a:solidFill>
                <a:schemeClr val="accent5">
                  <a:lumMod val="20000"/>
                  <a:lumOff val="80000"/>
                </a:schemeClr>
              </a:solidFill>
            </a:ln>
          </c:spPr>
          <c:marker>
            <c:symbol val="none"/>
          </c:marker>
          <c:xVal>
            <c:numRef>
              <c:f>Sheet1!$C$2:$C$82</c:f>
              <c:numCache>
                <c:formatCode>General</c:formatCode>
                <c:ptCount val="81"/>
                <c:pt idx="14">
                  <c:v>58.8</c:v>
                </c:pt>
                <c:pt idx="15">
                  <c:v>60</c:v>
                </c:pt>
                <c:pt idx="16">
                  <c:v>61.2</c:v>
                </c:pt>
                <c:pt idx="17">
                  <c:v>62.400000000000006</c:v>
                </c:pt>
                <c:pt idx="18">
                  <c:v>63.600000000000009</c:v>
                </c:pt>
                <c:pt idx="19">
                  <c:v>64.800000000000011</c:v>
                </c:pt>
                <c:pt idx="20">
                  <c:v>66</c:v>
                </c:pt>
                <c:pt idx="21">
                  <c:v>67.2</c:v>
                </c:pt>
                <c:pt idx="22">
                  <c:v>68.400000000000006</c:v>
                </c:pt>
                <c:pt idx="23">
                  <c:v>69.599999999999994</c:v>
                </c:pt>
                <c:pt idx="24">
                  <c:v>70.800000000000011</c:v>
                </c:pt>
                <c:pt idx="25">
                  <c:v>72</c:v>
                </c:pt>
                <c:pt idx="26">
                  <c:v>73.2</c:v>
                </c:pt>
                <c:pt idx="27">
                  <c:v>74.400000000000006</c:v>
                </c:pt>
                <c:pt idx="28">
                  <c:v>75.600000000000009</c:v>
                </c:pt>
                <c:pt idx="29">
                  <c:v>76.800000000000011</c:v>
                </c:pt>
                <c:pt idx="30">
                  <c:v>78</c:v>
                </c:pt>
                <c:pt idx="31">
                  <c:v>79.2</c:v>
                </c:pt>
                <c:pt idx="32">
                  <c:v>80.400000000000006</c:v>
                </c:pt>
                <c:pt idx="33">
                  <c:v>81.600000000000009</c:v>
                </c:pt>
                <c:pt idx="34">
                  <c:v>82.800000000000011</c:v>
                </c:pt>
                <c:pt idx="35">
                  <c:v>84</c:v>
                </c:pt>
                <c:pt idx="36">
                  <c:v>85.2</c:v>
                </c:pt>
                <c:pt idx="37">
                  <c:v>86.4</c:v>
                </c:pt>
                <c:pt idx="38">
                  <c:v>87.600000000000009</c:v>
                </c:pt>
                <c:pt idx="39">
                  <c:v>88.800000000000011</c:v>
                </c:pt>
                <c:pt idx="40">
                  <c:v>90</c:v>
                </c:pt>
                <c:pt idx="41">
                  <c:v>91.2</c:v>
                </c:pt>
                <c:pt idx="42">
                  <c:v>92.4</c:v>
                </c:pt>
                <c:pt idx="43">
                  <c:v>93.6</c:v>
                </c:pt>
                <c:pt idx="44">
                  <c:v>94.800000000000011</c:v>
                </c:pt>
                <c:pt idx="45">
                  <c:v>96</c:v>
                </c:pt>
                <c:pt idx="46">
                  <c:v>97.2</c:v>
                </c:pt>
                <c:pt idx="47">
                  <c:v>98.4</c:v>
                </c:pt>
                <c:pt idx="48">
                  <c:v>99.600000000000009</c:v>
                </c:pt>
                <c:pt idx="49">
                  <c:v>100.8</c:v>
                </c:pt>
                <c:pt idx="50">
                  <c:v>102</c:v>
                </c:pt>
                <c:pt idx="51">
                  <c:v>103.2</c:v>
                </c:pt>
                <c:pt idx="52">
                  <c:v>104.4</c:v>
                </c:pt>
                <c:pt idx="53">
                  <c:v>105.6</c:v>
                </c:pt>
                <c:pt idx="54">
                  <c:v>106.8</c:v>
                </c:pt>
                <c:pt idx="55">
                  <c:v>108</c:v>
                </c:pt>
                <c:pt idx="56">
                  <c:v>109.2</c:v>
                </c:pt>
                <c:pt idx="57">
                  <c:v>110.4</c:v>
                </c:pt>
                <c:pt idx="58">
                  <c:v>111.6</c:v>
                </c:pt>
                <c:pt idx="59">
                  <c:v>112.8</c:v>
                </c:pt>
                <c:pt idx="60">
                  <c:v>114</c:v>
                </c:pt>
                <c:pt idx="61">
                  <c:v>115.2</c:v>
                </c:pt>
                <c:pt idx="62">
                  <c:v>116.4</c:v>
                </c:pt>
                <c:pt idx="63">
                  <c:v>117.6</c:v>
                </c:pt>
                <c:pt idx="64">
                  <c:v>118.8</c:v>
                </c:pt>
                <c:pt idx="65">
                  <c:v>120</c:v>
                </c:pt>
                <c:pt idx="66">
                  <c:v>121.2</c:v>
                </c:pt>
              </c:numCache>
            </c:numRef>
          </c:xVal>
          <c:yVal>
            <c:numRef>
              <c:f>Sheet1!$D$2:$D$82</c:f>
              <c:numCache>
                <c:formatCode>General</c:formatCode>
                <c:ptCount val="81"/>
                <c:pt idx="14">
                  <c:v>1.1319141028071403E-3</c:v>
                </c:pt>
                <c:pt idx="15">
                  <c:v>1.4606917077973802E-3</c:v>
                </c:pt>
                <c:pt idx="16">
                  <c:v>1.8662108579035901E-3</c:v>
                </c:pt>
                <c:pt idx="17">
                  <c:v>2.3605864784667909E-3</c:v>
                </c:pt>
                <c:pt idx="18">
                  <c:v>2.9562160705192807E-3</c:v>
                </c:pt>
                <c:pt idx="19">
                  <c:v>3.6652996650356311E-3</c:v>
                </c:pt>
                <c:pt idx="20">
                  <c:v>4.499247209432412E-3</c:v>
                </c:pt>
                <c:pt idx="21">
                  <c:v>5.4679845645563812E-3</c:v>
                </c:pt>
                <c:pt idx="22">
                  <c:v>6.5791798584078805E-3</c:v>
                </c:pt>
                <c:pt idx="23">
                  <c:v>7.8374231147406524E-3</c:v>
                </c:pt>
                <c:pt idx="24">
                  <c:v>9.2434028899547032E-3</c:v>
                </c:pt>
                <c:pt idx="25">
                  <c:v>1.0793132972157603E-2</c:v>
                </c:pt>
                <c:pt idx="26">
                  <c:v>1.2477288802978704E-2</c:v>
                </c:pt>
                <c:pt idx="27">
                  <c:v>1.4280716003984003E-2</c:v>
                </c:pt>
                <c:pt idx="28">
                  <c:v>1.6182171248601298E-2</c:v>
                </c:pt>
                <c:pt idx="29">
                  <c:v>1.81543480860459E-2</c:v>
                </c:pt>
                <c:pt idx="30">
                  <c:v>2.0164227043261901E-2</c:v>
                </c:pt>
                <c:pt idx="31">
                  <c:v>2.2173770824896508E-2</c:v>
                </c:pt>
                <c:pt idx="32">
                  <c:v>2.4140962730123602E-2</c:v>
                </c:pt>
                <c:pt idx="33">
                  <c:v>2.6021161113896806E-2</c:v>
                </c:pt>
                <c:pt idx="34">
                  <c:v>2.7768716907650013E-2</c:v>
                </c:pt>
                <c:pt idx="35">
                  <c:v>2.9338777230358305E-2</c:v>
                </c:pt>
                <c:pt idx="36">
                  <c:v>3.0689178358610601E-2</c:v>
                </c:pt>
                <c:pt idx="37">
                  <c:v>3.1782317955044007E-2</c:v>
                </c:pt>
                <c:pt idx="38">
                  <c:v>3.25868911646214E-2</c:v>
                </c:pt>
                <c:pt idx="39">
                  <c:v>3.3079378956417903E-2</c:v>
                </c:pt>
                <c:pt idx="40">
                  <c:v>3.3245190033452707E-2</c:v>
                </c:pt>
                <c:pt idx="41">
                  <c:v>3.3079378956417903E-2</c:v>
                </c:pt>
                <c:pt idx="42">
                  <c:v>3.25868911646214E-2</c:v>
                </c:pt>
                <c:pt idx="43">
                  <c:v>3.1782317955044007E-2</c:v>
                </c:pt>
                <c:pt idx="44">
                  <c:v>3.06891783586105E-2</c:v>
                </c:pt>
                <c:pt idx="45">
                  <c:v>2.9338777230358305E-2</c:v>
                </c:pt>
                <c:pt idx="46">
                  <c:v>2.7768716907650013E-2</c:v>
                </c:pt>
                <c:pt idx="47">
                  <c:v>2.6021161113896806E-2</c:v>
                </c:pt>
                <c:pt idx="48">
                  <c:v>2.4140962730123602E-2</c:v>
                </c:pt>
                <c:pt idx="49">
                  <c:v>2.2173770824896508E-2</c:v>
                </c:pt>
                <c:pt idx="50">
                  <c:v>2.0164227043261901E-2</c:v>
                </c:pt>
                <c:pt idx="51">
                  <c:v>1.81543480860459E-2</c:v>
                </c:pt>
                <c:pt idx="52">
                  <c:v>1.6182171248601298E-2</c:v>
                </c:pt>
                <c:pt idx="53">
                  <c:v>1.4280716003983902E-2</c:v>
                </c:pt>
                <c:pt idx="54">
                  <c:v>1.2477288802978704E-2</c:v>
                </c:pt>
                <c:pt idx="55">
                  <c:v>1.0793132972157603E-2</c:v>
                </c:pt>
                <c:pt idx="56">
                  <c:v>9.2434028899546529E-3</c:v>
                </c:pt>
                <c:pt idx="57">
                  <c:v>7.8374231147406524E-3</c:v>
                </c:pt>
                <c:pt idx="58">
                  <c:v>6.5791798584078709E-3</c:v>
                </c:pt>
                <c:pt idx="59">
                  <c:v>5.4679845645563717E-3</c:v>
                </c:pt>
                <c:pt idx="60">
                  <c:v>4.499247209432412E-3</c:v>
                </c:pt>
                <c:pt idx="61">
                  <c:v>3.6652996650356211E-3</c:v>
                </c:pt>
                <c:pt idx="62">
                  <c:v>2.9562160705192807E-3</c:v>
                </c:pt>
                <c:pt idx="63">
                  <c:v>2.3605864784667805E-3</c:v>
                </c:pt>
                <c:pt idx="64">
                  <c:v>1.8662108579035901E-3</c:v>
                </c:pt>
                <c:pt idx="65">
                  <c:v>1.4606917077973802E-3</c:v>
                </c:pt>
                <c:pt idx="66">
                  <c:v>1.1319141028071304E-3</c:v>
                </c:pt>
              </c:numCache>
            </c:numRef>
          </c:yVal>
          <c:smooth val="1"/>
        </c:ser>
        <c:dLbls/>
        <c:axId val="192005632"/>
        <c:axId val="192007168"/>
      </c:scatterChart>
      <c:valAx>
        <c:axId val="192005632"/>
        <c:scaling>
          <c:orientation val="minMax"/>
          <c:max val="120"/>
          <c:min val="0"/>
        </c:scaling>
        <c:axPos val="b"/>
        <c:numFmt formatCode="General" sourceLinked="1"/>
        <c:majorTickMark val="none"/>
        <c:tickLblPos val="none"/>
        <c:crossAx val="192007168"/>
        <c:crosses val="autoZero"/>
        <c:crossBetween val="midCat"/>
      </c:valAx>
      <c:valAx>
        <c:axId val="192007168"/>
        <c:scaling>
          <c:orientation val="minMax"/>
          <c:min val="0"/>
        </c:scaling>
        <c:axPos val="l"/>
        <c:numFmt formatCode="General" sourceLinked="1"/>
        <c:majorTickMark val="none"/>
        <c:tickLblPos val="none"/>
        <c:crossAx val="192005632"/>
        <c:crosses val="autoZero"/>
        <c:crossBetween val="midCat"/>
      </c:valAx>
      <c:spPr>
        <a:noFill/>
        <a:ln w="25400">
          <a:noFill/>
        </a:ln>
      </c:spPr>
    </c:plotArea>
    <c:plotVisOnly val="1"/>
    <c:dispBlanksAs val="gap"/>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style val="31"/>
  <c:chart>
    <c:title>
      <c:layout/>
    </c:title>
    <c:plotArea>
      <c:layout>
        <c:manualLayout>
          <c:layoutTarget val="inner"/>
          <c:xMode val="edge"/>
          <c:yMode val="edge"/>
          <c:x val="4.7377930129423505E-2"/>
          <c:y val="0.18888895304561601"/>
          <c:w val="0.93681747216942712"/>
          <c:h val="0.67677231354932321"/>
        </c:manualLayout>
      </c:layout>
      <c:scatterChart>
        <c:scatterStyle val="lineMarker"/>
        <c:ser>
          <c:idx val="0"/>
          <c:order val="0"/>
          <c:tx>
            <c:strRef>
              <c:f>Sheet1!$B$1</c:f>
              <c:strCache>
                <c:ptCount val="1"/>
                <c:pt idx="0">
                  <c:v>Classroom</c:v>
                </c:pt>
              </c:strCache>
            </c:strRef>
          </c:tx>
          <c:spPr>
            <a:ln>
              <a:solidFill>
                <a:srgbClr val="00B0F0"/>
              </a:solidFill>
            </a:ln>
          </c:spPr>
          <c:marker>
            <c:symbol val="none"/>
          </c:marker>
          <c:xVal>
            <c:numRef>
              <c:f>Sheet1!$A$2:$A$82</c:f>
              <c:numCache>
                <c:formatCode>General</c:formatCode>
                <c:ptCount val="81"/>
                <c:pt idx="0">
                  <c:v>-30</c:v>
                </c:pt>
                <c:pt idx="1">
                  <c:v>-28</c:v>
                </c:pt>
                <c:pt idx="2">
                  <c:v>-26</c:v>
                </c:pt>
                <c:pt idx="3">
                  <c:v>-24</c:v>
                </c:pt>
                <c:pt idx="4">
                  <c:v>-22</c:v>
                </c:pt>
                <c:pt idx="5">
                  <c:v>-20</c:v>
                </c:pt>
                <c:pt idx="6">
                  <c:v>-18</c:v>
                </c:pt>
                <c:pt idx="7">
                  <c:v>-16</c:v>
                </c:pt>
                <c:pt idx="8">
                  <c:v>-14</c:v>
                </c:pt>
                <c:pt idx="9">
                  <c:v>-12</c:v>
                </c:pt>
                <c:pt idx="10">
                  <c:v>-10</c:v>
                </c:pt>
                <c:pt idx="11">
                  <c:v>-8</c:v>
                </c:pt>
                <c:pt idx="12">
                  <c:v>-6</c:v>
                </c:pt>
                <c:pt idx="13">
                  <c:v>-4</c:v>
                </c:pt>
                <c:pt idx="14">
                  <c:v>-1.9999999999999878</c:v>
                </c:pt>
                <c:pt idx="15">
                  <c:v>0</c:v>
                </c:pt>
                <c:pt idx="16">
                  <c:v>2</c:v>
                </c:pt>
                <c:pt idx="17">
                  <c:v>4</c:v>
                </c:pt>
                <c:pt idx="18">
                  <c:v>6</c:v>
                </c:pt>
                <c:pt idx="19">
                  <c:v>8.0000000000000071</c:v>
                </c:pt>
                <c:pt idx="20">
                  <c:v>10</c:v>
                </c:pt>
                <c:pt idx="21">
                  <c:v>12</c:v>
                </c:pt>
                <c:pt idx="22">
                  <c:v>14</c:v>
                </c:pt>
                <c:pt idx="23">
                  <c:v>16.000000000000011</c:v>
                </c:pt>
                <c:pt idx="24">
                  <c:v>18.000000000000011</c:v>
                </c:pt>
                <c:pt idx="25">
                  <c:v>20</c:v>
                </c:pt>
                <c:pt idx="26">
                  <c:v>22</c:v>
                </c:pt>
                <c:pt idx="27">
                  <c:v>24</c:v>
                </c:pt>
                <c:pt idx="28">
                  <c:v>26.000000000000011</c:v>
                </c:pt>
                <c:pt idx="29">
                  <c:v>28.000000000000011</c:v>
                </c:pt>
                <c:pt idx="30">
                  <c:v>30</c:v>
                </c:pt>
                <c:pt idx="31">
                  <c:v>32</c:v>
                </c:pt>
                <c:pt idx="32">
                  <c:v>34</c:v>
                </c:pt>
                <c:pt idx="33">
                  <c:v>36.000000000000007</c:v>
                </c:pt>
                <c:pt idx="34">
                  <c:v>38.000000000000007</c:v>
                </c:pt>
                <c:pt idx="35">
                  <c:v>40</c:v>
                </c:pt>
                <c:pt idx="36">
                  <c:v>42</c:v>
                </c:pt>
                <c:pt idx="37">
                  <c:v>44</c:v>
                </c:pt>
                <c:pt idx="38">
                  <c:v>46.000000000000007</c:v>
                </c:pt>
                <c:pt idx="39">
                  <c:v>48.000000000000007</c:v>
                </c:pt>
                <c:pt idx="40">
                  <c:v>50</c:v>
                </c:pt>
                <c:pt idx="41">
                  <c:v>52.000000000000007</c:v>
                </c:pt>
                <c:pt idx="42">
                  <c:v>54</c:v>
                </c:pt>
                <c:pt idx="43">
                  <c:v>56</c:v>
                </c:pt>
                <c:pt idx="44">
                  <c:v>58.000000000000007</c:v>
                </c:pt>
                <c:pt idx="45">
                  <c:v>60</c:v>
                </c:pt>
                <c:pt idx="46">
                  <c:v>62.000000000000007</c:v>
                </c:pt>
                <c:pt idx="47">
                  <c:v>64</c:v>
                </c:pt>
                <c:pt idx="48">
                  <c:v>66.000000000000014</c:v>
                </c:pt>
                <c:pt idx="49">
                  <c:v>68</c:v>
                </c:pt>
                <c:pt idx="50">
                  <c:v>70</c:v>
                </c:pt>
                <c:pt idx="51">
                  <c:v>72.000000000000014</c:v>
                </c:pt>
                <c:pt idx="52">
                  <c:v>74</c:v>
                </c:pt>
                <c:pt idx="53">
                  <c:v>76.000000000000014</c:v>
                </c:pt>
                <c:pt idx="54">
                  <c:v>78</c:v>
                </c:pt>
                <c:pt idx="55">
                  <c:v>80</c:v>
                </c:pt>
                <c:pt idx="56">
                  <c:v>82.000000000000014</c:v>
                </c:pt>
                <c:pt idx="57">
                  <c:v>84</c:v>
                </c:pt>
                <c:pt idx="58">
                  <c:v>86.000000000000014</c:v>
                </c:pt>
                <c:pt idx="59">
                  <c:v>88</c:v>
                </c:pt>
                <c:pt idx="60">
                  <c:v>90</c:v>
                </c:pt>
                <c:pt idx="61">
                  <c:v>92.000000000000014</c:v>
                </c:pt>
                <c:pt idx="62">
                  <c:v>94</c:v>
                </c:pt>
                <c:pt idx="63">
                  <c:v>96.000000000000014</c:v>
                </c:pt>
                <c:pt idx="64">
                  <c:v>98</c:v>
                </c:pt>
                <c:pt idx="65">
                  <c:v>100</c:v>
                </c:pt>
                <c:pt idx="66">
                  <c:v>102</c:v>
                </c:pt>
                <c:pt idx="67">
                  <c:v>104</c:v>
                </c:pt>
                <c:pt idx="68">
                  <c:v>106</c:v>
                </c:pt>
                <c:pt idx="69">
                  <c:v>108</c:v>
                </c:pt>
                <c:pt idx="70">
                  <c:v>110</c:v>
                </c:pt>
                <c:pt idx="71">
                  <c:v>112</c:v>
                </c:pt>
                <c:pt idx="72">
                  <c:v>114</c:v>
                </c:pt>
                <c:pt idx="73">
                  <c:v>116</c:v>
                </c:pt>
                <c:pt idx="74">
                  <c:v>118</c:v>
                </c:pt>
                <c:pt idx="75">
                  <c:v>120</c:v>
                </c:pt>
                <c:pt idx="76">
                  <c:v>122</c:v>
                </c:pt>
                <c:pt idx="77">
                  <c:v>124</c:v>
                </c:pt>
                <c:pt idx="78">
                  <c:v>126</c:v>
                </c:pt>
                <c:pt idx="79">
                  <c:v>128</c:v>
                </c:pt>
                <c:pt idx="80">
                  <c:v>130</c:v>
                </c:pt>
              </c:numCache>
            </c:numRef>
          </c:xVal>
          <c:yVal>
            <c:numRef>
              <c:f>Sheet1!$B$2:$B$82</c:f>
              <c:numCache>
                <c:formatCode>General</c:formatCode>
                <c:ptCount val="81"/>
                <c:pt idx="0">
                  <c:v>6.6915112882443322E-6</c:v>
                </c:pt>
                <c:pt idx="1">
                  <c:v>9.9327735696387528E-6</c:v>
                </c:pt>
                <c:pt idx="2">
                  <c:v>1.4597346289573001E-5</c:v>
                </c:pt>
                <c:pt idx="3">
                  <c:v>2.1239013527538012E-5</c:v>
                </c:pt>
                <c:pt idx="4">
                  <c:v>3.0595096505688709E-5</c:v>
                </c:pt>
                <c:pt idx="5">
                  <c:v>4.3634134752288506E-5</c:v>
                </c:pt>
                <c:pt idx="6">
                  <c:v>6.1610958423650896E-5</c:v>
                </c:pt>
                <c:pt idx="7">
                  <c:v>8.6128446952685541E-5</c:v>
                </c:pt>
                <c:pt idx="8">
                  <c:v>1.19204410073243E-4</c:v>
                </c:pt>
                <c:pt idx="9">
                  <c:v>1.6334095280999702E-4</c:v>
                </c:pt>
                <c:pt idx="10">
                  <c:v>2.2159242059690307E-4</c:v>
                </c:pt>
                <c:pt idx="11">
                  <c:v>2.9762662098879408E-4</c:v>
                </c:pt>
                <c:pt idx="12">
                  <c:v>3.9577257914900216E-4</c:v>
                </c:pt>
                <c:pt idx="13">
                  <c:v>5.2104674072113596E-4</c:v>
                </c:pt>
                <c:pt idx="14">
                  <c:v>6.7914846168428506E-4</c:v>
                </c:pt>
                <c:pt idx="15">
                  <c:v>8.7641502467843612E-4</c:v>
                </c:pt>
                <c:pt idx="16">
                  <c:v>1.1197265147421401E-3</c:v>
                </c:pt>
                <c:pt idx="17">
                  <c:v>1.4163518870800602E-3</c:v>
                </c:pt>
                <c:pt idx="18">
                  <c:v>1.7737296423115706E-3</c:v>
                </c:pt>
                <c:pt idx="19">
                  <c:v>2.1991797990213802E-3</c:v>
                </c:pt>
                <c:pt idx="20">
                  <c:v>2.6995483256594013E-3</c:v>
                </c:pt>
                <c:pt idx="21">
                  <c:v>3.2807907387338705E-3</c:v>
                </c:pt>
                <c:pt idx="22">
                  <c:v>3.9475079150447208E-3</c:v>
                </c:pt>
                <c:pt idx="23">
                  <c:v>4.702453868844352E-3</c:v>
                </c:pt>
                <c:pt idx="24">
                  <c:v>5.5460417339728615E-3</c:v>
                </c:pt>
                <c:pt idx="25">
                  <c:v>6.4758797832947098E-3</c:v>
                </c:pt>
                <c:pt idx="26">
                  <c:v>7.4863732817873315E-3</c:v>
                </c:pt>
                <c:pt idx="27">
                  <c:v>8.5684296023903692E-3</c:v>
                </c:pt>
                <c:pt idx="28">
                  <c:v>9.7093027491606549E-3</c:v>
                </c:pt>
                <c:pt idx="29">
                  <c:v>1.0892608851627501E-2</c:v>
                </c:pt>
                <c:pt idx="30">
                  <c:v>1.2098536225957201E-2</c:v>
                </c:pt>
                <c:pt idx="31">
                  <c:v>1.3304262494937805E-2</c:v>
                </c:pt>
                <c:pt idx="32">
                  <c:v>1.4484577638074201E-2</c:v>
                </c:pt>
                <c:pt idx="33">
                  <c:v>1.5612696668338102E-2</c:v>
                </c:pt>
                <c:pt idx="34">
                  <c:v>1.6661230144590009E-2</c:v>
                </c:pt>
                <c:pt idx="35">
                  <c:v>1.7603266338215001E-2</c:v>
                </c:pt>
                <c:pt idx="36">
                  <c:v>1.8413507015166301E-2</c:v>
                </c:pt>
                <c:pt idx="37">
                  <c:v>1.9069390773026204E-2</c:v>
                </c:pt>
                <c:pt idx="38">
                  <c:v>1.9552134698773007E-2</c:v>
                </c:pt>
                <c:pt idx="39">
                  <c:v>1.9847627373850599E-2</c:v>
                </c:pt>
                <c:pt idx="40">
                  <c:v>1.9947114020071606E-2</c:v>
                </c:pt>
                <c:pt idx="41">
                  <c:v>1.9847627373850599E-2</c:v>
                </c:pt>
                <c:pt idx="42">
                  <c:v>1.9552134698773007E-2</c:v>
                </c:pt>
                <c:pt idx="43">
                  <c:v>1.9069390773026204E-2</c:v>
                </c:pt>
                <c:pt idx="44">
                  <c:v>1.8413507015166301E-2</c:v>
                </c:pt>
                <c:pt idx="45">
                  <c:v>1.7603266338215001E-2</c:v>
                </c:pt>
                <c:pt idx="46">
                  <c:v>1.6661230144590009E-2</c:v>
                </c:pt>
                <c:pt idx="47">
                  <c:v>1.5612696668338102E-2</c:v>
                </c:pt>
                <c:pt idx="48">
                  <c:v>1.4484577638074201E-2</c:v>
                </c:pt>
                <c:pt idx="49">
                  <c:v>1.3304262494937805E-2</c:v>
                </c:pt>
                <c:pt idx="50">
                  <c:v>1.2098536225957201E-2</c:v>
                </c:pt>
                <c:pt idx="51">
                  <c:v>1.0892608851627501E-2</c:v>
                </c:pt>
                <c:pt idx="52">
                  <c:v>9.7093027491606549E-3</c:v>
                </c:pt>
                <c:pt idx="53">
                  <c:v>8.5684296023903692E-3</c:v>
                </c:pt>
                <c:pt idx="54">
                  <c:v>7.4863732817873315E-3</c:v>
                </c:pt>
                <c:pt idx="55">
                  <c:v>6.4758797832947098E-3</c:v>
                </c:pt>
                <c:pt idx="56">
                  <c:v>5.5460417339728519E-3</c:v>
                </c:pt>
                <c:pt idx="57">
                  <c:v>4.702453868844352E-3</c:v>
                </c:pt>
                <c:pt idx="58">
                  <c:v>3.9475079150447208E-3</c:v>
                </c:pt>
                <c:pt idx="59">
                  <c:v>3.2807907387338705E-3</c:v>
                </c:pt>
                <c:pt idx="60">
                  <c:v>2.6995483256594013E-3</c:v>
                </c:pt>
                <c:pt idx="61">
                  <c:v>2.1991797990213802E-3</c:v>
                </c:pt>
                <c:pt idx="62">
                  <c:v>1.7737296423115706E-3</c:v>
                </c:pt>
                <c:pt idx="63">
                  <c:v>1.4163518870800602E-3</c:v>
                </c:pt>
                <c:pt idx="64">
                  <c:v>1.1197265147421401E-3</c:v>
                </c:pt>
                <c:pt idx="65">
                  <c:v>8.7641502467843612E-4</c:v>
                </c:pt>
                <c:pt idx="66">
                  <c:v>6.7914846168428203E-4</c:v>
                </c:pt>
                <c:pt idx="67">
                  <c:v>5.2104674072113596E-4</c:v>
                </c:pt>
                <c:pt idx="68">
                  <c:v>3.9577257914900113E-4</c:v>
                </c:pt>
                <c:pt idx="69">
                  <c:v>2.9762662098879408E-4</c:v>
                </c:pt>
                <c:pt idx="70">
                  <c:v>2.2159242059690307E-4</c:v>
                </c:pt>
                <c:pt idx="71">
                  <c:v>1.6334095280999702E-4</c:v>
                </c:pt>
                <c:pt idx="72">
                  <c:v>1.19204410073243E-4</c:v>
                </c:pt>
                <c:pt idx="73">
                  <c:v>8.6128446952685541E-5</c:v>
                </c:pt>
                <c:pt idx="74">
                  <c:v>6.1610958423650896E-5</c:v>
                </c:pt>
                <c:pt idx="75">
                  <c:v>4.3634134752288506E-5</c:v>
                </c:pt>
                <c:pt idx="76">
                  <c:v>3.05950965056886E-5</c:v>
                </c:pt>
                <c:pt idx="77">
                  <c:v>2.1239013527538012E-5</c:v>
                </c:pt>
                <c:pt idx="78">
                  <c:v>1.4597346289573001E-5</c:v>
                </c:pt>
                <c:pt idx="79">
                  <c:v>9.9327735696387528E-6</c:v>
                </c:pt>
                <c:pt idx="80">
                  <c:v>6.6915112882443322E-6</c:v>
                </c:pt>
              </c:numCache>
            </c:numRef>
          </c:yVal>
        </c:ser>
        <c:dLbls/>
        <c:axId val="192735104"/>
        <c:axId val="192736640"/>
      </c:scatterChart>
      <c:valAx>
        <c:axId val="192735104"/>
        <c:scaling>
          <c:orientation val="minMax"/>
          <c:max val="120"/>
          <c:min val="0"/>
        </c:scaling>
        <c:axPos val="b"/>
        <c:numFmt formatCode="General" sourceLinked="1"/>
        <c:majorTickMark val="none"/>
        <c:tickLblPos val="none"/>
        <c:crossAx val="192736640"/>
        <c:crosses val="autoZero"/>
        <c:crossBetween val="midCat"/>
      </c:valAx>
      <c:valAx>
        <c:axId val="192736640"/>
        <c:scaling>
          <c:orientation val="minMax"/>
          <c:min val="0"/>
        </c:scaling>
        <c:axPos val="l"/>
        <c:title>
          <c:tx>
            <c:rich>
              <a:bodyPr rot="-5400000" vert="horz"/>
              <a:lstStyle/>
              <a:p>
                <a:pPr>
                  <a:defRPr/>
                </a:pPr>
                <a:r>
                  <a:rPr lang="en-US"/>
                  <a:t>Number of Learners</a:t>
                </a:r>
              </a:p>
            </c:rich>
          </c:tx>
          <c:layout/>
        </c:title>
        <c:numFmt formatCode="General" sourceLinked="1"/>
        <c:majorTickMark val="none"/>
        <c:tickLblPos val="none"/>
        <c:crossAx val="192735104"/>
        <c:crosses val="autoZero"/>
        <c:crossBetween val="midCat"/>
      </c:valAx>
      <c:spPr>
        <a:ln w="76200"/>
      </c:spPr>
    </c:plotArea>
    <c:plotVisOnly val="1"/>
    <c:dispBlanksAs val="gap"/>
  </c:chart>
  <c:txPr>
    <a:bodyPr/>
    <a:lstStyle/>
    <a:p>
      <a:pPr>
        <a:defRPr sz="1800"/>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US"/>
  <c:style val="31"/>
  <c:chart>
    <c:title>
      <c:layout/>
    </c:title>
    <c:plotArea>
      <c:layout>
        <c:manualLayout>
          <c:layoutTarget val="inner"/>
          <c:xMode val="edge"/>
          <c:yMode val="edge"/>
          <c:x val="4.8850574712643709E-2"/>
          <c:y val="3.4217279726261804E-2"/>
          <c:w val="0.92672413793103503"/>
          <c:h val="0.83926419377218497"/>
        </c:manualLayout>
      </c:layout>
      <c:scatterChart>
        <c:scatterStyle val="smoothMarker"/>
        <c:ser>
          <c:idx val="2"/>
          <c:order val="0"/>
          <c:tx>
            <c:strRef>
              <c:f>Sheet1!$D$1</c:f>
              <c:strCache>
                <c:ptCount val="1"/>
                <c:pt idx="0">
                  <c:v>Tutor</c:v>
                </c:pt>
              </c:strCache>
            </c:strRef>
          </c:tx>
          <c:spPr>
            <a:ln>
              <a:solidFill>
                <a:schemeClr val="accent5">
                  <a:lumMod val="20000"/>
                  <a:lumOff val="80000"/>
                </a:schemeClr>
              </a:solidFill>
            </a:ln>
          </c:spPr>
          <c:marker>
            <c:symbol val="none"/>
          </c:marker>
          <c:xVal>
            <c:numRef>
              <c:f>Sheet1!$C$2:$C$82</c:f>
              <c:numCache>
                <c:formatCode>General</c:formatCode>
                <c:ptCount val="81"/>
                <c:pt idx="14">
                  <c:v>58.8</c:v>
                </c:pt>
                <c:pt idx="15">
                  <c:v>60</c:v>
                </c:pt>
                <c:pt idx="16">
                  <c:v>61.2</c:v>
                </c:pt>
                <c:pt idx="17">
                  <c:v>62.400000000000006</c:v>
                </c:pt>
                <c:pt idx="18">
                  <c:v>63.600000000000009</c:v>
                </c:pt>
                <c:pt idx="19">
                  <c:v>64.800000000000011</c:v>
                </c:pt>
                <c:pt idx="20">
                  <c:v>66</c:v>
                </c:pt>
                <c:pt idx="21">
                  <c:v>67.2</c:v>
                </c:pt>
                <c:pt idx="22">
                  <c:v>68.400000000000006</c:v>
                </c:pt>
                <c:pt idx="23">
                  <c:v>69.599999999999994</c:v>
                </c:pt>
                <c:pt idx="24">
                  <c:v>70.800000000000011</c:v>
                </c:pt>
                <c:pt idx="25">
                  <c:v>72</c:v>
                </c:pt>
                <c:pt idx="26">
                  <c:v>73.2</c:v>
                </c:pt>
                <c:pt idx="27">
                  <c:v>74.400000000000006</c:v>
                </c:pt>
                <c:pt idx="28">
                  <c:v>75.600000000000009</c:v>
                </c:pt>
                <c:pt idx="29">
                  <c:v>76.800000000000011</c:v>
                </c:pt>
                <c:pt idx="30">
                  <c:v>78</c:v>
                </c:pt>
                <c:pt idx="31">
                  <c:v>79.2</c:v>
                </c:pt>
                <c:pt idx="32">
                  <c:v>80.400000000000006</c:v>
                </c:pt>
                <c:pt idx="33">
                  <c:v>81.600000000000009</c:v>
                </c:pt>
                <c:pt idx="34">
                  <c:v>82.800000000000011</c:v>
                </c:pt>
                <c:pt idx="35">
                  <c:v>84</c:v>
                </c:pt>
                <c:pt idx="36">
                  <c:v>85.2</c:v>
                </c:pt>
                <c:pt idx="37">
                  <c:v>86.4</c:v>
                </c:pt>
                <c:pt idx="38">
                  <c:v>87.600000000000009</c:v>
                </c:pt>
                <c:pt idx="39">
                  <c:v>88.800000000000011</c:v>
                </c:pt>
                <c:pt idx="40">
                  <c:v>90</c:v>
                </c:pt>
                <c:pt idx="41">
                  <c:v>91.2</c:v>
                </c:pt>
                <c:pt idx="42">
                  <c:v>92.4</c:v>
                </c:pt>
                <c:pt idx="43">
                  <c:v>93.6</c:v>
                </c:pt>
                <c:pt idx="44">
                  <c:v>94.800000000000011</c:v>
                </c:pt>
                <c:pt idx="45">
                  <c:v>96</c:v>
                </c:pt>
                <c:pt idx="46">
                  <c:v>97.2</c:v>
                </c:pt>
                <c:pt idx="47">
                  <c:v>98.4</c:v>
                </c:pt>
                <c:pt idx="48">
                  <c:v>99.600000000000009</c:v>
                </c:pt>
                <c:pt idx="49">
                  <c:v>100.8</c:v>
                </c:pt>
                <c:pt idx="50">
                  <c:v>102</c:v>
                </c:pt>
                <c:pt idx="51">
                  <c:v>103.2</c:v>
                </c:pt>
                <c:pt idx="52">
                  <c:v>104.4</c:v>
                </c:pt>
                <c:pt idx="53">
                  <c:v>105.6</c:v>
                </c:pt>
                <c:pt idx="54">
                  <c:v>106.8</c:v>
                </c:pt>
                <c:pt idx="55">
                  <c:v>108</c:v>
                </c:pt>
                <c:pt idx="56">
                  <c:v>109.2</c:v>
                </c:pt>
                <c:pt idx="57">
                  <c:v>110.4</c:v>
                </c:pt>
                <c:pt idx="58">
                  <c:v>111.6</c:v>
                </c:pt>
                <c:pt idx="59">
                  <c:v>112.8</c:v>
                </c:pt>
                <c:pt idx="60">
                  <c:v>114</c:v>
                </c:pt>
                <c:pt idx="61">
                  <c:v>115.2</c:v>
                </c:pt>
                <c:pt idx="62">
                  <c:v>116.4</c:v>
                </c:pt>
                <c:pt idx="63">
                  <c:v>117.6</c:v>
                </c:pt>
                <c:pt idx="64">
                  <c:v>118.8</c:v>
                </c:pt>
                <c:pt idx="65">
                  <c:v>120</c:v>
                </c:pt>
                <c:pt idx="66">
                  <c:v>121.2</c:v>
                </c:pt>
              </c:numCache>
            </c:numRef>
          </c:xVal>
          <c:yVal>
            <c:numRef>
              <c:f>Sheet1!$D$2:$D$82</c:f>
              <c:numCache>
                <c:formatCode>General</c:formatCode>
                <c:ptCount val="81"/>
                <c:pt idx="14">
                  <c:v>1.1319141028071403E-3</c:v>
                </c:pt>
                <c:pt idx="15">
                  <c:v>1.4606917077973802E-3</c:v>
                </c:pt>
                <c:pt idx="16">
                  <c:v>1.8662108579035901E-3</c:v>
                </c:pt>
                <c:pt idx="17">
                  <c:v>2.3605864784667909E-3</c:v>
                </c:pt>
                <c:pt idx="18">
                  <c:v>2.9562160705192807E-3</c:v>
                </c:pt>
                <c:pt idx="19">
                  <c:v>3.6652996650356311E-3</c:v>
                </c:pt>
                <c:pt idx="20">
                  <c:v>4.499247209432412E-3</c:v>
                </c:pt>
                <c:pt idx="21">
                  <c:v>5.4679845645563812E-3</c:v>
                </c:pt>
                <c:pt idx="22">
                  <c:v>6.5791798584078805E-3</c:v>
                </c:pt>
                <c:pt idx="23">
                  <c:v>7.8374231147406524E-3</c:v>
                </c:pt>
                <c:pt idx="24">
                  <c:v>9.2434028899547032E-3</c:v>
                </c:pt>
                <c:pt idx="25">
                  <c:v>1.0793132972157603E-2</c:v>
                </c:pt>
                <c:pt idx="26">
                  <c:v>1.2477288802978704E-2</c:v>
                </c:pt>
                <c:pt idx="27">
                  <c:v>1.4280716003984003E-2</c:v>
                </c:pt>
                <c:pt idx="28">
                  <c:v>1.6182171248601298E-2</c:v>
                </c:pt>
                <c:pt idx="29">
                  <c:v>1.81543480860459E-2</c:v>
                </c:pt>
                <c:pt idx="30">
                  <c:v>2.0164227043261901E-2</c:v>
                </c:pt>
                <c:pt idx="31">
                  <c:v>2.2173770824896508E-2</c:v>
                </c:pt>
                <c:pt idx="32">
                  <c:v>2.4140962730123602E-2</c:v>
                </c:pt>
                <c:pt idx="33">
                  <c:v>2.6021161113896806E-2</c:v>
                </c:pt>
                <c:pt idx="34">
                  <c:v>2.7768716907650013E-2</c:v>
                </c:pt>
                <c:pt idx="35">
                  <c:v>2.9338777230358305E-2</c:v>
                </c:pt>
                <c:pt idx="36">
                  <c:v>3.0689178358610601E-2</c:v>
                </c:pt>
                <c:pt idx="37">
                  <c:v>3.1782317955044007E-2</c:v>
                </c:pt>
                <c:pt idx="38">
                  <c:v>3.25868911646214E-2</c:v>
                </c:pt>
                <c:pt idx="39">
                  <c:v>3.3079378956417903E-2</c:v>
                </c:pt>
                <c:pt idx="40">
                  <c:v>3.3245190033452707E-2</c:v>
                </c:pt>
                <c:pt idx="41">
                  <c:v>3.3079378956417903E-2</c:v>
                </c:pt>
                <c:pt idx="42">
                  <c:v>3.25868911646214E-2</c:v>
                </c:pt>
                <c:pt idx="43">
                  <c:v>3.1782317955044007E-2</c:v>
                </c:pt>
                <c:pt idx="44">
                  <c:v>3.06891783586105E-2</c:v>
                </c:pt>
                <c:pt idx="45">
                  <c:v>2.9338777230358305E-2</c:v>
                </c:pt>
                <c:pt idx="46">
                  <c:v>2.7768716907650013E-2</c:v>
                </c:pt>
                <c:pt idx="47">
                  <c:v>2.6021161113896806E-2</c:v>
                </c:pt>
                <c:pt idx="48">
                  <c:v>2.4140962730123602E-2</c:v>
                </c:pt>
                <c:pt idx="49">
                  <c:v>2.2173770824896508E-2</c:v>
                </c:pt>
                <c:pt idx="50">
                  <c:v>2.0164227043261901E-2</c:v>
                </c:pt>
                <c:pt idx="51">
                  <c:v>1.81543480860459E-2</c:v>
                </c:pt>
                <c:pt idx="52">
                  <c:v>1.6182171248601298E-2</c:v>
                </c:pt>
                <c:pt idx="53">
                  <c:v>1.4280716003983902E-2</c:v>
                </c:pt>
                <c:pt idx="54">
                  <c:v>1.2477288802978704E-2</c:v>
                </c:pt>
                <c:pt idx="55">
                  <c:v>1.0793132972157603E-2</c:v>
                </c:pt>
                <c:pt idx="56">
                  <c:v>9.2434028899546529E-3</c:v>
                </c:pt>
                <c:pt idx="57">
                  <c:v>7.8374231147406524E-3</c:v>
                </c:pt>
                <c:pt idx="58">
                  <c:v>6.5791798584078709E-3</c:v>
                </c:pt>
                <c:pt idx="59">
                  <c:v>5.4679845645563717E-3</c:v>
                </c:pt>
                <c:pt idx="60">
                  <c:v>4.499247209432412E-3</c:v>
                </c:pt>
                <c:pt idx="61">
                  <c:v>3.6652996650356211E-3</c:v>
                </c:pt>
                <c:pt idx="62">
                  <c:v>2.9562160705192807E-3</c:v>
                </c:pt>
                <c:pt idx="63">
                  <c:v>2.3605864784667805E-3</c:v>
                </c:pt>
                <c:pt idx="64">
                  <c:v>1.8662108579035901E-3</c:v>
                </c:pt>
                <c:pt idx="65">
                  <c:v>1.4606917077973802E-3</c:v>
                </c:pt>
                <c:pt idx="66">
                  <c:v>1.1319141028071304E-3</c:v>
                </c:pt>
              </c:numCache>
            </c:numRef>
          </c:yVal>
          <c:smooth val="1"/>
        </c:ser>
        <c:dLbls/>
        <c:axId val="119288192"/>
        <c:axId val="119289728"/>
      </c:scatterChart>
      <c:valAx>
        <c:axId val="119288192"/>
        <c:scaling>
          <c:orientation val="minMax"/>
          <c:max val="120"/>
          <c:min val="0"/>
        </c:scaling>
        <c:axPos val="b"/>
        <c:numFmt formatCode="General" sourceLinked="1"/>
        <c:majorTickMark val="none"/>
        <c:tickLblPos val="none"/>
        <c:crossAx val="119289728"/>
        <c:crosses val="autoZero"/>
        <c:crossBetween val="midCat"/>
      </c:valAx>
      <c:valAx>
        <c:axId val="119289728"/>
        <c:scaling>
          <c:orientation val="minMax"/>
          <c:min val="0"/>
        </c:scaling>
        <c:axPos val="l"/>
        <c:numFmt formatCode="General" sourceLinked="1"/>
        <c:majorTickMark val="none"/>
        <c:tickLblPos val="none"/>
        <c:crossAx val="119288192"/>
        <c:crosses val="autoZero"/>
        <c:crossBetween val="midCat"/>
      </c:valAx>
      <c:spPr>
        <a:noFill/>
        <a:ln w="25400">
          <a:noFill/>
        </a:ln>
      </c:spPr>
    </c:plotArea>
    <c:plotVisOnly val="1"/>
    <c:dispBlanksAs val="gap"/>
  </c:chart>
  <c:txPr>
    <a:bodyPr/>
    <a:lstStyle/>
    <a:p>
      <a:pPr>
        <a:defRPr sz="1800"/>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035" cy="456873"/>
          </a:xfrm>
          <a:prstGeom prst="rect">
            <a:avLst/>
          </a:prstGeom>
          <a:noFill/>
          <a:ln>
            <a:noFill/>
          </a:ln>
        </p:spPr>
        <p:txBody>
          <a:bodyPr vert="horz" wrap="none" lIns="80766" tIns="40383" rIns="80766" bIns="40383" anchorCtr="0" compatLnSpc="0"/>
          <a:lstStyle/>
          <a:p>
            <a:pPr hangingPunct="0">
              <a:defRPr sz="1400"/>
            </a:pPr>
            <a:endParaRPr lang="en-US" sz="1300">
              <a:latin typeface="Liberation Sans" pitchFamily="18"/>
              <a:ea typeface="Droid Sans Fallback" pitchFamily="2"/>
              <a:cs typeface="FreeSans" pitchFamily="2"/>
            </a:endParaRPr>
          </a:p>
        </p:txBody>
      </p:sp>
      <p:sp>
        <p:nvSpPr>
          <p:cNvPr id="3" name="Date Placeholder 2"/>
          <p:cNvSpPr txBox="1">
            <a:spLocks noGrp="1"/>
          </p:cNvSpPr>
          <p:nvPr>
            <p:ph type="dt" sz="quarter" idx="1"/>
          </p:nvPr>
        </p:nvSpPr>
        <p:spPr>
          <a:xfrm>
            <a:off x="3881647" y="0"/>
            <a:ext cx="2976035" cy="456873"/>
          </a:xfrm>
          <a:prstGeom prst="rect">
            <a:avLst/>
          </a:prstGeom>
          <a:noFill/>
          <a:ln>
            <a:noFill/>
          </a:ln>
        </p:spPr>
        <p:txBody>
          <a:bodyPr vert="horz" wrap="none" lIns="80766" tIns="40383" rIns="80766" bIns="40383" anchorCtr="0" compatLnSpc="0"/>
          <a:lstStyle/>
          <a:p>
            <a:pPr algn="r" hangingPunct="0">
              <a:defRPr sz="1400"/>
            </a:pPr>
            <a:fld id="{1F66843A-4839-4C0A-9595-44BEED77C33A}" type="datetimeFigureOut">
              <a:rPr/>
              <a:pPr algn="r" hangingPunct="0">
                <a:defRPr sz="1400"/>
              </a:pPr>
              <a:t>8/23/16</a:t>
            </a:fld>
            <a:endParaRPr lang="en-US" sz="1300">
              <a:latin typeface="Liberation Sans" pitchFamily="18"/>
              <a:ea typeface="Droid Sans Fallback" pitchFamily="2"/>
              <a:cs typeface="FreeSans" pitchFamily="2"/>
            </a:endParaRPr>
          </a:p>
        </p:txBody>
      </p:sp>
      <p:sp>
        <p:nvSpPr>
          <p:cNvPr id="4" name="Footer Placeholder 3"/>
          <p:cNvSpPr txBox="1">
            <a:spLocks noGrp="1"/>
          </p:cNvSpPr>
          <p:nvPr>
            <p:ph type="ftr" sz="quarter" idx="2"/>
          </p:nvPr>
        </p:nvSpPr>
        <p:spPr>
          <a:xfrm>
            <a:off x="0" y="8686800"/>
            <a:ext cx="2976035" cy="456873"/>
          </a:xfrm>
          <a:prstGeom prst="rect">
            <a:avLst/>
          </a:prstGeom>
          <a:noFill/>
          <a:ln>
            <a:noFill/>
          </a:ln>
        </p:spPr>
        <p:txBody>
          <a:bodyPr vert="horz" wrap="none" lIns="80766" tIns="40383" rIns="80766" bIns="40383" anchor="b" anchorCtr="0" compatLnSpc="0"/>
          <a:lstStyle/>
          <a:p>
            <a:pPr hangingPunct="0">
              <a:defRPr sz="1400"/>
            </a:pPr>
            <a:endParaRPr lang="en-US" sz="1300">
              <a:latin typeface="Liberation Sans" pitchFamily="18"/>
              <a:ea typeface="Droid Sans Fallback" pitchFamily="2"/>
              <a:cs typeface="FreeSans" pitchFamily="2"/>
            </a:endParaRPr>
          </a:p>
        </p:txBody>
      </p:sp>
      <p:sp>
        <p:nvSpPr>
          <p:cNvPr id="5" name="Slide Number Placeholder 4"/>
          <p:cNvSpPr txBox="1">
            <a:spLocks noGrp="1"/>
          </p:cNvSpPr>
          <p:nvPr>
            <p:ph type="sldNum" sz="quarter" idx="3"/>
          </p:nvPr>
        </p:nvSpPr>
        <p:spPr>
          <a:xfrm>
            <a:off x="3881647" y="8686800"/>
            <a:ext cx="2976035" cy="456873"/>
          </a:xfrm>
          <a:prstGeom prst="rect">
            <a:avLst/>
          </a:prstGeom>
          <a:noFill/>
          <a:ln>
            <a:noFill/>
          </a:ln>
        </p:spPr>
        <p:txBody>
          <a:bodyPr vert="horz" wrap="none" lIns="80766" tIns="40383" rIns="80766" bIns="40383" anchor="b" anchorCtr="0" compatLnSpc="0"/>
          <a:lstStyle/>
          <a:p>
            <a:pPr algn="r" hangingPunct="0">
              <a:defRPr sz="1400"/>
            </a:pPr>
            <a:fld id="{B2B87DBE-82D2-48CA-BC78-1B5079AFF859}" type="slidenum">
              <a:rPr/>
              <a:pPr algn="r" hangingPunct="0">
                <a:defRPr sz="1400"/>
              </a:pPr>
              <a:t>‹#›</a:t>
            </a:fld>
            <a:endParaRPr lang="en-US" sz="1300">
              <a:latin typeface="Liberation Sans" pitchFamily="18"/>
              <a:ea typeface="Droid Sans Fallback" pitchFamily="2"/>
              <a:cs typeface="FreeSans" pitchFamily="2"/>
            </a:endParaRPr>
          </a:p>
        </p:txBody>
      </p:sp>
    </p:spTree>
    <p:extLst>
      <p:ext uri="{BB962C8B-B14F-4D97-AF65-F5344CB8AC3E}">
        <p14:creationId xmlns:p14="http://schemas.microsoft.com/office/powerpoint/2010/main" xmlns="" val="3475541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nchorCtr="0"/>
          <a:lstStyle>
            <a:lvl1pPr lvl="0" algn="r" rtl="0" hangingPunct="0">
              <a:buNone/>
              <a:tabLst/>
              <a:defRPr lang="en-US" sz="1400" kern="1200">
                <a:latin typeface="Liberation Serif" pitchFamily="18"/>
                <a:ea typeface="DejaVu Sans" pitchFamily="2"/>
                <a:cs typeface="DejaVu Sans" pitchFamily="2"/>
              </a:defRPr>
            </a:lvl1pPr>
          </a:lstStyle>
          <a:p>
            <a:pPr lvl="0"/>
            <a:fld id="{7F20243C-15B7-499A-B9E2-6D1D674602A5}" type="datetimeFigureOut">
              <a:rPr/>
              <a:pPr lvl="0"/>
              <a:t>8/23/16</a:t>
            </a:fld>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lstStyle>
            <a:lvl1pPr lvl="0" algn="r" rtl="0" hangingPunct="0">
              <a:buNone/>
              <a:tabLst/>
              <a:defRPr lang="en-US" sz="1400" kern="1200">
                <a:latin typeface="Liberation Serif" pitchFamily="18"/>
                <a:ea typeface="DejaVu Sans" pitchFamily="2"/>
                <a:cs typeface="DejaVu Sans" pitchFamily="2"/>
              </a:defRPr>
            </a:lvl1pPr>
          </a:lstStyle>
          <a:p>
            <a:pPr lvl="0"/>
            <a:fld id="{8F9F2838-8FA1-4BFF-8653-9F27B290F4CA}" type="slidenum">
              <a:rPr/>
              <a:pPr lvl="0"/>
              <a:t>‹#›</a:t>
            </a:fld>
            <a:endParaRPr lang="en-US"/>
          </a:p>
        </p:txBody>
      </p:sp>
    </p:spTree>
    <p:extLst>
      <p:ext uri="{BB962C8B-B14F-4D97-AF65-F5344CB8AC3E}">
        <p14:creationId xmlns:p14="http://schemas.microsoft.com/office/powerpoint/2010/main" xmlns="" val="82116673"/>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adlnet/xAPI-Spec"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Educational_psychologist" TargetMode="External"/><Relationship Id="rId7" Type="http://schemas.openxmlformats.org/officeDocument/2006/relationships/hyperlink" Target="https://en.wikipedia.org/wiki/Bloom's_2_Sigma_Problem"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Standard_deviation" TargetMode="External"/><Relationship Id="rId5" Type="http://schemas.openxmlformats.org/officeDocument/2006/relationships/hyperlink" Target="https://en.wikipedia.org/wiki/Mastery_learning" TargetMode="External"/><Relationship Id="rId4" Type="http://schemas.openxmlformats.org/officeDocument/2006/relationships/hyperlink" Target="https://en.wikipedia.org/wiki/Benjamin_Bloo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85800"/>
            <a:ext cx="45720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1440" tIns="45720" rIns="91440" bIns="45720" anchor="t"/>
          <a:lstStyle/>
          <a:p>
            <a:endParaRPr lang="en-US" dirty="0"/>
          </a:p>
        </p:txBody>
      </p:sp>
      <p:sp>
        <p:nvSpPr>
          <p:cNvPr id="4" name="Slide Number Placeholder 3"/>
          <p:cNvSpPr txBox="1">
            <a:spLocks noGrp="1"/>
          </p:cNvSpPr>
          <p:nvPr>
            <p:ph type="sldNum" sz="quarter" idx="8"/>
          </p:nvPr>
        </p:nvSpPr>
        <p:spPr>
          <a:xfrm>
            <a:off x="3884759" y="8685360"/>
            <a:ext cx="2971440" cy="456839"/>
          </a:xfrm>
        </p:spPr>
        <p:txBody>
          <a:bodyPr wrap="square" lIns="91440" tIns="45720" rIns="91440" bIns="45720"/>
          <a:lstStyle/>
          <a:p>
            <a:pPr lvl="0"/>
            <a:fld id="{0D8D09CA-B0F7-47E8-8261-A059DBA42D97}" type="slidenum">
              <a:rPr/>
              <a:pPr lvl="0"/>
              <a:t>1</a:t>
            </a:fld>
            <a:endParaRPr lang="en-US" sz="1200">
              <a:solidFill>
                <a:srgbClr val="000000"/>
              </a:solidFill>
              <a:latin typeface="+mn-lt"/>
              <a:ea typeface="+mn-ea"/>
              <a:cs typeface="+mn-cs"/>
            </a:endParaRPr>
          </a:p>
        </p:txBody>
      </p:sp>
    </p:spTree>
    <p:extLst>
      <p:ext uri="{BB962C8B-B14F-4D97-AF65-F5344CB8AC3E}">
        <p14:creationId xmlns:p14="http://schemas.microsoft.com/office/powerpoint/2010/main" xmlns="" val="2082592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r>
              <a:rPr lang="en-US" dirty="0" smtClean="0"/>
              <a:t>Meanwhile... </a:t>
            </a:r>
            <a:endParaRPr lang="en-US" dirty="0"/>
          </a:p>
        </p:txBody>
      </p:sp>
      <p:sp>
        <p:nvSpPr>
          <p:cNvPr id="4" name="Slide Number Placeholder 3"/>
          <p:cNvSpPr>
            <a:spLocks noGrp="1"/>
          </p:cNvSpPr>
          <p:nvPr>
            <p:ph type="sldNum" sz="quarter" idx="10"/>
          </p:nvPr>
        </p:nvSpPr>
        <p:spPr/>
        <p:txBody>
          <a:bodyPr/>
          <a:lstStyle/>
          <a:p>
            <a:pPr lvl="0"/>
            <a:fld id="{8F9F2838-8FA1-4BFF-8653-9F27B290F4CA}" type="slidenum">
              <a:rPr lang="en-US" smtClean="0"/>
              <a:pPr lvl="0"/>
              <a:t>11</a:t>
            </a:fld>
            <a:endParaRPr lang="en-US"/>
          </a:p>
        </p:txBody>
      </p:sp>
    </p:spTree>
    <p:extLst>
      <p:ext uri="{BB962C8B-B14F-4D97-AF65-F5344CB8AC3E}">
        <p14:creationId xmlns:p14="http://schemas.microsoft.com/office/powerpoint/2010/main" xmlns="" val="1464284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1" i="0" u="none" strike="noStrike" cap="none" baseline="0" dirty="0" smtClean="0">
                <a:solidFill>
                  <a:srgbClr val="303952"/>
                </a:solidFill>
                <a:latin typeface="Verdana"/>
                <a:ea typeface="Verdana"/>
                <a:cs typeface="Verdana"/>
                <a:sym typeface="Verdana"/>
              </a:rPr>
              <a:t>Distributed Content</a:t>
            </a:r>
          </a:p>
          <a:p>
            <a:pPr marL="342900" marR="0" lvl="0" indent="-342900" algn="l" rtl="0">
              <a:spcBef>
                <a:spcPts val="0"/>
              </a:spcBef>
              <a:buClr>
                <a:schemeClr val="accent1"/>
              </a:buClr>
              <a:buSzPct val="100000"/>
              <a:buFont typeface="Noto Symbol"/>
              <a:buChar char="⬜"/>
            </a:pPr>
            <a:r>
              <a:rPr lang="en-US" sz="1200" b="0" i="0" u="none" strike="noStrike" cap="none" baseline="0" dirty="0" smtClean="0">
                <a:solidFill>
                  <a:srgbClr val="595959"/>
                </a:solidFill>
                <a:latin typeface="Souce Sans Pro"/>
                <a:ea typeface="Souce Sans Pro"/>
                <a:cs typeface="Souce Sans Pro"/>
                <a:sym typeface="Souce Sans Pro"/>
              </a:rPr>
              <a:t>Content Packages imported into </a:t>
            </a:r>
            <a:r>
              <a:rPr lang="en-US" sz="1200" b="0" i="0" u="none" strike="noStrike" cap="none" baseline="0" dirty="0" err="1" smtClean="0">
                <a:solidFill>
                  <a:srgbClr val="595959"/>
                </a:solidFill>
                <a:latin typeface="Souce Sans Pro"/>
                <a:ea typeface="Souce Sans Pro"/>
                <a:cs typeface="Souce Sans Pro"/>
                <a:sym typeface="Souce Sans Pro"/>
              </a:rPr>
              <a:t>LMSs</a:t>
            </a:r>
            <a:endParaRPr lang="en-US" sz="1200" b="0" i="0" u="none" strike="noStrike" cap="none" baseline="0" dirty="0" smtClean="0">
              <a:solidFill>
                <a:srgbClr val="595959"/>
              </a:solidFill>
              <a:latin typeface="Souce Sans Pro"/>
              <a:ea typeface="Souce Sans Pro"/>
              <a:cs typeface="Souce Sans Pro"/>
              <a:sym typeface="Souce Sans Pro"/>
            </a:endParaRPr>
          </a:p>
          <a:p>
            <a:pPr marL="342900" marR="0" lvl="0" indent="-342900" algn="l" rtl="0">
              <a:spcBef>
                <a:spcPts val="2000"/>
              </a:spcBef>
              <a:buClr>
                <a:schemeClr val="accent1"/>
              </a:buClr>
              <a:buSzPct val="100000"/>
              <a:buFont typeface="Noto Symbol"/>
              <a:buChar char="⬜"/>
            </a:pPr>
            <a:r>
              <a:rPr lang="en-US" sz="1200" b="0" i="0" u="none" strike="noStrike" cap="none" baseline="0" dirty="0" smtClean="0">
                <a:solidFill>
                  <a:srgbClr val="595959"/>
                </a:solidFill>
                <a:latin typeface="Souce Sans Pro"/>
                <a:ea typeface="Souce Sans Pro"/>
                <a:cs typeface="Souce Sans Pro"/>
                <a:sym typeface="Souce Sans Pro"/>
              </a:rPr>
              <a:t>Content duplicated in each system</a:t>
            </a:r>
          </a:p>
          <a:p>
            <a:pPr marL="342900" marR="0" lvl="0" indent="-342900" algn="l" rtl="0">
              <a:spcBef>
                <a:spcPts val="2000"/>
              </a:spcBef>
              <a:buClr>
                <a:schemeClr val="accent1"/>
              </a:buClr>
              <a:buSzPct val="100000"/>
              <a:buFont typeface="Noto Symbol"/>
              <a:buChar char="⬜"/>
            </a:pPr>
            <a:r>
              <a:rPr lang="en-US" sz="1200" b="0" i="0" u="none" strike="noStrike" cap="none" baseline="0" dirty="0" err="1" smtClean="0">
                <a:solidFill>
                  <a:srgbClr val="595959"/>
                </a:solidFill>
                <a:latin typeface="Souce Sans Pro"/>
                <a:ea typeface="Souce Sans Pro"/>
                <a:cs typeface="Souce Sans Pro"/>
                <a:sym typeface="Souce Sans Pro"/>
              </a:rPr>
              <a:t>LMSs</a:t>
            </a:r>
            <a:r>
              <a:rPr lang="en-US" sz="1200" b="0" i="0" u="none" strike="noStrike" cap="none" baseline="0" dirty="0" smtClean="0">
                <a:solidFill>
                  <a:srgbClr val="595959"/>
                </a:solidFill>
                <a:latin typeface="Souce Sans Pro"/>
                <a:ea typeface="Souce Sans Pro"/>
                <a:cs typeface="Souce Sans Pro"/>
                <a:sym typeface="Souce Sans Pro"/>
              </a:rPr>
              <a:t> store the content, control access and manage learner data</a:t>
            </a:r>
          </a:p>
          <a:p>
            <a:pPr marL="0" marR="0" lvl="0" indent="0" algn="l" rtl="0">
              <a:spcBef>
                <a:spcPts val="0"/>
              </a:spcBef>
              <a:buSzPct val="25000"/>
              <a:buNone/>
            </a:pPr>
            <a:endParaRPr lang="en-US" sz="1200" b="0" i="0" u="none" strike="noStrike" cap="none" baseline="0" dirty="0" smtClean="0">
              <a:solidFill>
                <a:schemeClr val="dk1"/>
              </a:solidFill>
              <a:latin typeface="Calibri"/>
              <a:ea typeface="Calibri"/>
              <a:cs typeface="Calibri"/>
              <a:sym typeface="Calibri"/>
            </a:endParaRPr>
          </a:p>
          <a:p>
            <a:pPr marL="0" marR="0" lvl="0" indent="0" algn="l" rtl="0">
              <a:spcBef>
                <a:spcPts val="0"/>
              </a:spcBef>
              <a:buSzPct val="25000"/>
              <a:buNone/>
            </a:pPr>
            <a:endParaRPr lang="en-US" sz="1200" b="0" i="0" u="none" strike="noStrike" cap="none" baseline="0" dirty="0" smtClean="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dirty="0" smtClean="0">
                <a:solidFill>
                  <a:schemeClr val="dk1"/>
                </a:solidFill>
                <a:latin typeface="Calibri"/>
                <a:ea typeface="Calibri"/>
                <a:cs typeface="Calibri"/>
                <a:sym typeface="Calibri"/>
              </a:rPr>
              <a:t>The </a:t>
            </a:r>
            <a:r>
              <a:rPr lang="en-US" sz="1200" b="0" i="0" u="none" strike="noStrike" cap="none" baseline="0" dirty="0">
                <a:solidFill>
                  <a:schemeClr val="dk1"/>
                </a:solidFill>
                <a:latin typeface="Calibri"/>
                <a:ea typeface="Calibri"/>
                <a:cs typeface="Calibri"/>
                <a:sym typeface="Calibri"/>
              </a:rPr>
              <a:t>legacy model used by </a:t>
            </a:r>
            <a:r>
              <a:rPr lang="en-US" sz="1200" b="0" i="0" u="none" strike="noStrike" cap="none" baseline="0" dirty="0" err="1">
                <a:solidFill>
                  <a:schemeClr val="dk1"/>
                </a:solidFill>
                <a:latin typeface="Calibri"/>
                <a:ea typeface="Calibri"/>
                <a:cs typeface="Calibri"/>
                <a:sym typeface="Calibri"/>
              </a:rPr>
              <a:t>SCORM</a:t>
            </a:r>
            <a:r>
              <a:rPr lang="en-US" sz="1200" b="0" i="0" u="none" strike="noStrike" cap="none" baseline="0" dirty="0">
                <a:solidFill>
                  <a:schemeClr val="dk1"/>
                </a:solidFill>
                <a:latin typeface="Calibri"/>
                <a:ea typeface="Calibri"/>
                <a:cs typeface="Calibri"/>
                <a:sym typeface="Calibri"/>
              </a:rPr>
              <a:t>, </a:t>
            </a:r>
            <a:r>
              <a:rPr lang="en-US" sz="1200" b="0" i="0" u="none" strike="noStrike" cap="none" baseline="0" dirty="0" err="1">
                <a:solidFill>
                  <a:schemeClr val="dk1"/>
                </a:solidFill>
                <a:latin typeface="Calibri"/>
                <a:ea typeface="Calibri"/>
                <a:cs typeface="Calibri"/>
                <a:sym typeface="Calibri"/>
              </a:rPr>
              <a:t>AICC</a:t>
            </a:r>
            <a:r>
              <a:rPr lang="en-US" sz="1200" b="0" i="0" u="none" strike="noStrike" cap="none" baseline="0" dirty="0">
                <a:solidFill>
                  <a:schemeClr val="dk1"/>
                </a:solidFill>
                <a:latin typeface="Calibri"/>
                <a:ea typeface="Calibri"/>
                <a:cs typeface="Calibri"/>
                <a:sym typeface="Calibri"/>
              </a:rPr>
              <a:t> CMI 4/</a:t>
            </a:r>
            <a:r>
              <a:rPr lang="en-US" sz="1200" b="0" i="0" u="none" strike="noStrike" cap="none" baseline="0" dirty="0" err="1">
                <a:solidFill>
                  <a:schemeClr val="dk1"/>
                </a:solidFill>
                <a:latin typeface="Calibri"/>
                <a:ea typeface="Calibri"/>
                <a:cs typeface="Calibri"/>
                <a:sym typeface="Calibri"/>
              </a:rPr>
              <a:t>HACP</a:t>
            </a:r>
            <a:r>
              <a:rPr lang="en-US" sz="1200" b="0" i="0" u="none" strike="noStrike" cap="none" baseline="0" dirty="0">
                <a:solidFill>
                  <a:schemeClr val="dk1"/>
                </a:solidFill>
                <a:latin typeface="Calibri"/>
                <a:ea typeface="Calibri"/>
                <a:cs typeface="Calibri"/>
                <a:sym typeface="Calibri"/>
              </a:rPr>
              <a:t> and others includes the concept of a “course” or “content package” that is a physical file.  This file is then “imported” into a learning management system (</a:t>
            </a:r>
            <a:r>
              <a:rPr lang="en-US" sz="1200" b="0" i="0" u="none" strike="noStrike" cap="none" baseline="0" dirty="0" err="1">
                <a:solidFill>
                  <a:schemeClr val="dk1"/>
                </a:solidFill>
                <a:latin typeface="Calibri"/>
                <a:ea typeface="Calibri"/>
                <a:cs typeface="Calibri"/>
                <a:sym typeface="Calibri"/>
              </a:rPr>
              <a:t>LMS</a:t>
            </a:r>
            <a:r>
              <a:rPr lang="en-US" sz="1200" b="0" i="0" u="none" strike="noStrike" cap="none" baseline="0" dirty="0">
                <a:solidFill>
                  <a:schemeClr val="dk1"/>
                </a:solidFill>
                <a:latin typeface="Calibri"/>
                <a:ea typeface="Calibri"/>
                <a:cs typeface="Calibri"/>
                <a:sym typeface="Calibri"/>
              </a:rPr>
              <a:t>).  The </a:t>
            </a:r>
            <a:r>
              <a:rPr lang="en-US" sz="1200" b="0" i="0" u="none" strike="noStrike" cap="none" baseline="0" dirty="0" err="1">
                <a:solidFill>
                  <a:schemeClr val="dk1"/>
                </a:solidFill>
                <a:latin typeface="Calibri"/>
                <a:ea typeface="Calibri"/>
                <a:cs typeface="Calibri"/>
                <a:sym typeface="Calibri"/>
              </a:rPr>
              <a:t>LMS</a:t>
            </a:r>
            <a:r>
              <a:rPr lang="en-US" sz="1200" b="0" i="0" u="none" strike="noStrike" cap="none" baseline="0" dirty="0">
                <a:solidFill>
                  <a:schemeClr val="dk1"/>
                </a:solidFill>
                <a:latin typeface="Calibri"/>
                <a:ea typeface="Calibri"/>
                <a:cs typeface="Calibri"/>
                <a:sym typeface="Calibri"/>
              </a:rPr>
              <a:t> parses the course and is then able to “understand” how to launch, sequence, and track course activities.  The </a:t>
            </a:r>
            <a:r>
              <a:rPr lang="en-US" sz="1200" b="0" i="0" u="none" strike="noStrike" cap="none" baseline="0" dirty="0" err="1">
                <a:solidFill>
                  <a:schemeClr val="dk1"/>
                </a:solidFill>
                <a:latin typeface="Calibri"/>
                <a:ea typeface="Calibri"/>
                <a:cs typeface="Calibri"/>
                <a:sym typeface="Calibri"/>
              </a:rPr>
              <a:t>LMS</a:t>
            </a:r>
            <a:r>
              <a:rPr lang="en-US" sz="1200" b="0" i="0" u="none" strike="noStrike" cap="none" baseline="0" dirty="0">
                <a:solidFill>
                  <a:schemeClr val="dk1"/>
                </a:solidFill>
                <a:latin typeface="Calibri"/>
                <a:ea typeface="Calibri"/>
                <a:cs typeface="Calibri"/>
                <a:sym typeface="Calibri"/>
              </a:rPr>
              <a:t> is a core component in this architecture as it MUST contain all courses/course files, learning records, users, etc.</a:t>
            </a:r>
          </a:p>
          <a:p>
            <a:pPr marL="0" marR="0" lvl="0" indent="0" algn="l" rtl="0">
              <a:spcBef>
                <a:spcPts val="0"/>
              </a:spcBef>
              <a:buNone/>
            </a:pPr>
            <a:endParaRPr sz="1200" b="0" i="0" u="none" strike="noStrike" cap="none" baseline="0"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In this model, content is duplicated in each system, so content lifecycle can be difficult to manage.  For example, if you import a course in to </a:t>
            </a:r>
            <a:r>
              <a:rPr lang="en-US" sz="1200" b="0" i="0" u="none" strike="noStrike" cap="none" baseline="0" dirty="0" err="1">
                <a:solidFill>
                  <a:schemeClr val="dk1"/>
                </a:solidFill>
                <a:latin typeface="Calibri"/>
                <a:ea typeface="Calibri"/>
                <a:cs typeface="Calibri"/>
                <a:sym typeface="Calibri"/>
              </a:rPr>
              <a:t>LMSs</a:t>
            </a:r>
            <a:r>
              <a:rPr lang="en-US" sz="1200" b="0" i="0" u="none" strike="noStrike" cap="none" baseline="0" dirty="0">
                <a:solidFill>
                  <a:schemeClr val="dk1"/>
                </a:solidFill>
                <a:latin typeface="Calibri"/>
                <a:ea typeface="Calibri"/>
                <a:cs typeface="Calibri"/>
                <a:sym typeface="Calibri"/>
              </a:rPr>
              <a:t> A, B, C, and D above and later want to change some images in the course, you must perform this update four (4) times, once in each </a:t>
            </a:r>
            <a:r>
              <a:rPr lang="en-US" sz="1200" b="0" i="0" u="none" strike="noStrike" cap="none" baseline="0" dirty="0" err="1">
                <a:solidFill>
                  <a:schemeClr val="dk1"/>
                </a:solidFill>
                <a:latin typeface="Calibri"/>
                <a:ea typeface="Calibri"/>
                <a:cs typeface="Calibri"/>
                <a:sym typeface="Calibri"/>
              </a:rPr>
              <a:t>LMS</a:t>
            </a:r>
            <a:r>
              <a:rPr lang="en-US" sz="1200" b="0" i="0" u="none" strike="noStrike" cap="none" baseline="0" dirty="0">
                <a:solidFill>
                  <a:schemeClr val="dk1"/>
                </a:solidFill>
                <a:latin typeface="Calibri"/>
                <a:ea typeface="Calibri"/>
                <a:cs typeface="Calibri"/>
                <a:sym typeface="Calibri"/>
              </a:rPr>
              <a:t>.</a:t>
            </a:r>
          </a:p>
          <a:p>
            <a:pPr marL="0" marR="0" lvl="0" indent="0" algn="l" rtl="0">
              <a:spcBef>
                <a:spcPts val="0"/>
              </a:spcBef>
              <a:buNone/>
            </a:pPr>
            <a:endParaRPr sz="1200" b="0" i="0" u="none" strike="noStrike" cap="none" baseline="0"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This model is effective in DoD and Service environments, because the </a:t>
            </a:r>
            <a:r>
              <a:rPr lang="en-US" sz="1200" b="0" i="0" u="none" strike="noStrike" cap="none" baseline="0" dirty="0" err="1">
                <a:solidFill>
                  <a:schemeClr val="dk1"/>
                </a:solidFill>
                <a:latin typeface="Calibri"/>
                <a:ea typeface="Calibri"/>
                <a:cs typeface="Calibri"/>
                <a:sym typeface="Calibri"/>
              </a:rPr>
              <a:t>LMS</a:t>
            </a:r>
            <a:r>
              <a:rPr lang="en-US" sz="1200" b="0" i="0" u="none" strike="noStrike" cap="none" baseline="0" dirty="0">
                <a:solidFill>
                  <a:schemeClr val="dk1"/>
                </a:solidFill>
                <a:latin typeface="Calibri"/>
                <a:ea typeface="Calibri"/>
                <a:cs typeface="Calibri"/>
                <a:sym typeface="Calibri"/>
              </a:rPr>
              <a:t> can be located on a security network and is largely able to stand-alone.</a:t>
            </a:r>
          </a:p>
        </p:txBody>
      </p:sp>
      <p:sp>
        <p:nvSpPr>
          <p:cNvPr id="132" name="Shape 13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13</a:t>
            </a:fld>
            <a:endParaRPr lang="en-US" sz="1200">
              <a:latin typeface="Calibri"/>
              <a:ea typeface="Calibri"/>
              <a:cs typeface="Calibri"/>
              <a:sym typeface="Calibri"/>
            </a:endParaRPr>
          </a:p>
        </p:txBody>
      </p:sp>
    </p:spTree>
    <p:extLst>
      <p:ext uri="{BB962C8B-B14F-4D97-AF65-F5344CB8AC3E}">
        <p14:creationId xmlns:p14="http://schemas.microsoft.com/office/powerpoint/2010/main" xmlns="" val="3385427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4" name="Shape 14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Legacy model is similar to MP3s, MP3 players and the associated MP3 </a:t>
            </a:r>
            <a:r>
              <a:rPr lang="en-US" sz="1200" b="0" i="0" u="none" strike="noStrike" cap="none" baseline="0" dirty="0" smtClean="0">
                <a:solidFill>
                  <a:schemeClr val="dk1"/>
                </a:solidFill>
                <a:latin typeface="Calibri"/>
                <a:ea typeface="Calibri"/>
                <a:cs typeface="Calibri"/>
                <a:sym typeface="Calibri"/>
              </a:rPr>
              <a:t>standard</a:t>
            </a:r>
          </a:p>
          <a:p>
            <a:pPr marL="0" marR="0" lvl="0" indent="0" algn="l" rtl="0">
              <a:spcBef>
                <a:spcPts val="0"/>
              </a:spcBef>
              <a:buSzPct val="25000"/>
              <a:buNone/>
            </a:pPr>
            <a:endParaRPr lang="en-US" sz="1200" b="0" i="0" u="none" strike="noStrike" cap="none" baseline="0" dirty="0" smtClean="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dirty="0" smtClean="0">
                <a:solidFill>
                  <a:schemeClr val="dk1"/>
                </a:solidFill>
                <a:latin typeface="Calibri"/>
                <a:ea typeface="Calibri"/>
                <a:cs typeface="Calibri"/>
                <a:sym typeface="Calibri"/>
              </a:rPr>
              <a:t>This works for:</a:t>
            </a:r>
          </a:p>
          <a:p>
            <a:pPr marL="0" lvl="0" indent="0">
              <a:spcBef>
                <a:spcPts val="1687"/>
              </a:spcBef>
              <a:buClr>
                <a:srgbClr val="000000"/>
              </a:buClr>
              <a:buSzPct val="100000"/>
              <a:buFont typeface="Arial" pitchFamily="32"/>
              <a:buChar char="•"/>
            </a:pPr>
            <a:r>
              <a:rPr lang="en-US" sz="1200" b="0" dirty="0" smtClean="0">
                <a:solidFill>
                  <a:srgbClr val="FFC000"/>
                </a:solidFill>
              </a:rPr>
              <a:t>For </a:t>
            </a:r>
            <a:r>
              <a:rPr lang="en-US" sz="1200" dirty="0" smtClean="0">
                <a:solidFill>
                  <a:srgbClr val="FFC000"/>
                </a:solidFill>
              </a:rPr>
              <a:t>single learner</a:t>
            </a:r>
            <a:r>
              <a:rPr lang="en-US" sz="1200" b="0" dirty="0" smtClean="0">
                <a:solidFill>
                  <a:srgbClr val="FFC000"/>
                </a:solidFill>
              </a:rPr>
              <a:t>-based learning content</a:t>
            </a:r>
          </a:p>
          <a:p>
            <a:pPr marL="0" lvl="0" indent="0">
              <a:spcBef>
                <a:spcPts val="1687"/>
              </a:spcBef>
              <a:buClr>
                <a:srgbClr val="000000"/>
              </a:buClr>
              <a:buSzPct val="100000"/>
              <a:buFont typeface="Arial" pitchFamily="32"/>
              <a:buChar char="•"/>
            </a:pPr>
            <a:r>
              <a:rPr lang="en-US" sz="1200" b="0" dirty="0" smtClean="0">
                <a:solidFill>
                  <a:srgbClr val="FFC000"/>
                </a:solidFill>
              </a:rPr>
              <a:t>For </a:t>
            </a:r>
            <a:r>
              <a:rPr lang="en-US" sz="1200" dirty="0" smtClean="0">
                <a:solidFill>
                  <a:srgbClr val="FFC000"/>
                </a:solidFill>
              </a:rPr>
              <a:t>asynchronous</a:t>
            </a:r>
            <a:r>
              <a:rPr lang="en-US" sz="1200" b="0" dirty="0" smtClean="0">
                <a:solidFill>
                  <a:srgbClr val="FFC000"/>
                </a:solidFill>
              </a:rPr>
              <a:t> learning</a:t>
            </a:r>
          </a:p>
          <a:p>
            <a:pPr marL="0" lvl="0" indent="0">
              <a:spcBef>
                <a:spcPts val="1687"/>
              </a:spcBef>
              <a:buClr>
                <a:srgbClr val="000000"/>
              </a:buClr>
              <a:buSzPct val="100000"/>
              <a:buFont typeface="Arial" pitchFamily="32"/>
              <a:buChar char="•"/>
            </a:pPr>
            <a:r>
              <a:rPr lang="en-US" sz="1200" b="0" dirty="0" smtClean="0">
                <a:solidFill>
                  <a:srgbClr val="FFC000"/>
                </a:solidFill>
              </a:rPr>
              <a:t>When the content is </a:t>
            </a:r>
            <a:r>
              <a:rPr lang="en-US" sz="1200" dirty="0" smtClean="0">
                <a:solidFill>
                  <a:srgbClr val="FFC000"/>
                </a:solidFill>
              </a:rPr>
              <a:t>browser-based</a:t>
            </a:r>
          </a:p>
          <a:p>
            <a:pPr marL="0" lvl="0" indent="0">
              <a:spcBef>
                <a:spcPts val="1687"/>
              </a:spcBef>
              <a:buClr>
                <a:srgbClr val="000000"/>
              </a:buClr>
              <a:buSzPct val="100000"/>
              <a:buFont typeface="Arial" pitchFamily="32"/>
              <a:buChar char="•"/>
            </a:pPr>
            <a:r>
              <a:rPr lang="en-US" sz="1200" b="0" dirty="0" smtClean="0">
                <a:solidFill>
                  <a:srgbClr val="FFC000"/>
                </a:solidFill>
              </a:rPr>
              <a:t>When the content can be physically located in the LMS (or on the LMS domain)</a:t>
            </a:r>
          </a:p>
          <a:p>
            <a:pPr marL="0" lvl="0" indent="0">
              <a:spcBef>
                <a:spcPts val="1687"/>
              </a:spcBef>
              <a:buClr>
                <a:srgbClr val="000000"/>
              </a:buClr>
              <a:buSzPct val="100000"/>
              <a:buFont typeface="Arial" pitchFamily="32"/>
              <a:buChar char="•"/>
            </a:pPr>
            <a:r>
              <a:rPr lang="en-US" sz="1200" b="0" dirty="0" smtClean="0">
                <a:solidFill>
                  <a:srgbClr val="FFC000"/>
                </a:solidFill>
              </a:rPr>
              <a:t>For “</a:t>
            </a:r>
            <a:r>
              <a:rPr lang="en-US" sz="1200" dirty="0" smtClean="0">
                <a:solidFill>
                  <a:srgbClr val="FFC000"/>
                </a:solidFill>
              </a:rPr>
              <a:t>small</a:t>
            </a:r>
            <a:r>
              <a:rPr lang="en-US" sz="1200" b="0" dirty="0" smtClean="0">
                <a:solidFill>
                  <a:srgbClr val="FFC000"/>
                </a:solidFill>
              </a:rPr>
              <a:t>” data like scores, complete/incomplete, pass/fail</a:t>
            </a:r>
          </a:p>
          <a:p>
            <a:pPr marL="0" lvl="0" indent="0">
              <a:spcBef>
                <a:spcPts val="1687"/>
              </a:spcBef>
              <a:buClr>
                <a:srgbClr val="000000"/>
              </a:buClr>
              <a:buSzPct val="100000"/>
              <a:buFont typeface="Arial" pitchFamily="32"/>
              <a:buChar char="•"/>
            </a:pPr>
            <a:r>
              <a:rPr lang="en-US" sz="1200" b="0" dirty="0" smtClean="0">
                <a:solidFill>
                  <a:srgbClr val="FFC000"/>
                </a:solidFill>
              </a:rPr>
              <a:t>For the common </a:t>
            </a:r>
            <a:r>
              <a:rPr lang="en-US" sz="1200" dirty="0" smtClean="0">
                <a:solidFill>
                  <a:srgbClr val="FFC000"/>
                </a:solidFill>
              </a:rPr>
              <a:t>formal</a:t>
            </a:r>
            <a:r>
              <a:rPr lang="en-US" sz="1200" b="0" dirty="0" smtClean="0">
                <a:solidFill>
                  <a:srgbClr val="FFC000"/>
                </a:solidFill>
              </a:rPr>
              <a:t>, self-paced learning use cases</a:t>
            </a:r>
          </a:p>
          <a:p>
            <a:pPr marL="0" marR="0" lvl="0" indent="0" algn="l" rtl="0">
              <a:spcBef>
                <a:spcPts val="0"/>
              </a:spcBef>
              <a:buSzPct val="25000"/>
              <a:buNone/>
            </a:pPr>
            <a:endParaRPr lang="en-US" sz="1200" b="0" i="0" u="none" strike="noStrike" cap="none" baseline="0" dirty="0">
              <a:solidFill>
                <a:schemeClr val="dk1"/>
              </a:solidFill>
              <a:latin typeface="Calibri"/>
              <a:ea typeface="Calibri"/>
              <a:cs typeface="Calibri"/>
              <a:sym typeface="Calibri"/>
            </a:endParaRPr>
          </a:p>
        </p:txBody>
      </p:sp>
      <p:sp>
        <p:nvSpPr>
          <p:cNvPr id="145" name="Shape 14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14</a:t>
            </a:fld>
            <a:endParaRPr lang="en-US" sz="1200">
              <a:latin typeface="Calibri"/>
              <a:ea typeface="Calibri"/>
              <a:cs typeface="Calibri"/>
              <a:sym typeface="Calibri"/>
            </a:endParaRPr>
          </a:p>
        </p:txBody>
      </p:sp>
    </p:spTree>
    <p:extLst>
      <p:ext uri="{BB962C8B-B14F-4D97-AF65-F5344CB8AC3E}">
        <p14:creationId xmlns:p14="http://schemas.microsoft.com/office/powerpoint/2010/main" xmlns="" val="3626740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r>
              <a:rPr lang="en-US" dirty="0" smtClean="0"/>
              <a:t>Problem 1: Limited performance tracking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rgbClr val="595959"/>
                </a:solidFill>
                <a:latin typeface="Souce Sans Pro"/>
                <a:ea typeface="Souce Sans Pro"/>
                <a:cs typeface="Souce Sans Pro"/>
                <a:sym typeface="Souce Sans Pro"/>
              </a:rPr>
              <a:t>Good for “</a:t>
            </a:r>
            <a:r>
              <a:rPr lang="en-US" sz="1200" b="1" i="0" u="none" strike="noStrike" cap="none" baseline="0" dirty="0" smtClean="0">
                <a:solidFill>
                  <a:srgbClr val="595959"/>
                </a:solidFill>
                <a:latin typeface="Souce Sans Pro"/>
                <a:ea typeface="Souce Sans Pro"/>
                <a:cs typeface="Souce Sans Pro"/>
                <a:sym typeface="Souce Sans Pro"/>
              </a:rPr>
              <a:t>small</a:t>
            </a:r>
            <a:r>
              <a:rPr lang="en-US" sz="1200" b="0" i="0" u="none" strike="noStrike" cap="none" baseline="0" dirty="0" smtClean="0">
                <a:solidFill>
                  <a:srgbClr val="595959"/>
                </a:solidFill>
                <a:latin typeface="Souce Sans Pro"/>
                <a:ea typeface="Souce Sans Pro"/>
                <a:cs typeface="Souce Sans Pro"/>
                <a:sym typeface="Souce Sans Pro"/>
              </a:rPr>
              <a:t>” data like scores, complete/incomplete, pass/fail</a:t>
            </a: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latin typeface="Calibri"/>
                <a:ea typeface="Calibri"/>
                <a:cs typeface="Calibri"/>
                <a:sym typeface="Calibri"/>
              </a:rPr>
              <a:pPr algn="r">
                <a:buSzPct val="25000"/>
              </a:pPr>
              <a:t>15</a:t>
            </a:fld>
            <a:endParaRPr lang="en-US" sz="1200">
              <a:latin typeface="Calibri"/>
              <a:ea typeface="Calibri"/>
              <a:cs typeface="Calibri"/>
              <a:sym typeface="Calibri"/>
            </a:endParaRPr>
          </a:p>
        </p:txBody>
      </p:sp>
    </p:spTree>
    <p:extLst>
      <p:ext uri="{BB962C8B-B14F-4D97-AF65-F5344CB8AC3E}">
        <p14:creationId xmlns:p14="http://schemas.microsoft.com/office/powerpoint/2010/main" xmlns="" val="1209677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r>
              <a:rPr lang="en-US" dirty="0" smtClean="0"/>
              <a:t>Problem 2: Only for single learner-based learning content</a:t>
            </a:r>
          </a:p>
          <a:p>
            <a:r>
              <a:rPr lang="en-US" dirty="0" smtClean="0"/>
              <a:t>Problem 3: Only for asynchronous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Problem 4: Only </a:t>
            </a:r>
            <a:r>
              <a:rPr lang="en-US" sz="1200" b="0" i="0" u="none" strike="noStrike" cap="none" baseline="0" dirty="0" smtClean="0">
                <a:solidFill>
                  <a:srgbClr val="595959"/>
                </a:solidFill>
                <a:latin typeface="Souce Sans Pro"/>
                <a:ea typeface="Souce Sans Pro"/>
                <a:cs typeface="Souce Sans Pro"/>
                <a:sym typeface="Souce Sans Pro"/>
              </a:rPr>
              <a:t>when the content can be physically located in the </a:t>
            </a:r>
            <a:r>
              <a:rPr lang="en-US" sz="1200" b="0" i="0" u="none" strike="noStrike" cap="none" baseline="0" dirty="0" err="1" smtClean="0">
                <a:solidFill>
                  <a:srgbClr val="595959"/>
                </a:solidFill>
                <a:latin typeface="Souce Sans Pro"/>
                <a:ea typeface="Souce Sans Pro"/>
                <a:cs typeface="Souce Sans Pro"/>
                <a:sym typeface="Souce Sans Pro"/>
              </a:rPr>
              <a:t>LMS</a:t>
            </a:r>
            <a:r>
              <a:rPr lang="en-US" sz="1200" b="0" i="0" u="none" strike="noStrike" cap="none" baseline="0" dirty="0" smtClean="0">
                <a:solidFill>
                  <a:srgbClr val="595959"/>
                </a:solidFill>
                <a:latin typeface="Souce Sans Pro"/>
                <a:ea typeface="Souce Sans Pro"/>
                <a:cs typeface="Souce Sans Pro"/>
                <a:sym typeface="Souce Sans Pro"/>
              </a:rPr>
              <a:t> (or on the </a:t>
            </a:r>
            <a:r>
              <a:rPr lang="en-US" sz="1200" b="0" i="0" u="none" strike="noStrike" cap="none" baseline="0" dirty="0" err="1" smtClean="0">
                <a:solidFill>
                  <a:srgbClr val="595959"/>
                </a:solidFill>
                <a:latin typeface="Souce Sans Pro"/>
                <a:ea typeface="Souce Sans Pro"/>
                <a:cs typeface="Souce Sans Pro"/>
                <a:sym typeface="Souce Sans Pro"/>
              </a:rPr>
              <a:t>LMS</a:t>
            </a:r>
            <a:r>
              <a:rPr lang="en-US" sz="1200" b="0" i="0" u="none" strike="noStrike" cap="none" baseline="0" dirty="0" smtClean="0">
                <a:solidFill>
                  <a:srgbClr val="595959"/>
                </a:solidFill>
                <a:latin typeface="Souce Sans Pro"/>
                <a:ea typeface="Souce Sans Pro"/>
                <a:cs typeface="Souce Sans Pro"/>
                <a:sym typeface="Souce Sans Pro"/>
              </a:rPr>
              <a:t> domain)</a:t>
            </a:r>
          </a:p>
          <a:p>
            <a:endParaRPr lang="en-US" dirty="0" smtClean="0"/>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latin typeface="Calibri"/>
                <a:ea typeface="Calibri"/>
                <a:cs typeface="Calibri"/>
                <a:sym typeface="Calibri"/>
              </a:rPr>
              <a:pPr algn="r">
                <a:buSzPct val="25000"/>
              </a:pPr>
              <a:t>17</a:t>
            </a:fld>
            <a:endParaRPr lang="en-US" sz="1200">
              <a:latin typeface="Calibri"/>
              <a:ea typeface="Calibri"/>
              <a:cs typeface="Calibri"/>
              <a:sym typeface="Calibri"/>
            </a:endParaRPr>
          </a:p>
        </p:txBody>
      </p:sp>
    </p:spTree>
    <p:extLst>
      <p:ext uri="{BB962C8B-B14F-4D97-AF65-F5344CB8AC3E}">
        <p14:creationId xmlns:p14="http://schemas.microsoft.com/office/powerpoint/2010/main" xmlns="" val="115818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r>
              <a:rPr lang="en-US" dirty="0" smtClean="0"/>
              <a:t>Problem 5: Good only when the content is browser-based and for the common formal, self-paced learning use cases</a:t>
            </a: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latin typeface="Calibri"/>
                <a:ea typeface="Calibri"/>
                <a:cs typeface="Calibri"/>
                <a:sym typeface="Calibri"/>
              </a:rPr>
              <a:pPr algn="r">
                <a:buSzPct val="25000"/>
              </a:pPr>
              <a:t>18</a:t>
            </a:fld>
            <a:endParaRPr lang="en-US" sz="1200">
              <a:latin typeface="Calibri"/>
              <a:ea typeface="Calibri"/>
              <a:cs typeface="Calibri"/>
              <a:sym typeface="Calibri"/>
            </a:endParaRPr>
          </a:p>
        </p:txBody>
      </p:sp>
    </p:spTree>
    <p:extLst>
      <p:ext uri="{BB962C8B-B14F-4D97-AF65-F5344CB8AC3E}">
        <p14:creationId xmlns:p14="http://schemas.microsoft.com/office/powerpoint/2010/main" xmlns="" val="1082135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pPr marL="0" marR="0" lvl="0" indent="0" algn="ctr" rtl="0">
              <a:spcBef>
                <a:spcPts val="0"/>
              </a:spcBef>
              <a:buSzPct val="25000"/>
              <a:buNone/>
            </a:pPr>
            <a:r>
              <a:rPr lang="en-US" sz="1200" b="0" i="0" u="none" strike="noStrike" cap="none" baseline="0" dirty="0" err="1" smtClean="0">
                <a:solidFill>
                  <a:srgbClr val="F2F2F2"/>
                </a:solidFill>
                <a:latin typeface="Souce Sans Pro"/>
                <a:ea typeface="Souce Sans Pro"/>
                <a:cs typeface="Souce Sans Pro"/>
                <a:sym typeface="Souce Sans Pro"/>
              </a:rPr>
              <a:t>xAPI</a:t>
            </a:r>
            <a:r>
              <a:rPr lang="en-US" sz="1200" b="0" i="0" u="none" strike="noStrike" cap="none" baseline="0" dirty="0" smtClean="0">
                <a:solidFill>
                  <a:srgbClr val="F2F2F2"/>
                </a:solidFill>
                <a:latin typeface="Souce Sans Pro"/>
                <a:ea typeface="Souce Sans Pro"/>
                <a:cs typeface="Souce Sans Pro"/>
                <a:sym typeface="Souce Sans Pro"/>
              </a:rPr>
              <a:t> isn’t about *content*  </a:t>
            </a:r>
          </a:p>
          <a:p>
            <a:pPr marL="0" marR="0" lvl="0" indent="0" algn="ctr" rtl="0">
              <a:spcBef>
                <a:spcPts val="0"/>
              </a:spcBef>
              <a:buNone/>
            </a:pPr>
            <a:endParaRPr lang="en-US" sz="1200" b="0" i="0" u="none" strike="noStrike" cap="none" baseline="0" dirty="0" smtClean="0">
              <a:solidFill>
                <a:srgbClr val="F2F2F2"/>
              </a:solidFill>
              <a:latin typeface="Souce Sans Pro"/>
              <a:ea typeface="Souce Sans Pro"/>
              <a:cs typeface="Souce Sans Pro"/>
              <a:sym typeface="Souce Sans Pro"/>
            </a:endParaRPr>
          </a:p>
          <a:p>
            <a:pPr marL="0" marR="0" lvl="0" indent="0" algn="ctr" rtl="0">
              <a:spcBef>
                <a:spcPts val="0"/>
              </a:spcBef>
              <a:buSzPct val="25000"/>
              <a:buNone/>
            </a:pPr>
            <a:r>
              <a:rPr lang="en-US" sz="1200" b="0" i="0" u="none" strike="noStrike" cap="none" baseline="0" dirty="0" smtClean="0">
                <a:solidFill>
                  <a:srgbClr val="F2F2F2"/>
                </a:solidFill>
                <a:latin typeface="Souce Sans Pro"/>
                <a:ea typeface="Souce Sans Pro"/>
                <a:cs typeface="Souce Sans Pro"/>
                <a:sym typeface="Souce Sans Pro"/>
              </a:rPr>
              <a:t>It’s about *data*</a:t>
            </a:r>
          </a:p>
          <a:p>
            <a:r>
              <a:rPr lang="en-US" dirty="0" err="1" smtClean="0"/>
              <a:t>xAPI</a:t>
            </a:r>
            <a:r>
              <a:rPr lang="en-US" dirty="0" smtClean="0"/>
              <a:t> enables:</a:t>
            </a:r>
          </a:p>
          <a:p>
            <a:pPr marL="0" lvl="0" indent="0">
              <a:spcBef>
                <a:spcPts val="1687"/>
              </a:spcBef>
              <a:buClr>
                <a:srgbClr val="000000"/>
              </a:buClr>
              <a:buSzPct val="100000"/>
              <a:buFont typeface="Arial" pitchFamily="32"/>
              <a:buChar char="•"/>
            </a:pPr>
            <a:r>
              <a:rPr lang="en-US" dirty="0" smtClean="0">
                <a:solidFill>
                  <a:srgbClr val="FFC000"/>
                </a:solidFill>
              </a:rPr>
              <a:t>Flexible</a:t>
            </a:r>
            <a:r>
              <a:rPr lang="en-US" b="0" dirty="0" smtClean="0">
                <a:solidFill>
                  <a:srgbClr val="FFC000"/>
                </a:solidFill>
              </a:rPr>
              <a:t> data format</a:t>
            </a:r>
          </a:p>
          <a:p>
            <a:pPr marL="0" lvl="0" indent="0">
              <a:spcBef>
                <a:spcPts val="1687"/>
              </a:spcBef>
              <a:buClr>
                <a:srgbClr val="000000"/>
              </a:buClr>
              <a:buSzPct val="100000"/>
              <a:buFont typeface="Arial" pitchFamily="32"/>
              <a:buChar char="•"/>
            </a:pPr>
            <a:r>
              <a:rPr lang="en-US" b="0" dirty="0" smtClean="0">
                <a:solidFill>
                  <a:srgbClr val="FFC000"/>
                </a:solidFill>
              </a:rPr>
              <a:t>Supports </a:t>
            </a:r>
            <a:r>
              <a:rPr lang="en-US" dirty="0" smtClean="0">
                <a:solidFill>
                  <a:srgbClr val="FFC000"/>
                </a:solidFill>
              </a:rPr>
              <a:t>all</a:t>
            </a:r>
            <a:r>
              <a:rPr lang="en-US" b="0" dirty="0" smtClean="0">
                <a:solidFill>
                  <a:srgbClr val="FFC000"/>
                </a:solidFill>
              </a:rPr>
              <a:t> internet-enabled platforms</a:t>
            </a:r>
          </a:p>
          <a:p>
            <a:pPr marL="0" lvl="1" indent="0"/>
            <a:r>
              <a:rPr lang="en-US" sz="2800" dirty="0" smtClean="0">
                <a:solidFill>
                  <a:srgbClr val="FFC000"/>
                </a:solidFill>
                <a:latin typeface="Franklin Gothic Medium"/>
              </a:rPr>
              <a:t>PC, mobile, simulators, embedded devices</a:t>
            </a:r>
          </a:p>
          <a:p>
            <a:pPr marL="0" lvl="0" indent="0">
              <a:spcBef>
                <a:spcPts val="1687"/>
              </a:spcBef>
              <a:buClr>
                <a:srgbClr val="000000"/>
              </a:buClr>
              <a:buSzPct val="100000"/>
              <a:buFont typeface="Arial" pitchFamily="32"/>
              <a:buChar char="•"/>
            </a:pPr>
            <a:r>
              <a:rPr lang="en-US" b="0" dirty="0" smtClean="0">
                <a:solidFill>
                  <a:srgbClr val="FFC000"/>
                </a:solidFill>
              </a:rPr>
              <a:t>Tracks </a:t>
            </a:r>
            <a:r>
              <a:rPr lang="en-US" dirty="0" smtClean="0">
                <a:solidFill>
                  <a:srgbClr val="FFC000"/>
                </a:solidFill>
              </a:rPr>
              <a:t>individuals </a:t>
            </a:r>
            <a:r>
              <a:rPr lang="en-US" b="0" dirty="0" smtClean="0">
                <a:solidFill>
                  <a:srgbClr val="FFC000"/>
                </a:solidFill>
              </a:rPr>
              <a:t>or</a:t>
            </a:r>
            <a:r>
              <a:rPr lang="en-US" dirty="0" smtClean="0">
                <a:solidFill>
                  <a:srgbClr val="FFC000"/>
                </a:solidFill>
              </a:rPr>
              <a:t> groups</a:t>
            </a:r>
          </a:p>
          <a:p>
            <a:pPr marL="0" lvl="0" indent="0">
              <a:spcBef>
                <a:spcPts val="1687"/>
              </a:spcBef>
              <a:buClr>
                <a:srgbClr val="000000"/>
              </a:buClr>
              <a:buSzPct val="100000"/>
              <a:buFont typeface="Arial" pitchFamily="32"/>
              <a:buChar char="•"/>
            </a:pPr>
            <a:r>
              <a:rPr lang="en-US" b="0" dirty="0" smtClean="0">
                <a:solidFill>
                  <a:srgbClr val="FFC000"/>
                </a:solidFill>
              </a:rPr>
              <a:t>Content can be </a:t>
            </a:r>
            <a:r>
              <a:rPr lang="en-US" dirty="0" smtClean="0">
                <a:solidFill>
                  <a:srgbClr val="FFC000"/>
                </a:solidFill>
              </a:rPr>
              <a:t>hosted anywhere</a:t>
            </a:r>
          </a:p>
          <a:p>
            <a:pPr marL="0" lvl="0" indent="0">
              <a:spcBef>
                <a:spcPts val="1687"/>
              </a:spcBef>
              <a:buClr>
                <a:srgbClr val="000000"/>
              </a:buClr>
              <a:buSzPct val="100000"/>
              <a:buFont typeface="Arial" pitchFamily="32"/>
              <a:buChar char="•"/>
            </a:pPr>
            <a:r>
              <a:rPr lang="en-US" b="0" dirty="0" smtClean="0">
                <a:solidFill>
                  <a:srgbClr val="FFC000"/>
                </a:solidFill>
              </a:rPr>
              <a:t>Can track </a:t>
            </a:r>
            <a:r>
              <a:rPr lang="en-US" dirty="0" smtClean="0">
                <a:solidFill>
                  <a:srgbClr val="FFC000"/>
                </a:solidFill>
              </a:rPr>
              <a:t>all types of events</a:t>
            </a:r>
            <a:r>
              <a:rPr lang="en-US" b="0" dirty="0" smtClean="0">
                <a:solidFill>
                  <a:srgbClr val="FFC000"/>
                </a:solidFill>
              </a:rPr>
              <a:t>, not just pass/fail, etc.</a:t>
            </a:r>
          </a:p>
          <a:p>
            <a:pPr marL="0" lvl="0" indent="0">
              <a:spcBef>
                <a:spcPts val="1687"/>
              </a:spcBef>
              <a:buClr>
                <a:srgbClr val="000000"/>
              </a:buClr>
              <a:buSzPct val="100000"/>
              <a:buFont typeface="Arial" pitchFamily="32"/>
              <a:buChar char="•"/>
            </a:pPr>
            <a:r>
              <a:rPr lang="en-US" b="0" dirty="0" smtClean="0">
                <a:solidFill>
                  <a:srgbClr val="FFC000"/>
                </a:solidFill>
              </a:rPr>
              <a:t>Supports </a:t>
            </a:r>
            <a:r>
              <a:rPr lang="en-US" dirty="0" smtClean="0">
                <a:solidFill>
                  <a:srgbClr val="FFC000"/>
                </a:solidFill>
              </a:rPr>
              <a:t>informal learning</a:t>
            </a:r>
            <a:r>
              <a:rPr lang="en-US" b="0" dirty="0" smtClean="0">
                <a:solidFill>
                  <a:srgbClr val="FFC000"/>
                </a:solidFill>
              </a:rPr>
              <a:t> and exploration</a:t>
            </a: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latin typeface="Calibri"/>
                <a:ea typeface="Calibri"/>
                <a:cs typeface="Calibri"/>
                <a:sym typeface="Calibri"/>
              </a:rPr>
              <a:pPr algn="r">
                <a:buSzPct val="25000"/>
              </a:pPr>
              <a:t>19</a:t>
            </a:fld>
            <a:endParaRPr lang="en-US" sz="1200">
              <a:latin typeface="Calibri"/>
              <a:ea typeface="Calibri"/>
              <a:cs typeface="Calibri"/>
              <a:sym typeface="Calibri"/>
            </a:endParaRPr>
          </a:p>
        </p:txBody>
      </p:sp>
    </p:spTree>
    <p:extLst>
      <p:ext uri="{BB962C8B-B14F-4D97-AF65-F5344CB8AC3E}">
        <p14:creationId xmlns:p14="http://schemas.microsoft.com/office/powerpoint/2010/main" xmlns="" val="1898425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pPr marL="342900" marR="0" lvl="0" indent="-342900" algn="l" rtl="0">
              <a:lnSpc>
                <a:spcPct val="90000"/>
              </a:lnSpc>
              <a:spcBef>
                <a:spcPts val="0"/>
              </a:spcBef>
              <a:buClr>
                <a:schemeClr val="accent1"/>
              </a:buClr>
              <a:buSzPct val="97368"/>
              <a:buFont typeface="Noto Symbol"/>
              <a:buChar char="⬜"/>
            </a:pPr>
            <a:r>
              <a:rPr lang="en-US" sz="1850" b="0" i="0" u="none" strike="noStrike" cap="none" baseline="0" dirty="0" smtClean="0">
                <a:solidFill>
                  <a:srgbClr val="595959"/>
                </a:solidFill>
                <a:latin typeface="Souce Sans Pro"/>
                <a:ea typeface="Souce Sans Pro"/>
                <a:cs typeface="Souce Sans Pro"/>
                <a:sym typeface="Souce Sans Pro"/>
              </a:rPr>
              <a:t>Requirements</a:t>
            </a:r>
          </a:p>
          <a:p>
            <a:pPr marL="685800" marR="0" lvl="1" indent="-342900" algn="l" rtl="0">
              <a:lnSpc>
                <a:spcPct val="90000"/>
              </a:lnSpc>
              <a:spcBef>
                <a:spcPts val="600"/>
              </a:spcBef>
              <a:buClr>
                <a:srgbClr val="244061"/>
              </a:buClr>
              <a:buSzPct val="97058"/>
              <a:buFont typeface="Noto Symbol"/>
              <a:buChar char="⬜"/>
            </a:pPr>
            <a:r>
              <a:rPr lang="en-US" sz="1650" b="0" i="0" u="none" strike="noStrike" cap="none" baseline="0" dirty="0" smtClean="0">
                <a:solidFill>
                  <a:srgbClr val="595959"/>
                </a:solidFill>
                <a:latin typeface="Souce Sans Pro"/>
                <a:ea typeface="Souce Sans Pro"/>
                <a:cs typeface="Souce Sans Pro"/>
                <a:sym typeface="Souce Sans Pro"/>
              </a:rPr>
              <a:t>Track </a:t>
            </a:r>
            <a:r>
              <a:rPr lang="en-US" sz="1650" b="0" i="1" u="none" strike="noStrike" cap="none" baseline="0" dirty="0" smtClean="0">
                <a:solidFill>
                  <a:srgbClr val="595959"/>
                </a:solidFill>
                <a:latin typeface="Souce Sans Pro"/>
                <a:ea typeface="Souce Sans Pro"/>
                <a:cs typeface="Souce Sans Pro"/>
                <a:sym typeface="Souce Sans Pro"/>
              </a:rPr>
              <a:t>user</a:t>
            </a:r>
            <a:r>
              <a:rPr lang="en-US" sz="1650" b="0" i="0" u="none" strike="noStrike" cap="none" baseline="0" dirty="0" smtClean="0">
                <a:solidFill>
                  <a:srgbClr val="595959"/>
                </a:solidFill>
                <a:latin typeface="Souce Sans Pro"/>
                <a:ea typeface="Souce Sans Pro"/>
                <a:cs typeface="Souce Sans Pro"/>
                <a:sym typeface="Souce Sans Pro"/>
              </a:rPr>
              <a:t> data based on </a:t>
            </a:r>
            <a:r>
              <a:rPr lang="en-US" sz="1650" b="0" i="1" u="none" strike="noStrike" cap="none" baseline="0" dirty="0" smtClean="0">
                <a:solidFill>
                  <a:srgbClr val="595959"/>
                </a:solidFill>
                <a:latin typeface="Souce Sans Pro"/>
                <a:ea typeface="Souce Sans Pro"/>
                <a:cs typeface="Souce Sans Pro"/>
                <a:sym typeface="Souce Sans Pro"/>
              </a:rPr>
              <a:t>interactions with learning experiences</a:t>
            </a:r>
          </a:p>
          <a:p>
            <a:pPr marL="685800" marR="0" lvl="1" indent="-342900" algn="l" rtl="0">
              <a:lnSpc>
                <a:spcPct val="90000"/>
              </a:lnSpc>
              <a:spcBef>
                <a:spcPts val="600"/>
              </a:spcBef>
              <a:buClr>
                <a:srgbClr val="244061"/>
              </a:buClr>
              <a:buSzPct val="97058"/>
              <a:buFont typeface="Noto Symbol"/>
              <a:buChar char="⬜"/>
            </a:pPr>
            <a:r>
              <a:rPr lang="en-US" sz="1650" b="0" i="1" u="none" strike="noStrike" cap="none" baseline="0" dirty="0" smtClean="0">
                <a:solidFill>
                  <a:srgbClr val="595959"/>
                </a:solidFill>
                <a:latin typeface="Souce Sans Pro"/>
                <a:ea typeface="Souce Sans Pro"/>
                <a:cs typeface="Souce Sans Pro"/>
                <a:sym typeface="Souce Sans Pro"/>
              </a:rPr>
              <a:t>Provide access</a:t>
            </a:r>
            <a:r>
              <a:rPr lang="en-US" sz="1650" b="0" i="0" u="none" strike="noStrike" cap="none" baseline="0" dirty="0" smtClean="0">
                <a:solidFill>
                  <a:srgbClr val="595959"/>
                </a:solidFill>
                <a:latin typeface="Souce Sans Pro"/>
                <a:ea typeface="Souce Sans Pro"/>
                <a:cs typeface="Souce Sans Pro"/>
                <a:sym typeface="Souce Sans Pro"/>
              </a:rPr>
              <a:t> to data after it is initially stored</a:t>
            </a:r>
          </a:p>
          <a:p>
            <a:pPr marL="342900" marR="0" lvl="0" indent="-225425" algn="l" rtl="0">
              <a:lnSpc>
                <a:spcPct val="90000"/>
              </a:lnSpc>
              <a:spcBef>
                <a:spcPts val="2000"/>
              </a:spcBef>
              <a:buClr>
                <a:schemeClr val="accent1"/>
              </a:buClr>
              <a:buFont typeface="Noto Symbol"/>
              <a:buNone/>
            </a:pPr>
            <a:endParaRPr lang="en-US" sz="1850" b="0" i="0" u="none" strike="noStrike" cap="none" baseline="0" dirty="0" smtClean="0">
              <a:solidFill>
                <a:srgbClr val="595959"/>
              </a:solidFill>
              <a:latin typeface="Souce Sans Pro"/>
              <a:ea typeface="Souce Sans Pro"/>
              <a:cs typeface="Souce Sans Pro"/>
              <a:sym typeface="Souce Sans Pro"/>
            </a:endParaRPr>
          </a:p>
          <a:p>
            <a:pPr marL="342900" marR="0" lvl="0" indent="-342900" algn="l" rtl="0">
              <a:lnSpc>
                <a:spcPct val="90000"/>
              </a:lnSpc>
              <a:spcBef>
                <a:spcPts val="2000"/>
              </a:spcBef>
              <a:buClr>
                <a:schemeClr val="accent1"/>
              </a:buClr>
              <a:buSzPct val="97368"/>
              <a:buFont typeface="Noto Symbol"/>
              <a:buChar char="⬜"/>
            </a:pPr>
            <a:r>
              <a:rPr lang="en-US" sz="1850" b="0" i="0" u="none" strike="noStrike" cap="none" baseline="0" dirty="0" smtClean="0">
                <a:solidFill>
                  <a:srgbClr val="595959"/>
                </a:solidFill>
                <a:latin typeface="Souce Sans Pro"/>
                <a:ea typeface="Souce Sans Pro"/>
                <a:cs typeface="Souce Sans Pro"/>
                <a:sym typeface="Souce Sans Pro"/>
              </a:rPr>
              <a:t>Flexible Format</a:t>
            </a:r>
          </a:p>
          <a:p>
            <a:pPr marL="685800" marR="0" lvl="1" indent="-342900" algn="l" rtl="0">
              <a:lnSpc>
                <a:spcPct val="90000"/>
              </a:lnSpc>
              <a:spcBef>
                <a:spcPts val="600"/>
              </a:spcBef>
              <a:buClr>
                <a:srgbClr val="244061"/>
              </a:buClr>
              <a:buSzPct val="97058"/>
              <a:buFont typeface="Noto Symbol"/>
              <a:buChar char="⬜"/>
            </a:pPr>
            <a:r>
              <a:rPr lang="en-US" sz="1650" b="0" i="0" u="none" strike="noStrike" cap="none" baseline="0" dirty="0" smtClean="0">
                <a:solidFill>
                  <a:srgbClr val="595959"/>
                </a:solidFill>
                <a:latin typeface="Souce Sans Pro"/>
                <a:ea typeface="Souce Sans Pro"/>
                <a:cs typeface="Souce Sans Pro"/>
                <a:sym typeface="Souce Sans Pro"/>
              </a:rPr>
              <a:t>Experience Application Programming Interface (</a:t>
            </a:r>
            <a:r>
              <a:rPr lang="en-US" sz="1650" b="0" i="0" u="none" strike="noStrike" cap="none" baseline="0" dirty="0" err="1" smtClean="0">
                <a:solidFill>
                  <a:srgbClr val="595959"/>
                </a:solidFill>
                <a:latin typeface="Souce Sans Pro"/>
                <a:ea typeface="Souce Sans Pro"/>
                <a:cs typeface="Souce Sans Pro"/>
                <a:sym typeface="Souce Sans Pro"/>
              </a:rPr>
              <a:t>xAPI</a:t>
            </a:r>
            <a:r>
              <a:rPr lang="en-US" sz="1650" b="0" i="0" u="none" strike="noStrike" cap="none" baseline="0" dirty="0" smtClean="0">
                <a:solidFill>
                  <a:srgbClr val="595959"/>
                </a:solidFill>
                <a:latin typeface="Souce Sans Pro"/>
                <a:ea typeface="Souce Sans Pro"/>
                <a:cs typeface="Souce Sans Pro"/>
                <a:sym typeface="Souce Sans Pro"/>
              </a:rPr>
              <a:t>) Core Spec</a:t>
            </a:r>
          </a:p>
          <a:p>
            <a:pPr marL="685800" marR="0" lvl="1" indent="-342900" algn="l" rtl="0">
              <a:lnSpc>
                <a:spcPct val="90000"/>
              </a:lnSpc>
              <a:spcBef>
                <a:spcPts val="600"/>
              </a:spcBef>
              <a:buClr>
                <a:srgbClr val="244061"/>
              </a:buClr>
              <a:buSzPct val="97058"/>
              <a:buFont typeface="Noto Symbol"/>
              <a:buChar char="⬜"/>
            </a:pPr>
            <a:r>
              <a:rPr lang="en-US" sz="1650" b="0" i="0" u="sng" strike="noStrike" cap="none" baseline="0" dirty="0" smtClean="0">
                <a:solidFill>
                  <a:schemeClr val="hlink"/>
                </a:solidFill>
                <a:latin typeface="Souce Sans Pro"/>
                <a:ea typeface="Souce Sans Pro"/>
                <a:cs typeface="Souce Sans Pro"/>
                <a:sym typeface="Souce Sans Pro"/>
                <a:hlinkClick r:id="rId3"/>
              </a:rPr>
              <a:t>https://github.com/adlnet/xAPI-Spec</a:t>
            </a:r>
            <a:r>
              <a:rPr lang="en-US" sz="1650" b="0" i="0" u="none" strike="noStrike" cap="none" baseline="0" dirty="0" smtClean="0">
                <a:solidFill>
                  <a:srgbClr val="595959"/>
                </a:solidFill>
                <a:latin typeface="Souce Sans Pro"/>
                <a:ea typeface="Souce Sans Pro"/>
                <a:cs typeface="Souce Sans Pro"/>
                <a:sym typeface="Souce Sans Pro"/>
              </a:rPr>
              <a:t> </a:t>
            </a:r>
          </a:p>
          <a:p>
            <a:pPr marL="342900" marR="0" lvl="0" indent="-225425" algn="l" rtl="0">
              <a:lnSpc>
                <a:spcPct val="90000"/>
              </a:lnSpc>
              <a:spcBef>
                <a:spcPts val="2000"/>
              </a:spcBef>
              <a:buClr>
                <a:schemeClr val="accent1"/>
              </a:buClr>
              <a:buFont typeface="Noto Symbol"/>
              <a:buNone/>
            </a:pPr>
            <a:endParaRPr lang="en-US" sz="1850" b="0" i="0" u="none" strike="noStrike" cap="none" baseline="0" dirty="0" smtClean="0">
              <a:solidFill>
                <a:srgbClr val="595959"/>
              </a:solidFill>
              <a:latin typeface="Souce Sans Pro"/>
              <a:ea typeface="Souce Sans Pro"/>
              <a:cs typeface="Souce Sans Pro"/>
              <a:sym typeface="Souce Sans Pro"/>
            </a:endParaRPr>
          </a:p>
          <a:p>
            <a:pPr marL="342900" marR="0" lvl="0" indent="-342900" algn="l" rtl="0">
              <a:lnSpc>
                <a:spcPct val="90000"/>
              </a:lnSpc>
              <a:spcBef>
                <a:spcPts val="2000"/>
              </a:spcBef>
              <a:buClr>
                <a:schemeClr val="accent1"/>
              </a:buClr>
              <a:buSzPct val="97368"/>
              <a:buFont typeface="Noto Symbol"/>
              <a:buChar char="⬜"/>
            </a:pPr>
            <a:r>
              <a:rPr lang="en-US" sz="1850" b="0" i="0" u="none" strike="noStrike" cap="none" baseline="0" dirty="0" smtClean="0">
                <a:solidFill>
                  <a:srgbClr val="595959"/>
                </a:solidFill>
                <a:latin typeface="Souce Sans Pro"/>
                <a:ea typeface="Souce Sans Pro"/>
                <a:cs typeface="Souce Sans Pro"/>
                <a:sym typeface="Souce Sans Pro"/>
              </a:rPr>
              <a:t>Communities of Practice &amp; Profiles</a:t>
            </a:r>
          </a:p>
          <a:p>
            <a:pPr marL="685800" marR="0" lvl="1" indent="-342900" algn="l" rtl="0">
              <a:lnSpc>
                <a:spcPct val="90000"/>
              </a:lnSpc>
              <a:spcBef>
                <a:spcPts val="600"/>
              </a:spcBef>
              <a:buClr>
                <a:srgbClr val="244061"/>
              </a:buClr>
              <a:buSzPct val="97058"/>
              <a:buFont typeface="Noto Symbol"/>
              <a:buChar char="⬜"/>
            </a:pPr>
            <a:r>
              <a:rPr lang="en-US" sz="1650" b="0" i="0" u="none" strike="noStrike" cap="none" baseline="0" dirty="0" smtClean="0">
                <a:solidFill>
                  <a:srgbClr val="595959"/>
                </a:solidFill>
                <a:latin typeface="Souce Sans Pro"/>
                <a:ea typeface="Souce Sans Pro"/>
                <a:cs typeface="Souce Sans Pro"/>
                <a:sym typeface="Souce Sans Pro"/>
              </a:rPr>
              <a:t>E-Learning</a:t>
            </a:r>
          </a:p>
          <a:p>
            <a:pPr marL="685800" marR="0" lvl="1" indent="-342900" algn="l" rtl="0">
              <a:lnSpc>
                <a:spcPct val="90000"/>
              </a:lnSpc>
              <a:spcBef>
                <a:spcPts val="600"/>
              </a:spcBef>
              <a:buClr>
                <a:srgbClr val="244061"/>
              </a:buClr>
              <a:buSzPct val="97058"/>
              <a:buFont typeface="Noto Symbol"/>
              <a:buChar char="⬜"/>
            </a:pPr>
            <a:r>
              <a:rPr lang="en-US" sz="1650" b="0" i="0" u="none" strike="noStrike" cap="none" baseline="0" dirty="0" smtClean="0">
                <a:solidFill>
                  <a:srgbClr val="595959"/>
                </a:solidFill>
                <a:latin typeface="Souce Sans Pro"/>
                <a:ea typeface="Souce Sans Pro"/>
                <a:cs typeface="Souce Sans Pro"/>
                <a:sym typeface="Souce Sans Pro"/>
              </a:rPr>
              <a:t>Medical</a:t>
            </a:r>
          </a:p>
          <a:p>
            <a:pPr marL="685800" marR="0" lvl="1" indent="-342900" algn="l" rtl="0">
              <a:lnSpc>
                <a:spcPct val="90000"/>
              </a:lnSpc>
              <a:spcBef>
                <a:spcPts val="600"/>
              </a:spcBef>
              <a:buClr>
                <a:srgbClr val="244061"/>
              </a:buClr>
              <a:buSzPct val="97058"/>
              <a:buFont typeface="Noto Symbol"/>
              <a:buChar char="⬜"/>
            </a:pPr>
            <a:r>
              <a:rPr lang="en-US" sz="1650" b="0" i="0" u="none" strike="noStrike" cap="none" baseline="0" dirty="0" smtClean="0">
                <a:solidFill>
                  <a:srgbClr val="595959"/>
                </a:solidFill>
                <a:latin typeface="Souce Sans Pro"/>
                <a:ea typeface="Souce Sans Pro"/>
                <a:cs typeface="Souce Sans Pro"/>
                <a:sym typeface="Souce Sans Pro"/>
              </a:rPr>
              <a:t>…and many more</a:t>
            </a:r>
          </a:p>
          <a:p>
            <a:pPr marL="342900" marR="0" lvl="0" indent="-225425" algn="l" rtl="0">
              <a:lnSpc>
                <a:spcPct val="90000"/>
              </a:lnSpc>
              <a:spcBef>
                <a:spcPts val="2000"/>
              </a:spcBef>
              <a:buClr>
                <a:schemeClr val="accent1"/>
              </a:buClr>
              <a:buFont typeface="Noto Symbol"/>
              <a:buNone/>
            </a:pPr>
            <a:endParaRPr lang="en-US" sz="1850" b="0" i="0" u="none" strike="noStrike" cap="none" baseline="0" dirty="0" smtClean="0">
              <a:solidFill>
                <a:srgbClr val="595959"/>
              </a:solidFill>
              <a:latin typeface="Souce Sans Pro"/>
              <a:ea typeface="Souce Sans Pro"/>
              <a:cs typeface="Souce Sans Pro"/>
              <a:sym typeface="Souce Sans Pro"/>
            </a:endParaRP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latin typeface="Calibri"/>
                <a:ea typeface="Calibri"/>
                <a:cs typeface="Calibri"/>
                <a:sym typeface="Calibri"/>
              </a:rPr>
              <a:pPr algn="r">
                <a:buSzPct val="25000"/>
              </a:pPr>
              <a:t>20</a:t>
            </a:fld>
            <a:endParaRPr lang="en-US" sz="1200">
              <a:latin typeface="Calibri"/>
              <a:ea typeface="Calibri"/>
              <a:cs typeface="Calibri"/>
              <a:sym typeface="Calibri"/>
            </a:endParaRPr>
          </a:p>
        </p:txBody>
      </p:sp>
    </p:spTree>
    <p:extLst>
      <p:ext uri="{BB962C8B-B14F-4D97-AF65-F5344CB8AC3E}">
        <p14:creationId xmlns:p14="http://schemas.microsoft.com/office/powerpoint/2010/main" xmlns="" val="367712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latin typeface="Calibri"/>
                <a:ea typeface="Calibri"/>
                <a:cs typeface="Calibri"/>
                <a:sym typeface="Calibri"/>
              </a:rPr>
              <a:pPr algn="r">
                <a:buSzPct val="25000"/>
              </a:pPr>
              <a:t>21</a:t>
            </a:fld>
            <a:endParaRPr lang="en-US" sz="1200">
              <a:latin typeface="Calibri"/>
              <a:ea typeface="Calibri"/>
              <a:cs typeface="Calibri"/>
              <a:sym typeface="Calibri"/>
            </a:endParaRPr>
          </a:p>
        </p:txBody>
      </p:sp>
    </p:spTree>
    <p:extLst>
      <p:ext uri="{BB962C8B-B14F-4D97-AF65-F5344CB8AC3E}">
        <p14:creationId xmlns:p14="http://schemas.microsoft.com/office/powerpoint/2010/main" xmlns="" val="3235235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r>
              <a:rPr lang="en-US" baseline="0" dirty="0" smtClean="0">
                <a:ea typeface="ＭＳ Ｐゴシック" pitchFamily="34" charset="-128"/>
              </a:rPr>
              <a:t>What about new devices/content modalities?</a:t>
            </a:r>
          </a:p>
          <a:p>
            <a:endParaRPr lang="en-US" baseline="0" dirty="0" smtClean="0">
              <a:ea typeface="ＭＳ Ｐゴシック" pitchFamily="34" charset="-128"/>
            </a:endParaRPr>
          </a:p>
          <a:p>
            <a:pPr>
              <a:buFontTx/>
              <a:buChar char="-"/>
            </a:pPr>
            <a:r>
              <a:rPr lang="en-US" baseline="0" dirty="0" smtClean="0">
                <a:ea typeface="ＭＳ Ｐゴシック" pitchFamily="34" charset="-128"/>
              </a:rPr>
              <a:t> Mobile apps (Android, Apple iOS, Windows, etc.)</a:t>
            </a:r>
          </a:p>
          <a:p>
            <a:pPr>
              <a:buFontTx/>
              <a:buChar char="-"/>
            </a:pPr>
            <a:r>
              <a:rPr lang="en-US" baseline="0" dirty="0" smtClean="0">
                <a:ea typeface="ＭＳ Ｐゴシック" pitchFamily="34" charset="-128"/>
              </a:rPr>
              <a:t> Wearables:  </a:t>
            </a:r>
            <a:r>
              <a:rPr lang="en-US" b="1" baseline="0" dirty="0" smtClean="0">
                <a:ea typeface="ＭＳ Ｐゴシック" pitchFamily="34" charset="-128"/>
              </a:rPr>
              <a:t>Smart watches </a:t>
            </a:r>
            <a:r>
              <a:rPr lang="en-US" baseline="0" dirty="0" smtClean="0">
                <a:ea typeface="ＭＳ Ｐゴシック" pitchFamily="34" charset="-128"/>
              </a:rPr>
              <a:t>(Android Wear, Apple Watch, Pebble, etc.), </a:t>
            </a:r>
            <a:r>
              <a:rPr lang="en-US" b="1" baseline="0" dirty="0" smtClean="0">
                <a:ea typeface="ＭＳ Ｐゴシック" pitchFamily="34" charset="-128"/>
              </a:rPr>
              <a:t>AR Glasses </a:t>
            </a:r>
            <a:r>
              <a:rPr lang="en-US" baseline="0" dirty="0" smtClean="0">
                <a:ea typeface="ＭＳ Ｐゴシック" pitchFamily="34" charset="-128"/>
              </a:rPr>
              <a:t>(Google Glass, </a:t>
            </a:r>
            <a:r>
              <a:rPr lang="en-US" baseline="0" dirty="0" err="1" smtClean="0">
                <a:ea typeface="ＭＳ Ｐゴシック" pitchFamily="34" charset="-128"/>
              </a:rPr>
              <a:t>Vuzix</a:t>
            </a:r>
            <a:r>
              <a:rPr lang="en-US" baseline="0" dirty="0" smtClean="0">
                <a:ea typeface="ＭＳ Ｐゴシック" pitchFamily="34" charset="-128"/>
              </a:rPr>
              <a:t>, </a:t>
            </a:r>
            <a:r>
              <a:rPr lang="en-US" baseline="0" dirty="0" err="1" smtClean="0">
                <a:ea typeface="ＭＳ Ｐゴシック" pitchFamily="34" charset="-128"/>
              </a:rPr>
              <a:t>Moverio</a:t>
            </a:r>
            <a:r>
              <a:rPr lang="en-US" baseline="0" dirty="0" smtClean="0">
                <a:ea typeface="ＭＳ Ｐゴシック" pitchFamily="34" charset="-128"/>
              </a:rPr>
              <a:t>, etc.), </a:t>
            </a:r>
            <a:r>
              <a:rPr lang="en-US" b="1" baseline="0" dirty="0" smtClean="0">
                <a:ea typeface="ＭＳ Ｐゴシック" pitchFamily="34" charset="-128"/>
              </a:rPr>
              <a:t>Fitness Bands</a:t>
            </a:r>
            <a:r>
              <a:rPr lang="en-US" baseline="0" dirty="0" smtClean="0">
                <a:ea typeface="ＭＳ Ｐゴシック" pitchFamily="34" charset="-128"/>
              </a:rPr>
              <a:t>, etc.</a:t>
            </a:r>
          </a:p>
          <a:p>
            <a:pPr>
              <a:buFontTx/>
              <a:buChar char="-"/>
            </a:pPr>
            <a:r>
              <a:rPr lang="en-US" baseline="0" dirty="0" smtClean="0">
                <a:ea typeface="ＭＳ Ｐゴシック" pitchFamily="34" charset="-128"/>
              </a:rPr>
              <a:t>Simulations (</a:t>
            </a:r>
            <a:r>
              <a:rPr lang="en-US" baseline="0" dirty="0" err="1" smtClean="0">
                <a:ea typeface="ＭＳ Ｐゴシック" pitchFamily="34" charset="-128"/>
              </a:rPr>
              <a:t>LVC</a:t>
            </a:r>
            <a:r>
              <a:rPr lang="en-US" baseline="0" dirty="0" smtClean="0">
                <a:ea typeface="ＭＳ Ｐゴシック" pitchFamily="34" charset="-128"/>
              </a:rPr>
              <a:t>, Full-Scale, Desktop)</a:t>
            </a:r>
          </a:p>
          <a:p>
            <a:pPr>
              <a:buFontTx/>
              <a:buChar char="-"/>
            </a:pPr>
            <a:r>
              <a:rPr lang="en-US" baseline="0" dirty="0" smtClean="0">
                <a:ea typeface="ＭＳ Ｐゴシック" pitchFamily="34" charset="-128"/>
              </a:rPr>
              <a:t>Games (Xbox, PlayStation, Steam, </a:t>
            </a:r>
            <a:r>
              <a:rPr lang="en-US" baseline="0" dirty="0" err="1" smtClean="0">
                <a:ea typeface="ＭＳ Ｐゴシック" pitchFamily="34" charset="-128"/>
              </a:rPr>
              <a:t>etc</a:t>
            </a:r>
            <a:r>
              <a:rPr lang="en-US" baseline="0" dirty="0" smtClean="0">
                <a:ea typeface="ＭＳ Ｐゴシック" pitchFamily="34" charset="-128"/>
              </a:rPr>
              <a:t>)</a:t>
            </a:r>
          </a:p>
          <a:p>
            <a:pPr>
              <a:buFontTx/>
              <a:buChar char="-"/>
            </a:pPr>
            <a:r>
              <a:rPr lang="en-US" baseline="0" dirty="0" smtClean="0">
                <a:ea typeface="ＭＳ Ｐゴシック" pitchFamily="34" charset="-128"/>
              </a:rPr>
              <a:t>Social Media/Learning (Twitter, G+, LinkedIn, Yammer, </a:t>
            </a:r>
            <a:r>
              <a:rPr lang="en-US" baseline="0" dirty="0" err="1" smtClean="0">
                <a:ea typeface="ＭＳ Ｐゴシック" pitchFamily="34" charset="-128"/>
              </a:rPr>
              <a:t>etc</a:t>
            </a:r>
            <a:r>
              <a:rPr lang="en-US" baseline="0" dirty="0" smtClean="0">
                <a:ea typeface="ＭＳ Ｐゴシック" pitchFamily="34" charset="-128"/>
              </a:rPr>
              <a:t>)</a:t>
            </a:r>
          </a:p>
          <a:p>
            <a:pPr>
              <a:buFontTx/>
              <a:buChar char="-"/>
            </a:pPr>
            <a:r>
              <a:rPr lang="en-US" baseline="0" dirty="0" smtClean="0">
                <a:ea typeface="ＭＳ Ｐゴシック" pitchFamily="34" charset="-128"/>
              </a:rPr>
              <a:t>Virtual Reality (Oculus Rift, Samsung Gear VR, Cardboard, </a:t>
            </a:r>
            <a:r>
              <a:rPr lang="en-US" baseline="0" dirty="0" err="1" smtClean="0">
                <a:ea typeface="ＭＳ Ｐゴシック" pitchFamily="34" charset="-128"/>
              </a:rPr>
              <a:t>etc</a:t>
            </a:r>
            <a:r>
              <a:rPr lang="en-US" baseline="0" dirty="0" smtClean="0">
                <a:ea typeface="ＭＳ Ｐゴシック" pitchFamily="34" charset="-128"/>
              </a:rPr>
              <a:t>)</a:t>
            </a:r>
          </a:p>
          <a:p>
            <a:pPr>
              <a:buFontTx/>
              <a:buChar char="-"/>
            </a:pPr>
            <a:endParaRPr lang="en-US" dirty="0" smtClean="0">
              <a:ea typeface="ＭＳ Ｐゴシック" pitchFamily="34" charset="-128"/>
            </a:endParaRP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latin typeface="Calibri"/>
                <a:ea typeface="Calibri"/>
                <a:cs typeface="Calibri"/>
                <a:sym typeface="Calibri"/>
              </a:rPr>
              <a:pPr algn="r">
                <a:buSzPct val="25000"/>
              </a:pPr>
              <a:t>22</a:t>
            </a:fld>
            <a:endParaRPr lang="en-US" sz="1200">
              <a:latin typeface="Calibri"/>
              <a:ea typeface="Calibri"/>
              <a:cs typeface="Calibri"/>
              <a:sym typeface="Calibri"/>
            </a:endParaRPr>
          </a:p>
        </p:txBody>
      </p:sp>
    </p:spTree>
    <p:extLst>
      <p:ext uri="{BB962C8B-B14F-4D97-AF65-F5344CB8AC3E}">
        <p14:creationId xmlns:p14="http://schemas.microsoft.com/office/powerpoint/2010/main" xmlns="" val="3168286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85800"/>
            <a:ext cx="45720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1440" tIns="45720" rIns="91440" bIns="45720" anchor="t"/>
          <a:lstStyle/>
          <a:p>
            <a:endParaRPr lang="en-US"/>
          </a:p>
        </p:txBody>
      </p:sp>
      <p:sp>
        <p:nvSpPr>
          <p:cNvPr id="4" name="Slide Number Placeholder 3"/>
          <p:cNvSpPr txBox="1">
            <a:spLocks noGrp="1"/>
          </p:cNvSpPr>
          <p:nvPr>
            <p:ph type="sldNum" sz="quarter" idx="8"/>
          </p:nvPr>
        </p:nvSpPr>
        <p:spPr>
          <a:xfrm>
            <a:off x="3884759" y="8685360"/>
            <a:ext cx="2971440" cy="456839"/>
          </a:xfrm>
        </p:spPr>
        <p:txBody>
          <a:bodyPr wrap="square" lIns="91440" tIns="45720" rIns="91440" bIns="45720"/>
          <a:lstStyle/>
          <a:p>
            <a:pPr lvl="0"/>
            <a:fld id="{0D8D09CA-B0F7-47E8-8261-A059DBA42D97}" type="slidenum">
              <a:rPr/>
              <a:pPr lvl="0"/>
              <a:t>2</a:t>
            </a:fld>
            <a:endParaRPr lang="en-US" sz="1200">
              <a:solidFill>
                <a:srgbClr val="000000"/>
              </a:solidFill>
              <a:latin typeface="+mn-lt"/>
              <a:ea typeface="+mn-ea"/>
              <a:cs typeface="+mn-cs"/>
            </a:endParaRPr>
          </a:p>
        </p:txBody>
      </p:sp>
    </p:spTree>
    <p:extLst>
      <p:ext uri="{BB962C8B-B14F-4D97-AF65-F5344CB8AC3E}">
        <p14:creationId xmlns:p14="http://schemas.microsoft.com/office/powerpoint/2010/main" xmlns="" val="1987199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r>
              <a:rPr lang="en-US" baseline="0" dirty="0" smtClean="0">
                <a:ea typeface="ＭＳ Ｐゴシック" pitchFamily="34" charset="-128"/>
              </a:rPr>
              <a:t>What about new devices/content modalities?</a:t>
            </a:r>
          </a:p>
          <a:p>
            <a:endParaRPr lang="en-US" baseline="0" dirty="0" smtClean="0">
              <a:ea typeface="ＭＳ Ｐゴシック" pitchFamily="34" charset="-128"/>
            </a:endParaRPr>
          </a:p>
          <a:p>
            <a:pPr>
              <a:buFontTx/>
              <a:buChar char="-"/>
            </a:pPr>
            <a:r>
              <a:rPr lang="en-US" baseline="0" dirty="0" smtClean="0">
                <a:ea typeface="ＭＳ Ｐゴシック" pitchFamily="34" charset="-128"/>
              </a:rPr>
              <a:t> Mobile apps (Android, Apple iOS, Windows, etc.)</a:t>
            </a:r>
          </a:p>
          <a:p>
            <a:pPr>
              <a:buFontTx/>
              <a:buChar char="-"/>
            </a:pPr>
            <a:r>
              <a:rPr lang="en-US" baseline="0" dirty="0" smtClean="0">
                <a:ea typeface="ＭＳ Ｐゴシック" pitchFamily="34" charset="-128"/>
              </a:rPr>
              <a:t> Wearables:  </a:t>
            </a:r>
            <a:r>
              <a:rPr lang="en-US" b="1" baseline="0" dirty="0" smtClean="0">
                <a:ea typeface="ＭＳ Ｐゴシック" pitchFamily="34" charset="-128"/>
              </a:rPr>
              <a:t>Smart watches </a:t>
            </a:r>
            <a:r>
              <a:rPr lang="en-US" baseline="0" dirty="0" smtClean="0">
                <a:ea typeface="ＭＳ Ｐゴシック" pitchFamily="34" charset="-128"/>
              </a:rPr>
              <a:t>(Android Wear, Apple Watch, Pebble, etc.), </a:t>
            </a:r>
            <a:r>
              <a:rPr lang="en-US" b="1" baseline="0" dirty="0" smtClean="0">
                <a:ea typeface="ＭＳ Ｐゴシック" pitchFamily="34" charset="-128"/>
              </a:rPr>
              <a:t>AR Glasses </a:t>
            </a:r>
            <a:r>
              <a:rPr lang="en-US" baseline="0" dirty="0" smtClean="0">
                <a:ea typeface="ＭＳ Ｐゴシック" pitchFamily="34" charset="-128"/>
              </a:rPr>
              <a:t>(Google Glass, </a:t>
            </a:r>
            <a:r>
              <a:rPr lang="en-US" baseline="0" dirty="0" err="1" smtClean="0">
                <a:ea typeface="ＭＳ Ｐゴシック" pitchFamily="34" charset="-128"/>
              </a:rPr>
              <a:t>Vuzix</a:t>
            </a:r>
            <a:r>
              <a:rPr lang="en-US" baseline="0" dirty="0" smtClean="0">
                <a:ea typeface="ＭＳ Ｐゴシック" pitchFamily="34" charset="-128"/>
              </a:rPr>
              <a:t>, </a:t>
            </a:r>
            <a:r>
              <a:rPr lang="en-US" baseline="0" dirty="0" err="1" smtClean="0">
                <a:ea typeface="ＭＳ Ｐゴシック" pitchFamily="34" charset="-128"/>
              </a:rPr>
              <a:t>Moverio</a:t>
            </a:r>
            <a:r>
              <a:rPr lang="en-US" baseline="0" dirty="0" smtClean="0">
                <a:ea typeface="ＭＳ Ｐゴシック" pitchFamily="34" charset="-128"/>
              </a:rPr>
              <a:t>, etc.), </a:t>
            </a:r>
            <a:r>
              <a:rPr lang="en-US" b="1" baseline="0" dirty="0" smtClean="0">
                <a:ea typeface="ＭＳ Ｐゴシック" pitchFamily="34" charset="-128"/>
              </a:rPr>
              <a:t>Fitness Bands</a:t>
            </a:r>
            <a:r>
              <a:rPr lang="en-US" baseline="0" dirty="0" smtClean="0">
                <a:ea typeface="ＭＳ Ｐゴシック" pitchFamily="34" charset="-128"/>
              </a:rPr>
              <a:t>, etc.</a:t>
            </a:r>
          </a:p>
          <a:p>
            <a:pPr>
              <a:buFontTx/>
              <a:buChar char="-"/>
            </a:pPr>
            <a:r>
              <a:rPr lang="en-US" baseline="0" dirty="0" smtClean="0">
                <a:ea typeface="ＭＳ Ｐゴシック" pitchFamily="34" charset="-128"/>
              </a:rPr>
              <a:t>Simulations (</a:t>
            </a:r>
            <a:r>
              <a:rPr lang="en-US" baseline="0" dirty="0" err="1" smtClean="0">
                <a:ea typeface="ＭＳ Ｐゴシック" pitchFamily="34" charset="-128"/>
              </a:rPr>
              <a:t>LVC</a:t>
            </a:r>
            <a:r>
              <a:rPr lang="en-US" baseline="0" dirty="0" smtClean="0">
                <a:ea typeface="ＭＳ Ｐゴシック" pitchFamily="34" charset="-128"/>
              </a:rPr>
              <a:t>, Full-Scale, Desktop)</a:t>
            </a:r>
          </a:p>
          <a:p>
            <a:pPr>
              <a:buFontTx/>
              <a:buChar char="-"/>
            </a:pPr>
            <a:r>
              <a:rPr lang="en-US" baseline="0" dirty="0" smtClean="0">
                <a:ea typeface="ＭＳ Ｐゴシック" pitchFamily="34" charset="-128"/>
              </a:rPr>
              <a:t>Games (Xbox, PlayStation, Steam, </a:t>
            </a:r>
            <a:r>
              <a:rPr lang="en-US" baseline="0" dirty="0" err="1" smtClean="0">
                <a:ea typeface="ＭＳ Ｐゴシック" pitchFamily="34" charset="-128"/>
              </a:rPr>
              <a:t>etc</a:t>
            </a:r>
            <a:r>
              <a:rPr lang="en-US" baseline="0" dirty="0" smtClean="0">
                <a:ea typeface="ＭＳ Ｐゴシック" pitchFamily="34" charset="-128"/>
              </a:rPr>
              <a:t>)</a:t>
            </a:r>
          </a:p>
          <a:p>
            <a:pPr>
              <a:buFontTx/>
              <a:buChar char="-"/>
            </a:pPr>
            <a:r>
              <a:rPr lang="en-US" baseline="0" dirty="0" smtClean="0">
                <a:ea typeface="ＭＳ Ｐゴシック" pitchFamily="34" charset="-128"/>
              </a:rPr>
              <a:t>Social Media/Learning (Twitter, G+, LinkedIn, Yammer, </a:t>
            </a:r>
            <a:r>
              <a:rPr lang="en-US" baseline="0" dirty="0" err="1" smtClean="0">
                <a:ea typeface="ＭＳ Ｐゴシック" pitchFamily="34" charset="-128"/>
              </a:rPr>
              <a:t>etc</a:t>
            </a:r>
            <a:r>
              <a:rPr lang="en-US" baseline="0" dirty="0" smtClean="0">
                <a:ea typeface="ＭＳ Ｐゴシック" pitchFamily="34" charset="-128"/>
              </a:rPr>
              <a:t>)</a:t>
            </a:r>
          </a:p>
          <a:p>
            <a:pPr>
              <a:buFontTx/>
              <a:buChar char="-"/>
            </a:pPr>
            <a:r>
              <a:rPr lang="en-US" baseline="0" dirty="0" smtClean="0">
                <a:ea typeface="ＭＳ Ｐゴシック" pitchFamily="34" charset="-128"/>
              </a:rPr>
              <a:t>Virtual Reality (Oculus Rift, Samsung Gear VR, Cardboard, </a:t>
            </a:r>
            <a:r>
              <a:rPr lang="en-US" baseline="0" dirty="0" err="1" smtClean="0">
                <a:ea typeface="ＭＳ Ｐゴシック" pitchFamily="34" charset="-128"/>
              </a:rPr>
              <a:t>etc</a:t>
            </a:r>
            <a:r>
              <a:rPr lang="en-US" baseline="0" dirty="0" smtClean="0">
                <a:ea typeface="ＭＳ Ｐゴシック" pitchFamily="34" charset="-128"/>
              </a:rPr>
              <a:t>)</a:t>
            </a:r>
          </a:p>
          <a:p>
            <a:pPr>
              <a:buFontTx/>
              <a:buChar char="-"/>
            </a:pPr>
            <a:endParaRPr lang="en-US" dirty="0" smtClean="0">
              <a:ea typeface="ＭＳ Ｐゴシック" pitchFamily="34" charset="-128"/>
            </a:endParaRP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latin typeface="Calibri"/>
                <a:ea typeface="Calibri"/>
                <a:cs typeface="Calibri"/>
                <a:sym typeface="Calibri"/>
              </a:rPr>
              <a:pPr algn="r">
                <a:buSzPct val="25000"/>
              </a:pPr>
              <a:t>23</a:t>
            </a:fld>
            <a:endParaRPr lang="en-US" sz="1200">
              <a:latin typeface="Calibri"/>
              <a:ea typeface="Calibri"/>
              <a:cs typeface="Calibri"/>
              <a:sym typeface="Calibri"/>
            </a:endParaRPr>
          </a:p>
        </p:txBody>
      </p:sp>
    </p:spTree>
    <p:extLst>
      <p:ext uri="{BB962C8B-B14F-4D97-AF65-F5344CB8AC3E}">
        <p14:creationId xmlns:p14="http://schemas.microsoft.com/office/powerpoint/2010/main" xmlns="" val="831504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85800"/>
            <a:ext cx="45720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1440" tIns="45720" rIns="91440" bIns="45720" anchor="t"/>
          <a:lstStyle/>
          <a:p>
            <a:endParaRPr lang="en-US"/>
          </a:p>
        </p:txBody>
      </p:sp>
      <p:sp>
        <p:nvSpPr>
          <p:cNvPr id="4" name="Slide Number Placeholder 3"/>
          <p:cNvSpPr txBox="1">
            <a:spLocks noGrp="1"/>
          </p:cNvSpPr>
          <p:nvPr>
            <p:ph type="sldNum" sz="quarter" idx="8"/>
          </p:nvPr>
        </p:nvSpPr>
        <p:spPr>
          <a:xfrm>
            <a:off x="3884759" y="8685360"/>
            <a:ext cx="2971440" cy="456839"/>
          </a:xfrm>
        </p:spPr>
        <p:txBody>
          <a:bodyPr wrap="square" lIns="91440" tIns="45720" rIns="91440" bIns="45720"/>
          <a:lstStyle/>
          <a:p>
            <a:pPr lvl="0"/>
            <a:fld id="{0D8D09CA-B0F7-47E8-8261-A059DBA42D97}" type="slidenum">
              <a:rPr/>
              <a:pPr lvl="0"/>
              <a:t>24</a:t>
            </a:fld>
            <a:endParaRPr lang="en-US" sz="1200">
              <a:solidFill>
                <a:srgbClr val="000000"/>
              </a:solidFill>
              <a:latin typeface="+mn-lt"/>
              <a:ea typeface="+mn-ea"/>
              <a:cs typeface="+mn-cs"/>
            </a:endParaRPr>
          </a:p>
        </p:txBody>
      </p:sp>
    </p:spTree>
    <p:extLst>
      <p:ext uri="{BB962C8B-B14F-4D97-AF65-F5344CB8AC3E}">
        <p14:creationId xmlns:p14="http://schemas.microsoft.com/office/powerpoint/2010/main" xmlns="" val="31105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r>
              <a:rPr lang="en-US" b="1" dirty="0" smtClean="0"/>
              <a:t>Range Experience Acquisition Portal for Evaluation &amp; Reporting (REAPER)  </a:t>
            </a:r>
          </a:p>
          <a:p>
            <a:endParaRPr lang="en-US" b="1" dirty="0" smtClean="0"/>
          </a:p>
          <a:p>
            <a:r>
              <a:rPr lang="en-US" b="1" dirty="0" smtClean="0"/>
              <a:t>Performer:  </a:t>
            </a:r>
            <a:r>
              <a:rPr lang="en-US" b="0" dirty="0" smtClean="0"/>
              <a:t>Riptide Software, Inc.</a:t>
            </a:r>
          </a:p>
          <a:p>
            <a:endParaRPr lang="en-US" b="0" dirty="0" smtClean="0"/>
          </a:p>
          <a:p>
            <a:r>
              <a:rPr lang="en-US" b="1" dirty="0" smtClean="0"/>
              <a:t>Why: </a:t>
            </a:r>
            <a:r>
              <a:rPr lang="en-US" b="0" dirty="0" smtClean="0"/>
              <a:t>Demonstrate the use of </a:t>
            </a:r>
            <a:r>
              <a:rPr lang="en-US" b="0" dirty="0" err="1" smtClean="0"/>
              <a:t>xAPI</a:t>
            </a:r>
            <a:r>
              <a:rPr lang="en-US" b="0" dirty="0" smtClean="0"/>
              <a:t>—and its positive impact on learning—in a marksmanship environment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0000"/>
                </a:solidFill>
                <a:cs typeface="Arial" pitchFamily="34" charset="0"/>
              </a:rPr>
              <a:t>Details:</a:t>
            </a:r>
            <a:r>
              <a:rPr lang="en-US" sz="1200" b="1" dirty="0" smtClean="0">
                <a:solidFill>
                  <a:srgbClr val="000000"/>
                </a:solidFill>
                <a:cs typeface="Arial" pitchFamily="34" charset="0"/>
                <a:sym typeface="Wingdings" pitchFamily="2" charset="2"/>
              </a:rPr>
              <a:t> </a:t>
            </a:r>
            <a:r>
              <a:rPr lang="en-US" sz="1200" b="0" dirty="0" smtClean="0">
                <a:solidFill>
                  <a:srgbClr val="000000"/>
                </a:solidFill>
                <a:cs typeface="Arial" pitchFamily="34" charset="0"/>
                <a:sym typeface="Wingdings" pitchFamily="2" charset="2"/>
              </a:rPr>
              <a:t>The REAPER project demonstrated</a:t>
            </a:r>
            <a:r>
              <a:rPr lang="en-US" sz="1200" b="0" baseline="0" dirty="0" smtClean="0">
                <a:solidFill>
                  <a:srgbClr val="000000"/>
                </a:solidFill>
                <a:cs typeface="Arial" pitchFamily="34" charset="0"/>
                <a:sym typeface="Wingdings" pitchFamily="2" charset="2"/>
              </a:rPr>
              <a:t> the use of </a:t>
            </a:r>
            <a:r>
              <a:rPr lang="en-US" sz="1200" dirty="0" err="1" smtClean="0">
                <a:solidFill>
                  <a:srgbClr val="000000"/>
                </a:solidFill>
                <a:cs typeface="Arial" pitchFamily="34" charset="0"/>
                <a:sym typeface="Wingdings" pitchFamily="2" charset="2"/>
              </a:rPr>
              <a:t>xAPI</a:t>
            </a:r>
            <a:r>
              <a:rPr lang="en-US" sz="1200" dirty="0" smtClean="0">
                <a:solidFill>
                  <a:srgbClr val="000000"/>
                </a:solidFill>
                <a:cs typeface="Arial" pitchFamily="34" charset="0"/>
                <a:sym typeface="Wingdings" pitchFamily="2" charset="2"/>
              </a:rPr>
              <a:t> to collect </a:t>
            </a:r>
            <a:r>
              <a:rPr lang="en-US" dirty="0" smtClean="0"/>
              <a:t>real-time </a:t>
            </a:r>
            <a:r>
              <a:rPr lang="en-US" sz="1200" dirty="0" smtClean="0">
                <a:solidFill>
                  <a:srgbClr val="000000"/>
                </a:solidFill>
                <a:cs typeface="Arial" pitchFamily="34" charset="0"/>
                <a:sym typeface="Wingdings" pitchFamily="2" charset="2"/>
              </a:rPr>
              <a:t>performance data from a live instrumented training range. The BAA performer, </a:t>
            </a:r>
            <a:r>
              <a:rPr lang="en-US" dirty="0" smtClean="0"/>
              <a:t>Riptide, developed</a:t>
            </a:r>
            <a:r>
              <a:rPr lang="en-US" baseline="0" dirty="0" smtClean="0"/>
              <a:t> a</a:t>
            </a:r>
            <a:r>
              <a:rPr lang="en-US" dirty="0" smtClean="0"/>
              <a:t> uniform mechanism for collecting marksmanship data from instrumented live-fire (LOMAH) ranges (U.S. Army Oscar 9 Range located at Ft Benning, GA) using xAPI/LRS. This proof of concept shows the ability to aggregate data sets for analysis</a:t>
            </a:r>
            <a:r>
              <a:rPr lang="en-US" baseline="0" dirty="0" smtClean="0"/>
              <a:t> and m</a:t>
            </a:r>
            <a:r>
              <a:rPr lang="en-US" sz="1200" dirty="0" smtClean="0"/>
              <a:t>ake the data available for individual trainees, trainers, analysts, and other systems. To</a:t>
            </a:r>
            <a:r>
              <a:rPr lang="en-US" sz="1200" baseline="0" dirty="0" smtClean="0"/>
              <a:t> p</a:t>
            </a:r>
            <a:r>
              <a:rPr lang="en-US" sz="1200" dirty="0" smtClean="0"/>
              <a:t>rovide customized views of the data, for the different users, R</a:t>
            </a:r>
            <a:r>
              <a:rPr lang="en-US" dirty="0" smtClean="0"/>
              <a:t>iptide created dashboards for individual Soldiers (personalized corrective IMI), Trainers/Coaches (Individual or group views—includes ability to filter),</a:t>
            </a:r>
            <a:r>
              <a:rPr lang="en-US" baseline="0" dirty="0" smtClean="0"/>
              <a:t> Analysts (Analyze across groups or targets), and Digital Training Management System (DTMS). Ultimately, the improved real-time access to analytics improved personnel’s performance. </a:t>
            </a:r>
          </a:p>
          <a:p>
            <a:endParaRPr lang="en-US" baseline="0" dirty="0" smtClean="0"/>
          </a:p>
        </p:txBody>
      </p:sp>
      <p:sp>
        <p:nvSpPr>
          <p:cNvPr id="4" name="Slide Number Placeholder 3"/>
          <p:cNvSpPr>
            <a:spLocks noGrp="1"/>
          </p:cNvSpPr>
          <p:nvPr>
            <p:ph type="sldNum" sz="quarter" idx="10"/>
          </p:nvPr>
        </p:nvSpPr>
        <p:spPr/>
        <p:txBody>
          <a:bodyPr/>
          <a:lstStyle/>
          <a:p>
            <a:fld id="{A8118359-7BF9-4101-8A53-1800FEB18AF3}" type="slidenum">
              <a:rPr lang="en-US" smtClean="0"/>
              <a:pPr/>
              <a:t>3</a:t>
            </a:fld>
            <a:endParaRPr lang="en-US"/>
          </a:p>
        </p:txBody>
      </p:sp>
    </p:spTree>
    <p:extLst>
      <p:ext uri="{BB962C8B-B14F-4D97-AF65-F5344CB8AC3E}">
        <p14:creationId xmlns:p14="http://schemas.microsoft.com/office/powerpoint/2010/main" xmlns="" val="1068761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pPr marL="457200" marR="0" indent="-457200" algn="l" defTabSz="457200" rtl="0" eaLnBrk="0" fontAlgn="base" latinLnBrk="0" hangingPunct="0">
              <a:lnSpc>
                <a:spcPct val="100000"/>
              </a:lnSpc>
              <a:spcBef>
                <a:spcPct val="30000"/>
              </a:spcBef>
              <a:spcAft>
                <a:spcPct val="0"/>
              </a:spcAft>
              <a:buClrTx/>
              <a:buSzTx/>
              <a:buFontTx/>
              <a:buNone/>
              <a:tabLst/>
              <a:defRPr/>
            </a:pPr>
            <a:r>
              <a:rPr lang="en-US" sz="1200" dirty="0" smtClean="0">
                <a:solidFill>
                  <a:schemeClr val="bg1"/>
                </a:solidFill>
              </a:rPr>
              <a:t>Bloom, B. S. (1984). The 2 sigma problem: The search for methods of group instruction as effective as one-to-one tutoring. </a:t>
            </a:r>
            <a:r>
              <a:rPr lang="en-US" sz="1200" i="1" dirty="0" smtClean="0">
                <a:solidFill>
                  <a:schemeClr val="bg1"/>
                </a:solidFill>
              </a:rPr>
              <a:t>Educational Researcher, 13(6), p. 6.</a:t>
            </a:r>
            <a:endParaRPr lang="en-US" sz="1200" dirty="0" smtClean="0">
              <a:solidFill>
                <a:schemeClr val="bg1"/>
              </a:solidFill>
            </a:endParaRPr>
          </a:p>
          <a:p>
            <a:pPr marL="457200" indent="-457200"/>
            <a:endParaRPr lang="en-US" sz="1200" dirty="0" smtClean="0"/>
          </a:p>
          <a:p>
            <a:r>
              <a:rPr lang="en-US" sz="1200" dirty="0" smtClean="0"/>
              <a:t>From Wikipedia: </a:t>
            </a:r>
            <a:r>
              <a:rPr lang="en-US" sz="2000" b="1" i="0" u="none" strike="noStrike" kern="1200" cap="none" dirty="0" smtClean="0">
                <a:ln>
                  <a:noFill/>
                </a:ln>
                <a:effectLst/>
                <a:highlight>
                  <a:scrgbClr r="0" g="0" b="0">
                    <a:alpha val="0"/>
                  </a:scrgbClr>
                </a:highlight>
                <a:latin typeface="Liberation Sans" pitchFamily="18"/>
              </a:rPr>
              <a:t>Bloom's 2 sigma problem</a:t>
            </a:r>
            <a:r>
              <a:rPr lang="en-US" sz="2000" b="0" i="0" u="none" strike="noStrike" kern="1200" cap="none" dirty="0" smtClean="0">
                <a:ln>
                  <a:noFill/>
                </a:ln>
                <a:effectLst/>
                <a:highlight>
                  <a:scrgbClr r="0" g="0" b="0">
                    <a:alpha val="0"/>
                  </a:scrgbClr>
                </a:highlight>
                <a:latin typeface="Liberation Sans" pitchFamily="18"/>
              </a:rPr>
              <a:t> refers to an educational phenomenon observed by </a:t>
            </a:r>
            <a:r>
              <a:rPr lang="en-US" sz="2000" b="0" i="0" u="none" strike="noStrike" kern="1200" cap="none" dirty="0" smtClean="0">
                <a:ln>
                  <a:noFill/>
                </a:ln>
                <a:effectLst/>
                <a:highlight>
                  <a:scrgbClr r="0" g="0" b="0">
                    <a:alpha val="0"/>
                  </a:scrgbClr>
                </a:highlight>
                <a:latin typeface="Liberation Sans" pitchFamily="18"/>
                <a:hlinkClick r:id="rId3" tooltip="Educational psychologist"/>
              </a:rPr>
              <a:t>educational psychologist</a:t>
            </a:r>
            <a:r>
              <a:rPr lang="en-US" sz="2000" b="0" i="0" u="none" strike="noStrike" kern="1200" cap="none" dirty="0" smtClean="0">
                <a:ln>
                  <a:noFill/>
                </a:ln>
                <a:effectLst/>
                <a:highlight>
                  <a:scrgbClr r="0" g="0" b="0">
                    <a:alpha val="0"/>
                  </a:scrgbClr>
                </a:highlight>
                <a:latin typeface="Liberation Sans" pitchFamily="18"/>
              </a:rPr>
              <a:t> </a:t>
            </a:r>
            <a:r>
              <a:rPr lang="en-US" sz="2000" b="0" i="0" u="none" strike="noStrike" kern="1200" cap="none" dirty="0" smtClean="0">
                <a:ln>
                  <a:noFill/>
                </a:ln>
                <a:effectLst/>
                <a:highlight>
                  <a:scrgbClr r="0" g="0" b="0">
                    <a:alpha val="0"/>
                  </a:scrgbClr>
                </a:highlight>
                <a:latin typeface="Liberation Sans" pitchFamily="18"/>
                <a:hlinkClick r:id="rId4" tooltip="Benjamin Bloom"/>
              </a:rPr>
              <a:t>Benjamin Bloom</a:t>
            </a:r>
            <a:r>
              <a:rPr lang="en-US" sz="2000" b="0" i="0" u="none" strike="noStrike" kern="1200" cap="none" dirty="0" smtClean="0">
                <a:ln>
                  <a:noFill/>
                </a:ln>
                <a:effectLst/>
                <a:highlight>
                  <a:scrgbClr r="0" g="0" b="0">
                    <a:alpha val="0"/>
                  </a:scrgbClr>
                </a:highlight>
                <a:latin typeface="Liberation Sans" pitchFamily="18"/>
              </a:rPr>
              <a:t> and initially reported in 1984 in the journal "Educational Researcher". Bloom found that the </a:t>
            </a:r>
            <a:r>
              <a:rPr lang="en-US" sz="2000" b="1" i="0" u="none" strike="noStrike" kern="1200" cap="none" dirty="0" smtClean="0">
                <a:ln>
                  <a:noFill/>
                </a:ln>
                <a:effectLst/>
                <a:highlight>
                  <a:scrgbClr r="0" g="0" b="0">
                    <a:alpha val="0"/>
                  </a:scrgbClr>
                </a:highlight>
                <a:latin typeface="Liberation Sans" pitchFamily="18"/>
              </a:rPr>
              <a:t>average student</a:t>
            </a:r>
            <a:r>
              <a:rPr lang="en-US" sz="2000" b="0" i="0" u="none" strike="noStrike" kern="1200" cap="none" dirty="0" smtClean="0">
                <a:ln>
                  <a:noFill/>
                </a:ln>
                <a:effectLst/>
                <a:highlight>
                  <a:scrgbClr r="0" g="0" b="0">
                    <a:alpha val="0"/>
                  </a:scrgbClr>
                </a:highlight>
                <a:latin typeface="Liberation Sans" pitchFamily="18"/>
              </a:rPr>
              <a:t> tutored </a:t>
            </a:r>
            <a:r>
              <a:rPr lang="en-US" sz="2000" b="1" i="0" u="none" strike="noStrike" kern="1200" cap="none" dirty="0" smtClean="0">
                <a:ln>
                  <a:noFill/>
                </a:ln>
                <a:effectLst/>
                <a:highlight>
                  <a:scrgbClr r="0" g="0" b="0">
                    <a:alpha val="0"/>
                  </a:scrgbClr>
                </a:highlight>
                <a:latin typeface="Liberation Sans" pitchFamily="18"/>
              </a:rPr>
              <a:t>one-to-one</a:t>
            </a:r>
            <a:r>
              <a:rPr lang="en-US" sz="2000" b="0" i="0" u="none" strike="noStrike" kern="1200" cap="none" dirty="0" smtClean="0">
                <a:ln>
                  <a:noFill/>
                </a:ln>
                <a:effectLst/>
                <a:highlight>
                  <a:scrgbClr r="0" g="0" b="0">
                    <a:alpha val="0"/>
                  </a:scrgbClr>
                </a:highlight>
                <a:latin typeface="Liberation Sans" pitchFamily="18"/>
              </a:rPr>
              <a:t> using </a:t>
            </a:r>
            <a:r>
              <a:rPr lang="en-US" sz="2000" b="0" i="0" u="none" strike="noStrike" kern="1200" cap="none" dirty="0" smtClean="0">
                <a:ln>
                  <a:noFill/>
                </a:ln>
                <a:effectLst/>
                <a:highlight>
                  <a:scrgbClr r="0" g="0" b="0">
                    <a:alpha val="0"/>
                  </a:scrgbClr>
                </a:highlight>
                <a:latin typeface="Liberation Sans" pitchFamily="18"/>
                <a:hlinkClick r:id="rId5" tooltip="Mastery learning"/>
              </a:rPr>
              <a:t>mastery learning</a:t>
            </a:r>
            <a:r>
              <a:rPr lang="en-US" sz="2000" b="0" i="0" u="none" strike="noStrike" kern="1200" cap="none" dirty="0" smtClean="0">
                <a:ln>
                  <a:noFill/>
                </a:ln>
                <a:effectLst/>
                <a:highlight>
                  <a:scrgbClr r="0" g="0" b="0">
                    <a:alpha val="0"/>
                  </a:scrgbClr>
                </a:highlight>
                <a:latin typeface="Liberation Sans" pitchFamily="18"/>
              </a:rPr>
              <a:t> techniques performed two </a:t>
            </a:r>
            <a:r>
              <a:rPr lang="en-US" sz="2000" b="0" i="0" u="none" strike="noStrike" kern="1200" cap="none" dirty="0" smtClean="0">
                <a:ln>
                  <a:noFill/>
                </a:ln>
                <a:effectLst/>
                <a:highlight>
                  <a:scrgbClr r="0" g="0" b="0">
                    <a:alpha val="0"/>
                  </a:scrgbClr>
                </a:highlight>
                <a:latin typeface="Liberation Sans" pitchFamily="18"/>
                <a:hlinkClick r:id="rId6" tooltip="Standard deviation"/>
              </a:rPr>
              <a:t>standard deviations</a:t>
            </a:r>
            <a:r>
              <a:rPr lang="en-US" sz="2000" b="0" i="0" u="none" strike="noStrike" kern="1200" cap="none" dirty="0" smtClean="0">
                <a:ln>
                  <a:noFill/>
                </a:ln>
                <a:effectLst/>
                <a:highlight>
                  <a:scrgbClr r="0" g="0" b="0">
                    <a:alpha val="0"/>
                  </a:scrgbClr>
                </a:highlight>
                <a:latin typeface="Liberation Sans" pitchFamily="18"/>
              </a:rPr>
              <a:t> better than students who learn via conventional instructional methods</a:t>
            </a:r>
            <a:r>
              <a:rPr lang="en-US" sz="2000" b="0" i="0" u="none" strike="noStrike" kern="1200" cap="none" baseline="30000" dirty="0" smtClean="0">
                <a:ln>
                  <a:noFill/>
                </a:ln>
                <a:effectLst/>
                <a:highlight>
                  <a:scrgbClr r="0" g="0" b="0">
                    <a:alpha val="0"/>
                  </a:scrgbClr>
                </a:highlight>
                <a:latin typeface="Liberation Sans" pitchFamily="18"/>
                <a:hlinkClick r:id="rId7"/>
              </a:rPr>
              <a:t>[1]</a:t>
            </a:r>
            <a:r>
              <a:rPr lang="en-US" sz="2000" b="0" i="0" u="none" strike="noStrike" kern="1200" cap="none" dirty="0" smtClean="0">
                <a:ln>
                  <a:noFill/>
                </a:ln>
                <a:effectLst/>
                <a:highlight>
                  <a:scrgbClr r="0" g="0" b="0">
                    <a:alpha val="0"/>
                  </a:scrgbClr>
                </a:highlight>
                <a:latin typeface="Liberation Sans" pitchFamily="18"/>
              </a:rPr>
              <a:t>—that is, "the average tutored student was above 98% of the students in the control class".</a:t>
            </a:r>
            <a:r>
              <a:rPr lang="en-US" sz="2000" b="0" i="0" u="none" strike="noStrike" kern="1200" cap="none" baseline="30000" dirty="0" smtClean="0">
                <a:ln>
                  <a:noFill/>
                </a:ln>
                <a:effectLst/>
                <a:highlight>
                  <a:scrgbClr r="0" g="0" b="0">
                    <a:alpha val="0"/>
                  </a:scrgbClr>
                </a:highlight>
                <a:latin typeface="Liberation Sans" pitchFamily="18"/>
                <a:hlinkClick r:id="rId7"/>
              </a:rPr>
              <a:t>[2]</a:t>
            </a:r>
            <a:r>
              <a:rPr lang="en-US" sz="2000" b="0" i="0" u="none" strike="noStrike" kern="1200" cap="none" dirty="0" smtClean="0">
                <a:ln>
                  <a:noFill/>
                </a:ln>
                <a:effectLst/>
                <a:highlight>
                  <a:scrgbClr r="0" g="0" b="0">
                    <a:alpha val="0"/>
                  </a:scrgbClr>
                </a:highlight>
                <a:latin typeface="Liberation Sans" pitchFamily="18"/>
              </a:rPr>
              <a:t> Additionally, the variation of the students' achievement changed: "about 90% of the tutored students ... attained the level of summative achievement reached by only the highest 20%" of the control class.</a:t>
            </a:r>
            <a:r>
              <a:rPr lang="en-US" sz="2000" b="0" i="0" u="none" strike="noStrike" kern="1200" cap="none" baseline="30000" dirty="0" smtClean="0">
                <a:ln>
                  <a:noFill/>
                </a:ln>
                <a:effectLst/>
                <a:highlight>
                  <a:scrgbClr r="0" g="0" b="0">
                    <a:alpha val="0"/>
                  </a:scrgbClr>
                </a:highlight>
                <a:latin typeface="Liberation Sans" pitchFamily="18"/>
                <a:hlinkClick r:id="rId7"/>
              </a:rPr>
              <a:t>[3]</a:t>
            </a:r>
            <a:r>
              <a:rPr lang="en-US" sz="2000" b="0" i="0" u="none" strike="noStrike" kern="1200" cap="none" dirty="0" smtClean="0">
                <a:ln>
                  <a:noFill/>
                </a:ln>
                <a:effectLst/>
                <a:highlight>
                  <a:scrgbClr r="0" g="0" b="0">
                    <a:alpha val="0"/>
                  </a:scrgbClr>
                </a:highlight>
                <a:latin typeface="Liberation Sans" pitchFamily="18"/>
              </a:rPr>
              <a:t> Bloom's graduate students J. </a:t>
            </a:r>
            <a:r>
              <a:rPr lang="en-US" sz="2000" b="0" i="0" u="none" strike="noStrike" kern="1200" cap="none" dirty="0" err="1" smtClean="0">
                <a:ln>
                  <a:noFill/>
                </a:ln>
                <a:effectLst/>
                <a:highlight>
                  <a:scrgbClr r="0" g="0" b="0">
                    <a:alpha val="0"/>
                  </a:scrgbClr>
                </a:highlight>
                <a:latin typeface="Liberation Sans" pitchFamily="18"/>
              </a:rPr>
              <a:t>Anania</a:t>
            </a:r>
            <a:r>
              <a:rPr lang="en-US" sz="2000" b="0" i="0" u="none" strike="noStrike" kern="1200" cap="none" dirty="0" smtClean="0">
                <a:ln>
                  <a:noFill/>
                </a:ln>
                <a:effectLst/>
                <a:highlight>
                  <a:scrgbClr r="0" g="0" b="0">
                    <a:alpha val="0"/>
                  </a:scrgbClr>
                </a:highlight>
                <a:latin typeface="Liberation Sans" pitchFamily="18"/>
              </a:rPr>
              <a:t> and A. J. Burke conducted studies of this effect at different grade levels and in different schools, observing students with "great differences in cognitive achievement, attitudes, and academic self-concept".</a:t>
            </a:r>
            <a:r>
              <a:rPr lang="en-US" sz="2000" b="0" i="0" u="none" strike="noStrike" kern="1200" cap="none" baseline="30000" dirty="0" smtClean="0">
                <a:ln>
                  <a:noFill/>
                </a:ln>
                <a:effectLst/>
                <a:highlight>
                  <a:scrgbClr r="0" g="0" b="0">
                    <a:alpha val="0"/>
                  </a:scrgbClr>
                </a:highlight>
                <a:latin typeface="Liberation Sans" pitchFamily="18"/>
                <a:hlinkClick r:id="rId7"/>
              </a:rPr>
              <a:t>[4]</a:t>
            </a:r>
            <a:endParaRPr lang="en-US" sz="2000" b="0" i="0" u="none" strike="noStrike" kern="1200" cap="none" dirty="0" smtClean="0">
              <a:ln>
                <a:noFill/>
              </a:ln>
              <a:effectLst/>
              <a:highlight>
                <a:scrgbClr r="0" g="0" b="0">
                  <a:alpha val="0"/>
                </a:scrgbClr>
              </a:highlight>
              <a:latin typeface="Liberation Sans" pitchFamily="18"/>
            </a:endParaRPr>
          </a:p>
          <a:p>
            <a:r>
              <a:rPr lang="en-US" sz="2000" b="0" i="0" u="none" strike="noStrike" kern="1200" cap="none" dirty="0" smtClean="0">
                <a:ln>
                  <a:noFill/>
                </a:ln>
                <a:effectLst/>
                <a:highlight>
                  <a:scrgbClr r="0" g="0" b="0">
                    <a:alpha val="0"/>
                  </a:scrgbClr>
                </a:highlight>
                <a:latin typeface="Liberation Sans" pitchFamily="18"/>
              </a:rPr>
              <a:t/>
            </a:r>
            <a:br>
              <a:rPr lang="en-US" sz="2000" b="0" i="0" u="none" strike="noStrike" kern="1200" cap="none" dirty="0" smtClean="0">
                <a:ln>
                  <a:noFill/>
                </a:ln>
                <a:effectLst/>
                <a:highlight>
                  <a:scrgbClr r="0" g="0" b="0">
                    <a:alpha val="0"/>
                  </a:scrgbClr>
                </a:highlight>
                <a:latin typeface="Liberation Sans" pitchFamily="18"/>
              </a:rPr>
            </a:br>
            <a:r>
              <a:rPr lang="en-US" sz="2000" b="0" i="0" u="none" strike="noStrike" kern="1200" cap="none" dirty="0" smtClean="0">
                <a:ln>
                  <a:noFill/>
                </a:ln>
                <a:effectLst/>
                <a:highlight>
                  <a:scrgbClr r="0" g="0" b="0">
                    <a:alpha val="0"/>
                  </a:scrgbClr>
                </a:highlight>
                <a:latin typeface="Liberation Sans" pitchFamily="18"/>
              </a:rPr>
              <a:t>https://en.wikipedia.org/wiki/Bloom%27s_2_Sigma_Problem </a:t>
            </a:r>
            <a:endParaRPr lang="en-US" sz="1200" dirty="0" smtClean="0"/>
          </a:p>
          <a:p>
            <a:pPr marL="457200" indent="-457200"/>
            <a:endParaRPr lang="en-US" sz="1200" dirty="0" smtClean="0"/>
          </a:p>
          <a:p>
            <a:pPr marL="457200" indent="-457200"/>
            <a:endParaRPr lang="en-US" sz="1200" dirty="0" smtClean="0"/>
          </a:p>
          <a:p>
            <a:pPr marL="457200" indent="-457200"/>
            <a:r>
              <a:rPr lang="en-US" sz="1200" dirty="0" smtClean="0"/>
              <a:t>See also: </a:t>
            </a:r>
          </a:p>
          <a:p>
            <a:pPr marL="457200" indent="-457200"/>
            <a:r>
              <a:rPr lang="en-US" sz="1200" dirty="0" err="1" smtClean="0"/>
              <a:t>Lesgold</a:t>
            </a:r>
            <a:r>
              <a:rPr lang="en-US" sz="1200" dirty="0" smtClean="0"/>
              <a:t>, A., </a:t>
            </a:r>
            <a:r>
              <a:rPr lang="en-US" sz="1200" dirty="0" err="1" smtClean="0"/>
              <a:t>Lajoie</a:t>
            </a:r>
            <a:r>
              <a:rPr lang="en-US" sz="1200" dirty="0" smtClean="0"/>
              <a:t>, S., </a:t>
            </a:r>
            <a:r>
              <a:rPr lang="en-US" sz="1200" dirty="0" err="1" smtClean="0"/>
              <a:t>Bunzo</a:t>
            </a:r>
            <a:r>
              <a:rPr lang="en-US" sz="1200" dirty="0" smtClean="0"/>
              <a:t>, M., &amp; </a:t>
            </a:r>
            <a:r>
              <a:rPr lang="en-US" sz="1200" dirty="0" err="1" smtClean="0"/>
              <a:t>Eggan</a:t>
            </a:r>
            <a:r>
              <a:rPr lang="en-US" sz="1200" dirty="0" smtClean="0"/>
              <a:t>, G. (1988). </a:t>
            </a:r>
            <a:r>
              <a:rPr lang="en-US" sz="1200" i="1" dirty="0" smtClean="0"/>
              <a:t>SHERLOCK: A coached practice environment for an electronics troubleshooting job.</a:t>
            </a:r>
            <a:r>
              <a:rPr lang="en-US" sz="1200" dirty="0" smtClean="0"/>
              <a:t> In </a:t>
            </a:r>
            <a:r>
              <a:rPr lang="en-US" sz="1200" i="1" dirty="0" smtClean="0"/>
              <a:t>Computer assisted instruction and intelligent tutoring systems. </a:t>
            </a:r>
            <a:r>
              <a:rPr lang="en-US" sz="1200" dirty="0" smtClean="0"/>
              <a:t>Hillsdale, NJ: Lawrence Erlbaum.</a:t>
            </a:r>
            <a:endParaRPr lang="en-US" sz="1200" i="1" dirty="0" smtClean="0"/>
          </a:p>
          <a:p>
            <a:pPr marL="457200" indent="-457200"/>
            <a:r>
              <a:rPr lang="en-US" sz="1200" dirty="0" err="1" smtClean="0"/>
              <a:t>Luckin</a:t>
            </a:r>
            <a:r>
              <a:rPr lang="en-US" sz="1200" dirty="0" smtClean="0"/>
              <a:t>, R., &amp; du </a:t>
            </a:r>
            <a:r>
              <a:rPr lang="en-US" sz="1200" dirty="0" err="1" smtClean="0"/>
              <a:t>Boulay</a:t>
            </a:r>
            <a:r>
              <a:rPr lang="en-US" sz="1200" dirty="0" smtClean="0"/>
              <a:t>, B. (1999). Ecolab: The development and evaluation of a </a:t>
            </a:r>
            <a:r>
              <a:rPr lang="en-US" sz="1200" dirty="0" err="1" smtClean="0"/>
              <a:t>Vygotskian</a:t>
            </a:r>
            <a:r>
              <a:rPr lang="en-US" sz="1200" dirty="0" smtClean="0"/>
              <a:t> design framework. </a:t>
            </a:r>
            <a:r>
              <a:rPr lang="en-US" sz="1200" i="1" dirty="0" smtClean="0"/>
              <a:t>International Journal of Artificial Intelligence in Education, 10(2), 198–220.</a:t>
            </a:r>
          </a:p>
          <a:p>
            <a:pPr marL="457200" indent="-457200"/>
            <a:r>
              <a:rPr lang="en-US" sz="1200" dirty="0" err="1" smtClean="0"/>
              <a:t>VanLehn</a:t>
            </a:r>
            <a:r>
              <a:rPr lang="en-US" sz="1200" dirty="0" smtClean="0"/>
              <a:t>, K., Lynch, C., Schulze, K., Shapiro, J. A., Shelby, R., Taylor, L., et al. (2005). The Andes physics tutoring system: Lessons learned. </a:t>
            </a:r>
            <a:r>
              <a:rPr lang="en-US" sz="1200" i="1" dirty="0" smtClean="0"/>
              <a:t>International Journal of Artificial Intelligence and Education, 15(3), 147–204.</a:t>
            </a:r>
          </a:p>
          <a:p>
            <a:endParaRPr lang="en-US" dirty="0"/>
          </a:p>
        </p:txBody>
      </p:sp>
      <p:sp>
        <p:nvSpPr>
          <p:cNvPr id="4" name="Date Placeholder 3"/>
          <p:cNvSpPr>
            <a:spLocks noGrp="1"/>
          </p:cNvSpPr>
          <p:nvPr>
            <p:ph type="dt" idx="10"/>
          </p:nvPr>
        </p:nvSpPr>
        <p:spPr/>
        <p:txBody>
          <a:bodyPr/>
          <a:lstStyle/>
          <a:p>
            <a:pPr>
              <a:defRPr/>
            </a:pPr>
            <a:fld id="{C40ACAA0-B762-4ED5-9C42-85ED2F04BEF8}" type="datetime6">
              <a:rPr lang="en-US" smtClean="0"/>
              <a:pPr>
                <a:defRPr/>
              </a:pPr>
              <a:t>October 16</a:t>
            </a:fld>
            <a:endParaRPr lang="en-US"/>
          </a:p>
        </p:txBody>
      </p:sp>
      <p:sp>
        <p:nvSpPr>
          <p:cNvPr id="5" name="Slide Number Placeholder 4"/>
          <p:cNvSpPr>
            <a:spLocks noGrp="1"/>
          </p:cNvSpPr>
          <p:nvPr>
            <p:ph type="sldNum" sz="quarter" idx="11"/>
          </p:nvPr>
        </p:nvSpPr>
        <p:spPr/>
        <p:txBody>
          <a:bodyPr/>
          <a:lstStyle/>
          <a:p>
            <a:pPr>
              <a:defRPr/>
            </a:pPr>
            <a:fld id="{A802DF9A-598A-4F7F-A5E9-BC1F844384CE}" type="slidenum">
              <a:rPr lang="en-US" smtClean="0"/>
              <a:pPr>
                <a:defRPr/>
              </a:pPr>
              <a:t>5</a:t>
            </a:fld>
            <a:endParaRPr lang="en-US"/>
          </a:p>
        </p:txBody>
      </p:sp>
    </p:spTree>
    <p:extLst>
      <p:ext uri="{BB962C8B-B14F-4D97-AF65-F5344CB8AC3E}">
        <p14:creationId xmlns:p14="http://schemas.microsoft.com/office/powerpoint/2010/main" xmlns="" val="2966383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8F9F2838-8FA1-4BFF-8653-9F27B290F4CA}" type="slidenum">
              <a:rPr lang="en-US" smtClean="0"/>
              <a:pPr lvl="0"/>
              <a:t>6</a:t>
            </a:fld>
            <a:endParaRPr lang="en-US"/>
          </a:p>
        </p:txBody>
      </p:sp>
    </p:spTree>
    <p:extLst>
      <p:ext uri="{BB962C8B-B14F-4D97-AF65-F5344CB8AC3E}">
        <p14:creationId xmlns:p14="http://schemas.microsoft.com/office/powerpoint/2010/main" xmlns="" val="37541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pPr algn="l"/>
            <a:r>
              <a:rPr lang="en-US" sz="2000" b="1" dirty="0" smtClean="0">
                <a:solidFill>
                  <a:srgbClr val="FFC000"/>
                </a:solidFill>
              </a:rPr>
              <a:t>from </a:t>
            </a:r>
            <a:r>
              <a:rPr lang="en-US" sz="2000" b="1" dirty="0" err="1" smtClean="0">
                <a:solidFill>
                  <a:srgbClr val="FFC000"/>
                </a:solidFill>
              </a:rPr>
              <a:t>Kulik</a:t>
            </a:r>
            <a:r>
              <a:rPr lang="en-US" sz="2000" b="1" dirty="0" smtClean="0">
                <a:solidFill>
                  <a:srgbClr val="FFC000"/>
                </a:solidFill>
              </a:rPr>
              <a:t> &amp; Fletcher (2015) Meta-Analysis of 50 studies: </a:t>
            </a:r>
          </a:p>
          <a:p>
            <a:pPr algn="l"/>
            <a:endParaRPr lang="en-US" sz="2000" b="0" i="0" u="none" strike="noStrike" kern="1200" cap="none" baseline="0" dirty="0" smtClean="0">
              <a:ln>
                <a:noFill/>
              </a:ln>
              <a:highlight>
                <a:scrgbClr r="0" g="0" b="0">
                  <a:alpha val="0"/>
                </a:scrgbClr>
              </a:highlight>
              <a:latin typeface="Liberation Sans" pitchFamily="18"/>
            </a:endParaRPr>
          </a:p>
          <a:p>
            <a:pPr algn="l"/>
            <a:r>
              <a:rPr lang="en-US" sz="2000" b="0" i="0" u="none" strike="noStrike" kern="1200" cap="none" baseline="0" dirty="0" smtClean="0">
                <a:ln>
                  <a:noFill/>
                </a:ln>
                <a:highlight>
                  <a:scrgbClr r="0" g="0" b="0">
                    <a:alpha val="0"/>
                  </a:scrgbClr>
                </a:highlight>
                <a:latin typeface="Liberation Sans" pitchFamily="18"/>
              </a:rPr>
              <a:t>Computer tutoring is a late development in the long history of tutoring in education.</a:t>
            </a:r>
          </a:p>
          <a:p>
            <a:pPr algn="l"/>
            <a:r>
              <a:rPr lang="en-US" sz="2000" b="0" i="0" u="none" strike="noStrike" kern="1200" cap="none" baseline="0" dirty="0" smtClean="0">
                <a:ln>
                  <a:noFill/>
                </a:ln>
                <a:highlight>
                  <a:scrgbClr r="0" g="0" b="0">
                    <a:alpha val="0"/>
                  </a:scrgbClr>
                </a:highlight>
                <a:latin typeface="Liberation Sans" pitchFamily="18"/>
              </a:rPr>
              <a:t>Whereas human tutoring has been used in schools for 2,500 years—or for</a:t>
            </a:r>
          </a:p>
          <a:p>
            <a:pPr algn="l"/>
            <a:r>
              <a:rPr lang="en-US" sz="2000" b="0" i="0" u="none" strike="noStrike" kern="1200" cap="none" baseline="0" dirty="0" smtClean="0">
                <a:ln>
                  <a:noFill/>
                </a:ln>
                <a:highlight>
                  <a:scrgbClr r="0" g="0" b="0">
                    <a:alpha val="0"/>
                  </a:scrgbClr>
                </a:highlight>
                <a:latin typeface="Liberation Sans" pitchFamily="18"/>
              </a:rPr>
              <a:t>as long as schools have existed—computer tutoring is largely a product of the past</a:t>
            </a:r>
          </a:p>
          <a:p>
            <a:pPr algn="l"/>
            <a:r>
              <a:rPr lang="en-US" sz="2000" b="0" i="0" u="none" strike="noStrike" kern="1200" cap="none" baseline="0" dirty="0" smtClean="0">
                <a:ln>
                  <a:noFill/>
                </a:ln>
                <a:highlight>
                  <a:scrgbClr r="0" g="0" b="0">
                    <a:alpha val="0"/>
                  </a:scrgbClr>
                </a:highlight>
                <a:latin typeface="Liberation Sans" pitchFamily="18"/>
              </a:rPr>
              <a:t>half century. The first computer tutoring systems to be used in school classrooms</a:t>
            </a:r>
          </a:p>
          <a:p>
            <a:pPr algn="l"/>
            <a:r>
              <a:rPr lang="en-US" sz="2000" b="0" i="0" u="none" strike="noStrike" kern="1200" cap="none" baseline="0" dirty="0" smtClean="0">
                <a:ln>
                  <a:noFill/>
                </a:ln>
                <a:highlight>
                  <a:scrgbClr r="0" g="0" b="0">
                    <a:alpha val="0"/>
                  </a:scrgbClr>
                </a:highlight>
                <a:latin typeface="Liberation Sans" pitchFamily="18"/>
              </a:rPr>
              <a:t>(e.g., R. C. Atkinson, 1968; </a:t>
            </a:r>
            <a:r>
              <a:rPr lang="en-US" sz="2000" b="0" i="0" u="none" strike="noStrike" kern="1200" cap="none" baseline="0" dirty="0" err="1" smtClean="0">
                <a:ln>
                  <a:noFill/>
                </a:ln>
                <a:highlight>
                  <a:scrgbClr r="0" g="0" b="0">
                    <a:alpha val="0"/>
                  </a:scrgbClr>
                </a:highlight>
                <a:latin typeface="Liberation Sans" pitchFamily="18"/>
              </a:rPr>
              <a:t>Suppes</a:t>
            </a:r>
            <a:r>
              <a:rPr lang="en-US" sz="2000" b="0" i="0" u="none" strike="noStrike" kern="1200" cap="none" baseline="0" dirty="0" smtClean="0">
                <a:ln>
                  <a:noFill/>
                </a:ln>
                <a:highlight>
                  <a:scrgbClr r="0" g="0" b="0">
                    <a:alpha val="0"/>
                  </a:scrgbClr>
                </a:highlight>
                <a:latin typeface="Liberation Sans" pitchFamily="18"/>
              </a:rPr>
              <a:t> &amp; Morningstar, 1969) showed the influence</a:t>
            </a:r>
          </a:p>
          <a:p>
            <a:pPr algn="l"/>
            <a:r>
              <a:rPr lang="en-US" sz="2000" b="0" i="0" u="none" strike="noStrike" kern="1200" cap="none" baseline="0" dirty="0" smtClean="0">
                <a:ln>
                  <a:noFill/>
                </a:ln>
                <a:highlight>
                  <a:scrgbClr r="0" g="0" b="0">
                    <a:alpha val="0"/>
                  </a:scrgbClr>
                </a:highlight>
                <a:latin typeface="Liberation Sans" pitchFamily="18"/>
              </a:rPr>
              <a:t>of the programmed instruction movement of the time: They presented instruction</a:t>
            </a:r>
          </a:p>
          <a:p>
            <a:pPr algn="l"/>
            <a:r>
              <a:rPr lang="en-US" sz="2000" b="0" i="0" u="none" strike="noStrike" kern="1200" cap="none" baseline="0" dirty="0" smtClean="0">
                <a:ln>
                  <a:noFill/>
                </a:ln>
                <a:highlight>
                  <a:scrgbClr r="0" g="0" b="0">
                    <a:alpha val="0"/>
                  </a:scrgbClr>
                </a:highlight>
                <a:latin typeface="Liberation Sans" pitchFamily="18"/>
              </a:rPr>
              <a:t>in short segments or frames, asked questions frequently during instruction, and</a:t>
            </a:r>
          </a:p>
          <a:p>
            <a:pPr algn="l"/>
            <a:r>
              <a:rPr lang="en-US" sz="2000" b="0" i="0" u="none" strike="noStrike" kern="1200" cap="none" baseline="0" dirty="0" smtClean="0">
                <a:ln>
                  <a:noFill/>
                </a:ln>
                <a:highlight>
                  <a:scrgbClr r="0" g="0" b="0">
                    <a:alpha val="0"/>
                  </a:scrgbClr>
                </a:highlight>
                <a:latin typeface="Liberation Sans" pitchFamily="18"/>
              </a:rPr>
              <a:t>provided immediate feedback on answers (Crowder, 1959; Skinner, 1958). A different</a:t>
            </a:r>
          </a:p>
          <a:p>
            <a:pPr algn="l"/>
            <a:r>
              <a:rPr lang="en-US" sz="2000" b="0" i="0" u="none" strike="noStrike" kern="1200" cap="none" baseline="0" dirty="0" smtClean="0">
                <a:ln>
                  <a:noFill/>
                </a:ln>
                <a:highlight>
                  <a:scrgbClr r="0" g="0" b="0">
                    <a:alpha val="0"/>
                  </a:scrgbClr>
                </a:highlight>
                <a:latin typeface="Liberation Sans" pitchFamily="18"/>
              </a:rPr>
              <a:t>type of computer tutoring system appeared in research laboratories and classrooms during the 1970s and 1980s (e.g., </a:t>
            </a:r>
            <a:r>
              <a:rPr lang="en-US" sz="2000" b="0" i="0" u="none" strike="noStrike" kern="1200" cap="none" baseline="0" dirty="0" err="1" smtClean="0">
                <a:ln>
                  <a:noFill/>
                </a:ln>
                <a:highlight>
                  <a:scrgbClr r="0" g="0" b="0">
                    <a:alpha val="0"/>
                  </a:scrgbClr>
                </a:highlight>
                <a:latin typeface="Liberation Sans" pitchFamily="18"/>
              </a:rPr>
              <a:t>Carbonell</a:t>
            </a:r>
            <a:r>
              <a:rPr lang="en-US" sz="2000" b="0" i="0" u="none" strike="noStrike" kern="1200" cap="none" baseline="0" dirty="0" smtClean="0">
                <a:ln>
                  <a:noFill/>
                </a:ln>
                <a:highlight>
                  <a:scrgbClr r="0" g="0" b="0">
                    <a:alpha val="0"/>
                  </a:scrgbClr>
                </a:highlight>
                <a:latin typeface="Liberation Sans" pitchFamily="18"/>
              </a:rPr>
              <a:t>, 1970; Fletcher, 1985;</a:t>
            </a:r>
          </a:p>
          <a:p>
            <a:pPr algn="l"/>
            <a:r>
              <a:rPr lang="en-US" sz="2000" b="0" i="0" u="none" strike="noStrike" kern="1200" cap="none" baseline="0" dirty="0" err="1" smtClean="0">
                <a:ln>
                  <a:noFill/>
                </a:ln>
                <a:highlight>
                  <a:scrgbClr r="0" g="0" b="0">
                    <a:alpha val="0"/>
                  </a:scrgbClr>
                </a:highlight>
                <a:latin typeface="Liberation Sans" pitchFamily="18"/>
              </a:rPr>
              <a:t>Sleeman</a:t>
            </a:r>
            <a:r>
              <a:rPr lang="en-US" sz="2000" b="0" i="0" u="none" strike="noStrike" kern="1200" cap="none" baseline="0" dirty="0" smtClean="0">
                <a:ln>
                  <a:noFill/>
                </a:ln>
                <a:highlight>
                  <a:scrgbClr r="0" g="0" b="0">
                    <a:alpha val="0"/>
                  </a:scrgbClr>
                </a:highlight>
                <a:latin typeface="Liberation Sans" pitchFamily="18"/>
              </a:rPr>
              <a:t> &amp; Brown, 1982). Grounded in artificial intelligence concepts and cognitive</a:t>
            </a:r>
          </a:p>
          <a:p>
            <a:pPr algn="l"/>
            <a:r>
              <a:rPr lang="en-US" sz="2000" b="0" i="0" u="none" strike="noStrike" kern="1200" cap="none" baseline="0" dirty="0" smtClean="0">
                <a:ln>
                  <a:noFill/>
                </a:ln>
                <a:highlight>
                  <a:scrgbClr r="0" g="0" b="0">
                    <a:alpha val="0"/>
                  </a:scrgbClr>
                </a:highlight>
                <a:latin typeface="Liberation Sans" pitchFamily="18"/>
              </a:rPr>
              <a:t>theory, these newer systems guided learners through each step of a problem</a:t>
            </a:r>
          </a:p>
          <a:p>
            <a:pPr algn="l"/>
            <a:r>
              <a:rPr lang="en-US" sz="2000" b="0" i="0" u="none" strike="noStrike" kern="1200" cap="none" baseline="0" dirty="0" smtClean="0">
                <a:ln>
                  <a:noFill/>
                </a:ln>
                <a:highlight>
                  <a:scrgbClr r="0" g="0" b="0">
                    <a:alpha val="0"/>
                  </a:scrgbClr>
                </a:highlight>
                <a:latin typeface="Liberation Sans" pitchFamily="18"/>
              </a:rPr>
              <a:t>solution by creating hints and feedback as needed from expert-knowledge databases.</a:t>
            </a:r>
          </a:p>
          <a:p>
            <a:pPr algn="l"/>
            <a:r>
              <a:rPr lang="en-US" sz="2000" b="0" i="0" u="none" strike="noStrike" kern="1200" cap="none" baseline="0" dirty="0" smtClean="0">
                <a:ln>
                  <a:noFill/>
                </a:ln>
                <a:highlight>
                  <a:scrgbClr r="0" g="0" b="0">
                    <a:alpha val="0"/>
                  </a:scrgbClr>
                </a:highlight>
                <a:latin typeface="Liberation Sans" pitchFamily="18"/>
              </a:rPr>
              <a:t>The first-generation computer tutors have been given the retronym </a:t>
            </a:r>
            <a:r>
              <a:rPr lang="en-US" sz="2000" b="0" i="1" u="none" strike="noStrike" kern="1200" cap="none" baseline="0" dirty="0" smtClean="0">
                <a:ln>
                  <a:noFill/>
                </a:ln>
                <a:highlight>
                  <a:scrgbClr r="0" g="0" b="0">
                    <a:alpha val="0"/>
                  </a:scrgbClr>
                </a:highlight>
                <a:latin typeface="Liberation Sans" pitchFamily="18"/>
              </a:rPr>
              <a:t>CAI</a:t>
            </a:r>
          </a:p>
          <a:p>
            <a:pPr algn="l"/>
            <a:r>
              <a:rPr lang="en-US" sz="2000" b="0" i="1" u="none" strike="noStrike" kern="1200" cap="none" baseline="0" dirty="0" smtClean="0">
                <a:ln>
                  <a:noFill/>
                </a:ln>
                <a:highlight>
                  <a:scrgbClr r="0" g="0" b="0">
                    <a:alpha val="0"/>
                  </a:scrgbClr>
                </a:highlight>
                <a:latin typeface="Liberation Sans" pitchFamily="18"/>
              </a:rPr>
              <a:t>tutors </a:t>
            </a:r>
            <a:r>
              <a:rPr lang="en-US" sz="2000" b="0" i="0" u="none" strike="noStrike" kern="1200" cap="none" baseline="0" dirty="0" smtClean="0">
                <a:ln>
                  <a:noFill/>
                </a:ln>
                <a:highlight>
                  <a:scrgbClr r="0" g="0" b="0">
                    <a:alpha val="0"/>
                  </a:scrgbClr>
                </a:highlight>
                <a:latin typeface="Liberation Sans" pitchFamily="18"/>
              </a:rPr>
              <a:t>(for </a:t>
            </a:r>
            <a:r>
              <a:rPr lang="en-US" sz="2000" b="0" i="1" u="none" strike="noStrike" kern="1200" cap="none" baseline="0" dirty="0" smtClean="0">
                <a:ln>
                  <a:noFill/>
                </a:ln>
                <a:highlight>
                  <a:scrgbClr r="0" g="0" b="0">
                    <a:alpha val="0"/>
                  </a:scrgbClr>
                </a:highlight>
                <a:latin typeface="Liberation Sans" pitchFamily="18"/>
              </a:rPr>
              <a:t>computer-assisted instruction tutors</a:t>
            </a:r>
            <a:r>
              <a:rPr lang="en-US" sz="2000" b="0" i="0" u="none" strike="noStrike" kern="1200" cap="none" baseline="0" dirty="0" smtClean="0">
                <a:ln>
                  <a:noFill/>
                </a:ln>
                <a:highlight>
                  <a:scrgbClr r="0" g="0" b="0">
                    <a:alpha val="0"/>
                  </a:scrgbClr>
                </a:highlight>
                <a:latin typeface="Liberation Sans" pitchFamily="18"/>
              </a:rPr>
              <a:t>); the second-generation tutors are</a:t>
            </a:r>
          </a:p>
          <a:p>
            <a:pPr algn="l"/>
            <a:r>
              <a:rPr lang="en-US" sz="2000" b="0" i="0" u="none" strike="noStrike" kern="1200" cap="none" baseline="0" dirty="0" smtClean="0">
                <a:ln>
                  <a:noFill/>
                </a:ln>
                <a:highlight>
                  <a:scrgbClr r="0" g="0" b="0">
                    <a:alpha val="0"/>
                  </a:scrgbClr>
                </a:highlight>
                <a:latin typeface="Liberation Sans" pitchFamily="18"/>
              </a:rPr>
              <a:t>usually called </a:t>
            </a:r>
            <a:r>
              <a:rPr lang="en-US" sz="2000" b="0" i="1" u="none" strike="noStrike" kern="1200" cap="none" baseline="0" dirty="0" smtClean="0">
                <a:ln>
                  <a:noFill/>
                </a:ln>
                <a:highlight>
                  <a:scrgbClr r="0" g="0" b="0">
                    <a:alpha val="0"/>
                  </a:scrgbClr>
                </a:highlight>
                <a:latin typeface="Liberation Sans" pitchFamily="18"/>
              </a:rPr>
              <a:t>intelligent tutoring systems</a:t>
            </a:r>
            <a:r>
              <a:rPr lang="en-US" sz="2000" b="0" i="0" u="none" strike="noStrike" kern="1200" cap="none" baseline="0" dirty="0" smtClean="0">
                <a:ln>
                  <a:noFill/>
                </a:ln>
                <a:highlight>
                  <a:scrgbClr r="0" g="0" b="0">
                    <a:alpha val="0"/>
                  </a:scrgbClr>
                </a:highlight>
                <a:latin typeface="Liberation Sans" pitchFamily="18"/>
              </a:rPr>
              <a:t>, or </a:t>
            </a:r>
            <a:r>
              <a:rPr lang="en-US" sz="2000" b="0" i="1" u="none" strike="noStrike" kern="1200" cap="none" baseline="0" dirty="0" smtClean="0">
                <a:ln>
                  <a:noFill/>
                </a:ln>
                <a:highlight>
                  <a:scrgbClr r="0" g="0" b="0">
                    <a:alpha val="0"/>
                  </a:scrgbClr>
                </a:highlight>
                <a:latin typeface="Liberation Sans" pitchFamily="18"/>
              </a:rPr>
              <a:t>ITSs </a:t>
            </a:r>
            <a:r>
              <a:rPr lang="en-US" sz="2000" b="0" i="0" u="none" strike="noStrike" kern="1200" cap="none" baseline="0" dirty="0" smtClean="0">
                <a:ln>
                  <a:noFill/>
                </a:ln>
                <a:highlight>
                  <a:scrgbClr r="0" g="0" b="0">
                    <a:alpha val="0"/>
                  </a:scrgbClr>
                </a:highlight>
                <a:latin typeface="Liberation Sans" pitchFamily="18"/>
              </a:rPr>
              <a:t>(</a:t>
            </a:r>
            <a:r>
              <a:rPr lang="en-US" sz="2000" b="0" i="0" u="none" strike="noStrike" kern="1200" cap="none" baseline="0" dirty="0" err="1" smtClean="0">
                <a:ln>
                  <a:noFill/>
                </a:ln>
                <a:highlight>
                  <a:scrgbClr r="0" g="0" b="0">
                    <a:alpha val="0"/>
                  </a:scrgbClr>
                </a:highlight>
                <a:latin typeface="Liberation Sans" pitchFamily="18"/>
              </a:rPr>
              <a:t>VanLehn</a:t>
            </a:r>
            <a:r>
              <a:rPr lang="en-US" sz="2000" b="0" i="0" u="none" strike="noStrike" kern="1200" cap="none" baseline="0" dirty="0" smtClean="0">
                <a:ln>
                  <a:noFill/>
                </a:ln>
                <a:highlight>
                  <a:scrgbClr r="0" g="0" b="0">
                    <a:alpha val="0"/>
                  </a:scrgbClr>
                </a:highlight>
                <a:latin typeface="Liberation Sans" pitchFamily="18"/>
              </a:rPr>
              <a:t>, 2011).</a:t>
            </a:r>
            <a:endParaRPr lang="en-US" dirty="0"/>
          </a:p>
        </p:txBody>
      </p:sp>
      <p:sp>
        <p:nvSpPr>
          <p:cNvPr id="4" name="Slide Number Placeholder 3"/>
          <p:cNvSpPr>
            <a:spLocks noGrp="1"/>
          </p:cNvSpPr>
          <p:nvPr>
            <p:ph type="sldNum" sz="quarter" idx="10"/>
          </p:nvPr>
        </p:nvSpPr>
        <p:spPr/>
        <p:txBody>
          <a:bodyPr/>
          <a:lstStyle/>
          <a:p>
            <a:pPr lvl="0"/>
            <a:fld id="{8F9F2838-8FA1-4BFF-8653-9F27B290F4CA}" type="slidenum">
              <a:rPr lang="en-US" smtClean="0"/>
              <a:pPr lvl="0"/>
              <a:t>7</a:t>
            </a:fld>
            <a:endParaRPr lang="en-US"/>
          </a:p>
        </p:txBody>
      </p:sp>
    </p:spTree>
    <p:extLst>
      <p:ext uri="{BB962C8B-B14F-4D97-AF65-F5344CB8AC3E}">
        <p14:creationId xmlns:p14="http://schemas.microsoft.com/office/powerpoint/2010/main" xmlns="" val="3605667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pPr marL="457200" marR="0" indent="-457200" algn="l" defTabSz="457200" rtl="0" eaLnBrk="0" fontAlgn="base" latinLnBrk="0" hangingPunct="0">
              <a:lnSpc>
                <a:spcPct val="100000"/>
              </a:lnSpc>
              <a:spcBef>
                <a:spcPct val="30000"/>
              </a:spcBef>
              <a:spcAft>
                <a:spcPct val="0"/>
              </a:spcAft>
              <a:buClrTx/>
              <a:buSzTx/>
              <a:buFontTx/>
              <a:buNone/>
              <a:tabLst/>
              <a:defRPr/>
            </a:pPr>
            <a:r>
              <a:rPr lang="en-US" sz="2000" b="1" i="0" u="none" strike="noStrike" kern="1200" cap="none" dirty="0" smtClean="0">
                <a:ln>
                  <a:noFill/>
                </a:ln>
                <a:effectLst/>
                <a:highlight>
                  <a:scrgbClr r="0" g="0" b="0">
                    <a:alpha val="0"/>
                  </a:scrgbClr>
                </a:highlight>
                <a:latin typeface="Liberation Sans" pitchFamily="18"/>
              </a:rPr>
              <a:t>Effectiveness of Intelligent Tutoring Systems: A Meta-Analytic </a:t>
            </a:r>
            <a:r>
              <a:rPr lang="en-US" sz="2000" b="1" i="0" u="none" strike="noStrike" kern="1200" cap="none" dirty="0" err="1" smtClean="0">
                <a:ln>
                  <a:noFill/>
                </a:ln>
                <a:effectLst/>
                <a:highlight>
                  <a:scrgbClr r="0" g="0" b="0">
                    <a:alpha val="0"/>
                  </a:scrgbClr>
                </a:highlight>
                <a:latin typeface="Liberation Sans" pitchFamily="18"/>
              </a:rPr>
              <a:t>Review</a:t>
            </a:r>
            <a:r>
              <a:rPr lang="en-US" sz="2000" b="0" i="0" u="none" strike="noStrike" kern="1200" cap="none" dirty="0" err="1" smtClean="0">
                <a:ln>
                  <a:noFill/>
                </a:ln>
                <a:effectLst/>
                <a:highlight>
                  <a:scrgbClr r="0" g="0" b="0">
                    <a:alpha val="0"/>
                  </a:scrgbClr>
                </a:highlight>
                <a:latin typeface="Liberation Sans" pitchFamily="18"/>
              </a:rPr>
              <a:t>Review</a:t>
            </a:r>
            <a:r>
              <a:rPr lang="en-US" sz="2000" b="0" i="0" u="none" strike="noStrike" kern="1200" cap="none" dirty="0" smtClean="0">
                <a:ln>
                  <a:noFill/>
                </a:ln>
                <a:effectLst/>
                <a:highlight>
                  <a:scrgbClr r="0" g="0" b="0">
                    <a:alpha val="0"/>
                  </a:scrgbClr>
                </a:highlight>
                <a:latin typeface="Liberation Sans" pitchFamily="18"/>
              </a:rPr>
              <a:t> of Educational Research0034654315581420, first published on April 17, 2015</a:t>
            </a:r>
          </a:p>
          <a:p>
            <a:pPr marL="457200" marR="0" indent="-457200" algn="l" defTabSz="457200" rtl="0" eaLnBrk="0" fontAlgn="base" latinLnBrk="0" hangingPunct="0">
              <a:lnSpc>
                <a:spcPct val="100000"/>
              </a:lnSpc>
              <a:spcBef>
                <a:spcPct val="30000"/>
              </a:spcBef>
              <a:spcAft>
                <a:spcPct val="0"/>
              </a:spcAft>
              <a:buClrTx/>
              <a:buSzTx/>
              <a:buFontTx/>
              <a:buNone/>
              <a:tabLst/>
              <a:defRPr/>
            </a:pPr>
            <a:endParaRPr lang="en-US" sz="2000" b="0" i="0" u="none" strike="noStrike" kern="1200" cap="none" dirty="0" smtClean="0">
              <a:ln>
                <a:noFill/>
              </a:ln>
              <a:effectLst/>
              <a:highlight>
                <a:scrgbClr r="0" g="0" b="0">
                  <a:alpha val="0"/>
                </a:scrgbClr>
              </a:highlight>
              <a:latin typeface="Liberation Sans" pitchFamily="18"/>
            </a:endParaRPr>
          </a:p>
          <a:p>
            <a:r>
              <a:rPr lang="en-US" sz="2000" b="0" i="0" u="none" strike="noStrike" kern="1200" cap="none" baseline="0" dirty="0" smtClean="0">
                <a:ln>
                  <a:noFill/>
                </a:ln>
                <a:highlight>
                  <a:scrgbClr r="0" g="0" b="0">
                    <a:alpha val="0"/>
                  </a:scrgbClr>
                </a:highlight>
                <a:latin typeface="Liberation Sans" pitchFamily="18"/>
              </a:rPr>
              <a:t>This meta-analysis shows that ITSs can be very effective instructional tools. Students who received intelligent tutoring outperformed students from conventional classes in 46 (or 92%) of the 50 controlled evaluations, and the improvement in performance was great enough to be considered of substantive importance in 39 (or 78%) of the 50 studies. The median effect size in the 50 studies was 0.66, which is considered a moderate-to-large effect for studies in the social sciences. It is roughly equivalent to an improvement in test performance from the 50th to the 75th percentile.</a:t>
            </a:r>
          </a:p>
          <a:p>
            <a:endParaRPr lang="en-US" sz="2000" b="0" i="1" u="none" strike="noStrike" kern="1200" cap="none" baseline="0" dirty="0" smtClean="0">
              <a:ln>
                <a:noFill/>
              </a:ln>
              <a:highlight>
                <a:scrgbClr r="0" g="0" b="0">
                  <a:alpha val="0"/>
                </a:scrgbClr>
              </a:highlight>
              <a:latin typeface="Liberation Sans" pitchFamily="18"/>
            </a:endParaRPr>
          </a:p>
          <a:p>
            <a:r>
              <a:rPr lang="en-US" sz="2000" b="0" i="0" u="none" strike="noStrike" kern="1200" cap="none" baseline="0" dirty="0" smtClean="0">
                <a:ln>
                  <a:noFill/>
                </a:ln>
                <a:highlight>
                  <a:scrgbClr r="0" g="0" b="0">
                    <a:alpha val="0"/>
                  </a:scrgbClr>
                </a:highlight>
                <a:latin typeface="Liberation Sans" pitchFamily="18"/>
              </a:rPr>
              <a:t>The same study discusses CAI (first generation additivity with only “outer loop”) vs. ITS (second generation additivity with both outer and the more granular inner loop additivity). ITS yielded about twice the benefit (0.66 Sigma) of CAIs (a meta-analytic average of 0.3 Sigma).  </a:t>
            </a:r>
            <a:endParaRPr lang="en-US" i="0" dirty="0"/>
          </a:p>
        </p:txBody>
      </p:sp>
      <p:sp>
        <p:nvSpPr>
          <p:cNvPr id="4" name="Date Placeholder 3"/>
          <p:cNvSpPr>
            <a:spLocks noGrp="1"/>
          </p:cNvSpPr>
          <p:nvPr>
            <p:ph type="dt" idx="10"/>
          </p:nvPr>
        </p:nvSpPr>
        <p:spPr/>
        <p:txBody>
          <a:bodyPr/>
          <a:lstStyle/>
          <a:p>
            <a:pPr>
              <a:defRPr/>
            </a:pPr>
            <a:fld id="{C40ACAA0-B762-4ED5-9C42-85ED2F04BEF8}" type="datetime6">
              <a:rPr lang="en-US" smtClean="0"/>
              <a:pPr>
                <a:defRPr/>
              </a:pPr>
              <a:t>October 16</a:t>
            </a:fld>
            <a:endParaRPr lang="en-US"/>
          </a:p>
        </p:txBody>
      </p:sp>
      <p:sp>
        <p:nvSpPr>
          <p:cNvPr id="5" name="Slide Number Placeholder 4"/>
          <p:cNvSpPr>
            <a:spLocks noGrp="1"/>
          </p:cNvSpPr>
          <p:nvPr>
            <p:ph type="sldNum" sz="quarter" idx="11"/>
          </p:nvPr>
        </p:nvSpPr>
        <p:spPr/>
        <p:txBody>
          <a:bodyPr/>
          <a:lstStyle/>
          <a:p>
            <a:pPr>
              <a:defRPr/>
            </a:pPr>
            <a:fld id="{A802DF9A-598A-4F7F-A5E9-BC1F844384CE}" type="slidenum">
              <a:rPr lang="en-US" smtClean="0"/>
              <a:pPr>
                <a:defRPr/>
              </a:pPr>
              <a:t>8</a:t>
            </a:fld>
            <a:endParaRPr lang="en-US"/>
          </a:p>
        </p:txBody>
      </p:sp>
    </p:spTree>
    <p:extLst>
      <p:ext uri="{BB962C8B-B14F-4D97-AF65-F5344CB8AC3E}">
        <p14:creationId xmlns:p14="http://schemas.microsoft.com/office/powerpoint/2010/main" xmlns="" val="2966383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pPr algn="l"/>
            <a:r>
              <a:rPr lang="en-US" sz="2000" b="1" dirty="0" smtClean="0">
                <a:solidFill>
                  <a:srgbClr val="FFC000"/>
                </a:solidFill>
              </a:rPr>
              <a:t>from </a:t>
            </a:r>
            <a:r>
              <a:rPr lang="en-US" sz="2000" b="1" dirty="0" err="1" smtClean="0">
                <a:solidFill>
                  <a:srgbClr val="FFC000"/>
                </a:solidFill>
              </a:rPr>
              <a:t>Kulik</a:t>
            </a:r>
            <a:r>
              <a:rPr lang="en-US" sz="2000" b="1" dirty="0" smtClean="0">
                <a:solidFill>
                  <a:srgbClr val="FFC000"/>
                </a:solidFill>
              </a:rPr>
              <a:t> &amp; Fletcher (2015) Meta-Analysis of 50 studies: </a:t>
            </a:r>
          </a:p>
          <a:p>
            <a:pPr algn="l"/>
            <a:endParaRPr lang="en-US" sz="2000" b="0" i="0" u="none" strike="noStrike" kern="1200" cap="none" baseline="0" dirty="0" smtClean="0">
              <a:ln>
                <a:noFill/>
              </a:ln>
              <a:highlight>
                <a:scrgbClr r="0" g="0" b="0">
                  <a:alpha val="0"/>
                </a:scrgbClr>
              </a:highlight>
              <a:latin typeface="Liberation Sans" pitchFamily="18"/>
            </a:endParaRPr>
          </a:p>
          <a:p>
            <a:pPr algn="l"/>
            <a:r>
              <a:rPr lang="en-US" sz="2000" b="0" i="0" u="none" strike="noStrike" kern="1200" cap="none" baseline="0" dirty="0" smtClean="0">
                <a:ln>
                  <a:noFill/>
                </a:ln>
                <a:highlight>
                  <a:scrgbClr r="0" g="0" b="0">
                    <a:alpha val="0"/>
                  </a:scrgbClr>
                </a:highlight>
                <a:latin typeface="Liberation Sans" pitchFamily="18"/>
              </a:rPr>
              <a:t>Computer tutoring is a late development in the long history of tutoring in education.</a:t>
            </a:r>
          </a:p>
          <a:p>
            <a:pPr algn="l"/>
            <a:r>
              <a:rPr lang="en-US" sz="2000" b="0" i="0" u="none" strike="noStrike" kern="1200" cap="none" baseline="0" dirty="0" smtClean="0">
                <a:ln>
                  <a:noFill/>
                </a:ln>
                <a:highlight>
                  <a:scrgbClr r="0" g="0" b="0">
                    <a:alpha val="0"/>
                  </a:scrgbClr>
                </a:highlight>
                <a:latin typeface="Liberation Sans" pitchFamily="18"/>
              </a:rPr>
              <a:t>Whereas human tutoring has been used in schools for 2,500 years—or for</a:t>
            </a:r>
          </a:p>
          <a:p>
            <a:pPr algn="l"/>
            <a:r>
              <a:rPr lang="en-US" sz="2000" b="0" i="0" u="none" strike="noStrike" kern="1200" cap="none" baseline="0" dirty="0" smtClean="0">
                <a:ln>
                  <a:noFill/>
                </a:ln>
                <a:highlight>
                  <a:scrgbClr r="0" g="0" b="0">
                    <a:alpha val="0"/>
                  </a:scrgbClr>
                </a:highlight>
                <a:latin typeface="Liberation Sans" pitchFamily="18"/>
              </a:rPr>
              <a:t>as long as schools have existed—computer tutoring is largely a product of the past</a:t>
            </a:r>
          </a:p>
          <a:p>
            <a:pPr algn="l"/>
            <a:r>
              <a:rPr lang="en-US" sz="2000" b="0" i="0" u="none" strike="noStrike" kern="1200" cap="none" baseline="0" dirty="0" smtClean="0">
                <a:ln>
                  <a:noFill/>
                </a:ln>
                <a:highlight>
                  <a:scrgbClr r="0" g="0" b="0">
                    <a:alpha val="0"/>
                  </a:scrgbClr>
                </a:highlight>
                <a:latin typeface="Liberation Sans" pitchFamily="18"/>
              </a:rPr>
              <a:t>half century. The first computer tutoring systems to be used in school classrooms</a:t>
            </a:r>
          </a:p>
          <a:p>
            <a:pPr algn="l"/>
            <a:r>
              <a:rPr lang="en-US" sz="2000" b="0" i="0" u="none" strike="noStrike" kern="1200" cap="none" baseline="0" dirty="0" smtClean="0">
                <a:ln>
                  <a:noFill/>
                </a:ln>
                <a:highlight>
                  <a:scrgbClr r="0" g="0" b="0">
                    <a:alpha val="0"/>
                  </a:scrgbClr>
                </a:highlight>
                <a:latin typeface="Liberation Sans" pitchFamily="18"/>
              </a:rPr>
              <a:t>(e.g., R. C. Atkinson, 1968; </a:t>
            </a:r>
            <a:r>
              <a:rPr lang="en-US" sz="2000" b="0" i="0" u="none" strike="noStrike" kern="1200" cap="none" baseline="0" dirty="0" err="1" smtClean="0">
                <a:ln>
                  <a:noFill/>
                </a:ln>
                <a:highlight>
                  <a:scrgbClr r="0" g="0" b="0">
                    <a:alpha val="0"/>
                  </a:scrgbClr>
                </a:highlight>
                <a:latin typeface="Liberation Sans" pitchFamily="18"/>
              </a:rPr>
              <a:t>Suppes</a:t>
            </a:r>
            <a:r>
              <a:rPr lang="en-US" sz="2000" b="0" i="0" u="none" strike="noStrike" kern="1200" cap="none" baseline="0" dirty="0" smtClean="0">
                <a:ln>
                  <a:noFill/>
                </a:ln>
                <a:highlight>
                  <a:scrgbClr r="0" g="0" b="0">
                    <a:alpha val="0"/>
                  </a:scrgbClr>
                </a:highlight>
                <a:latin typeface="Liberation Sans" pitchFamily="18"/>
              </a:rPr>
              <a:t> &amp; Morningstar, 1969) showed the influence</a:t>
            </a:r>
          </a:p>
          <a:p>
            <a:pPr algn="l"/>
            <a:r>
              <a:rPr lang="en-US" sz="2000" b="0" i="0" u="none" strike="noStrike" kern="1200" cap="none" baseline="0" dirty="0" smtClean="0">
                <a:ln>
                  <a:noFill/>
                </a:ln>
                <a:highlight>
                  <a:scrgbClr r="0" g="0" b="0">
                    <a:alpha val="0"/>
                  </a:scrgbClr>
                </a:highlight>
                <a:latin typeface="Liberation Sans" pitchFamily="18"/>
              </a:rPr>
              <a:t>of the programmed instruction movement of the time: They presented instruction</a:t>
            </a:r>
          </a:p>
          <a:p>
            <a:pPr algn="l"/>
            <a:r>
              <a:rPr lang="en-US" sz="2000" b="0" i="0" u="none" strike="noStrike" kern="1200" cap="none" baseline="0" dirty="0" smtClean="0">
                <a:ln>
                  <a:noFill/>
                </a:ln>
                <a:highlight>
                  <a:scrgbClr r="0" g="0" b="0">
                    <a:alpha val="0"/>
                  </a:scrgbClr>
                </a:highlight>
                <a:latin typeface="Liberation Sans" pitchFamily="18"/>
              </a:rPr>
              <a:t>in short segments or frames, asked questions frequently during instruction, and</a:t>
            </a:r>
          </a:p>
          <a:p>
            <a:pPr algn="l"/>
            <a:r>
              <a:rPr lang="en-US" sz="2000" b="0" i="0" u="none" strike="noStrike" kern="1200" cap="none" baseline="0" dirty="0" smtClean="0">
                <a:ln>
                  <a:noFill/>
                </a:ln>
                <a:highlight>
                  <a:scrgbClr r="0" g="0" b="0">
                    <a:alpha val="0"/>
                  </a:scrgbClr>
                </a:highlight>
                <a:latin typeface="Liberation Sans" pitchFamily="18"/>
              </a:rPr>
              <a:t>provided immediate feedback on answers (Crowder, 1959; Skinner, 1958). A different</a:t>
            </a:r>
          </a:p>
          <a:p>
            <a:pPr algn="l"/>
            <a:r>
              <a:rPr lang="en-US" sz="2000" b="0" i="0" u="none" strike="noStrike" kern="1200" cap="none" baseline="0" dirty="0" smtClean="0">
                <a:ln>
                  <a:noFill/>
                </a:ln>
                <a:highlight>
                  <a:scrgbClr r="0" g="0" b="0">
                    <a:alpha val="0"/>
                  </a:scrgbClr>
                </a:highlight>
                <a:latin typeface="Liberation Sans" pitchFamily="18"/>
              </a:rPr>
              <a:t>type of computer tutoring system appeared in research laboratories and classrooms during the 1970s and 1980s (e.g., </a:t>
            </a:r>
            <a:r>
              <a:rPr lang="en-US" sz="2000" b="0" i="0" u="none" strike="noStrike" kern="1200" cap="none" baseline="0" dirty="0" err="1" smtClean="0">
                <a:ln>
                  <a:noFill/>
                </a:ln>
                <a:highlight>
                  <a:scrgbClr r="0" g="0" b="0">
                    <a:alpha val="0"/>
                  </a:scrgbClr>
                </a:highlight>
                <a:latin typeface="Liberation Sans" pitchFamily="18"/>
              </a:rPr>
              <a:t>Carbonell</a:t>
            </a:r>
            <a:r>
              <a:rPr lang="en-US" sz="2000" b="0" i="0" u="none" strike="noStrike" kern="1200" cap="none" baseline="0" dirty="0" smtClean="0">
                <a:ln>
                  <a:noFill/>
                </a:ln>
                <a:highlight>
                  <a:scrgbClr r="0" g="0" b="0">
                    <a:alpha val="0"/>
                  </a:scrgbClr>
                </a:highlight>
                <a:latin typeface="Liberation Sans" pitchFamily="18"/>
              </a:rPr>
              <a:t>, 1970; Fletcher, 1985;</a:t>
            </a:r>
          </a:p>
          <a:p>
            <a:pPr algn="l"/>
            <a:r>
              <a:rPr lang="en-US" sz="2000" b="0" i="0" u="none" strike="noStrike" kern="1200" cap="none" baseline="0" dirty="0" err="1" smtClean="0">
                <a:ln>
                  <a:noFill/>
                </a:ln>
                <a:highlight>
                  <a:scrgbClr r="0" g="0" b="0">
                    <a:alpha val="0"/>
                  </a:scrgbClr>
                </a:highlight>
                <a:latin typeface="Liberation Sans" pitchFamily="18"/>
              </a:rPr>
              <a:t>Sleeman</a:t>
            </a:r>
            <a:r>
              <a:rPr lang="en-US" sz="2000" b="0" i="0" u="none" strike="noStrike" kern="1200" cap="none" baseline="0" dirty="0" smtClean="0">
                <a:ln>
                  <a:noFill/>
                </a:ln>
                <a:highlight>
                  <a:scrgbClr r="0" g="0" b="0">
                    <a:alpha val="0"/>
                  </a:scrgbClr>
                </a:highlight>
                <a:latin typeface="Liberation Sans" pitchFamily="18"/>
              </a:rPr>
              <a:t> &amp; Brown, 1982). Grounded in artificial intelligence concepts and cognitive</a:t>
            </a:r>
          </a:p>
          <a:p>
            <a:pPr algn="l"/>
            <a:r>
              <a:rPr lang="en-US" sz="2000" b="0" i="0" u="none" strike="noStrike" kern="1200" cap="none" baseline="0" dirty="0" smtClean="0">
                <a:ln>
                  <a:noFill/>
                </a:ln>
                <a:highlight>
                  <a:scrgbClr r="0" g="0" b="0">
                    <a:alpha val="0"/>
                  </a:scrgbClr>
                </a:highlight>
                <a:latin typeface="Liberation Sans" pitchFamily="18"/>
              </a:rPr>
              <a:t>theory, these newer systems guided learners through each step of a problem</a:t>
            </a:r>
          </a:p>
          <a:p>
            <a:pPr algn="l"/>
            <a:r>
              <a:rPr lang="en-US" sz="2000" b="0" i="0" u="none" strike="noStrike" kern="1200" cap="none" baseline="0" dirty="0" smtClean="0">
                <a:ln>
                  <a:noFill/>
                </a:ln>
                <a:highlight>
                  <a:scrgbClr r="0" g="0" b="0">
                    <a:alpha val="0"/>
                  </a:scrgbClr>
                </a:highlight>
                <a:latin typeface="Liberation Sans" pitchFamily="18"/>
              </a:rPr>
              <a:t>solution by creating hints and feedback as needed from expert-knowledge databases.</a:t>
            </a:r>
          </a:p>
          <a:p>
            <a:pPr algn="l"/>
            <a:r>
              <a:rPr lang="en-US" sz="2000" b="0" i="0" u="none" strike="noStrike" kern="1200" cap="none" baseline="0" dirty="0" smtClean="0">
                <a:ln>
                  <a:noFill/>
                </a:ln>
                <a:highlight>
                  <a:scrgbClr r="0" g="0" b="0">
                    <a:alpha val="0"/>
                  </a:scrgbClr>
                </a:highlight>
                <a:latin typeface="Liberation Sans" pitchFamily="18"/>
              </a:rPr>
              <a:t>The first-generation computer tutors have been given the retronym </a:t>
            </a:r>
            <a:r>
              <a:rPr lang="en-US" sz="2000" b="0" i="1" u="none" strike="noStrike" kern="1200" cap="none" baseline="0" dirty="0" smtClean="0">
                <a:ln>
                  <a:noFill/>
                </a:ln>
                <a:highlight>
                  <a:scrgbClr r="0" g="0" b="0">
                    <a:alpha val="0"/>
                  </a:scrgbClr>
                </a:highlight>
                <a:latin typeface="Liberation Sans" pitchFamily="18"/>
              </a:rPr>
              <a:t>CAI</a:t>
            </a:r>
          </a:p>
          <a:p>
            <a:pPr algn="l"/>
            <a:r>
              <a:rPr lang="en-US" sz="2000" b="0" i="1" u="none" strike="noStrike" kern="1200" cap="none" baseline="0" dirty="0" smtClean="0">
                <a:ln>
                  <a:noFill/>
                </a:ln>
                <a:highlight>
                  <a:scrgbClr r="0" g="0" b="0">
                    <a:alpha val="0"/>
                  </a:scrgbClr>
                </a:highlight>
                <a:latin typeface="Liberation Sans" pitchFamily="18"/>
              </a:rPr>
              <a:t>tutors </a:t>
            </a:r>
            <a:r>
              <a:rPr lang="en-US" sz="2000" b="0" i="0" u="none" strike="noStrike" kern="1200" cap="none" baseline="0" dirty="0" smtClean="0">
                <a:ln>
                  <a:noFill/>
                </a:ln>
                <a:highlight>
                  <a:scrgbClr r="0" g="0" b="0">
                    <a:alpha val="0"/>
                  </a:scrgbClr>
                </a:highlight>
                <a:latin typeface="Liberation Sans" pitchFamily="18"/>
              </a:rPr>
              <a:t>(for </a:t>
            </a:r>
            <a:r>
              <a:rPr lang="en-US" sz="2000" b="0" i="1" u="none" strike="noStrike" kern="1200" cap="none" baseline="0" dirty="0" smtClean="0">
                <a:ln>
                  <a:noFill/>
                </a:ln>
                <a:highlight>
                  <a:scrgbClr r="0" g="0" b="0">
                    <a:alpha val="0"/>
                  </a:scrgbClr>
                </a:highlight>
                <a:latin typeface="Liberation Sans" pitchFamily="18"/>
              </a:rPr>
              <a:t>computer-assisted instruction tutors</a:t>
            </a:r>
            <a:r>
              <a:rPr lang="en-US" sz="2000" b="0" i="0" u="none" strike="noStrike" kern="1200" cap="none" baseline="0" dirty="0" smtClean="0">
                <a:ln>
                  <a:noFill/>
                </a:ln>
                <a:highlight>
                  <a:scrgbClr r="0" g="0" b="0">
                    <a:alpha val="0"/>
                  </a:scrgbClr>
                </a:highlight>
                <a:latin typeface="Liberation Sans" pitchFamily="18"/>
              </a:rPr>
              <a:t>); the second-generation tutors are</a:t>
            </a:r>
          </a:p>
          <a:p>
            <a:pPr algn="l"/>
            <a:r>
              <a:rPr lang="en-US" sz="2000" b="0" i="0" u="none" strike="noStrike" kern="1200" cap="none" baseline="0" dirty="0" smtClean="0">
                <a:ln>
                  <a:noFill/>
                </a:ln>
                <a:highlight>
                  <a:scrgbClr r="0" g="0" b="0">
                    <a:alpha val="0"/>
                  </a:scrgbClr>
                </a:highlight>
                <a:latin typeface="Liberation Sans" pitchFamily="18"/>
              </a:rPr>
              <a:t>usually called </a:t>
            </a:r>
            <a:r>
              <a:rPr lang="en-US" sz="2000" b="0" i="1" u="none" strike="noStrike" kern="1200" cap="none" baseline="0" dirty="0" smtClean="0">
                <a:ln>
                  <a:noFill/>
                </a:ln>
                <a:highlight>
                  <a:scrgbClr r="0" g="0" b="0">
                    <a:alpha val="0"/>
                  </a:scrgbClr>
                </a:highlight>
                <a:latin typeface="Liberation Sans" pitchFamily="18"/>
              </a:rPr>
              <a:t>intelligent tutoring systems</a:t>
            </a:r>
            <a:r>
              <a:rPr lang="en-US" sz="2000" b="0" i="0" u="none" strike="noStrike" kern="1200" cap="none" baseline="0" dirty="0" smtClean="0">
                <a:ln>
                  <a:noFill/>
                </a:ln>
                <a:highlight>
                  <a:scrgbClr r="0" g="0" b="0">
                    <a:alpha val="0"/>
                  </a:scrgbClr>
                </a:highlight>
                <a:latin typeface="Liberation Sans" pitchFamily="18"/>
              </a:rPr>
              <a:t>, or </a:t>
            </a:r>
            <a:r>
              <a:rPr lang="en-US" sz="2000" b="0" i="1" u="none" strike="noStrike" kern="1200" cap="none" baseline="0" dirty="0" smtClean="0">
                <a:ln>
                  <a:noFill/>
                </a:ln>
                <a:highlight>
                  <a:scrgbClr r="0" g="0" b="0">
                    <a:alpha val="0"/>
                  </a:scrgbClr>
                </a:highlight>
                <a:latin typeface="Liberation Sans" pitchFamily="18"/>
              </a:rPr>
              <a:t>ITSs </a:t>
            </a:r>
            <a:r>
              <a:rPr lang="en-US" sz="2000" b="0" i="0" u="none" strike="noStrike" kern="1200" cap="none" baseline="0" dirty="0" smtClean="0">
                <a:ln>
                  <a:noFill/>
                </a:ln>
                <a:highlight>
                  <a:scrgbClr r="0" g="0" b="0">
                    <a:alpha val="0"/>
                  </a:scrgbClr>
                </a:highlight>
                <a:latin typeface="Liberation Sans" pitchFamily="18"/>
              </a:rPr>
              <a:t>(</a:t>
            </a:r>
            <a:r>
              <a:rPr lang="en-US" sz="2000" b="0" i="0" u="none" strike="noStrike" kern="1200" cap="none" baseline="0" dirty="0" err="1" smtClean="0">
                <a:ln>
                  <a:noFill/>
                </a:ln>
                <a:highlight>
                  <a:scrgbClr r="0" g="0" b="0">
                    <a:alpha val="0"/>
                  </a:scrgbClr>
                </a:highlight>
                <a:latin typeface="Liberation Sans" pitchFamily="18"/>
              </a:rPr>
              <a:t>VanLehn</a:t>
            </a:r>
            <a:r>
              <a:rPr lang="en-US" sz="2000" b="0" i="0" u="none" strike="noStrike" kern="1200" cap="none" baseline="0" dirty="0" smtClean="0">
                <a:ln>
                  <a:noFill/>
                </a:ln>
                <a:highlight>
                  <a:scrgbClr r="0" g="0" b="0">
                    <a:alpha val="0"/>
                  </a:scrgbClr>
                </a:highlight>
                <a:latin typeface="Liberation Sans" pitchFamily="18"/>
              </a:rPr>
              <a:t>, 2011).</a:t>
            </a:r>
            <a:endParaRPr lang="en-US" dirty="0"/>
          </a:p>
        </p:txBody>
      </p:sp>
      <p:sp>
        <p:nvSpPr>
          <p:cNvPr id="4" name="Slide Number Placeholder 3"/>
          <p:cNvSpPr>
            <a:spLocks noGrp="1"/>
          </p:cNvSpPr>
          <p:nvPr>
            <p:ph type="sldNum" sz="quarter" idx="10"/>
          </p:nvPr>
        </p:nvSpPr>
        <p:spPr/>
        <p:txBody>
          <a:bodyPr/>
          <a:lstStyle/>
          <a:p>
            <a:pPr lvl="0"/>
            <a:fld id="{8F9F2838-8FA1-4BFF-8653-9F27B290F4CA}" type="slidenum">
              <a:rPr lang="en-US" smtClean="0"/>
              <a:pPr lvl="0"/>
              <a:t>9</a:t>
            </a:fld>
            <a:endParaRPr lang="en-US"/>
          </a:p>
        </p:txBody>
      </p:sp>
    </p:spTree>
    <p:extLst>
      <p:ext uri="{BB962C8B-B14F-4D97-AF65-F5344CB8AC3E}">
        <p14:creationId xmlns:p14="http://schemas.microsoft.com/office/powerpoint/2010/main" xmlns="" val="3605667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pPr marL="457200" marR="0" indent="-457200" algn="l" defTabSz="457200" rtl="0" eaLnBrk="0" fontAlgn="base" latinLnBrk="0" hangingPunct="0">
              <a:lnSpc>
                <a:spcPct val="100000"/>
              </a:lnSpc>
              <a:spcBef>
                <a:spcPct val="30000"/>
              </a:spcBef>
              <a:spcAft>
                <a:spcPct val="0"/>
              </a:spcAft>
              <a:buClrTx/>
              <a:buSzTx/>
              <a:buFontTx/>
              <a:buNone/>
              <a:tabLst/>
              <a:defRPr/>
            </a:pPr>
            <a:r>
              <a:rPr lang="en-US" sz="2000" b="1" i="0" u="none" strike="noStrike" kern="1200" cap="none" dirty="0" err="1" smtClean="0">
                <a:ln>
                  <a:noFill/>
                </a:ln>
                <a:effectLst/>
                <a:highlight>
                  <a:scrgbClr r="0" g="0" b="0">
                    <a:alpha val="0"/>
                  </a:scrgbClr>
                </a:highlight>
                <a:latin typeface="Liberation Sans" pitchFamily="18"/>
              </a:rPr>
              <a:t>Kulik</a:t>
            </a:r>
            <a:r>
              <a:rPr lang="en-US" sz="2000" b="1" i="0" u="none" strike="noStrike" kern="1200" cap="none" dirty="0" smtClean="0">
                <a:ln>
                  <a:noFill/>
                </a:ln>
                <a:effectLst/>
                <a:highlight>
                  <a:scrgbClr r="0" g="0" b="0">
                    <a:alpha val="0"/>
                  </a:scrgbClr>
                </a:highlight>
                <a:latin typeface="Liberation Sans" pitchFamily="18"/>
              </a:rPr>
              <a:t> &amp; Fletcher (2015) </a:t>
            </a:r>
          </a:p>
          <a:p>
            <a:pPr marL="457200" marR="0" indent="-457200" algn="l" defTabSz="457200" rtl="0" eaLnBrk="0" fontAlgn="base" latinLnBrk="0" hangingPunct="0">
              <a:lnSpc>
                <a:spcPct val="100000"/>
              </a:lnSpc>
              <a:spcBef>
                <a:spcPct val="30000"/>
              </a:spcBef>
              <a:spcAft>
                <a:spcPct val="0"/>
              </a:spcAft>
              <a:buClrTx/>
              <a:buSzTx/>
              <a:buFontTx/>
              <a:buNone/>
              <a:tabLst/>
              <a:defRPr/>
            </a:pPr>
            <a:r>
              <a:rPr lang="en-US" sz="2000" b="1" i="0" u="none" strike="noStrike" kern="1200" cap="none" dirty="0" smtClean="0">
                <a:ln>
                  <a:noFill/>
                </a:ln>
                <a:effectLst/>
                <a:highlight>
                  <a:scrgbClr r="0" g="0" b="0">
                    <a:alpha val="0"/>
                  </a:scrgbClr>
                </a:highlight>
                <a:latin typeface="Liberation Sans" pitchFamily="18"/>
              </a:rPr>
              <a:t>Effectiveness of Intelligent Tutoring Systems: A Meta-Analytic Review</a:t>
            </a:r>
          </a:p>
          <a:p>
            <a:pPr marL="457200" marR="0" indent="-457200" algn="l" defTabSz="457200" rtl="0" eaLnBrk="0" fontAlgn="base" latinLnBrk="0" hangingPunct="0">
              <a:lnSpc>
                <a:spcPct val="100000"/>
              </a:lnSpc>
              <a:spcBef>
                <a:spcPct val="30000"/>
              </a:spcBef>
              <a:spcAft>
                <a:spcPct val="0"/>
              </a:spcAft>
              <a:buClrTx/>
              <a:buSzTx/>
              <a:buFontTx/>
              <a:buNone/>
              <a:tabLst/>
              <a:defRPr/>
            </a:pPr>
            <a:r>
              <a:rPr lang="en-US" sz="2000" b="1" i="0" u="none" strike="noStrike" kern="1200" cap="none" dirty="0" smtClean="0">
                <a:ln>
                  <a:noFill/>
                </a:ln>
                <a:effectLst/>
                <a:highlight>
                  <a:scrgbClr r="0" g="0" b="0">
                    <a:alpha val="0"/>
                  </a:scrgbClr>
                </a:highlight>
                <a:latin typeface="Liberation Sans" pitchFamily="18"/>
              </a:rPr>
              <a:t>	</a:t>
            </a:r>
            <a:r>
              <a:rPr lang="en-US" sz="2000" b="0" i="0" u="none" strike="noStrike" kern="1200" cap="none" dirty="0" smtClean="0">
                <a:ln>
                  <a:noFill/>
                </a:ln>
                <a:effectLst/>
                <a:highlight>
                  <a:scrgbClr r="0" g="0" b="0">
                    <a:alpha val="0"/>
                  </a:scrgbClr>
                </a:highlight>
                <a:latin typeface="Liberation Sans" pitchFamily="18"/>
              </a:rPr>
              <a:t>Review of Educational Research, first published on April 17, 2015</a:t>
            </a:r>
          </a:p>
          <a:p>
            <a:pPr marL="457200" marR="0" indent="-457200" algn="l" defTabSz="457200" rtl="0" eaLnBrk="0" fontAlgn="base" latinLnBrk="0" hangingPunct="0">
              <a:lnSpc>
                <a:spcPct val="100000"/>
              </a:lnSpc>
              <a:spcBef>
                <a:spcPct val="30000"/>
              </a:spcBef>
              <a:spcAft>
                <a:spcPct val="0"/>
              </a:spcAft>
              <a:buClrTx/>
              <a:buSzTx/>
              <a:buFontTx/>
              <a:buNone/>
              <a:tabLst/>
              <a:defRPr/>
            </a:pPr>
            <a:endParaRPr lang="en-US" sz="2000" b="0" i="0" u="none" strike="noStrike" kern="1200" cap="none" dirty="0" smtClean="0">
              <a:ln>
                <a:noFill/>
              </a:ln>
              <a:effectLst/>
              <a:highlight>
                <a:scrgbClr r="0" g="0" b="0">
                  <a:alpha val="0"/>
                </a:scrgbClr>
              </a:highlight>
              <a:latin typeface="Liberation Sans" pitchFamily="18"/>
            </a:endParaRPr>
          </a:p>
          <a:p>
            <a:r>
              <a:rPr lang="en-US" sz="2000" b="0" i="0" u="none" strike="noStrike" kern="1200" cap="none" baseline="0" dirty="0" smtClean="0">
                <a:ln>
                  <a:noFill/>
                </a:ln>
                <a:highlight>
                  <a:scrgbClr r="0" g="0" b="0">
                    <a:alpha val="0"/>
                  </a:scrgbClr>
                </a:highlight>
                <a:latin typeface="Liberation Sans" pitchFamily="18"/>
              </a:rPr>
              <a:t>This meta-analysis shows that ITSs can be very effective instructional tools. Students who received intelligent tutoring outperformed students from conventional classes in 46 (or 92%) of the 50 controlled evaluations, and the improvement in performance was great enough to be considered of substantive importance in 39 (or 78%) of the 50 studies. The median effect size in the 50 studies was 0.66, which is considered a moderate-to-large effect for studies in the social sciences. It is roughly equivalent to an improvement in test performance from the 50th to the 75th percentile.</a:t>
            </a:r>
          </a:p>
          <a:p>
            <a:endParaRPr lang="en-US" sz="2000" b="0" i="1" u="none" strike="noStrike" kern="1200" cap="none" baseline="0" dirty="0" smtClean="0">
              <a:ln>
                <a:noFill/>
              </a:ln>
              <a:highlight>
                <a:scrgbClr r="0" g="0" b="0">
                  <a:alpha val="0"/>
                </a:scrgbClr>
              </a:highlight>
              <a:latin typeface="Liberation Sans" pitchFamily="18"/>
            </a:endParaRPr>
          </a:p>
          <a:p>
            <a:r>
              <a:rPr lang="en-US" sz="2000" b="0" i="0" u="none" strike="noStrike" kern="1200" cap="none" baseline="0" dirty="0" smtClean="0">
                <a:ln>
                  <a:noFill/>
                </a:ln>
                <a:highlight>
                  <a:scrgbClr r="0" g="0" b="0">
                    <a:alpha val="0"/>
                  </a:scrgbClr>
                </a:highlight>
                <a:latin typeface="Liberation Sans" pitchFamily="18"/>
              </a:rPr>
              <a:t>The same study discusses CAI (first generation additivity with only “outer loop”) vs. ITS (second generation additivity with both outer and the more granular inner loop additivity). ITS yielded about twice the benefit (0.66 Sigma) of CAIs (a meta-analytic average of 0.3 Sigma).  </a:t>
            </a:r>
            <a:endParaRPr lang="en-US" i="0" dirty="0"/>
          </a:p>
        </p:txBody>
      </p:sp>
      <p:sp>
        <p:nvSpPr>
          <p:cNvPr id="4" name="Date Placeholder 3"/>
          <p:cNvSpPr>
            <a:spLocks noGrp="1"/>
          </p:cNvSpPr>
          <p:nvPr>
            <p:ph type="dt" idx="10"/>
          </p:nvPr>
        </p:nvSpPr>
        <p:spPr/>
        <p:txBody>
          <a:bodyPr/>
          <a:lstStyle/>
          <a:p>
            <a:pPr>
              <a:defRPr/>
            </a:pPr>
            <a:fld id="{C40ACAA0-B762-4ED5-9C42-85ED2F04BEF8}" type="datetime6">
              <a:rPr lang="en-US" smtClean="0"/>
              <a:pPr>
                <a:defRPr/>
              </a:pPr>
              <a:t>October 16</a:t>
            </a:fld>
            <a:endParaRPr lang="en-US"/>
          </a:p>
        </p:txBody>
      </p:sp>
      <p:sp>
        <p:nvSpPr>
          <p:cNvPr id="5" name="Slide Number Placeholder 4"/>
          <p:cNvSpPr>
            <a:spLocks noGrp="1"/>
          </p:cNvSpPr>
          <p:nvPr>
            <p:ph type="sldNum" sz="quarter" idx="11"/>
          </p:nvPr>
        </p:nvSpPr>
        <p:spPr/>
        <p:txBody>
          <a:bodyPr/>
          <a:lstStyle/>
          <a:p>
            <a:pPr>
              <a:defRPr/>
            </a:pPr>
            <a:fld id="{A802DF9A-598A-4F7F-A5E9-BC1F844384CE}" type="slidenum">
              <a:rPr lang="en-US" smtClean="0"/>
              <a:pPr>
                <a:defRPr/>
              </a:pPr>
              <a:t>10</a:t>
            </a:fld>
            <a:endParaRPr lang="en-US"/>
          </a:p>
        </p:txBody>
      </p:sp>
    </p:spTree>
    <p:extLst>
      <p:ext uri="{BB962C8B-B14F-4D97-AF65-F5344CB8AC3E}">
        <p14:creationId xmlns:p14="http://schemas.microsoft.com/office/powerpoint/2010/main" xmlns="" val="2966383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xmlns="" val="402863556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Shape 3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6649678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8560" y="2707560"/>
            <a:ext cx="8786520" cy="71388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xmlns="" val="13864849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4297050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7731612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31339668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8560" y="2707560"/>
            <a:ext cx="8786520" cy="71388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79280" y="3424320"/>
            <a:ext cx="8786520" cy="456839"/>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18471527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2708275"/>
            <a:ext cx="2197100" cy="11731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7800" y="2708275"/>
            <a:ext cx="6438900" cy="11731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6435150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13994E15-A8AA-412F-9367-34C8A285379A}" type="datetimeFigureOut">
              <a:rPr lang="en-US" smtClean="0"/>
              <a:pPr/>
              <a:t>10/13/2016</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6E3DE69-B709-4B40-8D81-F27E4A5C04B8}" type="slidenum">
              <a:rPr lang="en-US" smtClean="0"/>
              <a:pPr/>
              <a:t>‹#›</a:t>
            </a:fld>
            <a:endParaRPr lang="en-US"/>
          </a:p>
        </p:txBody>
      </p:sp>
    </p:spTree>
    <p:extLst>
      <p:ext uri="{BB962C8B-B14F-4D97-AF65-F5344CB8AC3E}">
        <p14:creationId xmlns:p14="http://schemas.microsoft.com/office/powerpoint/2010/main" xmlns="" val="1308674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990600"/>
          </a:xfrm>
          <a:prstGeom prst="rect">
            <a:avLst/>
          </a:prstGeom>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419100" y="6407916"/>
            <a:ext cx="7429500" cy="294636"/>
          </a:xfrm>
          <a:prstGeom prst="rect">
            <a:avLst/>
          </a:prstGeom>
        </p:spPr>
        <p:txBody>
          <a:bodyPr/>
          <a:lstStyle/>
          <a:p>
            <a:r>
              <a:rPr lang="en-US" smtClean="0"/>
              <a:t>MESH Solutions, LLC – a DSCI Company</a:t>
            </a:r>
            <a:endParaRPr lang="en-US"/>
          </a:p>
        </p:txBody>
      </p:sp>
    </p:spTree>
    <p:extLst>
      <p:ext uri="{BB962C8B-B14F-4D97-AF65-F5344CB8AC3E}">
        <p14:creationId xmlns:p14="http://schemas.microsoft.com/office/powerpoint/2010/main" xmlns="" val="373135688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 id="2147483659" r:id="rId7"/>
    <p:sldLayoutId id="2147483732" r:id="rId8"/>
    <p:sldLayoutId id="2147483733" r:id="rId9"/>
    <p:sldLayoutId id="2147483752" r:id="rId10"/>
    <p:sldLayoutId id="2147483737" r:id="rId11"/>
  </p:sldLayoutIdLst>
  <mc:AlternateContent xmlns:mc="http://schemas.openxmlformats.org/markup-compatibility/2006">
    <mc:Choice xmlns:p14="http://schemas.microsoft.com/office/powerpoint/2010/main" xmlns="" Requires="p14">
      <p:transition spd="slow" p14:dur="2000"/>
    </mc:Choice>
    <mc:Fallback>
      <p:transition spd="slow"/>
    </mc:Fallback>
  </mc:AlternateContent>
  <p:txStyles>
    <p:titleStyle>
      <a:lvl1pPr lvl="0" algn="ctr" rtl="0" hangingPunct="1">
        <a:lnSpc>
          <a:spcPct val="100000"/>
        </a:lnSpc>
        <a:spcBef>
          <a:spcPts val="0"/>
        </a:spcBef>
        <a:spcAft>
          <a:spcPts val="0"/>
        </a:spcAft>
        <a:buFontTx/>
        <a:buNone/>
        <a:tabLst/>
        <a:defRPr lang="en-US" sz="4200" b="1" i="0" u="none" strike="noStrike" kern="1200" cap="none" spc="0" baseline="0" dirty="0">
          <a:ln>
            <a:noFill/>
          </a:ln>
          <a:solidFill>
            <a:srgbClr val="000000"/>
          </a:solidFill>
          <a:highlight>
            <a:scrgbClr r="0" g="0" b="0">
              <a:alpha val="0"/>
            </a:scrgbClr>
          </a:highlight>
          <a:latin typeface="Franklin Gothic Medium" pitchFamily="34"/>
          <a:ea typeface="Droid Sans Fallback" pitchFamily="2"/>
          <a:cs typeface="Helvetica Neue"/>
        </a:defRPr>
      </a:lvl1pPr>
    </p:titleStyle>
    <p:bodyStyle>
      <a:lvl1pPr lvl="0" algn="l">
        <a:buSzPct val="45000"/>
        <a:buFont typeface="StarSymbol"/>
        <a:buChar char="●"/>
        <a:tabLst/>
        <a:defRPr lang="en-US" sz="1800" b="1" i="0" u="none" strike="noStrike" cap="none" spc="0" baseline="0">
          <a:solidFill>
            <a:srgbClr val="808080"/>
          </a:solidFill>
          <a:latin typeface="Franklin Gothic Book"/>
          <a:cs typeface="Baskerville"/>
        </a:defRPr>
      </a:lvl1pPr>
      <a:lvl2pPr lvl="1" algn="l">
        <a:buSzPct val="75000"/>
        <a:buFont typeface="StarSymbol"/>
        <a:buChar char="–"/>
        <a:tabLst/>
        <a:defRPr lang="en-US" sz="1800" b="1" i="0" u="none" strike="noStrike" cap="none" spc="0" baseline="0">
          <a:solidFill>
            <a:srgbClr val="808080"/>
          </a:solidFill>
          <a:latin typeface="Franklin Gothic Book"/>
          <a:cs typeface="Baskerville"/>
        </a:defRPr>
      </a:lvl2pPr>
      <a:lvl3pPr lvl="2" algn="l">
        <a:buSzPct val="45000"/>
        <a:buFont typeface="StarSymbol"/>
        <a:buChar char="●"/>
        <a:tabLst/>
        <a:defRPr lang="en-US" sz="1800" b="1" i="0" u="none" strike="noStrike" cap="none" spc="0" baseline="0">
          <a:solidFill>
            <a:srgbClr val="808080"/>
          </a:solidFill>
          <a:latin typeface="Franklin Gothic Book"/>
          <a:cs typeface="Baskerville"/>
        </a:defRPr>
      </a:lvl3pPr>
      <a:lvl4pPr lvl="3" algn="l">
        <a:buSzPct val="75000"/>
        <a:buFont typeface="StarSymbol"/>
        <a:buChar char="–"/>
        <a:tabLst/>
        <a:defRPr lang="en-US" sz="1800" b="1" i="0" u="none" strike="noStrike" cap="none" spc="0" baseline="0">
          <a:solidFill>
            <a:srgbClr val="808080"/>
          </a:solidFill>
          <a:latin typeface="Franklin Gothic Book"/>
          <a:cs typeface="Baskerville"/>
        </a:defRPr>
      </a:lvl4pPr>
      <a:lvl5pPr lvl="4" algn="l">
        <a:buSzPct val="45000"/>
        <a:buFont typeface="StarSymbol"/>
        <a:buChar char="●"/>
        <a:tabLst/>
        <a:defRPr lang="en-US" sz="1800" b="1" i="0" u="none" strike="noStrike" cap="none" spc="0" baseline="0">
          <a:solidFill>
            <a:srgbClr val="808080"/>
          </a:solidFill>
          <a:latin typeface="Franklin Gothic Book"/>
          <a:cs typeface="Baskerville"/>
        </a:defRPr>
      </a:lvl5pPr>
      <a:lvl6pPr lvl="5" algn="l">
        <a:buSzPct val="45000"/>
        <a:buFont typeface="StarSymbol"/>
        <a:buChar char="●"/>
        <a:tabLst/>
        <a:defRPr lang="en-US" sz="1800" b="1" i="0" u="none" strike="noStrike" cap="none" spc="0" baseline="0">
          <a:solidFill>
            <a:srgbClr val="808080"/>
          </a:solidFill>
          <a:latin typeface="Franklin Gothic Book"/>
          <a:cs typeface="Baskerville"/>
        </a:defRPr>
      </a:lvl6pPr>
      <a:lvl7pPr marL="0" marR="0" lvl="0" indent="0" algn="l" rtl="0" hangingPunct="1">
        <a:lnSpc>
          <a:spcPct val="100000"/>
        </a:lnSpc>
        <a:spcBef>
          <a:spcPts val="0"/>
        </a:spcBef>
        <a:spcAft>
          <a:spcPts val="0"/>
        </a:spcAft>
        <a:buNone/>
        <a:tabLst>
          <a:tab pos="0" algn="l"/>
        </a:tabLst>
        <a:defRPr lang="en-US" sz="1800" b="1" i="0" u="none" strike="noStrike" cap="none" spc="0" baseline="0">
          <a:solidFill>
            <a:srgbClr val="808080"/>
          </a:solidFill>
          <a:latin typeface="Franklin Gothic Book"/>
          <a:cs typeface="Baskerville"/>
        </a:defRPr>
      </a:lvl7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chart" Target="../charts/chart6.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3.png"/><Relationship Id="rId7" Type="http://schemas.openxmlformats.org/officeDocument/2006/relationships/image" Target="../media/image19.jpeg"/><Relationship Id="rId12"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25.png"/><Relationship Id="rId5" Type="http://schemas.openxmlformats.org/officeDocument/2006/relationships/image" Target="../media/image16.png"/><Relationship Id="rId10" Type="http://schemas.openxmlformats.org/officeDocument/2006/relationships/image" Target="../media/image24.png"/><Relationship Id="rId4" Type="http://schemas.openxmlformats.org/officeDocument/2006/relationships/image" Target="../media/image14.png"/><Relationship Id="rId9"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image" Target="../media/image17.png"/><Relationship Id="rId4" Type="http://schemas.openxmlformats.org/officeDocument/2006/relationships/image" Target="../media/image28.png"/><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35.png"/><Relationship Id="rId5" Type="http://schemas.openxmlformats.org/officeDocument/2006/relationships/image" Target="../media/image28.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43.png"/><Relationship Id="rId3" Type="http://schemas.openxmlformats.org/officeDocument/2006/relationships/image" Target="../media/image15.png"/><Relationship Id="rId7" Type="http://schemas.openxmlformats.org/officeDocument/2006/relationships/image" Target="../media/image39.png"/><Relationship Id="rId12"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20.png"/><Relationship Id="rId11" Type="http://schemas.openxmlformats.org/officeDocument/2006/relationships/image" Target="../media/image41.png"/><Relationship Id="rId5" Type="http://schemas.openxmlformats.org/officeDocument/2006/relationships/image" Target="../media/image38.png"/><Relationship Id="rId15" Type="http://schemas.openxmlformats.org/officeDocument/2006/relationships/image" Target="../media/image45.png"/><Relationship Id="rId10" Type="http://schemas.openxmlformats.org/officeDocument/2006/relationships/image" Target="../media/image40.jpeg"/><Relationship Id="rId4" Type="http://schemas.openxmlformats.org/officeDocument/2006/relationships/image" Target="../media/image37.png"/><Relationship Id="rId9" Type="http://schemas.openxmlformats.org/officeDocument/2006/relationships/image" Target="../media/image19.jpeg"/><Relationship Id="rId1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51.jpeg"/><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jpe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50.png"/><Relationship Id="rId5" Type="http://schemas.openxmlformats.org/officeDocument/2006/relationships/image" Target="../media/image53.png"/><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hemeOverride" Target="../theme/themeOverride9.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hemeOverride" Target="../theme/themeOverride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chart" Target="../charts/char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hemeOverride" Target="../theme/themeOverride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0.png"/><Relationship Id="rId2" Type="http://schemas.openxmlformats.org/officeDocument/2006/relationships/slideLayout" Target="../slideLayouts/slideLayout9.xml"/><Relationship Id="rId1" Type="http://schemas.openxmlformats.org/officeDocument/2006/relationships/themeOverride" Target="../theme/themeOverride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chart" Target="../charts/chart4.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hemeOverride" Target="../theme/themeOverride6.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Experience API (xAPI)">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4"/>
          <p:cNvSpPr txBox="1">
            <a:spLocks noGrp="1"/>
          </p:cNvSpPr>
          <p:nvPr>
            <p:ph type="title" idx="4294967295"/>
          </p:nvPr>
        </p:nvSpPr>
        <p:spPr>
          <a:xfrm>
            <a:off x="178560" y="1371600"/>
            <a:ext cx="8786520" cy="2275199"/>
          </a:xfrm>
          <a:prstGeom prst="rect">
            <a:avLst/>
          </a:prstGeom>
          <a:effectLst>
            <a:outerShdw blurRad="50800" dist="38100" dir="2700000" algn="tl" rotWithShape="0">
              <a:prstClr val="black">
                <a:alpha val="90000"/>
              </a:prstClr>
            </a:outerShdw>
          </a:effectLst>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6600" dirty="0">
                <a:solidFill>
                  <a:schemeClr val="bg1"/>
                </a:solidFill>
                <a:latin typeface="Arial Black" panose="020B0A04020102020204" pitchFamily="34" charset="0"/>
              </a:rPr>
              <a:t>Experience </a:t>
            </a:r>
            <a:r>
              <a:rPr lang="en-US" sz="6600" dirty="0" smtClean="0">
                <a:solidFill>
                  <a:schemeClr val="bg1"/>
                </a:solidFill>
                <a:latin typeface="Arial Black" panose="020B0A04020102020204" pitchFamily="34" charset="0"/>
              </a:rPr>
              <a:t>API</a:t>
            </a:r>
            <a:endParaRPr lang="en-US" sz="6600" dirty="0">
              <a:solidFill>
                <a:schemeClr val="bg1"/>
              </a:solidFill>
              <a:latin typeface="Arial Black" panose="020B0A04020102020204" pitchFamily="34" charset="0"/>
            </a:endParaRPr>
          </a:p>
        </p:txBody>
      </p:sp>
      <p:sp>
        <p:nvSpPr>
          <p:cNvPr id="4" name="Text Placeholder 6"/>
          <p:cNvSpPr txBox="1">
            <a:spLocks noGrp="1"/>
          </p:cNvSpPr>
          <p:nvPr>
            <p:ph type="body" idx="4294967295"/>
          </p:nvPr>
        </p:nvSpPr>
        <p:spPr>
          <a:xfrm>
            <a:off x="181080" y="4204440"/>
            <a:ext cx="8786520" cy="1050480"/>
          </a:xfrm>
          <a:prstGeom prst="rect">
            <a:avLst/>
          </a:prstGeom>
        </p:spPr>
        <p:txBody>
          <a:bodyPr/>
          <a:lstStyle>
            <a:defPPr marL="432000" lvl="0" indent="-324000" algn="l" rtl="0" hangingPunct="1">
              <a:lnSpc>
                <a:spcPct val="100000"/>
              </a:lnSpc>
              <a:spcBef>
                <a:spcPts val="1417"/>
              </a:spcBef>
              <a:spcAft>
                <a:spcPts val="0"/>
              </a:spcAft>
              <a:buSzPct val="45000"/>
              <a:buFont typeface="StarSymbol"/>
              <a:buNone/>
              <a:defRPr lang="en-US" sz="2800" b="1" i="0" u="none" strike="noStrike" kern="1200" cap="none" spc="0" baseline="0">
                <a:ln>
                  <a:noFill/>
                </a:ln>
                <a:solidFill>
                  <a:srgbClr val="000000"/>
                </a:solidFill>
                <a:highlight>
                  <a:scrgbClr r="0" g="0" b="0">
                    <a:alpha val="0"/>
                  </a:scrgbClr>
                </a:highlight>
                <a:latin typeface="Franklin Gothic Medium"/>
                <a:ea typeface="ヒラギノ明朝 ProN W3"/>
                <a:cs typeface="Helvetica Neue"/>
              </a:defRPr>
            </a:defPPr>
            <a:lvl1pPr marL="432000" lvl="0" indent="-324000" algn="l" rtl="0" hangingPunct="1">
              <a:lnSpc>
                <a:spcPct val="100000"/>
              </a:lnSpc>
              <a:spcBef>
                <a:spcPts val="1417"/>
              </a:spcBef>
              <a:spcAft>
                <a:spcPts val="0"/>
              </a:spcAft>
              <a:buSzPct val="45000"/>
              <a:buFont typeface="StarSymbol"/>
              <a:buChar char="●"/>
              <a:defRPr lang="en-US" sz="2800" b="1" i="0" u="none" strike="noStrike" kern="1200" cap="none" spc="0" baseline="0">
                <a:ln>
                  <a:noFill/>
                </a:ln>
                <a:solidFill>
                  <a:srgbClr val="000000"/>
                </a:solidFill>
                <a:highlight>
                  <a:scrgbClr r="0" g="0" b="0">
                    <a:alpha val="0"/>
                  </a:scrgbClr>
                </a:highlight>
                <a:latin typeface="Franklin Gothic Medium"/>
                <a:ea typeface="ヒラギノ明朝 ProN W3"/>
                <a:cs typeface="Helvetica Neue"/>
              </a:defRPr>
            </a:lvl1pPr>
            <a:lvl2pPr marL="864000" lvl="1" indent="-324000" algn="l" rtl="0" hangingPunct="1">
              <a:lnSpc>
                <a:spcPct val="100000"/>
              </a:lnSpc>
              <a:spcBef>
                <a:spcPts val="1134"/>
              </a:spcBef>
              <a:spcAft>
                <a:spcPts val="0"/>
              </a:spcAft>
              <a:buSzPct val="75000"/>
              <a:buFont typeface="StarSymbol"/>
              <a:buChar char="–"/>
              <a:defRPr lang="en-US" sz="2200" b="0" i="0" u="none" strike="noStrike" kern="1200" cap="none" spc="0" baseline="0">
                <a:ln>
                  <a:noFill/>
                </a:ln>
                <a:solidFill>
                  <a:srgbClr val="4D4D4D"/>
                </a:solidFill>
                <a:highlight>
                  <a:scrgbClr r="0" g="0" b="0">
                    <a:alpha val="0"/>
                  </a:scrgbClr>
                </a:highlight>
                <a:latin typeface="Franklin Gothic Book"/>
                <a:ea typeface="ヒラギノ明朝 ProN W3"/>
                <a:cs typeface="Helvetica Neue Light"/>
              </a:defRPr>
            </a:lvl2pPr>
            <a:lvl3pPr marL="1295999" lvl="2" indent="-288000" algn="l" rtl="0" hangingPunct="1">
              <a:lnSpc>
                <a:spcPct val="100000"/>
              </a:lnSpc>
              <a:spcBef>
                <a:spcPts val="850"/>
              </a:spcBef>
              <a:spcAft>
                <a:spcPts val="0"/>
              </a:spcAft>
              <a:buSzPct val="45000"/>
              <a:buFont typeface="StarSymbol"/>
              <a:buChar char="●"/>
              <a:defRPr lang="en-US" sz="2200" b="0" i="0" u="none" strike="noStrike" kern="1200" cap="none" spc="0" baseline="0">
                <a:ln>
                  <a:noFill/>
                </a:ln>
                <a:solidFill>
                  <a:srgbClr val="4D4D4D"/>
                </a:solidFill>
                <a:highlight>
                  <a:scrgbClr r="0" g="0" b="0">
                    <a:alpha val="0"/>
                  </a:scrgbClr>
                </a:highlight>
                <a:latin typeface="Franklin Gothic Book"/>
                <a:ea typeface="ヒラギノ明朝 ProN W3"/>
                <a:cs typeface="Helvetica Neue Light"/>
              </a:defRPr>
            </a:lvl3pPr>
            <a:lvl4pPr marL="1728000" lvl="3" indent="-216000" algn="l" rtl="0" hangingPunct="1">
              <a:lnSpc>
                <a:spcPct val="100000"/>
              </a:lnSpc>
              <a:spcBef>
                <a:spcPts val="567"/>
              </a:spcBef>
              <a:spcAft>
                <a:spcPts val="0"/>
              </a:spcAft>
              <a:buSzPct val="75000"/>
              <a:buFont typeface="StarSymbol"/>
              <a:buChar char="–"/>
              <a:defRPr lang="en-US" sz="2200" b="0" i="0" u="none" strike="noStrike" kern="1200" cap="none" spc="0" baseline="0">
                <a:ln>
                  <a:noFill/>
                </a:ln>
                <a:solidFill>
                  <a:srgbClr val="4D4D4D"/>
                </a:solidFill>
                <a:highlight>
                  <a:scrgbClr r="0" g="0" b="0">
                    <a:alpha val="0"/>
                  </a:scrgbClr>
                </a:highlight>
                <a:latin typeface="Franklin Gothic Book"/>
                <a:ea typeface="ヒラギノ明朝 ProN W3"/>
                <a:cs typeface="Helvetica Neue Light"/>
              </a:defRPr>
            </a:lvl4pPr>
            <a:lvl5pPr marL="2160000" lvl="4" indent="-216000" algn="l" rtl="0" hangingPunct="1">
              <a:lnSpc>
                <a:spcPct val="100000"/>
              </a:lnSpc>
              <a:spcBef>
                <a:spcPts val="283"/>
              </a:spcBef>
              <a:spcAft>
                <a:spcPts val="0"/>
              </a:spcAft>
              <a:buSzPct val="45000"/>
              <a:buFont typeface="StarSymbol"/>
              <a:buChar char="●"/>
              <a:defRPr lang="en-US" sz="2000" b="0" i="0" u="none" strike="noStrike" kern="1200" cap="none" spc="0" baseline="0">
                <a:ln>
                  <a:noFill/>
                </a:ln>
                <a:solidFill>
                  <a:srgbClr val="4D4D4D"/>
                </a:solidFill>
                <a:highlight>
                  <a:scrgbClr r="0" g="0" b="0">
                    <a:alpha val="0"/>
                  </a:scrgbClr>
                </a:highlight>
                <a:latin typeface="Franklin Gothic Book"/>
                <a:ea typeface="ヒラギノ明朝 ProN W3"/>
                <a:cs typeface="Helvetica Neue Light"/>
              </a:defRPr>
            </a:lvl5pPr>
            <a:lvl6pPr marL="2592000" lvl="5" indent="-216000" algn="l" rtl="0" hangingPunct="1">
              <a:lnSpc>
                <a:spcPct val="100000"/>
              </a:lnSpc>
              <a:spcBef>
                <a:spcPts val="283"/>
              </a:spcBef>
              <a:spcAft>
                <a:spcPts val="0"/>
              </a:spcAft>
              <a:buSzPct val="45000"/>
              <a:buFont typeface="StarSymbol"/>
              <a:buChar char="●"/>
              <a:defRPr lang="en-US" sz="2000" b="0" i="0" u="none" strike="noStrike" kern="1200" cap="none" spc="0" baseline="0">
                <a:ln>
                  <a:noFill/>
                </a:ln>
                <a:solidFill>
                  <a:srgbClr val="4D4D4D"/>
                </a:solidFill>
                <a:highlight>
                  <a:scrgbClr r="0" g="0" b="0">
                    <a:alpha val="0"/>
                  </a:scrgbClr>
                </a:highlight>
                <a:latin typeface="Franklin Gothic Book"/>
                <a:ea typeface="ヒラギノ明朝 ProN W3"/>
                <a:cs typeface="Helvetica Neue Light"/>
              </a:defRPr>
            </a:lvl6pPr>
            <a:lvl7pPr marL="3024000" lvl="6" indent="-216000" algn="l" rtl="0" hangingPunct="1">
              <a:lnSpc>
                <a:spcPct val="100000"/>
              </a:lnSpc>
              <a:spcBef>
                <a:spcPts val="283"/>
              </a:spcBef>
              <a:spcAft>
                <a:spcPts val="0"/>
              </a:spcAft>
              <a:buSzPct val="45000"/>
              <a:buFont typeface="StarSymbol"/>
              <a:buChar char="●"/>
              <a:defRPr lang="en-US" sz="2000" b="0" i="0" u="none" strike="noStrike" kern="1200" cap="none" spc="0" baseline="0">
                <a:ln>
                  <a:noFill/>
                </a:ln>
                <a:solidFill>
                  <a:srgbClr val="4D4D4D"/>
                </a:solidFill>
                <a:highlight>
                  <a:scrgbClr r="0" g="0" b="0">
                    <a:alpha val="0"/>
                  </a:scrgbClr>
                </a:highlight>
                <a:latin typeface="Franklin Gothic Book"/>
                <a:ea typeface="ヒラギノ明朝 ProN W3"/>
                <a:cs typeface="Helvetica Neue Light"/>
              </a:defRPr>
            </a:lvl7pPr>
            <a:lvl8pPr marL="3456000" lvl="7" indent="-216000" algn="l" rtl="0" hangingPunct="1">
              <a:lnSpc>
                <a:spcPct val="100000"/>
              </a:lnSpc>
              <a:spcBef>
                <a:spcPts val="283"/>
              </a:spcBef>
              <a:spcAft>
                <a:spcPts val="0"/>
              </a:spcAft>
              <a:buSzPct val="45000"/>
              <a:buFont typeface="StarSymbol"/>
              <a:buChar char="●"/>
              <a:defRPr lang="en-US" sz="2000" b="0" i="0" u="none" strike="noStrike" kern="1200" cap="none" spc="0" baseline="0">
                <a:ln>
                  <a:noFill/>
                </a:ln>
                <a:solidFill>
                  <a:srgbClr val="4D4D4D"/>
                </a:solidFill>
                <a:highlight>
                  <a:scrgbClr r="0" g="0" b="0">
                    <a:alpha val="0"/>
                  </a:scrgbClr>
                </a:highlight>
                <a:latin typeface="Franklin Gothic Book"/>
                <a:ea typeface="ヒラギノ明朝 ProN W3"/>
                <a:cs typeface="Helvetica Neue Light"/>
              </a:defRPr>
            </a:lvl8pPr>
            <a:lvl9pPr marL="3887999" lvl="8" indent="-216000" algn="l" rtl="0" hangingPunct="1">
              <a:lnSpc>
                <a:spcPct val="100000"/>
              </a:lnSpc>
              <a:spcBef>
                <a:spcPts val="283"/>
              </a:spcBef>
              <a:spcAft>
                <a:spcPts val="0"/>
              </a:spcAft>
              <a:buSzPct val="45000"/>
              <a:buFont typeface="StarSymbol"/>
              <a:buChar char="●"/>
              <a:defRPr lang="en-US" sz="2000" b="0" i="0" u="none" strike="noStrike" kern="1200" cap="none" spc="0" baseline="0">
                <a:ln>
                  <a:noFill/>
                </a:ln>
                <a:solidFill>
                  <a:srgbClr val="4D4D4D"/>
                </a:solidFill>
                <a:highlight>
                  <a:scrgbClr r="0" g="0" b="0">
                    <a:alpha val="0"/>
                  </a:scrgbClr>
                </a:highlight>
                <a:latin typeface="Franklin Gothic Book"/>
                <a:ea typeface="ヒラギノ明朝 ProN W3"/>
                <a:cs typeface="Helvetica Neue Light"/>
              </a:defRPr>
            </a:lvl9pPr>
          </a:lstStyle>
          <a:p>
            <a:pPr marL="0" lvl="0" indent="0">
              <a:spcBef>
                <a:spcPts val="0"/>
              </a:spcBef>
              <a:buNone/>
              <a:tabLst>
                <a:tab pos="0" algn="l"/>
              </a:tabLst>
            </a:pPr>
            <a:r>
              <a:rPr smtClean="0">
                <a:solidFill>
                  <a:schemeClr val="bg1"/>
                </a:solidFill>
                <a:latin typeface="+mj-lt"/>
              </a:rPr>
              <a:t>&lt;name&gt;</a:t>
            </a:r>
            <a:endParaRPr lang="en-US" dirty="0">
              <a:solidFill>
                <a:schemeClr val="bg1"/>
              </a:solidFill>
              <a:latin typeface="+mj-lt"/>
            </a:endParaRPr>
          </a:p>
          <a:p>
            <a:pPr marL="0" lvl="0" indent="0">
              <a:spcBef>
                <a:spcPts val="0"/>
              </a:spcBef>
              <a:buNone/>
              <a:tabLst>
                <a:tab pos="0" algn="l"/>
              </a:tabLst>
            </a:pPr>
            <a:r>
              <a:rPr lang="en-US" sz="1800" b="0" dirty="0" smtClean="0">
                <a:solidFill>
                  <a:schemeClr val="bg1"/>
                </a:solidFill>
                <a:latin typeface="+mj-lt"/>
              </a:rPr>
              <a:t>ADL </a:t>
            </a:r>
            <a:r>
              <a:rPr lang="en-US" sz="1800" b="0" dirty="0">
                <a:solidFill>
                  <a:schemeClr val="bg1"/>
                </a:solidFill>
                <a:latin typeface="+mj-lt"/>
              </a:rPr>
              <a:t>R&amp;D </a:t>
            </a:r>
            <a:r>
              <a:rPr lang="en-US" sz="1800" b="0" dirty="0" smtClean="0">
                <a:solidFill>
                  <a:schemeClr val="bg1"/>
                </a:solidFill>
                <a:latin typeface="+mj-lt"/>
              </a:rPr>
              <a:t>Team</a:t>
            </a:r>
            <a:endParaRPr lang="en-US" sz="1800" b="0" dirty="0">
              <a:solidFill>
                <a:schemeClr val="bg1"/>
              </a:solidFill>
              <a:latin typeface="+mj-lt"/>
            </a:endParaRPr>
          </a:p>
          <a:p>
            <a:pPr marL="0" lvl="0" indent="0">
              <a:spcBef>
                <a:spcPts val="0"/>
              </a:spcBef>
              <a:buNone/>
              <a:tabLst>
                <a:tab pos="0" algn="l"/>
              </a:tabLst>
            </a:pPr>
            <a:endParaRPr lang="en-US" sz="1800" b="0" dirty="0">
              <a:solidFill>
                <a:schemeClr val="bg1"/>
              </a:solidFill>
              <a:latin typeface="+mj-lt"/>
            </a:endParaRPr>
          </a:p>
        </p:txBody>
      </p:sp>
      <p:pic>
        <p:nvPicPr>
          <p:cNvPr id="1026" name="Picture 2"/>
          <p:cNvPicPr>
            <a:picLocks noChangeAspect="1" noChangeArrowheads="1"/>
          </p:cNvPicPr>
          <p:nvPr/>
        </p:nvPicPr>
        <p:blipFill rotWithShape="1">
          <a:blip r:embed="rId4" cstate="screen">
            <a:extLst>
              <a:ext uri="{28A0092B-C50C-407E-A947-70E740481C1C}">
                <a14:useLocalDpi xmlns:a14="http://schemas.microsoft.com/office/drawing/2010/main" xmlns=""/>
              </a:ext>
            </a:extLst>
          </a:blip>
          <a:srcRect l="11902" t="12213" r="45237" b="50000"/>
          <a:stretch/>
        </p:blipFill>
        <p:spPr bwMode="auto">
          <a:xfrm rot="21292936">
            <a:off x="5423954" y="2205287"/>
            <a:ext cx="3080815" cy="1524847"/>
          </a:xfrm>
          <a:prstGeom prst="rect">
            <a:avLst/>
          </a:prstGeom>
          <a:noFill/>
          <a:ln>
            <a:noFill/>
          </a:ln>
          <a:effectLst>
            <a:outerShdw blurRad="88900" dist="63500" dir="2700000" algn="tl" rotWithShape="0">
              <a:prstClr val="black">
                <a:alpha val="76000"/>
              </a:prst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extBox 5"/>
          <p:cNvSpPr txBox="1"/>
          <p:nvPr/>
        </p:nvSpPr>
        <p:spPr>
          <a:xfrm>
            <a:off x="54768" y="6450805"/>
            <a:ext cx="811119" cy="338554"/>
          </a:xfrm>
          <a:prstGeom prst="rect">
            <a:avLst/>
          </a:prstGeom>
          <a:noFill/>
        </p:spPr>
        <p:txBody>
          <a:bodyPr wrap="none" rtlCol="0">
            <a:spAutoFit/>
          </a:bodyPr>
          <a:lstStyle/>
          <a:p>
            <a:pPr lvl="0"/>
            <a:r>
              <a:rPr lang="en-US" sz="1600" dirty="0" smtClean="0">
                <a:solidFill>
                  <a:srgbClr val="404040"/>
                </a:solidFill>
                <a:latin typeface="Franklin Gothic Book"/>
              </a:rPr>
              <a:t>&lt;date&gt;</a:t>
            </a:r>
            <a:endParaRPr lang="en-US" sz="1600" dirty="0" smtClean="0">
              <a:solidFill>
                <a:srgbClr val="404040"/>
              </a:solidFill>
              <a:latin typeface="Franklin Gothic Book"/>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7065" y="5620673"/>
            <a:ext cx="4250327" cy="338554"/>
          </a:xfrm>
          <a:prstGeom prst="rect">
            <a:avLst/>
          </a:prstGeom>
          <a:noFill/>
        </p:spPr>
        <p:txBody>
          <a:bodyPr wrap="square" rtlCol="0">
            <a:spAutoFit/>
          </a:bodyPr>
          <a:lstStyle/>
          <a:p>
            <a:pPr algn="ctr"/>
            <a:r>
              <a:rPr lang="en-US" sz="1600" dirty="0" smtClean="0">
                <a:solidFill>
                  <a:schemeClr val="bg1"/>
                </a:solidFill>
              </a:rPr>
              <a:t>STUDENT LEARNING PERFORMANCE</a:t>
            </a:r>
            <a:endParaRPr lang="en-US" sz="1600" dirty="0">
              <a:solidFill>
                <a:schemeClr val="bg1"/>
              </a:solidFill>
            </a:endParaRPr>
          </a:p>
        </p:txBody>
      </p:sp>
      <p:graphicFrame>
        <p:nvGraphicFramePr>
          <p:cNvPr id="4" name="Classroom Curves"/>
          <p:cNvGraphicFramePr>
            <a:graphicFrameLocks noGrp="1"/>
          </p:cNvGraphicFramePr>
          <p:nvPr>
            <p:ph idx="4294967295"/>
            <p:extLst>
              <p:ext uri="{D42A27DB-BD31-4B8C-83A1-F6EECF244321}">
                <p14:modId xmlns:p14="http://schemas.microsoft.com/office/powerpoint/2010/main" xmlns="" val="2449781605"/>
              </p:ext>
            </p:extLst>
          </p:nvPr>
        </p:nvGraphicFramePr>
        <p:xfrm>
          <a:off x="111019" y="2858095"/>
          <a:ext cx="8839200" cy="311253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Human Tutor Curve"/>
          <p:cNvGraphicFramePr>
            <a:graphicFrameLocks/>
          </p:cNvGraphicFramePr>
          <p:nvPr>
            <p:extLst>
              <p:ext uri="{D42A27DB-BD31-4B8C-83A1-F6EECF244321}">
                <p14:modId xmlns:p14="http://schemas.microsoft.com/office/powerpoint/2010/main" xmlns="" val="3276606773"/>
              </p:ext>
            </p:extLst>
          </p:nvPr>
        </p:nvGraphicFramePr>
        <p:xfrm>
          <a:off x="106257" y="2308225"/>
          <a:ext cx="8839200" cy="3711575"/>
        </p:xfrm>
        <a:graphic>
          <a:graphicData uri="http://schemas.openxmlformats.org/drawingml/2006/chart">
            <c:chart xmlns:c="http://schemas.openxmlformats.org/drawingml/2006/chart" xmlns:r="http://schemas.openxmlformats.org/officeDocument/2006/relationships" r:id="rId5"/>
          </a:graphicData>
        </a:graphic>
      </p:graphicFrame>
      <p:grpSp>
        <p:nvGrpSpPr>
          <p:cNvPr id="50" name="Group 49"/>
          <p:cNvGrpSpPr/>
          <p:nvPr/>
        </p:nvGrpSpPr>
        <p:grpSpPr>
          <a:xfrm>
            <a:off x="519973" y="1669127"/>
            <a:ext cx="8325717" cy="3871675"/>
            <a:chOff x="528519" y="1669127"/>
            <a:chExt cx="8325717" cy="3871675"/>
          </a:xfrm>
        </p:grpSpPr>
        <p:cxnSp>
          <p:nvCxnSpPr>
            <p:cNvPr id="48" name="Straight Connector 47"/>
            <p:cNvCxnSpPr/>
            <p:nvPr/>
          </p:nvCxnSpPr>
          <p:spPr>
            <a:xfrm>
              <a:off x="537065" y="1669127"/>
              <a:ext cx="0" cy="38678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28519" y="5540802"/>
              <a:ext cx="832571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Classroom Label"/>
          <p:cNvSpPr txBox="1"/>
          <p:nvPr/>
        </p:nvSpPr>
        <p:spPr>
          <a:xfrm>
            <a:off x="1750248" y="3082993"/>
            <a:ext cx="2212152" cy="646331"/>
          </a:xfrm>
          <a:prstGeom prst="rect">
            <a:avLst/>
          </a:prstGeom>
          <a:noFill/>
        </p:spPr>
        <p:txBody>
          <a:bodyPr wrap="square" rtlCol="0">
            <a:spAutoFit/>
          </a:bodyPr>
          <a:lstStyle/>
          <a:p>
            <a:pPr algn="r"/>
            <a:r>
              <a:rPr lang="en-US" dirty="0" smtClean="0">
                <a:solidFill>
                  <a:schemeClr val="bg1"/>
                </a:solidFill>
              </a:rPr>
              <a:t>Classroom Learning</a:t>
            </a:r>
          </a:p>
          <a:p>
            <a:pPr algn="r"/>
            <a:r>
              <a:rPr lang="en-US" dirty="0" smtClean="0">
                <a:solidFill>
                  <a:schemeClr val="bg1"/>
                </a:solidFill>
              </a:rPr>
              <a:t>Average</a:t>
            </a:r>
            <a:endParaRPr lang="en-US" dirty="0">
              <a:solidFill>
                <a:schemeClr val="bg1"/>
              </a:solidFill>
            </a:endParaRPr>
          </a:p>
        </p:txBody>
      </p:sp>
      <p:sp>
        <p:nvSpPr>
          <p:cNvPr id="34" name="Average Label"/>
          <p:cNvSpPr txBox="1"/>
          <p:nvPr/>
        </p:nvSpPr>
        <p:spPr>
          <a:xfrm>
            <a:off x="4663302" y="1345962"/>
            <a:ext cx="1985736" cy="923330"/>
          </a:xfrm>
          <a:prstGeom prst="rect">
            <a:avLst/>
          </a:prstGeom>
          <a:solidFill>
            <a:schemeClr val="tx1"/>
          </a:solidFill>
          <a:ln>
            <a:noFill/>
            <a:prstDash val="solid"/>
          </a:ln>
        </p:spPr>
        <p:style>
          <a:lnRef idx="0">
            <a:scrgbClr r="0" g="0" b="0"/>
          </a:lnRef>
          <a:fillRef idx="1001">
            <a:schemeClr val="lt1"/>
          </a:fillRef>
          <a:effectRef idx="0">
            <a:scrgbClr r="0" g="0" b="0"/>
          </a:effectRef>
          <a:fontRef idx="major"/>
        </p:style>
        <p:txBody>
          <a:bodyPr wrap="none" rtlCol="0">
            <a:spAutoFit/>
          </a:bodyPr>
          <a:lstStyle/>
          <a:p>
            <a:pPr algn="r"/>
            <a:r>
              <a:rPr lang="en-US" dirty="0" smtClean="0">
                <a:solidFill>
                  <a:schemeClr val="bg1"/>
                </a:solidFill>
              </a:rPr>
              <a:t>(Human) Tutor </a:t>
            </a:r>
          </a:p>
          <a:p>
            <a:pPr algn="r"/>
            <a:r>
              <a:rPr lang="en-US" dirty="0" smtClean="0">
                <a:solidFill>
                  <a:schemeClr val="bg1"/>
                </a:solidFill>
              </a:rPr>
              <a:t>+ Mastery Learning</a:t>
            </a:r>
            <a:endParaRPr lang="en-US" dirty="0" smtClean="0">
              <a:solidFill>
                <a:schemeClr val="bg1"/>
              </a:solidFill>
              <a:latin typeface="Calibri" pitchFamily="34" charset="0"/>
              <a:cs typeface="Calibri" pitchFamily="34" charset="0"/>
            </a:endParaRPr>
          </a:p>
          <a:p>
            <a:pPr algn="r"/>
            <a:r>
              <a:rPr lang="en-US" dirty="0" smtClean="0">
                <a:solidFill>
                  <a:schemeClr val="bg1"/>
                </a:solidFill>
                <a:latin typeface="Calibri" pitchFamily="34" charset="0"/>
                <a:cs typeface="Calibri" pitchFamily="34" charset="0"/>
              </a:rPr>
              <a:t>Average</a:t>
            </a:r>
            <a:endParaRPr lang="en-US" dirty="0">
              <a:solidFill>
                <a:schemeClr val="bg1"/>
              </a:solidFill>
              <a:latin typeface="Calibri" pitchFamily="34" charset="0"/>
              <a:cs typeface="Calibri" pitchFamily="34" charset="0"/>
            </a:endParaRPr>
          </a:p>
        </p:txBody>
      </p:sp>
      <p:cxnSp>
        <p:nvCxnSpPr>
          <p:cNvPr id="8" name="Vert Line 2"/>
          <p:cNvCxnSpPr/>
          <p:nvPr/>
        </p:nvCxnSpPr>
        <p:spPr>
          <a:xfrm>
            <a:off x="6662736" y="1345962"/>
            <a:ext cx="0" cy="4191000"/>
          </a:xfrm>
          <a:prstGeom prst="line">
            <a:avLst/>
          </a:prstGeom>
          <a:ln w="38100">
            <a:solidFill>
              <a:schemeClr val="bg1"/>
            </a:solidFill>
            <a:prstDash val="solid"/>
            <a:headEnd type="none" w="med" len="med"/>
            <a:tailEnd type="none" w="med" len="med"/>
          </a:ln>
          <a:effectLst>
            <a:outerShdw blurRad="50800" dist="38100" dir="13500000" algn="br" rotWithShape="0">
              <a:prstClr val="black">
                <a:alpha val="40000"/>
              </a:prstClr>
            </a:outerShdw>
          </a:effectLst>
        </p:spPr>
        <p:style>
          <a:lnRef idx="2">
            <a:schemeClr val="accent1"/>
          </a:lnRef>
          <a:fillRef idx="1001">
            <a:schemeClr val="lt1"/>
          </a:fillRef>
          <a:effectRef idx="1">
            <a:schemeClr val="accent1"/>
          </a:effectRef>
          <a:fontRef idx="minor">
            <a:schemeClr val="tx1"/>
          </a:fontRef>
        </p:style>
      </p:cxnSp>
      <p:sp>
        <p:nvSpPr>
          <p:cNvPr id="15" name="Y Axis"/>
          <p:cNvSpPr txBox="1"/>
          <p:nvPr/>
        </p:nvSpPr>
        <p:spPr>
          <a:xfrm rot="16200000">
            <a:off x="-1346535" y="3763238"/>
            <a:ext cx="3390544" cy="338554"/>
          </a:xfrm>
          <a:prstGeom prst="rect">
            <a:avLst/>
          </a:prstGeom>
          <a:noFill/>
        </p:spPr>
        <p:txBody>
          <a:bodyPr wrap="none" rtlCol="0">
            <a:spAutoFit/>
          </a:bodyPr>
          <a:lstStyle/>
          <a:p>
            <a:r>
              <a:rPr lang="en-US" sz="1600" dirty="0" smtClean="0">
                <a:solidFill>
                  <a:schemeClr val="bg1"/>
                </a:solidFill>
              </a:rPr>
              <a:t>NUMBER OF STUDENTS (FREQUENCY)</a:t>
            </a:r>
            <a:endParaRPr lang="en-US" sz="1600" dirty="0">
              <a:solidFill>
                <a:schemeClr val="bg1"/>
              </a:solidFill>
            </a:endParaRPr>
          </a:p>
        </p:txBody>
      </p:sp>
      <p:cxnSp>
        <p:nvCxnSpPr>
          <p:cNvPr id="42" name="Vert line 1"/>
          <p:cNvCxnSpPr/>
          <p:nvPr/>
        </p:nvCxnSpPr>
        <p:spPr>
          <a:xfrm>
            <a:off x="3962400" y="3104941"/>
            <a:ext cx="0" cy="2432021"/>
          </a:xfrm>
          <a:prstGeom prst="line">
            <a:avLst/>
          </a:prstGeom>
          <a:ln w="38100">
            <a:solidFill>
              <a:schemeClr val="bg1"/>
            </a:solidFill>
            <a:prstDash val="solid"/>
            <a:headEnd type="none" w="med" len="med"/>
            <a:tailEnd type="none" w="med" len="med"/>
          </a:ln>
          <a:effectLst/>
        </p:spPr>
        <p:style>
          <a:lnRef idx="2">
            <a:schemeClr val="accent1"/>
          </a:lnRef>
          <a:fillRef idx="1001">
            <a:schemeClr val="lt1"/>
          </a:fillRef>
          <a:effectRef idx="1">
            <a:schemeClr val="accent1"/>
          </a:effectRef>
          <a:fontRef idx="minor">
            <a:schemeClr val="tx1"/>
          </a:fontRef>
        </p:style>
      </p:cxnSp>
      <p:pic>
        <p:nvPicPr>
          <p:cNvPr id="2051" name="Picture 3"/>
          <p:cNvPicPr>
            <a:picLocks noChangeAspect="1" noChangeArrowheads="1"/>
          </p:cNvPicPr>
          <p:nvPr/>
        </p:nvPicPr>
        <p:blipFill>
          <a:blip r:embed="rId6">
            <a:extLst>
              <a:ext uri="{28A0092B-C50C-407E-A947-70E740481C1C}">
                <a14:useLocalDpi xmlns:a14="http://schemas.microsoft.com/office/drawing/2010/main" xmlns=""/>
              </a:ext>
            </a:extLst>
          </a:blip>
          <a:srcRect/>
          <a:stretch>
            <a:fillRect/>
          </a:stretch>
        </p:blipFill>
        <p:spPr bwMode="auto">
          <a:xfrm rot="21315983">
            <a:off x="-158478" y="218835"/>
            <a:ext cx="6584950" cy="1597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23" name="Vert line 1"/>
          <p:cNvCxnSpPr/>
          <p:nvPr/>
        </p:nvCxnSpPr>
        <p:spPr>
          <a:xfrm>
            <a:off x="5008880" y="2362200"/>
            <a:ext cx="0" cy="3174762"/>
          </a:xfrm>
          <a:prstGeom prst="line">
            <a:avLst/>
          </a:prstGeom>
          <a:ln w="38100">
            <a:solidFill>
              <a:srgbClr val="FFC000"/>
            </a:solidFill>
            <a:prstDash val="solid"/>
            <a:headEnd type="none" w="med" len="med"/>
            <a:tailEnd type="none" w="med" len="med"/>
          </a:ln>
          <a:effectLst/>
        </p:spPr>
        <p:style>
          <a:lnRef idx="2">
            <a:schemeClr val="accent1"/>
          </a:lnRef>
          <a:fillRef idx="1001">
            <a:schemeClr val="lt1"/>
          </a:fillRef>
          <a:effectRef idx="1">
            <a:schemeClr val="accent1"/>
          </a:effectRef>
          <a:fontRef idx="minor">
            <a:schemeClr val="tx1"/>
          </a:fontRef>
        </p:style>
      </p:cxnSp>
      <p:sp>
        <p:nvSpPr>
          <p:cNvPr id="25" name="Average Label"/>
          <p:cNvSpPr txBox="1"/>
          <p:nvPr/>
        </p:nvSpPr>
        <p:spPr>
          <a:xfrm>
            <a:off x="3686010" y="2362200"/>
            <a:ext cx="1288686" cy="369332"/>
          </a:xfrm>
          <a:prstGeom prst="rect">
            <a:avLst/>
          </a:prstGeom>
          <a:solidFill>
            <a:schemeClr val="tx1"/>
          </a:solidFill>
          <a:ln>
            <a:noFill/>
            <a:prstDash val="solid"/>
          </a:ln>
        </p:spPr>
        <p:style>
          <a:lnRef idx="0">
            <a:scrgbClr r="0" g="0" b="0"/>
          </a:lnRef>
          <a:fillRef idx="1001">
            <a:schemeClr val="lt1"/>
          </a:fillRef>
          <a:effectRef idx="0">
            <a:scrgbClr r="0" g="0" b="0"/>
          </a:effectRef>
          <a:fontRef idx="major"/>
        </p:style>
        <p:txBody>
          <a:bodyPr wrap="none" rtlCol="0">
            <a:spAutoFit/>
          </a:bodyPr>
          <a:lstStyle/>
          <a:p>
            <a:pPr algn="r"/>
            <a:r>
              <a:rPr lang="en-US" b="1" dirty="0" smtClean="0">
                <a:solidFill>
                  <a:srgbClr val="FFC000"/>
                </a:solidFill>
              </a:rPr>
              <a:t>ITS </a:t>
            </a:r>
            <a:r>
              <a:rPr lang="en-US" b="1" dirty="0" smtClean="0">
                <a:solidFill>
                  <a:srgbClr val="FFC000"/>
                </a:solidFill>
                <a:latin typeface="Calibri" pitchFamily="34" charset="0"/>
                <a:cs typeface="Calibri" pitchFamily="34" charset="0"/>
              </a:rPr>
              <a:t>Average</a:t>
            </a:r>
            <a:endParaRPr lang="en-US" b="1" dirty="0">
              <a:solidFill>
                <a:srgbClr val="FFC000"/>
              </a:solidFill>
              <a:latin typeface="Calibri" pitchFamily="34" charset="0"/>
              <a:cs typeface="Calibri" pitchFamily="34" charset="0"/>
            </a:endParaRPr>
          </a:p>
        </p:txBody>
      </p:sp>
      <p:grpSp>
        <p:nvGrpSpPr>
          <p:cNvPr id="16" name="Group 15"/>
          <p:cNvGrpSpPr/>
          <p:nvPr/>
        </p:nvGrpSpPr>
        <p:grpSpPr>
          <a:xfrm>
            <a:off x="2017654" y="5631859"/>
            <a:ext cx="2986146" cy="1065069"/>
            <a:chOff x="2454675" y="5642019"/>
            <a:chExt cx="2986146" cy="1065069"/>
          </a:xfrm>
        </p:grpSpPr>
        <p:sp>
          <p:nvSpPr>
            <p:cNvPr id="7" name="TextBox 6"/>
            <p:cNvSpPr txBox="1"/>
            <p:nvPr/>
          </p:nvSpPr>
          <p:spPr>
            <a:xfrm>
              <a:off x="2454675" y="6183868"/>
              <a:ext cx="2318583" cy="523220"/>
            </a:xfrm>
            <a:prstGeom prst="rect">
              <a:avLst/>
            </a:prstGeom>
            <a:noFill/>
          </p:spPr>
          <p:txBody>
            <a:bodyPr wrap="none" rtlCol="0">
              <a:spAutoFit/>
            </a:bodyPr>
            <a:lstStyle/>
            <a:p>
              <a:pPr algn="r"/>
              <a:r>
                <a:rPr lang="en-US" sz="1400" b="1" dirty="0" smtClean="0">
                  <a:solidFill>
                    <a:srgbClr val="FFC000"/>
                  </a:solidFill>
                </a:rPr>
                <a:t>from </a:t>
              </a:r>
              <a:r>
                <a:rPr lang="en-US" sz="1400" b="1" dirty="0" err="1" smtClean="0">
                  <a:solidFill>
                    <a:srgbClr val="FFC000"/>
                  </a:solidFill>
                </a:rPr>
                <a:t>Kulik</a:t>
              </a:r>
              <a:r>
                <a:rPr lang="en-US" sz="1400" b="1" dirty="0" smtClean="0">
                  <a:solidFill>
                    <a:srgbClr val="FFC000"/>
                  </a:solidFill>
                </a:rPr>
                <a:t> &amp; Fletcher (2015) </a:t>
              </a:r>
            </a:p>
            <a:p>
              <a:pPr algn="r"/>
              <a:r>
                <a:rPr lang="en-US" sz="1400" b="1" dirty="0" smtClean="0">
                  <a:solidFill>
                    <a:srgbClr val="FFC000"/>
                  </a:solidFill>
                </a:rPr>
                <a:t>Meta-Analysis of 50 studies</a:t>
              </a:r>
              <a:endParaRPr lang="en-US" sz="1400" b="1" dirty="0">
                <a:solidFill>
                  <a:srgbClr val="FFC000"/>
                </a:solidFill>
              </a:endParaRPr>
            </a:p>
          </p:txBody>
        </p:sp>
        <p:cxnSp>
          <p:nvCxnSpPr>
            <p:cNvPr id="11" name="Curved Connector 10"/>
            <p:cNvCxnSpPr>
              <a:stCxn id="7" idx="3"/>
            </p:cNvCxnSpPr>
            <p:nvPr/>
          </p:nvCxnSpPr>
          <p:spPr>
            <a:xfrm flipV="1">
              <a:off x="4773258" y="5642019"/>
              <a:ext cx="667563" cy="803459"/>
            </a:xfrm>
            <a:prstGeom prst="curvedConnector2">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4017192" y="3018277"/>
            <a:ext cx="971368" cy="458961"/>
            <a:chOff x="4191000" y="3122439"/>
            <a:chExt cx="2349449" cy="458961"/>
          </a:xfrm>
        </p:grpSpPr>
        <p:cxnSp>
          <p:nvCxnSpPr>
            <p:cNvPr id="36" name="Straight Arrow Connector 35"/>
            <p:cNvCxnSpPr/>
            <p:nvPr/>
          </p:nvCxnSpPr>
          <p:spPr>
            <a:xfrm>
              <a:off x="4191000" y="3581400"/>
              <a:ext cx="2266768" cy="0"/>
            </a:xfrm>
            <a:prstGeom prst="straightConnector1">
              <a:avLst/>
            </a:prstGeom>
            <a:ln w="38100">
              <a:solidFill>
                <a:srgbClr val="FFC000"/>
              </a:solidFill>
              <a:prstDash val="sysDash"/>
              <a:headEnd type="triangle" w="med" len="med"/>
              <a:tailEnd type="triangle" w="med" len="med"/>
            </a:ln>
            <a:effectLst>
              <a:outerShdw blurRad="63500" dist="25400" dir="2700000" algn="tl" rotWithShape="0">
                <a:prstClr val="black">
                  <a:alpha val="94000"/>
                </a:prstClr>
              </a:outerShdw>
            </a:effectLst>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191000" y="3122439"/>
              <a:ext cx="2349449" cy="400110"/>
            </a:xfrm>
            <a:prstGeom prst="rect">
              <a:avLst/>
            </a:prstGeom>
            <a:noFill/>
          </p:spPr>
          <p:txBody>
            <a:bodyPr wrap="square" rtlCol="0">
              <a:spAutoFit/>
            </a:bodyPr>
            <a:lstStyle/>
            <a:p>
              <a:pPr algn="ctr"/>
              <a:r>
                <a:rPr lang="en-US" sz="2000" b="1" dirty="0" smtClean="0">
                  <a:solidFill>
                    <a:srgbClr val="FFC000"/>
                  </a:solidFill>
                </a:rPr>
                <a:t>≈0.75</a:t>
              </a:r>
              <a:r>
                <a:rPr lang="el-GR" sz="2000" b="1" dirty="0" smtClean="0">
                  <a:solidFill>
                    <a:srgbClr val="FFC000"/>
                  </a:solidFill>
                </a:rPr>
                <a:t>Σ</a:t>
              </a:r>
              <a:endParaRPr lang="en-US" sz="2000" b="1" dirty="0">
                <a:solidFill>
                  <a:srgbClr val="FFC000"/>
                </a:solidFill>
              </a:endParaRPr>
            </a:p>
          </p:txBody>
        </p:sp>
      </p:grpSp>
      <p:grpSp>
        <p:nvGrpSpPr>
          <p:cNvPr id="3" name="Group 2"/>
          <p:cNvGrpSpPr/>
          <p:nvPr/>
        </p:nvGrpSpPr>
        <p:grpSpPr>
          <a:xfrm>
            <a:off x="2614389" y="3729324"/>
            <a:ext cx="1815371" cy="1807638"/>
            <a:chOff x="2614389" y="3729324"/>
            <a:chExt cx="1815371" cy="1807638"/>
          </a:xfrm>
        </p:grpSpPr>
        <p:cxnSp>
          <p:nvCxnSpPr>
            <p:cNvPr id="27" name="Vert line 1"/>
            <p:cNvCxnSpPr/>
            <p:nvPr/>
          </p:nvCxnSpPr>
          <p:spPr>
            <a:xfrm>
              <a:off x="4429760" y="3729324"/>
              <a:ext cx="0" cy="1807638"/>
            </a:xfrm>
            <a:prstGeom prst="line">
              <a:avLst/>
            </a:prstGeom>
            <a:ln w="38100">
              <a:solidFill>
                <a:schemeClr val="bg1">
                  <a:lumMod val="65000"/>
                </a:schemeClr>
              </a:solidFill>
              <a:prstDash val="solid"/>
              <a:headEnd type="none" w="med" len="med"/>
              <a:tailEnd type="none" w="med" len="med"/>
            </a:ln>
            <a:effectLst/>
          </p:spPr>
          <p:style>
            <a:lnRef idx="2">
              <a:schemeClr val="accent1"/>
            </a:lnRef>
            <a:fillRef idx="1001">
              <a:schemeClr val="lt1"/>
            </a:fillRef>
            <a:effectRef idx="1">
              <a:schemeClr val="accent1"/>
            </a:effectRef>
            <a:fontRef idx="minor">
              <a:schemeClr val="tx1"/>
            </a:fontRef>
          </p:style>
        </p:cxnSp>
        <p:sp>
          <p:nvSpPr>
            <p:cNvPr id="28" name="Average Label"/>
            <p:cNvSpPr txBox="1"/>
            <p:nvPr/>
          </p:nvSpPr>
          <p:spPr>
            <a:xfrm>
              <a:off x="2614389" y="4878308"/>
              <a:ext cx="1328312" cy="369332"/>
            </a:xfrm>
            <a:prstGeom prst="rect">
              <a:avLst/>
            </a:prstGeom>
            <a:noFill/>
            <a:ln>
              <a:noFill/>
              <a:prstDash val="solid"/>
            </a:ln>
          </p:spPr>
          <p:style>
            <a:lnRef idx="0">
              <a:scrgbClr r="0" g="0" b="0"/>
            </a:lnRef>
            <a:fillRef idx="1001">
              <a:schemeClr val="lt1"/>
            </a:fillRef>
            <a:effectRef idx="0">
              <a:scrgbClr r="0" g="0" b="0"/>
            </a:effectRef>
            <a:fontRef idx="major"/>
          </p:style>
          <p:txBody>
            <a:bodyPr wrap="none" rtlCol="0">
              <a:spAutoFit/>
            </a:bodyPr>
            <a:lstStyle/>
            <a:p>
              <a:pPr algn="r"/>
              <a:r>
                <a:rPr lang="en-US" b="1" dirty="0" smtClean="0">
                  <a:solidFill>
                    <a:schemeClr val="bg1">
                      <a:lumMod val="65000"/>
                    </a:schemeClr>
                  </a:solidFill>
                </a:rPr>
                <a:t>CAI </a:t>
              </a:r>
              <a:r>
                <a:rPr lang="en-US" b="1" dirty="0" smtClean="0">
                  <a:solidFill>
                    <a:schemeClr val="bg1">
                      <a:lumMod val="65000"/>
                    </a:schemeClr>
                  </a:solidFill>
                  <a:latin typeface="Calibri" pitchFamily="34" charset="0"/>
                  <a:cs typeface="Calibri" pitchFamily="34" charset="0"/>
                </a:rPr>
                <a:t>Average</a:t>
              </a:r>
              <a:endParaRPr lang="en-US" b="1" dirty="0">
                <a:solidFill>
                  <a:schemeClr val="bg1">
                    <a:lumMod val="65000"/>
                  </a:schemeClr>
                </a:solidFill>
                <a:latin typeface="Calibri" pitchFamily="34" charset="0"/>
                <a:cs typeface="Calibri" pitchFamily="34" charset="0"/>
              </a:endParaRPr>
            </a:p>
          </p:txBody>
        </p:sp>
        <p:grpSp>
          <p:nvGrpSpPr>
            <p:cNvPr id="29" name="Group 28"/>
            <p:cNvGrpSpPr/>
            <p:nvPr/>
          </p:nvGrpSpPr>
          <p:grpSpPr>
            <a:xfrm>
              <a:off x="2856325" y="4568050"/>
              <a:ext cx="1479912" cy="400110"/>
              <a:chOff x="-210780" y="3381345"/>
              <a:chExt cx="5611532" cy="400110"/>
            </a:xfrm>
          </p:grpSpPr>
          <p:cxnSp>
            <p:nvCxnSpPr>
              <p:cNvPr id="30" name="Straight Arrow Connector 29"/>
              <p:cNvCxnSpPr/>
              <p:nvPr/>
            </p:nvCxnSpPr>
            <p:spPr>
              <a:xfrm>
                <a:off x="4191001" y="3581400"/>
                <a:ext cx="1209751" cy="0"/>
              </a:xfrm>
              <a:prstGeom prst="straightConnector1">
                <a:avLst/>
              </a:prstGeom>
              <a:ln w="38100">
                <a:solidFill>
                  <a:schemeClr val="bg1">
                    <a:lumMod val="65000"/>
                  </a:schemeClr>
                </a:solidFill>
                <a:prstDash val="sysDash"/>
                <a:headEnd type="triangle" w="med" len="med"/>
                <a:tailEnd type="triangle" w="med" len="med"/>
              </a:ln>
              <a:effectLst>
                <a:outerShdw blurRad="63500" dist="25400" dir="2700000" algn="tl" rotWithShape="0">
                  <a:prstClr val="black">
                    <a:alpha val="94000"/>
                  </a:prstClr>
                </a:outerShdw>
              </a:effectLst>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10780" y="3381345"/>
                <a:ext cx="4194020" cy="400110"/>
              </a:xfrm>
              <a:prstGeom prst="rect">
                <a:avLst/>
              </a:prstGeom>
              <a:noFill/>
            </p:spPr>
            <p:txBody>
              <a:bodyPr wrap="square" rtlCol="0">
                <a:spAutoFit/>
              </a:bodyPr>
              <a:lstStyle/>
              <a:p>
                <a:pPr algn="r"/>
                <a:r>
                  <a:rPr lang="en-US" sz="2000" b="1" dirty="0" smtClean="0">
                    <a:solidFill>
                      <a:schemeClr val="bg1">
                        <a:lumMod val="65000"/>
                      </a:schemeClr>
                    </a:solidFill>
                  </a:rPr>
                  <a:t>≈0.3</a:t>
                </a:r>
                <a:r>
                  <a:rPr lang="el-GR" sz="2000" b="1" dirty="0" smtClean="0">
                    <a:solidFill>
                      <a:schemeClr val="bg1">
                        <a:lumMod val="65000"/>
                      </a:schemeClr>
                    </a:solidFill>
                  </a:rPr>
                  <a:t>Σ</a:t>
                </a:r>
                <a:endParaRPr lang="en-US" sz="2000" b="1" dirty="0">
                  <a:solidFill>
                    <a:schemeClr val="bg1">
                      <a:lumMod val="65000"/>
                    </a:schemeClr>
                  </a:solidFill>
                </a:endParaRPr>
              </a:p>
            </p:txBody>
          </p:sp>
        </p:grpSp>
      </p:grpSp>
    </p:spTree>
    <p:custDataLst>
      <p:tags r:id="rId1"/>
    </p:custDataLst>
    <p:extLst>
      <p:ext uri="{BB962C8B-B14F-4D97-AF65-F5344CB8AC3E}">
        <p14:creationId xmlns:p14="http://schemas.microsoft.com/office/powerpoint/2010/main" xmlns="" val="261210594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250"/>
                                        <p:tgtEl>
                                          <p:spTgt spid="2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childTnLst>
                          </p:cTn>
                        </p:par>
                        <p:par>
                          <p:cTn id="15" fill="hold">
                            <p:stCondLst>
                              <p:cond delay="1000"/>
                            </p:stCondLst>
                            <p:childTnLst>
                              <p:par>
                                <p:cTn id="16" presetID="22" presetClass="entr" presetSubtype="8" fill="hold" nodeType="afterEffect">
                                  <p:stCondLst>
                                    <p:cond delay="25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xmlns=""/>
              </a:ext>
            </a:extLst>
          </a:blip>
          <a:srcRect/>
          <a:stretch>
            <a:fillRect/>
          </a:stretch>
        </p:blipFill>
        <p:spPr bwMode="auto">
          <a:xfrm>
            <a:off x="-642938" y="758825"/>
            <a:ext cx="10431463" cy="534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942344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ae\Downloads\Untitled-1.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6209" y="12538"/>
            <a:ext cx="9139976" cy="684546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ular Callout 2"/>
          <p:cNvSpPr/>
          <p:nvPr/>
        </p:nvSpPr>
        <p:spPr>
          <a:xfrm>
            <a:off x="3733800" y="457200"/>
            <a:ext cx="4419600" cy="1600200"/>
          </a:xfrm>
          <a:prstGeom prst="wedgeRectCallout">
            <a:avLst>
              <a:gd name="adj1" fmla="val 45234"/>
              <a:gd name="adj2" fmla="val 97943"/>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Typical e-learning uses SCORM, which tracks coarse-grain performance</a:t>
            </a:r>
            <a:endParaRPr lang="en-US" sz="2400" b="1" dirty="0">
              <a:solidFill>
                <a:schemeClr val="tx1"/>
              </a:solidFill>
            </a:endParaRPr>
          </a:p>
        </p:txBody>
      </p:sp>
      <p:sp>
        <p:nvSpPr>
          <p:cNvPr id="5" name="Rectangular Callout 4"/>
          <p:cNvSpPr/>
          <p:nvPr/>
        </p:nvSpPr>
        <p:spPr>
          <a:xfrm>
            <a:off x="3200400" y="3433212"/>
            <a:ext cx="5638800" cy="1600200"/>
          </a:xfrm>
          <a:prstGeom prst="wedgeRectCallout">
            <a:avLst>
              <a:gd name="adj1" fmla="val 38107"/>
              <a:gd name="adj2" fmla="val -84335"/>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SCORM also provides other capabilities, which have gradually become outdated over the last 10 years</a:t>
            </a:r>
            <a:endParaRPr lang="en-US" sz="2400" b="1" dirty="0">
              <a:solidFill>
                <a:schemeClr val="tx1"/>
              </a:solidFill>
            </a:endParaRPr>
          </a:p>
        </p:txBody>
      </p:sp>
    </p:spTree>
    <p:extLst>
      <p:ext uri="{BB962C8B-B14F-4D97-AF65-F5344CB8AC3E}">
        <p14:creationId xmlns:p14="http://schemas.microsoft.com/office/powerpoint/2010/main" xmlns="" val="18759813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0" name="Rectangle 9"/>
          <p:cNvSpPr/>
          <p:nvPr/>
        </p:nvSpPr>
        <p:spPr>
          <a:xfrm>
            <a:off x="3201649" y="2407534"/>
            <a:ext cx="2733146" cy="2037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grpSp>
        <p:nvGrpSpPr>
          <p:cNvPr id="5" name="Group 4"/>
          <p:cNvGrpSpPr/>
          <p:nvPr/>
        </p:nvGrpSpPr>
        <p:grpSpPr>
          <a:xfrm>
            <a:off x="2592468" y="2230708"/>
            <a:ext cx="4064960" cy="2401383"/>
            <a:chOff x="2592468" y="2230708"/>
            <a:chExt cx="4064960" cy="2401383"/>
          </a:xfrm>
        </p:grpSpPr>
        <p:sp>
          <p:nvSpPr>
            <p:cNvPr id="27" name="Right Arrow 26"/>
            <p:cNvSpPr/>
            <p:nvPr/>
          </p:nvSpPr>
          <p:spPr>
            <a:xfrm rot="13181521">
              <a:off x="2592468" y="2267561"/>
              <a:ext cx="1301787" cy="40923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26" name="Right Arrow 25"/>
            <p:cNvSpPr/>
            <p:nvPr/>
          </p:nvSpPr>
          <p:spPr>
            <a:xfrm rot="8464874">
              <a:off x="2814316" y="4042812"/>
              <a:ext cx="1301787" cy="40923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21" name="Right Arrow 20"/>
            <p:cNvSpPr/>
            <p:nvPr/>
          </p:nvSpPr>
          <p:spPr>
            <a:xfrm rot="2399357">
              <a:off x="5355286" y="4222860"/>
              <a:ext cx="1301787" cy="40923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4" name="Right Arrow 3"/>
            <p:cNvSpPr/>
            <p:nvPr/>
          </p:nvSpPr>
          <p:spPr>
            <a:xfrm rot="19814500">
              <a:off x="5355641" y="2230708"/>
              <a:ext cx="1301787" cy="40923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grpSp>
      <p:sp>
        <p:nvSpPr>
          <p:cNvPr id="124" name="Shape 124"/>
          <p:cNvSpPr txBox="1">
            <a:spLocks noGrp="1"/>
          </p:cNvSpPr>
          <p:nvPr>
            <p:ph type="title" idx="4294967295"/>
          </p:nvPr>
        </p:nvSpPr>
        <p:spPr>
          <a:xfrm>
            <a:off x="1588" y="122238"/>
            <a:ext cx="9142412" cy="877887"/>
          </a:xfrm>
          <a:prstGeom prst="rect">
            <a:avLst/>
          </a:prstGeom>
          <a:noFill/>
          <a:ln>
            <a:noFill/>
          </a:ln>
        </p:spPr>
        <p:txBody>
          <a:bodyPr lIns="457200" tIns="45700" rIns="274300" bIns="45700" anchor="ctr" anchorCtr="0">
            <a:noAutofit/>
          </a:bodyPr>
          <a:lstStyle/>
          <a:p>
            <a:pPr marR="0" lvl="0" algn="ctr" rtl="0">
              <a:spcBef>
                <a:spcPts val="0"/>
              </a:spcBef>
              <a:buClr>
                <a:schemeClr val="lt1"/>
              </a:buClr>
              <a:buSzPct val="25000"/>
              <a:buFont typeface="Souce Sans Pro"/>
              <a:buNone/>
            </a:pPr>
            <a:r>
              <a:rPr lang="en-US" sz="3600" b="0" i="0" u="none" strike="noStrike" cap="none" baseline="0" dirty="0" smtClean="0">
                <a:solidFill>
                  <a:schemeClr val="lt1"/>
                </a:solidFill>
                <a:latin typeface="Souce Sans Pro"/>
                <a:ea typeface="Souce Sans Pro"/>
                <a:cs typeface="Souce Sans Pro"/>
                <a:sym typeface="Souce Sans Pro"/>
              </a:rPr>
              <a:t>Old (Current) Model</a:t>
            </a:r>
            <a:endParaRPr lang="en-US" sz="3600" b="0" i="0" u="none" strike="noStrike" cap="none" baseline="0" dirty="0">
              <a:solidFill>
                <a:schemeClr val="lt1"/>
              </a:solidFill>
              <a:latin typeface="Souce Sans Pro"/>
              <a:ea typeface="Souce Sans Pro"/>
              <a:cs typeface="Souce Sans Pro"/>
              <a:sym typeface="Souce Sans Pro"/>
            </a:endParaRPr>
          </a:p>
        </p:txBody>
      </p:sp>
      <p:grpSp>
        <p:nvGrpSpPr>
          <p:cNvPr id="8" name="Group 7"/>
          <p:cNvGrpSpPr/>
          <p:nvPr/>
        </p:nvGrpSpPr>
        <p:grpSpPr>
          <a:xfrm>
            <a:off x="6922660" y="4060930"/>
            <a:ext cx="1455168" cy="2335404"/>
            <a:chOff x="6922660" y="4060930"/>
            <a:chExt cx="1455168" cy="2335404"/>
          </a:xfrm>
        </p:grpSpPr>
        <p:pic>
          <p:nvPicPr>
            <p:cNvPr id="1026" name="Picture 2"/>
            <p:cNvPicPr>
              <a:picLocks noChangeAspect="1" noChangeArrowheads="1"/>
            </p:cNvPicPr>
            <p:nvPr/>
          </p:nvPicPr>
          <p:blipFill>
            <a:blip r:embed="rId3" cstate="screen">
              <a:extLst>
                <a:ext uri="{28A0092B-C50C-407E-A947-70E740481C1C}">
                  <a14:useLocalDpi xmlns:a14="http://schemas.microsoft.com/office/drawing/2010/main" xmlns=""/>
                </a:ext>
              </a:extLst>
            </a:blip>
            <a:stretch>
              <a:fillRect/>
            </a:stretch>
          </p:blipFill>
          <p:spPr bwMode="auto">
            <a:xfrm>
              <a:off x="6922660" y="4060930"/>
              <a:ext cx="1455168" cy="229211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ounded Rectangle 1"/>
            <p:cNvSpPr/>
            <p:nvPr/>
          </p:nvSpPr>
          <p:spPr>
            <a:xfrm>
              <a:off x="7131497" y="5868796"/>
              <a:ext cx="1037493" cy="527538"/>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kern="0" dirty="0" err="1">
                  <a:solidFill>
                    <a:srgbClr val="FFFFFF"/>
                  </a:solidFill>
                  <a:latin typeface="Calibri" panose="020F0502020204030204" pitchFamily="34" charset="0"/>
                  <a:sym typeface="Arial"/>
                </a:rPr>
                <a:t>LMS</a:t>
              </a:r>
              <a:r>
                <a:rPr lang="en-US" sz="2000" b="1" kern="0" dirty="0">
                  <a:solidFill>
                    <a:srgbClr val="FFFFFF"/>
                  </a:solidFill>
                  <a:latin typeface="Calibri" panose="020F0502020204030204" pitchFamily="34" charset="0"/>
                  <a:sym typeface="Arial"/>
                </a:rPr>
                <a:t> 3</a:t>
              </a:r>
            </a:p>
          </p:txBody>
        </p:sp>
      </p:grpSp>
      <p:grpSp>
        <p:nvGrpSpPr>
          <p:cNvPr id="7" name="Group 6"/>
          <p:cNvGrpSpPr/>
          <p:nvPr/>
        </p:nvGrpSpPr>
        <p:grpSpPr>
          <a:xfrm>
            <a:off x="6495478" y="715109"/>
            <a:ext cx="2672914" cy="2446453"/>
            <a:chOff x="6495478" y="715109"/>
            <a:chExt cx="2672914" cy="2446453"/>
          </a:xfrm>
        </p:grpSpPr>
        <p:pic>
          <p:nvPicPr>
            <p:cNvPr id="14" name="Picture 2"/>
            <p:cNvPicPr>
              <a:picLocks noChangeAspect="1" noChangeArrowheads="1"/>
            </p:cNvPicPr>
            <p:nvPr/>
          </p:nvPicPr>
          <p:blipFill>
            <a:blip r:embed="rId4" cstate="screen">
              <a:extLst>
                <a:ext uri="{28A0092B-C50C-407E-A947-70E740481C1C}">
                  <a14:useLocalDpi xmlns:a14="http://schemas.microsoft.com/office/drawing/2010/main" xmlns=""/>
                </a:ext>
              </a:extLst>
            </a:blip>
            <a:stretch>
              <a:fillRect/>
            </a:stretch>
          </p:blipFill>
          <p:spPr bwMode="auto">
            <a:xfrm>
              <a:off x="6495478" y="715109"/>
              <a:ext cx="2672914" cy="2439032"/>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ounded Rectangle 14"/>
            <p:cNvSpPr/>
            <p:nvPr/>
          </p:nvSpPr>
          <p:spPr>
            <a:xfrm>
              <a:off x="7556459" y="2634024"/>
              <a:ext cx="1037493" cy="527538"/>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kern="0" dirty="0" err="1">
                  <a:solidFill>
                    <a:srgbClr val="FFFFFF"/>
                  </a:solidFill>
                  <a:latin typeface="Calibri" panose="020F0502020204030204" pitchFamily="34" charset="0"/>
                  <a:sym typeface="Arial"/>
                </a:rPr>
                <a:t>LMS</a:t>
              </a:r>
              <a:r>
                <a:rPr lang="en-US" sz="2000" b="1" kern="0" dirty="0">
                  <a:solidFill>
                    <a:srgbClr val="FFFFFF"/>
                  </a:solidFill>
                  <a:latin typeface="Calibri" panose="020F0502020204030204" pitchFamily="34" charset="0"/>
                  <a:sym typeface="Arial"/>
                </a:rPr>
                <a:t> 4</a:t>
              </a:r>
            </a:p>
          </p:txBody>
        </p:sp>
      </p:grpSp>
      <p:grpSp>
        <p:nvGrpSpPr>
          <p:cNvPr id="9" name="Group 8"/>
          <p:cNvGrpSpPr/>
          <p:nvPr/>
        </p:nvGrpSpPr>
        <p:grpSpPr>
          <a:xfrm>
            <a:off x="540602" y="4342284"/>
            <a:ext cx="2483878" cy="2010764"/>
            <a:chOff x="540602" y="4342284"/>
            <a:chExt cx="2483878" cy="2010764"/>
          </a:xfrm>
        </p:grpSpPr>
        <p:pic>
          <p:nvPicPr>
            <p:cNvPr id="16" name="Picture 2"/>
            <p:cNvPicPr>
              <a:picLocks noChangeAspect="1" noChangeArrowheads="1"/>
            </p:cNvPicPr>
            <p:nvPr/>
          </p:nvPicPr>
          <p:blipFill>
            <a:blip r:embed="rId5" cstate="screen">
              <a:extLst>
                <a:ext uri="{28A0092B-C50C-407E-A947-70E740481C1C}">
                  <a14:useLocalDpi xmlns:a14="http://schemas.microsoft.com/office/drawing/2010/main" xmlns=""/>
                </a:ext>
              </a:extLst>
            </a:blip>
            <a:stretch>
              <a:fillRect/>
            </a:stretch>
          </p:blipFill>
          <p:spPr bwMode="auto">
            <a:xfrm>
              <a:off x="540602" y="4342284"/>
              <a:ext cx="2483878" cy="1824096"/>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Rounded Rectangle 16"/>
            <p:cNvSpPr/>
            <p:nvPr/>
          </p:nvSpPr>
          <p:spPr>
            <a:xfrm>
              <a:off x="1397977" y="5825510"/>
              <a:ext cx="1037493" cy="527538"/>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kern="0" dirty="0" err="1">
                  <a:solidFill>
                    <a:srgbClr val="FFFFFF"/>
                  </a:solidFill>
                  <a:latin typeface="Calibri" panose="020F0502020204030204" pitchFamily="34" charset="0"/>
                  <a:sym typeface="Arial"/>
                </a:rPr>
                <a:t>LMS</a:t>
              </a:r>
              <a:r>
                <a:rPr lang="en-US" sz="2000" b="1" kern="0" dirty="0">
                  <a:solidFill>
                    <a:srgbClr val="FFFFFF"/>
                  </a:solidFill>
                  <a:latin typeface="Calibri" panose="020F0502020204030204" pitchFamily="34" charset="0"/>
                  <a:sym typeface="Arial"/>
                </a:rPr>
                <a:t> 2</a:t>
              </a:r>
            </a:p>
          </p:txBody>
        </p:sp>
      </p:grpSp>
      <p:grpSp>
        <p:nvGrpSpPr>
          <p:cNvPr id="6" name="Group 5"/>
          <p:cNvGrpSpPr/>
          <p:nvPr/>
        </p:nvGrpSpPr>
        <p:grpSpPr>
          <a:xfrm>
            <a:off x="379005" y="788566"/>
            <a:ext cx="1887416" cy="2372996"/>
            <a:chOff x="379005" y="788566"/>
            <a:chExt cx="1887416" cy="2372996"/>
          </a:xfrm>
        </p:grpSpPr>
        <p:pic>
          <p:nvPicPr>
            <p:cNvPr id="18" name="Picture 2" descr="https://pixabay.com/static/uploads/photo/2013/07/13/11/41/computer-158474_640.png"/>
            <p:cNvPicPr>
              <a:picLocks noChangeAspect="1" noChangeArrowheads="1"/>
            </p:cNvPicPr>
            <p:nvPr/>
          </p:nvPicPr>
          <p:blipFill>
            <a:blip r:embed="rId6" cstate="screen">
              <a:extLst>
                <a:ext uri="{28A0092B-C50C-407E-A947-70E740481C1C}">
                  <a14:useLocalDpi xmlns:a14="http://schemas.microsoft.com/office/drawing/2010/main" xmlns=""/>
                </a:ext>
              </a:extLst>
            </a:blip>
            <a:srcRect/>
            <a:stretch>
              <a:fillRect/>
            </a:stretch>
          </p:blipFill>
          <p:spPr bwMode="auto">
            <a:xfrm>
              <a:off x="379005" y="788566"/>
              <a:ext cx="1887416" cy="2292118"/>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Rounded Rectangle 18"/>
            <p:cNvSpPr/>
            <p:nvPr/>
          </p:nvSpPr>
          <p:spPr>
            <a:xfrm>
              <a:off x="803966" y="2634024"/>
              <a:ext cx="1037493" cy="527538"/>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kern="0" dirty="0" err="1">
                  <a:solidFill>
                    <a:srgbClr val="FFFFFF"/>
                  </a:solidFill>
                  <a:latin typeface="Calibri" panose="020F0502020204030204" pitchFamily="34" charset="0"/>
                  <a:sym typeface="Arial"/>
                </a:rPr>
                <a:t>LMS</a:t>
              </a:r>
              <a:r>
                <a:rPr lang="en-US" sz="2000" b="1" kern="0" dirty="0">
                  <a:solidFill>
                    <a:srgbClr val="FFFFFF"/>
                  </a:solidFill>
                  <a:latin typeface="Calibri" panose="020F0502020204030204" pitchFamily="34" charset="0"/>
                  <a:sym typeface="Arial"/>
                </a:rPr>
                <a:t> 1</a:t>
              </a:r>
            </a:p>
          </p:txBody>
        </p:sp>
      </p:grpSp>
      <p:pic>
        <p:nvPicPr>
          <p:cNvPr id="22" name="Picture 6" descr="https://pixabay.com/static/uploads/photo/2015/07/03/08/45/book-829939_640.jpg"/>
          <p:cNvPicPr>
            <a:picLocks noChangeAspect="1" noChangeArrowheads="1"/>
          </p:cNvPicPr>
          <p:nvPr/>
        </p:nvPicPr>
        <p:blipFill>
          <a:blip r:embed="rId7" cstate="screen">
            <a:extLst>
              <a:ext uri="{28A0092B-C50C-407E-A947-70E740481C1C}">
                <a14:useLocalDpi xmlns:a14="http://schemas.microsoft.com/office/drawing/2010/main" xmlns=""/>
              </a:ext>
            </a:extLst>
          </a:blip>
          <a:srcRect/>
          <a:stretch>
            <a:fillRect/>
          </a:stretch>
        </p:blipFill>
        <p:spPr bwMode="auto">
          <a:xfrm>
            <a:off x="3872692" y="2790153"/>
            <a:ext cx="1467224" cy="825314"/>
          </a:xfrm>
          <a:prstGeom prst="roundRect">
            <a:avLst>
              <a:gd name="adj" fmla="val 25645"/>
            </a:avLst>
          </a:prstGeom>
          <a:solidFill>
            <a:srgbClr val="0070C0"/>
          </a:solidFill>
          <a:ln>
            <a:solidFill>
              <a:schemeClr val="bg1"/>
            </a:solidFill>
          </a:ln>
          <a:effectLst>
            <a:glow rad="127000">
              <a:srgbClr val="92D050"/>
            </a:glow>
          </a:effectLst>
          <a:extLst/>
        </p:spPr>
      </p:pic>
      <p:pic>
        <p:nvPicPr>
          <p:cNvPr id="23" name="Picture 6" descr="https://pixabay.com/static/uploads/photo/2015/07/03/08/45/book-829939_640.jpg"/>
          <p:cNvPicPr>
            <a:picLocks noChangeAspect="1" noChangeArrowheads="1"/>
          </p:cNvPicPr>
          <p:nvPr/>
        </p:nvPicPr>
        <p:blipFill>
          <a:blip r:embed="rId7" cstate="screen">
            <a:extLst>
              <a:ext uri="{28A0092B-C50C-407E-A947-70E740481C1C}">
                <a14:useLocalDpi xmlns:a14="http://schemas.microsoft.com/office/drawing/2010/main" xmlns=""/>
              </a:ext>
            </a:extLst>
          </a:blip>
          <a:srcRect/>
          <a:stretch>
            <a:fillRect/>
          </a:stretch>
        </p:blipFill>
        <p:spPr bwMode="auto">
          <a:xfrm>
            <a:off x="3992975" y="2825906"/>
            <a:ext cx="1467224" cy="825314"/>
          </a:xfrm>
          <a:prstGeom prst="roundRect">
            <a:avLst>
              <a:gd name="adj" fmla="val 25645"/>
            </a:avLst>
          </a:prstGeom>
          <a:solidFill>
            <a:srgbClr val="0070C0"/>
          </a:solidFill>
          <a:ln>
            <a:solidFill>
              <a:schemeClr val="bg1"/>
            </a:solidFill>
          </a:ln>
          <a:effectLst>
            <a:glow rad="127000">
              <a:srgbClr val="92D050"/>
            </a:glow>
          </a:effectLst>
          <a:extLst/>
        </p:spPr>
      </p:pic>
      <p:pic>
        <p:nvPicPr>
          <p:cNvPr id="24" name="Picture 6" descr="https://pixabay.com/static/uploads/photo/2015/07/03/08/45/book-829939_640.jpg"/>
          <p:cNvPicPr>
            <a:picLocks noChangeAspect="1" noChangeArrowheads="1"/>
          </p:cNvPicPr>
          <p:nvPr/>
        </p:nvPicPr>
        <p:blipFill>
          <a:blip r:embed="rId7" cstate="screen">
            <a:extLst>
              <a:ext uri="{28A0092B-C50C-407E-A947-70E740481C1C}">
                <a14:useLocalDpi xmlns:a14="http://schemas.microsoft.com/office/drawing/2010/main" xmlns=""/>
              </a:ext>
            </a:extLst>
          </a:blip>
          <a:srcRect/>
          <a:stretch>
            <a:fillRect/>
          </a:stretch>
        </p:blipFill>
        <p:spPr bwMode="auto">
          <a:xfrm>
            <a:off x="4041761" y="2634119"/>
            <a:ext cx="1467224" cy="825314"/>
          </a:xfrm>
          <a:prstGeom prst="roundRect">
            <a:avLst>
              <a:gd name="adj" fmla="val 25645"/>
            </a:avLst>
          </a:prstGeom>
          <a:solidFill>
            <a:srgbClr val="0070C0"/>
          </a:solidFill>
          <a:ln>
            <a:solidFill>
              <a:schemeClr val="bg1"/>
            </a:solidFill>
          </a:ln>
          <a:effectLst>
            <a:glow rad="127000">
              <a:srgbClr val="92D050"/>
            </a:glow>
          </a:effectLst>
          <a:extLst/>
        </p:spPr>
      </p:pic>
      <p:pic>
        <p:nvPicPr>
          <p:cNvPr id="25" name="Picture 6" descr="https://pixabay.com/static/uploads/photo/2015/07/03/08/45/book-829939_640.jpg"/>
          <p:cNvPicPr>
            <a:picLocks noChangeAspect="1" noChangeArrowheads="1"/>
          </p:cNvPicPr>
          <p:nvPr/>
        </p:nvPicPr>
        <p:blipFill>
          <a:blip r:embed="rId7" cstate="screen">
            <a:extLst>
              <a:ext uri="{28A0092B-C50C-407E-A947-70E740481C1C}">
                <a14:useLocalDpi xmlns:a14="http://schemas.microsoft.com/office/drawing/2010/main" xmlns=""/>
              </a:ext>
            </a:extLst>
          </a:blip>
          <a:srcRect/>
          <a:stretch>
            <a:fillRect/>
          </a:stretch>
        </p:blipFill>
        <p:spPr bwMode="auto">
          <a:xfrm>
            <a:off x="3926853" y="2797800"/>
            <a:ext cx="1467224" cy="825314"/>
          </a:xfrm>
          <a:prstGeom prst="roundRect">
            <a:avLst>
              <a:gd name="adj" fmla="val 25645"/>
            </a:avLst>
          </a:prstGeom>
          <a:solidFill>
            <a:srgbClr val="0070C0"/>
          </a:solidFill>
          <a:ln>
            <a:solidFill>
              <a:schemeClr val="bg1"/>
            </a:solidFill>
          </a:ln>
          <a:effectLst>
            <a:glow rad="127000">
              <a:srgbClr val="92D050"/>
            </a:glow>
          </a:effectLst>
          <a:extLst/>
        </p:spPr>
      </p:pic>
      <p:grpSp>
        <p:nvGrpSpPr>
          <p:cNvPr id="3" name="Group 2"/>
          <p:cNvGrpSpPr/>
          <p:nvPr/>
        </p:nvGrpSpPr>
        <p:grpSpPr>
          <a:xfrm>
            <a:off x="3295331" y="2515717"/>
            <a:ext cx="2553338" cy="1826567"/>
            <a:chOff x="3425432" y="2534418"/>
            <a:chExt cx="2553338" cy="1826567"/>
          </a:xfrm>
        </p:grpSpPr>
        <p:pic>
          <p:nvPicPr>
            <p:cNvPr id="1030" name="Picture 6" descr="https://pixabay.com/static/uploads/photo/2015/07/03/08/45/book-829939_640.jpg"/>
            <p:cNvPicPr>
              <a:picLocks noChangeAspect="1" noChangeArrowheads="1"/>
            </p:cNvPicPr>
            <p:nvPr/>
          </p:nvPicPr>
          <p:blipFill>
            <a:blip r:embed="rId8" cstate="screen">
              <a:extLst>
                <a:ext uri="{28A0092B-C50C-407E-A947-70E740481C1C}">
                  <a14:useLocalDpi xmlns:a14="http://schemas.microsoft.com/office/drawing/2010/main" xmlns=""/>
                </a:ext>
              </a:extLst>
            </a:blip>
            <a:srcRect/>
            <a:stretch>
              <a:fillRect/>
            </a:stretch>
          </p:blipFill>
          <p:spPr bwMode="auto">
            <a:xfrm>
              <a:off x="3425432" y="2534418"/>
              <a:ext cx="2553338" cy="1436253"/>
            </a:xfrm>
            <a:prstGeom prst="rect">
              <a:avLst/>
            </a:prstGeom>
            <a:solidFill>
              <a:srgbClr val="0070C0"/>
            </a:solidFill>
            <a:ln>
              <a:solidFill>
                <a:schemeClr val="bg1"/>
              </a:solidFill>
            </a:ln>
            <a:extLst/>
          </p:spPr>
        </p:pic>
        <p:sp>
          <p:nvSpPr>
            <p:cNvPr id="12" name="Rectangle 11"/>
            <p:cNvSpPr/>
            <p:nvPr/>
          </p:nvSpPr>
          <p:spPr>
            <a:xfrm>
              <a:off x="3425432" y="3908603"/>
              <a:ext cx="2553338" cy="452382"/>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kern="0" dirty="0">
                  <a:solidFill>
                    <a:srgbClr val="FFFFFF"/>
                  </a:solidFill>
                  <a:latin typeface="Calibri" panose="020F0502020204030204" pitchFamily="34" charset="0"/>
                  <a:sym typeface="Arial"/>
                </a:rPr>
                <a:t>CONTENT PACKAGE</a:t>
              </a:r>
            </a:p>
          </p:txBody>
        </p:sp>
      </p:grpSp>
      <p:grpSp>
        <p:nvGrpSpPr>
          <p:cNvPr id="29" name="Group 28"/>
          <p:cNvGrpSpPr/>
          <p:nvPr/>
        </p:nvGrpSpPr>
        <p:grpSpPr>
          <a:xfrm>
            <a:off x="3587817" y="4485667"/>
            <a:ext cx="2435276" cy="1436100"/>
            <a:chOff x="3587817" y="4485667"/>
            <a:chExt cx="2435276" cy="1436100"/>
          </a:xfrm>
        </p:grpSpPr>
        <p:pic>
          <p:nvPicPr>
            <p:cNvPr id="13" name="Picture 12"/>
            <p:cNvPicPr>
              <a:picLocks noChangeAspect="1"/>
            </p:cNvPicPr>
            <p:nvPr/>
          </p:nvPicPr>
          <p:blipFill>
            <a:blip r:embed="rId9" cstate="screen">
              <a:extLst>
                <a:ext uri="{28A0092B-C50C-407E-A947-70E740481C1C}">
                  <a14:useLocalDpi xmlns:a14="http://schemas.microsoft.com/office/drawing/2010/main" xmlns=""/>
                </a:ext>
              </a:extLst>
            </a:blip>
            <a:stretch>
              <a:fillRect/>
            </a:stretch>
          </p:blipFill>
          <p:spPr>
            <a:xfrm>
              <a:off x="3587817" y="4757070"/>
              <a:ext cx="2435276" cy="1164697"/>
            </a:xfrm>
            <a:prstGeom prst="rect">
              <a:avLst/>
            </a:prstGeom>
          </p:spPr>
        </p:pic>
        <p:sp>
          <p:nvSpPr>
            <p:cNvPr id="28" name="Up Arrow 27"/>
            <p:cNvSpPr/>
            <p:nvPr/>
          </p:nvSpPr>
          <p:spPr>
            <a:xfrm>
              <a:off x="4589257" y="4485667"/>
              <a:ext cx="432396" cy="343290"/>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grpSp>
    </p:spTree>
  </p:cSld>
  <p:clrMapOvr>
    <a:masterClrMapping/>
  </p:clrMapOvr>
  <p:transition spd="slow">
    <p:cut/>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500"/>
                                            <p:tgtEl>
                                              <p:spTgt spid="1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25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00"/>
                                            <p:tgtEl>
                                              <p:spTgt spid="6"/>
                                            </p:tgtEl>
                                          </p:cBhvr>
                                        </p:animEffect>
                                      </p:childTnLst>
                                    </p:cTn>
                                  </p:par>
                                </p:childTnLst>
                              </p:cTn>
                            </p:par>
                            <p:par>
                              <p:cTn id="17" fill="hold">
                                <p:stCondLst>
                                  <p:cond delay="2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00"/>
                                            <p:tgtEl>
                                              <p:spTgt spid="9"/>
                                            </p:tgtEl>
                                          </p:cBhvr>
                                        </p:animEffect>
                                      </p:childTnLst>
                                    </p:cTn>
                                  </p:par>
                                </p:childTnLst>
                              </p:cTn>
                            </p:par>
                            <p:par>
                              <p:cTn id="21" fill="hold">
                                <p:stCondLst>
                                  <p:cond delay="400"/>
                                </p:stCondLst>
                                <p:childTnLst>
                                  <p:par>
                                    <p:cTn id="22" presetID="10"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200"/>
                                            <p:tgtEl>
                                              <p:spTgt spid="7"/>
                                            </p:tgtEl>
                                          </p:cBhvr>
                                        </p:animEffect>
                                      </p:childTnLst>
                                    </p:cTn>
                                  </p:par>
                                </p:childTnLst>
                              </p:cTn>
                            </p:par>
                            <p:par>
                              <p:cTn id="25" fill="hold">
                                <p:stCondLst>
                                  <p:cond delay="60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200"/>
                                            <p:tgtEl>
                                              <p:spTgt spid="8"/>
                                            </p:tgtEl>
                                          </p:cBhvr>
                                        </p:animEffect>
                                      </p:childTnLst>
                                    </p:cTn>
                                  </p:par>
                                </p:childTnLst>
                              </p:cTn>
                            </p:par>
                            <p:par>
                              <p:cTn id="29" fill="hold">
                                <p:stCondLst>
                                  <p:cond delay="800"/>
                                </p:stCondLst>
                                <p:childTnLst>
                                  <p:par>
                                    <p:cTn id="30" presetID="6" presetClass="entr" presetSubtype="32"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ircle(out)">
                                          <p:cBhvr>
                                            <p:cTn id="32" dur="250"/>
                                            <p:tgtEl>
                                              <p:spTgt spid="5"/>
                                            </p:tgtEl>
                                          </p:cBhvr>
                                        </p:animEffect>
                                      </p:childTnLst>
                                    </p:cTn>
                                  </p:par>
                                </p:childTnLst>
                              </p:cTn>
                            </p:par>
                            <p:par>
                              <p:cTn id="33" fill="hold">
                                <p:stCondLst>
                                  <p:cond delay="1050"/>
                                </p:stCondLst>
                                <p:childTnLst>
                                  <p:par>
                                    <p:cTn id="34" presetID="56" presetClass="path" presetSubtype="0" fill="hold" nodeType="afterEffect" p14:presetBounceEnd="50000">
                                      <p:stCondLst>
                                        <p:cond delay="0"/>
                                      </p:stCondLst>
                                      <p:childTnLst>
                                        <p:animMotion origin="layout" path="M 4.16667E-6 1.85185E-6 L 0.34635 -0.19005 " pathEditMode="relative" rAng="0" ptsTypes="AA" p14:bounceEnd="50000">
                                          <p:cBhvr>
                                            <p:cTn id="35" dur="500" fill="hold"/>
                                            <p:tgtEl>
                                              <p:spTgt spid="22"/>
                                            </p:tgtEl>
                                            <p:attrNameLst>
                                              <p:attrName>ppt_x</p:attrName>
                                              <p:attrName>ppt_y</p:attrName>
                                            </p:attrNameLst>
                                          </p:cBhvr>
                                          <p:rCtr x="17309" y="-9514"/>
                                        </p:animMotion>
                                      </p:childTnLst>
                                    </p:cTn>
                                  </p:par>
                                  <p:par>
                                    <p:cTn id="36" presetID="56" presetClass="path" presetSubtype="0" fill="hold" nodeType="withEffect" p14:presetBounceEnd="50000">
                                      <p:stCondLst>
                                        <p:cond delay="100"/>
                                      </p:stCondLst>
                                      <p:childTnLst>
                                        <p:animMotion origin="layout" path="M -2.77778E-7 -2.22222E-6 L 0.34861 0.31204 " pathEditMode="relative" rAng="0" ptsTypes="AA" p14:bounceEnd="50000">
                                          <p:cBhvr>
                                            <p:cTn id="37" dur="500" fill="hold"/>
                                            <p:tgtEl>
                                              <p:spTgt spid="23"/>
                                            </p:tgtEl>
                                            <p:attrNameLst>
                                              <p:attrName>ppt_x</p:attrName>
                                              <p:attrName>ppt_y</p:attrName>
                                            </p:attrNameLst>
                                          </p:cBhvr>
                                          <p:rCtr x="17431" y="15602"/>
                                        </p:animMotion>
                                      </p:childTnLst>
                                    </p:cTn>
                                  </p:par>
                                  <p:par>
                                    <p:cTn id="38" presetID="56" presetClass="path" presetSubtype="0" fill="hold" nodeType="withEffect" p14:presetBounceEnd="50000">
                                      <p:stCondLst>
                                        <p:cond delay="200"/>
                                      </p:stCondLst>
                                      <p:childTnLst>
                                        <p:animMotion origin="layout" path="M -2.22222E-6 -2.96296E-6 L -0.38784 0.24329 " pathEditMode="relative" rAng="0" ptsTypes="AA" p14:bounceEnd="50000">
                                          <p:cBhvr>
                                            <p:cTn id="39" dur="500" fill="hold"/>
                                            <p:tgtEl>
                                              <p:spTgt spid="24"/>
                                            </p:tgtEl>
                                            <p:attrNameLst>
                                              <p:attrName>ppt_x</p:attrName>
                                              <p:attrName>ppt_y</p:attrName>
                                            </p:attrNameLst>
                                          </p:cBhvr>
                                          <p:rCtr x="-19392" y="12153"/>
                                        </p:animMotion>
                                      </p:childTnLst>
                                    </p:cTn>
                                  </p:par>
                                  <p:par>
                                    <p:cTn id="40" presetID="56" presetClass="path" presetSubtype="0" fill="hold" nodeType="withEffect" p14:presetBounceEnd="50000">
                                      <p:stCondLst>
                                        <p:cond delay="300"/>
                                      </p:stCondLst>
                                      <p:childTnLst>
                                        <p:animMotion origin="layout" path="M -2.22222E-6 4.44444E-6 L -0.35486 -0.2595 " pathEditMode="relative" rAng="0" ptsTypes="AA" p14:bounceEnd="50000">
                                          <p:cBhvr>
                                            <p:cTn id="41" dur="500" fill="hold"/>
                                            <p:tgtEl>
                                              <p:spTgt spid="25"/>
                                            </p:tgtEl>
                                            <p:attrNameLst>
                                              <p:attrName>ppt_x</p:attrName>
                                              <p:attrName>ppt_y</p:attrName>
                                            </p:attrNameLst>
                                          </p:cBhvr>
                                          <p:rCtr x="-17743" y="-129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500"/>
                                            <p:tgtEl>
                                              <p:spTgt spid="1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25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00"/>
                                            <p:tgtEl>
                                              <p:spTgt spid="6"/>
                                            </p:tgtEl>
                                          </p:cBhvr>
                                        </p:animEffect>
                                      </p:childTnLst>
                                    </p:cTn>
                                  </p:par>
                                </p:childTnLst>
                              </p:cTn>
                            </p:par>
                            <p:par>
                              <p:cTn id="17" fill="hold">
                                <p:stCondLst>
                                  <p:cond delay="2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00"/>
                                            <p:tgtEl>
                                              <p:spTgt spid="9"/>
                                            </p:tgtEl>
                                          </p:cBhvr>
                                        </p:animEffect>
                                      </p:childTnLst>
                                    </p:cTn>
                                  </p:par>
                                </p:childTnLst>
                              </p:cTn>
                            </p:par>
                            <p:par>
                              <p:cTn id="21" fill="hold">
                                <p:stCondLst>
                                  <p:cond delay="400"/>
                                </p:stCondLst>
                                <p:childTnLst>
                                  <p:par>
                                    <p:cTn id="22" presetID="10"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200"/>
                                            <p:tgtEl>
                                              <p:spTgt spid="7"/>
                                            </p:tgtEl>
                                          </p:cBhvr>
                                        </p:animEffect>
                                      </p:childTnLst>
                                    </p:cTn>
                                  </p:par>
                                </p:childTnLst>
                              </p:cTn>
                            </p:par>
                            <p:par>
                              <p:cTn id="25" fill="hold">
                                <p:stCondLst>
                                  <p:cond delay="60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200"/>
                                            <p:tgtEl>
                                              <p:spTgt spid="8"/>
                                            </p:tgtEl>
                                          </p:cBhvr>
                                        </p:animEffect>
                                      </p:childTnLst>
                                    </p:cTn>
                                  </p:par>
                                </p:childTnLst>
                              </p:cTn>
                            </p:par>
                            <p:par>
                              <p:cTn id="29" fill="hold">
                                <p:stCondLst>
                                  <p:cond delay="800"/>
                                </p:stCondLst>
                                <p:childTnLst>
                                  <p:par>
                                    <p:cTn id="30" presetID="6" presetClass="entr" presetSubtype="32"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ircle(out)">
                                          <p:cBhvr>
                                            <p:cTn id="32" dur="250"/>
                                            <p:tgtEl>
                                              <p:spTgt spid="5"/>
                                            </p:tgtEl>
                                          </p:cBhvr>
                                        </p:animEffect>
                                      </p:childTnLst>
                                    </p:cTn>
                                  </p:par>
                                </p:childTnLst>
                              </p:cTn>
                            </p:par>
                            <p:par>
                              <p:cTn id="33" fill="hold">
                                <p:stCondLst>
                                  <p:cond delay="1050"/>
                                </p:stCondLst>
                                <p:childTnLst>
                                  <p:par>
                                    <p:cTn id="34" presetID="56" presetClass="path" presetSubtype="0" fill="hold" nodeType="afterEffect">
                                      <p:stCondLst>
                                        <p:cond delay="0"/>
                                      </p:stCondLst>
                                      <p:childTnLst>
                                        <p:animMotion origin="layout" path="M 4.16667E-6 1.85185E-6 L 0.34635 -0.19005 " pathEditMode="relative" rAng="0" ptsTypes="AA">
                                          <p:cBhvr>
                                            <p:cTn id="35" dur="500" fill="hold"/>
                                            <p:tgtEl>
                                              <p:spTgt spid="22"/>
                                            </p:tgtEl>
                                            <p:attrNameLst>
                                              <p:attrName>ppt_x</p:attrName>
                                              <p:attrName>ppt_y</p:attrName>
                                            </p:attrNameLst>
                                          </p:cBhvr>
                                          <p:rCtr x="17309" y="-9514"/>
                                        </p:animMotion>
                                      </p:childTnLst>
                                    </p:cTn>
                                  </p:par>
                                  <p:par>
                                    <p:cTn id="36" presetID="56" presetClass="path" presetSubtype="0" fill="hold" nodeType="withEffect">
                                      <p:stCondLst>
                                        <p:cond delay="100"/>
                                      </p:stCondLst>
                                      <p:childTnLst>
                                        <p:animMotion origin="layout" path="M -2.77778E-7 -2.22222E-6 L 0.34861 0.31204 " pathEditMode="relative" rAng="0" ptsTypes="AA">
                                          <p:cBhvr>
                                            <p:cTn id="37" dur="500" fill="hold"/>
                                            <p:tgtEl>
                                              <p:spTgt spid="23"/>
                                            </p:tgtEl>
                                            <p:attrNameLst>
                                              <p:attrName>ppt_x</p:attrName>
                                              <p:attrName>ppt_y</p:attrName>
                                            </p:attrNameLst>
                                          </p:cBhvr>
                                          <p:rCtr x="17431" y="15602"/>
                                        </p:animMotion>
                                      </p:childTnLst>
                                    </p:cTn>
                                  </p:par>
                                  <p:par>
                                    <p:cTn id="38" presetID="56" presetClass="path" presetSubtype="0" fill="hold" nodeType="withEffect">
                                      <p:stCondLst>
                                        <p:cond delay="200"/>
                                      </p:stCondLst>
                                      <p:childTnLst>
                                        <p:animMotion origin="layout" path="M -2.22222E-6 -2.96296E-6 L -0.38784 0.24329 " pathEditMode="relative" rAng="0" ptsTypes="AA">
                                          <p:cBhvr>
                                            <p:cTn id="39" dur="500" fill="hold"/>
                                            <p:tgtEl>
                                              <p:spTgt spid="24"/>
                                            </p:tgtEl>
                                            <p:attrNameLst>
                                              <p:attrName>ppt_x</p:attrName>
                                              <p:attrName>ppt_y</p:attrName>
                                            </p:attrNameLst>
                                          </p:cBhvr>
                                          <p:rCtr x="-19392" y="12153"/>
                                        </p:animMotion>
                                      </p:childTnLst>
                                    </p:cTn>
                                  </p:par>
                                  <p:par>
                                    <p:cTn id="40" presetID="56" presetClass="path" presetSubtype="0" fill="hold" nodeType="withEffect">
                                      <p:stCondLst>
                                        <p:cond delay="300"/>
                                      </p:stCondLst>
                                      <p:childTnLst>
                                        <p:animMotion origin="layout" path="M -2.22222E-6 4.44444E-6 L -0.35486 -0.2595 " pathEditMode="relative" rAng="0" ptsTypes="AA">
                                          <p:cBhvr>
                                            <p:cTn id="41" dur="500" fill="hold"/>
                                            <p:tgtEl>
                                              <p:spTgt spid="25"/>
                                            </p:tgtEl>
                                            <p:attrNameLst>
                                              <p:attrName>ppt_x</p:attrName>
                                              <p:attrName>ppt_y</p:attrName>
                                            </p:attrNameLst>
                                          </p:cBhvr>
                                          <p:rCtr x="-17743" y="-129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5" name="Shape 135"/>
          <p:cNvPicPr preferRelativeResize="0"/>
          <p:nvPr/>
        </p:nvPicPr>
        <p:blipFill rotWithShape="1">
          <a:blip r:embed="rId3" cstate="screen">
            <a:alphaModFix/>
            <a:extLst>
              <a:ext uri="{28A0092B-C50C-407E-A947-70E740481C1C}">
                <a14:useLocalDpi xmlns:a14="http://schemas.microsoft.com/office/drawing/2010/main" xmlns=""/>
              </a:ext>
            </a:extLst>
          </a:blip>
          <a:srcRect/>
          <a:stretch/>
        </p:blipFill>
        <p:spPr>
          <a:xfrm>
            <a:off x="5840729" y="3627566"/>
            <a:ext cx="1951101" cy="1951101"/>
          </a:xfrm>
          <a:prstGeom prst="rect">
            <a:avLst/>
          </a:prstGeom>
          <a:noFill/>
          <a:ln>
            <a:noFill/>
          </a:ln>
        </p:spPr>
      </p:pic>
      <p:sp>
        <p:nvSpPr>
          <p:cNvPr id="10" name="Shape 124"/>
          <p:cNvSpPr txBox="1">
            <a:spLocks/>
          </p:cNvSpPr>
          <p:nvPr/>
        </p:nvSpPr>
        <p:spPr>
          <a:xfrm>
            <a:off x="1586" y="121921"/>
            <a:ext cx="9142413" cy="877824"/>
          </a:xfrm>
          <a:prstGeom prst="rect">
            <a:avLst/>
          </a:prstGeom>
          <a:noFill/>
          <a:ln>
            <a:noFill/>
          </a:ln>
        </p:spPr>
        <p:txBody>
          <a:bodyPr lIns="457200" tIns="45700" rIns="274300"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stStyle>
          <a:p>
            <a:pPr algn="ctr">
              <a:buClr>
                <a:srgbClr val="FFFFFF"/>
              </a:buClr>
              <a:buSzPct val="25000"/>
              <a:buFont typeface="Souce Sans Pro"/>
              <a:buNone/>
            </a:pPr>
            <a:r>
              <a:rPr lang="en-US" sz="3600" kern="0" smtClean="0">
                <a:solidFill>
                  <a:srgbClr val="FFFFFF"/>
                </a:solidFill>
                <a:latin typeface="Souce Sans Pro"/>
                <a:ea typeface="Souce Sans Pro"/>
                <a:cs typeface="Souce Sans Pro"/>
                <a:sym typeface="Souce Sans Pro"/>
              </a:rPr>
              <a:t>Old (Current) Model</a:t>
            </a:r>
            <a:endParaRPr lang="en-US" sz="3600" kern="0" dirty="0">
              <a:solidFill>
                <a:srgbClr val="FFFFFF"/>
              </a:solidFill>
              <a:latin typeface="Souce Sans Pro"/>
              <a:ea typeface="Souce Sans Pro"/>
              <a:cs typeface="Souce Sans Pro"/>
              <a:sym typeface="Souce Sans Pro"/>
            </a:endParaRPr>
          </a:p>
        </p:txBody>
      </p:sp>
      <p:sp>
        <p:nvSpPr>
          <p:cNvPr id="2" name="TextBox 1"/>
          <p:cNvSpPr txBox="1"/>
          <p:nvPr/>
        </p:nvSpPr>
        <p:spPr>
          <a:xfrm>
            <a:off x="844072" y="999745"/>
            <a:ext cx="7457440" cy="523220"/>
          </a:xfrm>
          <a:prstGeom prst="rect">
            <a:avLst/>
          </a:prstGeom>
          <a:noFill/>
        </p:spPr>
        <p:txBody>
          <a:bodyPr wrap="square" rtlCol="0">
            <a:spAutoFit/>
          </a:bodyPr>
          <a:lstStyle/>
          <a:p>
            <a:pPr algn="ctr"/>
            <a:r>
              <a:rPr lang="en-US" sz="2800" kern="0" dirty="0">
                <a:solidFill>
                  <a:srgbClr val="FFFFFF"/>
                </a:solidFill>
                <a:latin typeface="Calibri" panose="020F0502020204030204" pitchFamily="34" charset="0"/>
                <a:cs typeface="Arial"/>
                <a:sym typeface="Arial"/>
              </a:rPr>
              <a:t>…is similar to the MP3 + MP3 Player model</a:t>
            </a:r>
          </a:p>
        </p:txBody>
      </p:sp>
      <p:pic>
        <p:nvPicPr>
          <p:cNvPr id="2052" name="Picture 4" descr="https://pixabay.com/static/uploads/photo/2013/07/12/19/04/ipod-shuffle-154310_640.png"/>
          <p:cNvPicPr>
            <a:picLocks noChangeAspect="1" noChangeArrowheads="1"/>
          </p:cNvPicPr>
          <p:nvPr/>
        </p:nvPicPr>
        <p:blipFill rotWithShape="1">
          <a:blip r:embed="rId4" cstate="screen">
            <a:extLst>
              <a:ext uri="{28A0092B-C50C-407E-A947-70E740481C1C}">
                <a14:useLocalDpi xmlns:a14="http://schemas.microsoft.com/office/drawing/2010/main" xmlns=""/>
              </a:ext>
            </a:extLst>
          </a:blip>
          <a:srcRect/>
          <a:stretch/>
        </p:blipFill>
        <p:spPr bwMode="auto">
          <a:xfrm>
            <a:off x="2639646" y="2520579"/>
            <a:ext cx="3027463" cy="208253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stretch>
            <a:fillRect/>
          </a:stretch>
        </p:blipFill>
        <p:spPr>
          <a:xfrm>
            <a:off x="2850837" y="582872"/>
            <a:ext cx="4493141" cy="2139881"/>
          </a:xfrm>
          <a:prstGeom prst="rect">
            <a:avLst/>
          </a:prstGeom>
        </p:spPr>
      </p:pic>
      <p:pic>
        <p:nvPicPr>
          <p:cNvPr id="92" name="Picture 2"/>
          <p:cNvPicPr>
            <a:picLocks noChangeAspect="1" noChangeArrowheads="1"/>
          </p:cNvPicPr>
          <p:nvPr/>
        </p:nvPicPr>
        <p:blipFill>
          <a:blip r:embed="rId4" cstate="screen">
            <a:extLst>
              <a:ext uri="{28A0092B-C50C-407E-A947-70E740481C1C}">
                <a14:useLocalDpi xmlns:a14="http://schemas.microsoft.com/office/drawing/2010/main" xmlns=""/>
              </a:ext>
            </a:extLst>
          </a:blip>
          <a:stretch>
            <a:fillRect/>
          </a:stretch>
        </p:blipFill>
        <p:spPr bwMode="auto">
          <a:xfrm>
            <a:off x="6922660" y="4060930"/>
            <a:ext cx="1455168" cy="2292118"/>
          </a:xfrm>
          <a:prstGeom prst="rect">
            <a:avLst/>
          </a:prstGeom>
          <a:noFill/>
          <a:extLst>
            <a:ext uri="{909E8E84-426E-40DD-AFC4-6F175D3DCCD1}">
              <a14:hiddenFill xmlns:a14="http://schemas.microsoft.com/office/drawing/2010/main" xmlns="">
                <a:solidFill>
                  <a:srgbClr val="FFFFFF"/>
                </a:solidFill>
              </a14:hiddenFill>
            </a:ext>
          </a:extLst>
        </p:spPr>
      </p:pic>
      <p:pic>
        <p:nvPicPr>
          <p:cNvPr id="91" name="Picture 2"/>
          <p:cNvPicPr>
            <a:picLocks noChangeAspect="1" noChangeArrowheads="1"/>
          </p:cNvPicPr>
          <p:nvPr/>
        </p:nvPicPr>
        <p:blipFill>
          <a:blip r:embed="rId5" cstate="screen">
            <a:extLst>
              <a:ext uri="{28A0092B-C50C-407E-A947-70E740481C1C}">
                <a14:useLocalDpi xmlns:a14="http://schemas.microsoft.com/office/drawing/2010/main" xmlns=""/>
              </a:ext>
            </a:extLst>
          </a:blip>
          <a:stretch>
            <a:fillRect/>
          </a:stretch>
        </p:blipFill>
        <p:spPr bwMode="auto">
          <a:xfrm>
            <a:off x="540602" y="4342284"/>
            <a:ext cx="2483878" cy="1824096"/>
          </a:xfrm>
          <a:prstGeom prst="rect">
            <a:avLst/>
          </a:prstGeom>
          <a:noFill/>
          <a:extLst>
            <a:ext uri="{909E8E84-426E-40DD-AFC4-6F175D3DCCD1}">
              <a14:hiddenFill xmlns:a14="http://schemas.microsoft.com/office/drawing/2010/main" xmlns="">
                <a:solidFill>
                  <a:srgbClr val="FFFFFF"/>
                </a:solidFill>
              </a14:hiddenFill>
            </a:ext>
          </a:extLst>
        </p:spPr>
      </p:pic>
      <p:pic>
        <p:nvPicPr>
          <p:cNvPr id="90" name="Picture 2"/>
          <p:cNvPicPr>
            <a:picLocks noChangeAspect="1" noChangeArrowheads="1"/>
          </p:cNvPicPr>
          <p:nvPr/>
        </p:nvPicPr>
        <p:blipFill>
          <a:blip r:embed="rId6" cstate="screen">
            <a:extLst>
              <a:ext uri="{28A0092B-C50C-407E-A947-70E740481C1C}">
                <a14:useLocalDpi xmlns:a14="http://schemas.microsoft.com/office/drawing/2010/main" xmlns=""/>
              </a:ext>
            </a:extLst>
          </a:blip>
          <a:stretch>
            <a:fillRect/>
          </a:stretch>
        </p:blipFill>
        <p:spPr bwMode="auto">
          <a:xfrm>
            <a:off x="6495478" y="715109"/>
            <a:ext cx="2672914" cy="2439032"/>
          </a:xfrm>
          <a:prstGeom prst="rect">
            <a:avLst/>
          </a:prstGeom>
          <a:noFill/>
          <a:extLst>
            <a:ext uri="{909E8E84-426E-40DD-AFC4-6F175D3DCCD1}">
              <a14:hiddenFill xmlns:a14="http://schemas.microsoft.com/office/drawing/2010/main" xmlns="">
                <a:solidFill>
                  <a:srgbClr val="FFFFFF"/>
                </a:solidFill>
              </a14:hiddenFill>
            </a:ext>
          </a:extLst>
        </p:spPr>
      </p:pic>
      <p:sp>
        <p:nvSpPr>
          <p:cNvPr id="86" name="Rectangle 85"/>
          <p:cNvSpPr/>
          <p:nvPr/>
        </p:nvSpPr>
        <p:spPr>
          <a:xfrm>
            <a:off x="3201649" y="2407534"/>
            <a:ext cx="2733146" cy="2037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grpSp>
        <p:nvGrpSpPr>
          <p:cNvPr id="76" name="Group 75"/>
          <p:cNvGrpSpPr/>
          <p:nvPr/>
        </p:nvGrpSpPr>
        <p:grpSpPr>
          <a:xfrm>
            <a:off x="2592468" y="2230708"/>
            <a:ext cx="4064960" cy="2401383"/>
            <a:chOff x="2592468" y="2230708"/>
            <a:chExt cx="4064960" cy="2401383"/>
          </a:xfrm>
        </p:grpSpPr>
        <p:grpSp>
          <p:nvGrpSpPr>
            <p:cNvPr id="26" name="Group 25"/>
            <p:cNvGrpSpPr/>
            <p:nvPr/>
          </p:nvGrpSpPr>
          <p:grpSpPr>
            <a:xfrm>
              <a:off x="2592468" y="2230708"/>
              <a:ext cx="4064960" cy="2401383"/>
              <a:chOff x="2592468" y="2230708"/>
              <a:chExt cx="4064960" cy="2401383"/>
            </a:xfrm>
          </p:grpSpPr>
          <p:sp>
            <p:nvSpPr>
              <p:cNvPr id="27" name="Right Arrow 26"/>
              <p:cNvSpPr/>
              <p:nvPr/>
            </p:nvSpPr>
            <p:spPr>
              <a:xfrm rot="13181521">
                <a:off x="2592468" y="2267561"/>
                <a:ext cx="1301787" cy="40923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28" name="Right Arrow 27"/>
              <p:cNvSpPr/>
              <p:nvPr/>
            </p:nvSpPr>
            <p:spPr>
              <a:xfrm rot="8464874">
                <a:off x="2814316" y="4042812"/>
                <a:ext cx="1301787" cy="40923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29" name="Right Arrow 28"/>
              <p:cNvSpPr/>
              <p:nvPr/>
            </p:nvSpPr>
            <p:spPr>
              <a:xfrm rot="2399357">
                <a:off x="5355286" y="4222860"/>
                <a:ext cx="1301787" cy="40923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30" name="Right Arrow 29"/>
              <p:cNvSpPr/>
              <p:nvPr/>
            </p:nvSpPr>
            <p:spPr>
              <a:xfrm rot="19814500">
                <a:off x="5355641" y="2230708"/>
                <a:ext cx="1301787" cy="40923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grpSp>
        <p:grpSp>
          <p:nvGrpSpPr>
            <p:cNvPr id="48" name="Group 47"/>
            <p:cNvGrpSpPr/>
            <p:nvPr/>
          </p:nvGrpSpPr>
          <p:grpSpPr>
            <a:xfrm>
              <a:off x="3295331" y="2515717"/>
              <a:ext cx="2553338" cy="1826567"/>
              <a:chOff x="3425432" y="2534418"/>
              <a:chExt cx="2553338" cy="1826567"/>
            </a:xfrm>
          </p:grpSpPr>
          <p:pic>
            <p:nvPicPr>
              <p:cNvPr id="49" name="Picture 6" descr="https://pixabay.com/static/uploads/photo/2015/07/03/08/45/book-829939_640.jpg"/>
              <p:cNvPicPr>
                <a:picLocks noChangeAspect="1" noChangeArrowheads="1"/>
              </p:cNvPicPr>
              <p:nvPr/>
            </p:nvPicPr>
            <p:blipFill>
              <a:blip r:embed="rId7" cstate="screen">
                <a:extLst>
                  <a:ext uri="{28A0092B-C50C-407E-A947-70E740481C1C}">
                    <a14:useLocalDpi xmlns:a14="http://schemas.microsoft.com/office/drawing/2010/main" xmlns=""/>
                  </a:ext>
                </a:extLst>
              </a:blip>
              <a:srcRect/>
              <a:stretch>
                <a:fillRect/>
              </a:stretch>
            </p:blipFill>
            <p:spPr bwMode="auto">
              <a:xfrm>
                <a:off x="3425432" y="2534418"/>
                <a:ext cx="2553338" cy="1436253"/>
              </a:xfrm>
              <a:prstGeom prst="rect">
                <a:avLst/>
              </a:prstGeom>
              <a:solidFill>
                <a:srgbClr val="0070C0"/>
              </a:solidFill>
              <a:ln>
                <a:solidFill>
                  <a:schemeClr val="bg1"/>
                </a:solidFill>
              </a:ln>
              <a:extLst/>
            </p:spPr>
          </p:pic>
          <p:sp>
            <p:nvSpPr>
              <p:cNvPr id="50" name="Rectangle 49"/>
              <p:cNvSpPr/>
              <p:nvPr/>
            </p:nvSpPr>
            <p:spPr>
              <a:xfrm>
                <a:off x="3425432" y="3908603"/>
                <a:ext cx="2553338" cy="452382"/>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kern="0" dirty="0">
                    <a:solidFill>
                      <a:srgbClr val="FFFFFF"/>
                    </a:solidFill>
                    <a:latin typeface="Calibri" panose="020F0502020204030204" pitchFamily="34" charset="0"/>
                    <a:sym typeface="Arial"/>
                  </a:rPr>
                  <a:t>CONTENT PACKAGE</a:t>
                </a:r>
              </a:p>
            </p:txBody>
          </p:sp>
        </p:grpSp>
      </p:grpSp>
      <p:sp>
        <p:nvSpPr>
          <p:cNvPr id="31" name="Shape 124"/>
          <p:cNvSpPr txBox="1">
            <a:spLocks/>
          </p:cNvSpPr>
          <p:nvPr/>
        </p:nvSpPr>
        <p:spPr>
          <a:xfrm>
            <a:off x="1586" y="121921"/>
            <a:ext cx="9142413" cy="877824"/>
          </a:xfrm>
          <a:prstGeom prst="rect">
            <a:avLst/>
          </a:prstGeom>
          <a:noFill/>
          <a:ln>
            <a:noFill/>
          </a:ln>
        </p:spPr>
        <p:txBody>
          <a:bodyPr lIns="457200" tIns="45700" rIns="274300"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stStyle>
          <a:p>
            <a:pPr algn="ctr">
              <a:buClr>
                <a:srgbClr val="FFFFFF"/>
              </a:buClr>
              <a:buSzPct val="25000"/>
              <a:buFont typeface="Souce Sans Pro"/>
              <a:buNone/>
            </a:pPr>
            <a:r>
              <a:rPr lang="en-US" sz="3600" kern="0" dirty="0" smtClean="0">
                <a:solidFill>
                  <a:srgbClr val="FFFFFF"/>
                </a:solidFill>
                <a:latin typeface="Souce Sans Pro"/>
                <a:ea typeface="Souce Sans Pro"/>
                <a:cs typeface="Souce Sans Pro"/>
                <a:sym typeface="Souce Sans Pro"/>
              </a:rPr>
              <a:t>Old (Current) Model</a:t>
            </a:r>
            <a:endParaRPr lang="en-US" sz="3600" kern="0" dirty="0">
              <a:solidFill>
                <a:srgbClr val="FFFFFF"/>
              </a:solidFill>
              <a:latin typeface="Souce Sans Pro"/>
              <a:ea typeface="Souce Sans Pro"/>
              <a:cs typeface="Souce Sans Pro"/>
              <a:sym typeface="Souce Sans Pro"/>
            </a:endParaRPr>
          </a:p>
        </p:txBody>
      </p:sp>
      <p:sp>
        <p:nvSpPr>
          <p:cNvPr id="34" name="Rounded Rectangle 33"/>
          <p:cNvSpPr/>
          <p:nvPr/>
        </p:nvSpPr>
        <p:spPr>
          <a:xfrm>
            <a:off x="7131497" y="5868796"/>
            <a:ext cx="1037493" cy="527538"/>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kern="0" dirty="0" err="1">
                <a:solidFill>
                  <a:srgbClr val="FFFFFF"/>
                </a:solidFill>
                <a:latin typeface="Calibri" panose="020F0502020204030204" pitchFamily="34" charset="0"/>
                <a:sym typeface="Arial"/>
              </a:rPr>
              <a:t>LMS</a:t>
            </a:r>
            <a:r>
              <a:rPr lang="en-US" sz="2000" b="1" kern="0" dirty="0">
                <a:solidFill>
                  <a:srgbClr val="FFFFFF"/>
                </a:solidFill>
                <a:latin typeface="Calibri" panose="020F0502020204030204" pitchFamily="34" charset="0"/>
                <a:sym typeface="Arial"/>
              </a:rPr>
              <a:t> 3</a:t>
            </a:r>
          </a:p>
        </p:txBody>
      </p:sp>
      <p:sp>
        <p:nvSpPr>
          <p:cNvPr id="37" name="Rounded Rectangle 36"/>
          <p:cNvSpPr/>
          <p:nvPr/>
        </p:nvSpPr>
        <p:spPr>
          <a:xfrm>
            <a:off x="7556459" y="2634024"/>
            <a:ext cx="1037493" cy="527538"/>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kern="0" dirty="0" err="1">
                <a:solidFill>
                  <a:srgbClr val="FFFFFF"/>
                </a:solidFill>
                <a:latin typeface="Calibri" panose="020F0502020204030204" pitchFamily="34" charset="0"/>
                <a:sym typeface="Arial"/>
              </a:rPr>
              <a:t>LMS</a:t>
            </a:r>
            <a:r>
              <a:rPr lang="en-US" sz="2000" b="1" kern="0" dirty="0">
                <a:solidFill>
                  <a:srgbClr val="FFFFFF"/>
                </a:solidFill>
                <a:latin typeface="Calibri" panose="020F0502020204030204" pitchFamily="34" charset="0"/>
                <a:sym typeface="Arial"/>
              </a:rPr>
              <a:t> 4</a:t>
            </a:r>
          </a:p>
        </p:txBody>
      </p:sp>
      <p:sp>
        <p:nvSpPr>
          <p:cNvPr id="40" name="Rounded Rectangle 39"/>
          <p:cNvSpPr/>
          <p:nvPr/>
        </p:nvSpPr>
        <p:spPr>
          <a:xfrm>
            <a:off x="1397977" y="5825510"/>
            <a:ext cx="1037493" cy="527538"/>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kern="0" dirty="0" err="1">
                <a:solidFill>
                  <a:srgbClr val="FFFFFF"/>
                </a:solidFill>
                <a:latin typeface="Calibri" panose="020F0502020204030204" pitchFamily="34" charset="0"/>
                <a:sym typeface="Arial"/>
              </a:rPr>
              <a:t>LMS</a:t>
            </a:r>
            <a:r>
              <a:rPr lang="en-US" sz="2000" b="1" kern="0" dirty="0">
                <a:solidFill>
                  <a:srgbClr val="FFFFFF"/>
                </a:solidFill>
                <a:latin typeface="Calibri" panose="020F0502020204030204" pitchFamily="34" charset="0"/>
                <a:sym typeface="Arial"/>
              </a:rPr>
              <a:t> 2</a:t>
            </a:r>
          </a:p>
        </p:txBody>
      </p:sp>
      <p:grpSp>
        <p:nvGrpSpPr>
          <p:cNvPr id="41" name="Group 40"/>
          <p:cNvGrpSpPr/>
          <p:nvPr/>
        </p:nvGrpSpPr>
        <p:grpSpPr>
          <a:xfrm>
            <a:off x="379005" y="788566"/>
            <a:ext cx="1887416" cy="2372996"/>
            <a:chOff x="379005" y="788566"/>
            <a:chExt cx="1887416" cy="2372996"/>
          </a:xfrm>
        </p:grpSpPr>
        <p:pic>
          <p:nvPicPr>
            <p:cNvPr id="42" name="Picture 2" descr="https://pixabay.com/static/uploads/photo/2013/07/13/11/41/computer-158474_640.png"/>
            <p:cNvPicPr>
              <a:picLocks noChangeAspect="1" noChangeArrowheads="1"/>
            </p:cNvPicPr>
            <p:nvPr/>
          </p:nvPicPr>
          <p:blipFill>
            <a:blip r:embed="rId8" cstate="screen">
              <a:extLst>
                <a:ext uri="{28A0092B-C50C-407E-A947-70E740481C1C}">
                  <a14:useLocalDpi xmlns:a14="http://schemas.microsoft.com/office/drawing/2010/main" xmlns=""/>
                </a:ext>
              </a:extLst>
            </a:blip>
            <a:srcRect/>
            <a:stretch>
              <a:fillRect/>
            </a:stretch>
          </p:blipFill>
          <p:spPr bwMode="auto">
            <a:xfrm>
              <a:off x="379005" y="788566"/>
              <a:ext cx="1887416" cy="2292118"/>
            </a:xfrm>
            <a:prstGeom prst="rect">
              <a:avLst/>
            </a:prstGeom>
            <a:noFill/>
            <a:extLst>
              <a:ext uri="{909E8E84-426E-40DD-AFC4-6F175D3DCCD1}">
                <a14:hiddenFill xmlns:a14="http://schemas.microsoft.com/office/drawing/2010/main" xmlns="">
                  <a:solidFill>
                    <a:srgbClr val="FFFFFF"/>
                  </a:solidFill>
                </a14:hiddenFill>
              </a:ext>
            </a:extLst>
          </p:spPr>
        </p:pic>
        <p:sp>
          <p:nvSpPr>
            <p:cNvPr id="43" name="Rounded Rectangle 42"/>
            <p:cNvSpPr/>
            <p:nvPr/>
          </p:nvSpPr>
          <p:spPr>
            <a:xfrm>
              <a:off x="803966" y="2634024"/>
              <a:ext cx="1037493" cy="527538"/>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kern="0" dirty="0" err="1">
                  <a:solidFill>
                    <a:srgbClr val="FFFFFF"/>
                  </a:solidFill>
                  <a:latin typeface="Calibri" panose="020F0502020204030204" pitchFamily="34" charset="0"/>
                  <a:sym typeface="Arial"/>
                </a:rPr>
                <a:t>LMS</a:t>
              </a:r>
              <a:r>
                <a:rPr lang="en-US" sz="2000" b="1" kern="0" dirty="0">
                  <a:solidFill>
                    <a:srgbClr val="FFFFFF"/>
                  </a:solidFill>
                  <a:latin typeface="Calibri" panose="020F0502020204030204" pitchFamily="34" charset="0"/>
                  <a:sym typeface="Arial"/>
                </a:rPr>
                <a:t> 1</a:t>
              </a:r>
            </a:p>
          </p:txBody>
        </p:sp>
      </p:grpSp>
      <p:pic>
        <p:nvPicPr>
          <p:cNvPr id="77" name="Picture 6" descr="https://pixabay.com/static/uploads/photo/2015/07/03/08/45/book-829939_640.jpg"/>
          <p:cNvPicPr>
            <a:picLocks noChangeAspect="1" noChangeArrowheads="1"/>
          </p:cNvPicPr>
          <p:nvPr/>
        </p:nvPicPr>
        <p:blipFill>
          <a:blip r:embed="rId9" cstate="screen">
            <a:extLst>
              <a:ext uri="{28A0092B-C50C-407E-A947-70E740481C1C}">
                <a14:useLocalDpi xmlns:a14="http://schemas.microsoft.com/office/drawing/2010/main" xmlns=""/>
              </a:ext>
            </a:extLst>
          </a:blip>
          <a:srcRect/>
          <a:stretch>
            <a:fillRect/>
          </a:stretch>
        </p:blipFill>
        <p:spPr bwMode="auto">
          <a:xfrm>
            <a:off x="7006413" y="1490143"/>
            <a:ext cx="1467224" cy="825314"/>
          </a:xfrm>
          <a:prstGeom prst="roundRect">
            <a:avLst>
              <a:gd name="adj" fmla="val 25645"/>
            </a:avLst>
          </a:prstGeom>
          <a:solidFill>
            <a:srgbClr val="0070C0"/>
          </a:solidFill>
          <a:ln>
            <a:solidFill>
              <a:schemeClr val="bg1"/>
            </a:solidFill>
          </a:ln>
          <a:effectLst>
            <a:glow rad="127000">
              <a:srgbClr val="92D050"/>
            </a:glow>
          </a:effectLst>
          <a:extLst/>
        </p:spPr>
      </p:pic>
      <p:pic>
        <p:nvPicPr>
          <p:cNvPr id="78" name="Picture 6" descr="https://pixabay.com/static/uploads/photo/2015/07/03/08/45/book-829939_640.jpg"/>
          <p:cNvPicPr>
            <a:picLocks noChangeAspect="1" noChangeArrowheads="1"/>
          </p:cNvPicPr>
          <p:nvPr/>
        </p:nvPicPr>
        <p:blipFill>
          <a:blip r:embed="rId9" cstate="screen">
            <a:extLst>
              <a:ext uri="{28A0092B-C50C-407E-A947-70E740481C1C}">
                <a14:useLocalDpi xmlns:a14="http://schemas.microsoft.com/office/drawing/2010/main" xmlns=""/>
              </a:ext>
            </a:extLst>
          </a:blip>
          <a:srcRect/>
          <a:stretch>
            <a:fillRect/>
          </a:stretch>
        </p:blipFill>
        <p:spPr bwMode="auto">
          <a:xfrm>
            <a:off x="7178574" y="4947878"/>
            <a:ext cx="1467224" cy="825314"/>
          </a:xfrm>
          <a:prstGeom prst="roundRect">
            <a:avLst>
              <a:gd name="adj" fmla="val 25645"/>
            </a:avLst>
          </a:prstGeom>
          <a:solidFill>
            <a:srgbClr val="0070C0"/>
          </a:solidFill>
          <a:ln>
            <a:solidFill>
              <a:schemeClr val="bg1"/>
            </a:solidFill>
          </a:ln>
          <a:effectLst>
            <a:glow rad="127000">
              <a:srgbClr val="92D050"/>
            </a:glow>
          </a:effectLst>
          <a:extLst/>
        </p:spPr>
      </p:pic>
      <p:pic>
        <p:nvPicPr>
          <p:cNvPr id="79" name="Picture 6" descr="https://pixabay.com/static/uploads/photo/2015/07/03/08/45/book-829939_640.jpg"/>
          <p:cNvPicPr>
            <a:picLocks noChangeAspect="1" noChangeArrowheads="1"/>
          </p:cNvPicPr>
          <p:nvPr/>
        </p:nvPicPr>
        <p:blipFill>
          <a:blip r:embed="rId9" cstate="screen">
            <a:extLst>
              <a:ext uri="{28A0092B-C50C-407E-A947-70E740481C1C}">
                <a14:useLocalDpi xmlns:a14="http://schemas.microsoft.com/office/drawing/2010/main" xmlns=""/>
              </a:ext>
            </a:extLst>
          </a:blip>
          <a:srcRect/>
          <a:stretch>
            <a:fillRect/>
          </a:stretch>
        </p:blipFill>
        <p:spPr bwMode="auto">
          <a:xfrm>
            <a:off x="634166" y="4302306"/>
            <a:ext cx="1467224" cy="825314"/>
          </a:xfrm>
          <a:prstGeom prst="roundRect">
            <a:avLst>
              <a:gd name="adj" fmla="val 25645"/>
            </a:avLst>
          </a:prstGeom>
          <a:solidFill>
            <a:srgbClr val="0070C0"/>
          </a:solidFill>
          <a:ln>
            <a:solidFill>
              <a:schemeClr val="bg1"/>
            </a:solidFill>
          </a:ln>
          <a:effectLst>
            <a:glow rad="127000">
              <a:srgbClr val="92D050"/>
            </a:glow>
          </a:effectLst>
          <a:extLst/>
        </p:spPr>
      </p:pic>
      <p:pic>
        <p:nvPicPr>
          <p:cNvPr id="80" name="Picture 6" descr="https://pixabay.com/static/uploads/photo/2015/07/03/08/45/book-829939_640.jpg"/>
          <p:cNvPicPr>
            <a:picLocks noChangeAspect="1" noChangeArrowheads="1"/>
          </p:cNvPicPr>
          <p:nvPr/>
        </p:nvPicPr>
        <p:blipFill>
          <a:blip r:embed="rId9" cstate="screen">
            <a:extLst>
              <a:ext uri="{28A0092B-C50C-407E-A947-70E740481C1C}">
                <a14:useLocalDpi xmlns:a14="http://schemas.microsoft.com/office/drawing/2010/main" xmlns=""/>
              </a:ext>
            </a:extLst>
          </a:blip>
          <a:srcRect/>
          <a:stretch>
            <a:fillRect/>
          </a:stretch>
        </p:blipFill>
        <p:spPr bwMode="auto">
          <a:xfrm>
            <a:off x="703847" y="991570"/>
            <a:ext cx="1467224" cy="825314"/>
          </a:xfrm>
          <a:prstGeom prst="roundRect">
            <a:avLst>
              <a:gd name="adj" fmla="val 25645"/>
            </a:avLst>
          </a:prstGeom>
          <a:solidFill>
            <a:srgbClr val="0070C0"/>
          </a:solidFill>
          <a:ln>
            <a:solidFill>
              <a:schemeClr val="bg1"/>
            </a:solidFill>
          </a:ln>
          <a:effectLst>
            <a:glow rad="127000">
              <a:srgbClr val="92D050"/>
            </a:glow>
          </a:effectLst>
          <a:extLst/>
        </p:spPr>
      </p:pic>
      <p:pic>
        <p:nvPicPr>
          <p:cNvPr id="4098" name="Picture 2" descr="https://pixabay.com/static/uploads/photo/2012/04/18/19/01/check-37583_640.png"/>
          <p:cNvPicPr>
            <a:picLocks noChangeAspect="1" noChangeArrowheads="1"/>
          </p:cNvPicPr>
          <p:nvPr/>
        </p:nvPicPr>
        <p:blipFill>
          <a:blip r:embed="rId10" cstate="screen">
            <a:extLst>
              <a:ext uri="{28A0092B-C50C-407E-A947-70E740481C1C}">
                <a14:useLocalDpi xmlns:a14="http://schemas.microsoft.com/office/drawing/2010/main" xmlns=""/>
              </a:ext>
            </a:extLst>
          </a:blip>
          <a:srcRect/>
          <a:stretch>
            <a:fillRect/>
          </a:stretch>
        </p:blipFill>
        <p:spPr bwMode="auto">
          <a:xfrm>
            <a:off x="222710" y="3838537"/>
            <a:ext cx="752744" cy="752744"/>
          </a:xfrm>
          <a:prstGeom prst="rect">
            <a:avLst/>
          </a:prstGeom>
          <a:noFill/>
          <a:effectLst>
            <a:glow rad="101600">
              <a:schemeClr val="bg1">
                <a:alpha val="60000"/>
              </a:schemeClr>
            </a:glow>
          </a:effectLst>
          <a:extLst>
            <a:ext uri="{909E8E84-426E-40DD-AFC4-6F175D3DCCD1}">
              <a14:hiddenFill xmlns:a14="http://schemas.microsoft.com/office/drawing/2010/main" xmlns="">
                <a:solidFill>
                  <a:srgbClr val="FFFFFF"/>
                </a:solidFill>
              </a14:hiddenFill>
            </a:ext>
          </a:extLst>
        </p:spPr>
      </p:pic>
      <p:pic>
        <p:nvPicPr>
          <p:cNvPr id="4100" name="Picture 4" descr="https://pixabay.com/static/uploads/photo/2012/04/13/00/14/cross-31176_640.png"/>
          <p:cNvPicPr>
            <a:picLocks noChangeAspect="1" noChangeArrowheads="1"/>
          </p:cNvPicPr>
          <p:nvPr/>
        </p:nvPicPr>
        <p:blipFill>
          <a:blip r:embed="rId11" cstate="screen">
            <a:extLst>
              <a:ext uri="{28A0092B-C50C-407E-A947-70E740481C1C}">
                <a14:useLocalDpi xmlns:a14="http://schemas.microsoft.com/office/drawing/2010/main" xmlns=""/>
              </a:ext>
            </a:extLst>
          </a:blip>
          <a:srcRect/>
          <a:stretch>
            <a:fillRect/>
          </a:stretch>
        </p:blipFill>
        <p:spPr bwMode="auto">
          <a:xfrm>
            <a:off x="196135" y="554165"/>
            <a:ext cx="749808" cy="749808"/>
          </a:xfrm>
          <a:prstGeom prst="rect">
            <a:avLst/>
          </a:prstGeom>
          <a:noFill/>
          <a:effectLst>
            <a:glow rad="101600">
              <a:schemeClr val="bg1">
                <a:alpha val="60000"/>
              </a:schemeClr>
            </a:glow>
          </a:effectLst>
          <a:extLst>
            <a:ext uri="{909E8E84-426E-40DD-AFC4-6F175D3DCCD1}">
              <a14:hiddenFill xmlns:a14="http://schemas.microsoft.com/office/drawing/2010/main" xmlns="">
                <a:solidFill>
                  <a:srgbClr val="FFFFFF"/>
                </a:solidFill>
              </a14:hiddenFill>
            </a:ext>
          </a:extLst>
        </p:spPr>
      </p:pic>
      <p:pic>
        <p:nvPicPr>
          <p:cNvPr id="84" name="Picture 4" descr="https://pixabay.com/static/uploads/photo/2012/04/13/00/14/cross-31176_640.png"/>
          <p:cNvPicPr>
            <a:picLocks noChangeAspect="1" noChangeArrowheads="1"/>
          </p:cNvPicPr>
          <p:nvPr/>
        </p:nvPicPr>
        <p:blipFill>
          <a:blip r:embed="rId11" cstate="screen">
            <a:extLst>
              <a:ext uri="{28A0092B-C50C-407E-A947-70E740481C1C}">
                <a14:useLocalDpi xmlns:a14="http://schemas.microsoft.com/office/drawing/2010/main" xmlns=""/>
              </a:ext>
            </a:extLst>
          </a:blip>
          <a:srcRect/>
          <a:stretch>
            <a:fillRect/>
          </a:stretch>
        </p:blipFill>
        <p:spPr bwMode="auto">
          <a:xfrm>
            <a:off x="8219048" y="4548090"/>
            <a:ext cx="749808" cy="749808"/>
          </a:xfrm>
          <a:prstGeom prst="rect">
            <a:avLst/>
          </a:prstGeom>
          <a:noFill/>
          <a:effectLst>
            <a:glow rad="101600">
              <a:schemeClr val="bg1">
                <a:alpha val="60000"/>
              </a:schemeClr>
            </a:glow>
          </a:effectLst>
          <a:extLst>
            <a:ext uri="{909E8E84-426E-40DD-AFC4-6F175D3DCCD1}">
              <a14:hiddenFill xmlns:a14="http://schemas.microsoft.com/office/drawing/2010/main" xmlns="">
                <a:solidFill>
                  <a:srgbClr val="FFFFFF"/>
                </a:solidFill>
              </a14:hiddenFill>
            </a:ext>
          </a:extLst>
        </p:spPr>
      </p:pic>
      <p:pic>
        <p:nvPicPr>
          <p:cNvPr id="85" name="Picture 2" descr="https://pixabay.com/static/uploads/photo/2012/04/18/19/01/check-37583_640.png"/>
          <p:cNvPicPr>
            <a:picLocks noChangeAspect="1" noChangeArrowheads="1"/>
          </p:cNvPicPr>
          <p:nvPr/>
        </p:nvPicPr>
        <p:blipFill>
          <a:blip r:embed="rId10" cstate="screen">
            <a:extLst>
              <a:ext uri="{28A0092B-C50C-407E-A947-70E740481C1C}">
                <a14:useLocalDpi xmlns:a14="http://schemas.microsoft.com/office/drawing/2010/main" xmlns=""/>
              </a:ext>
            </a:extLst>
          </a:blip>
          <a:srcRect/>
          <a:stretch>
            <a:fillRect/>
          </a:stretch>
        </p:blipFill>
        <p:spPr bwMode="auto">
          <a:xfrm>
            <a:off x="8053836" y="1045241"/>
            <a:ext cx="752744" cy="752744"/>
          </a:xfrm>
          <a:prstGeom prst="rect">
            <a:avLst/>
          </a:prstGeom>
          <a:noFill/>
          <a:effectLst>
            <a:glow rad="101600">
              <a:schemeClr val="bg1">
                <a:alpha val="60000"/>
              </a:schemeClr>
            </a:glow>
          </a:effectLst>
          <a:extLst>
            <a:ext uri="{909E8E84-426E-40DD-AFC4-6F175D3DCCD1}">
              <a14:hiddenFill xmlns:a14="http://schemas.microsoft.com/office/drawing/2010/main" xmlns="">
                <a:solidFill>
                  <a:srgbClr val="FFFFFF"/>
                </a:solidFill>
              </a14:hiddenFill>
            </a:ext>
          </a:extLst>
        </p:spPr>
      </p:pic>
      <p:grpSp>
        <p:nvGrpSpPr>
          <p:cNvPr id="87" name="Group 86"/>
          <p:cNvGrpSpPr/>
          <p:nvPr/>
        </p:nvGrpSpPr>
        <p:grpSpPr>
          <a:xfrm>
            <a:off x="3587817" y="4485667"/>
            <a:ext cx="2435276" cy="1436100"/>
            <a:chOff x="3587817" y="4485667"/>
            <a:chExt cx="2435276" cy="1436100"/>
          </a:xfrm>
        </p:grpSpPr>
        <p:pic>
          <p:nvPicPr>
            <p:cNvPr id="88" name="Picture 87"/>
            <p:cNvPicPr>
              <a:picLocks noChangeAspect="1"/>
            </p:cNvPicPr>
            <p:nvPr/>
          </p:nvPicPr>
          <p:blipFill>
            <a:blip r:embed="rId12" cstate="screen">
              <a:extLst>
                <a:ext uri="{28A0092B-C50C-407E-A947-70E740481C1C}">
                  <a14:useLocalDpi xmlns:a14="http://schemas.microsoft.com/office/drawing/2010/main" xmlns=""/>
                </a:ext>
              </a:extLst>
            </a:blip>
            <a:stretch>
              <a:fillRect/>
            </a:stretch>
          </p:blipFill>
          <p:spPr>
            <a:xfrm>
              <a:off x="3587817" y="4757070"/>
              <a:ext cx="2435276" cy="1164697"/>
            </a:xfrm>
            <a:prstGeom prst="rect">
              <a:avLst/>
            </a:prstGeom>
          </p:spPr>
        </p:pic>
        <p:sp>
          <p:nvSpPr>
            <p:cNvPr id="89" name="Up Arrow 88"/>
            <p:cNvSpPr/>
            <p:nvPr/>
          </p:nvSpPr>
          <p:spPr>
            <a:xfrm>
              <a:off x="4589257" y="4485667"/>
              <a:ext cx="432396" cy="343290"/>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grpSp>
    </p:spTree>
    <p:extLst>
      <p:ext uri="{BB962C8B-B14F-4D97-AF65-F5344CB8AC3E}">
        <p14:creationId xmlns:p14="http://schemas.microsoft.com/office/powerpoint/2010/main" xmlns="" val="4101943612"/>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250"/>
                                        <p:tgtEl>
                                          <p:spTgt spid="25"/>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fade">
                                      <p:cBhvr>
                                        <p:cTn id="11" dur="250"/>
                                        <p:tgtEl>
                                          <p:spTgt spid="85"/>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fade">
                                      <p:cBhvr>
                                        <p:cTn id="15" dur="250"/>
                                        <p:tgtEl>
                                          <p:spTgt spid="4098"/>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4100"/>
                                        </p:tgtEl>
                                        <p:attrNameLst>
                                          <p:attrName>style.visibility</p:attrName>
                                        </p:attrNameLst>
                                      </p:cBhvr>
                                      <p:to>
                                        <p:strVal val="visible"/>
                                      </p:to>
                                    </p:set>
                                    <p:animEffect transition="in" filter="fade">
                                      <p:cBhvr>
                                        <p:cTn id="19" dur="250"/>
                                        <p:tgtEl>
                                          <p:spTgt spid="4100"/>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84"/>
                                        </p:tgtEl>
                                        <p:attrNameLst>
                                          <p:attrName>style.visibility</p:attrName>
                                        </p:attrNameLst>
                                      </p:cBhvr>
                                      <p:to>
                                        <p:strVal val="visible"/>
                                      </p:to>
                                    </p:set>
                                    <p:animEffect transition="in" filter="fade">
                                      <p:cBhvr>
                                        <p:cTn id="23" dur="25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0" y="179388"/>
            <a:ext cx="3771900" cy="1100137"/>
          </a:xfrm>
          <a:prstGeom prst="rect">
            <a:avLst/>
          </a:prstGeom>
        </p:spPr>
        <p:txBody>
          <a:bodyPr>
            <a:noAutofit/>
          </a:bodyPr>
          <a:lstStyle/>
          <a:p>
            <a:r>
              <a:rPr lang="en-US" sz="8000" dirty="0" smtClean="0">
                <a:latin typeface="dearJoe II" panose="00000400000000000000" pitchFamily="2" charset="0"/>
              </a:rPr>
              <a:t>Problem #2</a:t>
            </a:r>
            <a:endParaRPr lang="en-US" sz="8000" dirty="0">
              <a:latin typeface="dearJoe II" panose="00000400000000000000" pitchFamily="2" charset="0"/>
            </a:endParaRPr>
          </a:p>
        </p:txBody>
      </p:sp>
      <p:pic>
        <p:nvPicPr>
          <p:cNvPr id="9" name="Content Placeholder 4" descr="TrackingLearningExperiences.jpg"/>
          <p:cNvPicPr>
            <a:picLocks noGrp="1" noChangeAspect="1"/>
          </p:cNvPicPr>
          <p:nvPr>
            <p:ph idx="4294967295"/>
          </p:nvPr>
        </p:nvPicPr>
        <p:blipFill rotWithShape="1">
          <a:blip r:embed="rId2" cstate="screen">
            <a:extLst>
              <a:ext uri="{28A0092B-C50C-407E-A947-70E740481C1C}">
                <a14:useLocalDpi xmlns:a14="http://schemas.microsoft.com/office/drawing/2010/main" xmlns=""/>
              </a:ext>
            </a:extLst>
          </a:blip>
          <a:srcRect l="-2041" t="-10943" r="-2024" b="-9548"/>
          <a:stretch/>
        </p:blipFill>
        <p:spPr>
          <a:xfrm>
            <a:off x="0" y="1914525"/>
            <a:ext cx="9144000" cy="3486150"/>
          </a:xfrm>
          <a:prstGeom prst="rect">
            <a:avLst/>
          </a:prstGeom>
          <a:solidFill>
            <a:schemeClr val="bg1"/>
          </a:solidFill>
        </p:spPr>
      </p:pic>
      <p:sp>
        <p:nvSpPr>
          <p:cNvPr id="5" name="TextBox 4"/>
          <p:cNvSpPr txBox="1"/>
          <p:nvPr/>
        </p:nvSpPr>
        <p:spPr>
          <a:xfrm>
            <a:off x="178596" y="5496580"/>
            <a:ext cx="8819908" cy="523220"/>
          </a:xfrm>
          <a:prstGeom prst="rect">
            <a:avLst/>
          </a:prstGeom>
          <a:noFill/>
        </p:spPr>
        <p:txBody>
          <a:bodyPr wrap="square" rtlCol="0">
            <a:spAutoFit/>
          </a:bodyPr>
          <a:lstStyle/>
          <a:p>
            <a:pPr algn="ctr"/>
            <a:r>
              <a:rPr lang="en-US" sz="2800" kern="0" dirty="0">
                <a:solidFill>
                  <a:srgbClr val="FFFFFF"/>
                </a:solidFill>
                <a:latin typeface="Calibri" panose="020F0502020204030204" pitchFamily="34" charset="0"/>
                <a:cs typeface="Arial"/>
                <a:sym typeface="Arial"/>
              </a:rPr>
              <a:t>So many learning “</a:t>
            </a:r>
            <a:r>
              <a:rPr lang="en-US" sz="2800" kern="0" dirty="0" smtClean="0">
                <a:solidFill>
                  <a:srgbClr val="FFFFFF"/>
                </a:solidFill>
                <a:latin typeface="Calibri" panose="020F0502020204030204" pitchFamily="34" charset="0"/>
                <a:cs typeface="Arial"/>
                <a:sym typeface="Arial"/>
              </a:rPr>
              <a:t>experiences” and so </a:t>
            </a:r>
            <a:r>
              <a:rPr lang="en-US" sz="2800" kern="0" dirty="0">
                <a:solidFill>
                  <a:srgbClr val="FFFFFF"/>
                </a:solidFill>
                <a:latin typeface="Calibri" panose="020F0502020204030204" pitchFamily="34" charset="0"/>
                <a:cs typeface="Arial"/>
                <a:sym typeface="Arial"/>
              </a:rPr>
              <a:t>little data!</a:t>
            </a:r>
          </a:p>
        </p:txBody>
      </p:sp>
      <p:sp>
        <p:nvSpPr>
          <p:cNvPr id="8" name="Shape 124"/>
          <p:cNvSpPr txBox="1">
            <a:spLocks/>
          </p:cNvSpPr>
          <p:nvPr/>
        </p:nvSpPr>
        <p:spPr>
          <a:xfrm>
            <a:off x="1586" y="121921"/>
            <a:ext cx="9142413" cy="877824"/>
          </a:xfrm>
          <a:prstGeom prst="rect">
            <a:avLst/>
          </a:prstGeom>
          <a:noFill/>
          <a:ln>
            <a:noFill/>
          </a:ln>
        </p:spPr>
        <p:txBody>
          <a:bodyPr lIns="457200" tIns="45700" rIns="274300"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stStyle>
          <a:p>
            <a:pPr algn="ctr">
              <a:buClr>
                <a:srgbClr val="FFFFFF"/>
              </a:buClr>
              <a:buSzPct val="25000"/>
              <a:buFont typeface="Souce Sans Pro"/>
              <a:buNone/>
            </a:pPr>
            <a:r>
              <a:rPr lang="en-US" sz="3600" kern="0" smtClean="0">
                <a:solidFill>
                  <a:srgbClr val="FFFFFF"/>
                </a:solidFill>
                <a:latin typeface="Souce Sans Pro"/>
                <a:ea typeface="Souce Sans Pro"/>
                <a:cs typeface="Souce Sans Pro"/>
                <a:sym typeface="Souce Sans Pro"/>
              </a:rPr>
              <a:t>Old (Current) Model</a:t>
            </a:r>
            <a:endParaRPr lang="en-US" sz="3600" kern="0" dirty="0">
              <a:solidFill>
                <a:srgbClr val="FFFFFF"/>
              </a:solidFill>
              <a:latin typeface="Souce Sans Pro"/>
              <a:ea typeface="Souce Sans Pro"/>
              <a:cs typeface="Souce Sans Pro"/>
              <a:sym typeface="Souce Sans Pro"/>
            </a:endParaRPr>
          </a:p>
        </p:txBody>
      </p:sp>
      <p:sp>
        <p:nvSpPr>
          <p:cNvPr id="11" name="Oval 10"/>
          <p:cNvSpPr/>
          <p:nvPr/>
        </p:nvSpPr>
        <p:spPr>
          <a:xfrm rot="157432">
            <a:off x="7843342" y="3037499"/>
            <a:ext cx="1339396" cy="1667296"/>
          </a:xfrm>
          <a:prstGeom prst="ellipse">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kern="0">
              <a:solidFill>
                <a:srgbClr val="000000"/>
              </a:solidFill>
              <a:sym typeface="Arial"/>
            </a:endParaRPr>
          </a:p>
        </p:txBody>
      </p:sp>
      <p:sp>
        <p:nvSpPr>
          <p:cNvPr id="14" name="Oval 13"/>
          <p:cNvSpPr/>
          <p:nvPr/>
        </p:nvSpPr>
        <p:spPr>
          <a:xfrm rot="157432">
            <a:off x="7788798" y="3027881"/>
            <a:ext cx="1339396" cy="1606083"/>
          </a:xfrm>
          <a:prstGeom prst="ellipse">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kern="0">
              <a:solidFill>
                <a:srgbClr val="000000"/>
              </a:solidFill>
              <a:sym typeface="Arial"/>
            </a:endParaRPr>
          </a:p>
        </p:txBody>
      </p:sp>
      <p:sp>
        <p:nvSpPr>
          <p:cNvPr id="15" name="Arc 14"/>
          <p:cNvSpPr/>
          <p:nvPr/>
        </p:nvSpPr>
        <p:spPr>
          <a:xfrm>
            <a:off x="7928531" y="3030863"/>
            <a:ext cx="1069846" cy="1632917"/>
          </a:xfrm>
          <a:prstGeom prst="arc">
            <a:avLst>
              <a:gd name="adj1" fmla="val 16200000"/>
              <a:gd name="adj2" fmla="val 9095420"/>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kern="0">
              <a:solidFill>
                <a:srgbClr val="000000"/>
              </a:solidFill>
              <a:sym typeface="Arial"/>
            </a:endParaRPr>
          </a:p>
        </p:txBody>
      </p:sp>
      <p:pic>
        <p:nvPicPr>
          <p:cNvPr id="10" name="Picture 9"/>
          <p:cNvPicPr>
            <a:picLocks noChangeAspect="1"/>
          </p:cNvPicPr>
          <p:nvPr/>
        </p:nvPicPr>
        <p:blipFill>
          <a:blip r:embed="rId3"/>
          <a:stretch>
            <a:fillRect/>
          </a:stretch>
        </p:blipFill>
        <p:spPr>
          <a:xfrm>
            <a:off x="2850837" y="582872"/>
            <a:ext cx="4493141" cy="2139881"/>
          </a:xfrm>
          <a:prstGeom prst="rect">
            <a:avLst/>
          </a:prstGeom>
        </p:spPr>
      </p:pic>
    </p:spTree>
    <p:extLst>
      <p:ext uri="{BB962C8B-B14F-4D97-AF65-F5344CB8AC3E}">
        <p14:creationId xmlns:p14="http://schemas.microsoft.com/office/powerpoint/2010/main" xmlns="" val="321006698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50"/>
                                        <p:tgtEl>
                                          <p:spTgt spid="11"/>
                                        </p:tgtEl>
                                      </p:cBhvr>
                                    </p:animEffect>
                                  </p:childTnLst>
                                </p:cTn>
                              </p:par>
                            </p:childTnLst>
                          </p:cTn>
                        </p:par>
                        <p:par>
                          <p:cTn id="8" fill="hold">
                            <p:stCondLst>
                              <p:cond delay="250"/>
                            </p:stCondLst>
                            <p:childTnLst>
                              <p:par>
                                <p:cTn id="9" presetID="21"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heel(1)">
                                      <p:cBhvr>
                                        <p:cTn id="11" dur="250"/>
                                        <p:tgtEl>
                                          <p:spTgt spid="14"/>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heel(1)">
                                      <p:cBhvr>
                                        <p:cTn id="15" dur="1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Arrow 11"/>
          <p:cNvSpPr/>
          <p:nvPr/>
        </p:nvSpPr>
        <p:spPr>
          <a:xfrm>
            <a:off x="2323775" y="3707506"/>
            <a:ext cx="2656722" cy="389932"/>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4" name="Right Arrow 13"/>
          <p:cNvSpPr/>
          <p:nvPr/>
        </p:nvSpPr>
        <p:spPr>
          <a:xfrm rot="10800000">
            <a:off x="3173699" y="3317574"/>
            <a:ext cx="2656722" cy="389932"/>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2" name="Shape 124"/>
          <p:cNvSpPr txBox="1">
            <a:spLocks/>
          </p:cNvSpPr>
          <p:nvPr/>
        </p:nvSpPr>
        <p:spPr>
          <a:xfrm>
            <a:off x="1586" y="121921"/>
            <a:ext cx="9142413" cy="877824"/>
          </a:xfrm>
          <a:prstGeom prst="rect">
            <a:avLst/>
          </a:prstGeom>
          <a:noFill/>
          <a:ln>
            <a:noFill/>
          </a:ln>
        </p:spPr>
        <p:txBody>
          <a:bodyPr lIns="457200" tIns="45700" rIns="274300"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stStyle>
          <a:p>
            <a:pPr algn="ctr">
              <a:buClr>
                <a:srgbClr val="FFFFFF"/>
              </a:buClr>
              <a:buSzPct val="25000"/>
              <a:buFont typeface="Souce Sans Pro"/>
              <a:buNone/>
            </a:pPr>
            <a:r>
              <a:rPr lang="en-US" sz="3600" kern="0" dirty="0" smtClean="0">
                <a:solidFill>
                  <a:srgbClr val="FFFFFF"/>
                </a:solidFill>
                <a:latin typeface="Souce Sans Pro"/>
                <a:ea typeface="Souce Sans Pro"/>
                <a:cs typeface="Souce Sans Pro"/>
                <a:sym typeface="Souce Sans Pro"/>
              </a:rPr>
              <a:t>Old (Current) Model</a:t>
            </a:r>
            <a:endParaRPr lang="en-US" sz="3600" kern="0" dirty="0">
              <a:solidFill>
                <a:srgbClr val="FFFFFF"/>
              </a:solidFill>
              <a:latin typeface="Souce Sans Pro"/>
              <a:ea typeface="Souce Sans Pro"/>
              <a:cs typeface="Souce Sans Pro"/>
              <a:sym typeface="Souce Sans Pro"/>
            </a:endParaRPr>
          </a:p>
        </p:txBody>
      </p:sp>
      <p:pic>
        <p:nvPicPr>
          <p:cNvPr id="4" name="Picture 3"/>
          <p:cNvPicPr>
            <a:picLocks noChangeAspect="1"/>
          </p:cNvPicPr>
          <p:nvPr/>
        </p:nvPicPr>
        <p:blipFill>
          <a:blip r:embed="rId3"/>
          <a:stretch>
            <a:fillRect/>
          </a:stretch>
        </p:blipFill>
        <p:spPr>
          <a:xfrm rot="21368789">
            <a:off x="3342721" y="514533"/>
            <a:ext cx="4657748" cy="2139881"/>
          </a:xfrm>
          <a:prstGeom prst="rect">
            <a:avLst/>
          </a:prstGeom>
        </p:spPr>
      </p:pic>
      <p:pic>
        <p:nvPicPr>
          <p:cNvPr id="5122" name="Picture 2" descr="http://content.govdelivery.com/attachments/fancy_images/UKHPA/2012/08/110556/avatar-at-computer_original.png"/>
          <p:cNvPicPr>
            <a:picLocks noChangeAspect="1" noChangeArrowheads="1"/>
          </p:cNvPicPr>
          <p:nvPr/>
        </p:nvPicPr>
        <p:blipFill>
          <a:blip r:embed="rId4">
            <a:extLst>
              <a:ext uri="{28A0092B-C50C-407E-A947-70E740481C1C}">
                <a14:useLocalDpi xmlns:a14="http://schemas.microsoft.com/office/drawing/2010/main" xmlns=""/>
              </a:ext>
            </a:extLst>
          </a:blip>
          <a:srcRect/>
          <a:stretch>
            <a:fillRect/>
          </a:stretch>
        </p:blipFill>
        <p:spPr bwMode="auto">
          <a:xfrm>
            <a:off x="5671595" y="2357079"/>
            <a:ext cx="2858866" cy="2858866"/>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 name="Group 5"/>
          <p:cNvGrpSpPr/>
          <p:nvPr/>
        </p:nvGrpSpPr>
        <p:grpSpPr>
          <a:xfrm>
            <a:off x="277238" y="2428900"/>
            <a:ext cx="2234737" cy="2292118"/>
            <a:chOff x="6122453" y="4060930"/>
            <a:chExt cx="2234737" cy="2292118"/>
          </a:xfrm>
        </p:grpSpPr>
        <p:pic>
          <p:nvPicPr>
            <p:cNvPr id="7" name="Picture 2" descr="https://pixabay.com/static/uploads/photo/2013/07/13/11/41/computer-158474_640.png"/>
            <p:cNvPicPr>
              <a:picLocks noChangeAspect="1" noChangeArrowheads="1"/>
            </p:cNvPicPr>
            <p:nvPr/>
          </p:nvPicPr>
          <p:blipFill>
            <a:blip r:embed="rId5" cstate="screen">
              <a:extLst>
                <a:ext uri="{28A0092B-C50C-407E-A947-70E740481C1C}">
                  <a14:useLocalDpi xmlns:a14="http://schemas.microsoft.com/office/drawing/2010/main" xmlns=""/>
                </a:ext>
              </a:extLst>
            </a:blip>
            <a:srcRect/>
            <a:stretch>
              <a:fillRect/>
            </a:stretch>
          </p:blipFill>
          <p:spPr bwMode="auto">
            <a:xfrm>
              <a:off x="6469774" y="4060930"/>
              <a:ext cx="1887416" cy="2292118"/>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ounded Rectangle 7"/>
            <p:cNvSpPr/>
            <p:nvPr/>
          </p:nvSpPr>
          <p:spPr>
            <a:xfrm>
              <a:off x="6122453" y="4685835"/>
              <a:ext cx="1037493" cy="527538"/>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kern="0" dirty="0" err="1">
                  <a:solidFill>
                    <a:srgbClr val="FFFFFF"/>
                  </a:solidFill>
                  <a:latin typeface="Calibri" panose="020F0502020204030204" pitchFamily="34" charset="0"/>
                  <a:sym typeface="Arial"/>
                </a:rPr>
                <a:t>LMS</a:t>
              </a:r>
              <a:endParaRPr lang="en-US" sz="2000" b="1" kern="0" dirty="0">
                <a:solidFill>
                  <a:srgbClr val="FFFFFF"/>
                </a:solidFill>
                <a:latin typeface="Calibri" panose="020F0502020204030204" pitchFamily="34" charset="0"/>
                <a:sym typeface="Arial"/>
              </a:endParaRPr>
            </a:p>
          </p:txBody>
        </p:sp>
      </p:grpSp>
      <p:sp>
        <p:nvSpPr>
          <p:cNvPr id="9" name="Rounded Rectangle 8"/>
          <p:cNvSpPr/>
          <p:nvPr/>
        </p:nvSpPr>
        <p:spPr>
          <a:xfrm>
            <a:off x="7039077" y="4873170"/>
            <a:ext cx="1838705" cy="527538"/>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kern="0" dirty="0">
                <a:solidFill>
                  <a:srgbClr val="FFFFFF"/>
                </a:solidFill>
                <a:latin typeface="Calibri" panose="020F0502020204030204" pitchFamily="34" charset="0"/>
                <a:sym typeface="Arial"/>
              </a:rPr>
              <a:t>Single Learner</a:t>
            </a:r>
          </a:p>
        </p:txBody>
      </p:sp>
      <p:pic>
        <p:nvPicPr>
          <p:cNvPr id="15" name="Picture 14"/>
          <p:cNvPicPr>
            <a:picLocks noChangeAspect="1"/>
          </p:cNvPicPr>
          <p:nvPr/>
        </p:nvPicPr>
        <p:blipFill>
          <a:blip r:embed="rId6" cstate="screen">
            <a:extLst>
              <a:ext uri="{28A0092B-C50C-407E-A947-70E740481C1C}">
                <a14:useLocalDpi xmlns:a14="http://schemas.microsoft.com/office/drawing/2010/main" xmlns=""/>
              </a:ext>
            </a:extLst>
          </a:blip>
          <a:stretch>
            <a:fillRect/>
          </a:stretch>
        </p:blipFill>
        <p:spPr>
          <a:xfrm>
            <a:off x="2458932" y="4087115"/>
            <a:ext cx="3265706" cy="1108728"/>
          </a:xfrm>
          <a:prstGeom prst="rect">
            <a:avLst/>
          </a:prstGeom>
        </p:spPr>
      </p:pic>
      <p:pic>
        <p:nvPicPr>
          <p:cNvPr id="18" name="Picture 17"/>
          <p:cNvPicPr>
            <a:picLocks noChangeAspect="1"/>
          </p:cNvPicPr>
          <p:nvPr/>
        </p:nvPicPr>
        <p:blipFill>
          <a:blip r:embed="rId7"/>
          <a:stretch>
            <a:fillRect/>
          </a:stretch>
        </p:blipFill>
        <p:spPr>
          <a:xfrm>
            <a:off x="5825727" y="990630"/>
            <a:ext cx="4096867" cy="2139881"/>
          </a:xfrm>
          <a:prstGeom prst="rect">
            <a:avLst/>
          </a:prstGeom>
        </p:spPr>
      </p:pic>
      <p:sp>
        <p:nvSpPr>
          <p:cNvPr id="20" name="Oval 19"/>
          <p:cNvSpPr/>
          <p:nvPr/>
        </p:nvSpPr>
        <p:spPr>
          <a:xfrm rot="157432">
            <a:off x="2376864" y="3875395"/>
            <a:ext cx="3321016" cy="1245085"/>
          </a:xfrm>
          <a:prstGeom prst="ellipse">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kern="0">
              <a:solidFill>
                <a:srgbClr val="000000"/>
              </a:solidFill>
              <a:sym typeface="Arial"/>
            </a:endParaRPr>
          </a:p>
        </p:txBody>
      </p:sp>
      <p:sp>
        <p:nvSpPr>
          <p:cNvPr id="22" name="Oval 21"/>
          <p:cNvSpPr/>
          <p:nvPr/>
        </p:nvSpPr>
        <p:spPr>
          <a:xfrm rot="157432">
            <a:off x="2506114" y="3872940"/>
            <a:ext cx="3321016" cy="1369594"/>
          </a:xfrm>
          <a:prstGeom prst="ellipse">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kern="0">
              <a:solidFill>
                <a:srgbClr val="000000"/>
              </a:solidFill>
              <a:sym typeface="Arial"/>
            </a:endParaRPr>
          </a:p>
        </p:txBody>
      </p:sp>
      <p:sp>
        <p:nvSpPr>
          <p:cNvPr id="23" name="Oval 22"/>
          <p:cNvSpPr/>
          <p:nvPr/>
        </p:nvSpPr>
        <p:spPr>
          <a:xfrm rot="157432">
            <a:off x="6743690" y="4549932"/>
            <a:ext cx="2340541" cy="1147779"/>
          </a:xfrm>
          <a:prstGeom prst="ellipse">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kern="0">
              <a:solidFill>
                <a:srgbClr val="000000"/>
              </a:solidFill>
              <a:sym typeface="Arial"/>
            </a:endParaRPr>
          </a:p>
        </p:txBody>
      </p:sp>
      <p:pic>
        <p:nvPicPr>
          <p:cNvPr id="24" name="Picture 23"/>
          <p:cNvPicPr>
            <a:picLocks noChangeAspect="1"/>
          </p:cNvPicPr>
          <p:nvPr/>
        </p:nvPicPr>
        <p:blipFill>
          <a:blip r:embed="rId8"/>
          <a:stretch>
            <a:fillRect/>
          </a:stretch>
        </p:blipFill>
        <p:spPr>
          <a:xfrm rot="525488">
            <a:off x="6491822" y="1818950"/>
            <a:ext cx="2834886" cy="1774090"/>
          </a:xfrm>
          <a:prstGeom prst="rect">
            <a:avLst/>
          </a:prstGeom>
        </p:spPr>
      </p:pic>
      <p:sp>
        <p:nvSpPr>
          <p:cNvPr id="26" name="Oval 25"/>
          <p:cNvSpPr/>
          <p:nvPr/>
        </p:nvSpPr>
        <p:spPr>
          <a:xfrm rot="157432">
            <a:off x="104101" y="2226900"/>
            <a:ext cx="2670292" cy="2736825"/>
          </a:xfrm>
          <a:prstGeom prst="ellipse">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kern="0">
              <a:solidFill>
                <a:srgbClr val="000000"/>
              </a:solidFill>
              <a:sym typeface="Arial"/>
            </a:endParaRPr>
          </a:p>
        </p:txBody>
      </p:sp>
      <p:pic>
        <p:nvPicPr>
          <p:cNvPr id="28" name="Picture 27"/>
          <p:cNvPicPr>
            <a:picLocks noChangeAspect="1"/>
          </p:cNvPicPr>
          <p:nvPr/>
        </p:nvPicPr>
        <p:blipFill>
          <a:blip r:embed="rId9" cstate="screen">
            <a:extLst>
              <a:ext uri="{28A0092B-C50C-407E-A947-70E740481C1C}">
                <a14:useLocalDpi xmlns:a14="http://schemas.microsoft.com/office/drawing/2010/main" xmlns=""/>
              </a:ext>
            </a:extLst>
          </a:blip>
          <a:stretch>
            <a:fillRect/>
          </a:stretch>
        </p:blipFill>
        <p:spPr>
          <a:xfrm>
            <a:off x="-146658" y="4957613"/>
            <a:ext cx="3206320" cy="1244010"/>
          </a:xfrm>
          <a:prstGeom prst="rect">
            <a:avLst/>
          </a:prstGeom>
        </p:spPr>
      </p:pic>
    </p:spTree>
    <p:extLst>
      <p:ext uri="{BB962C8B-B14F-4D97-AF65-F5344CB8AC3E}">
        <p14:creationId xmlns:p14="http://schemas.microsoft.com/office/powerpoint/2010/main" xmlns="" val="177273916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right)">
                                      <p:cBhvr>
                                        <p:cTn id="11" dur="500"/>
                                        <p:tgtEl>
                                          <p:spTgt spid="14"/>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heel(1)">
                                      <p:cBhvr>
                                        <p:cTn id="15" dur="25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250"/>
                                        <p:tgtEl>
                                          <p:spTgt spid="18"/>
                                        </p:tgtEl>
                                      </p:cBhvr>
                                    </p:animEffect>
                                  </p:childTnLst>
                                </p:cTn>
                              </p:par>
                            </p:childTnLst>
                          </p:cTn>
                        </p:par>
                        <p:par>
                          <p:cTn id="21" fill="hold">
                            <p:stCondLst>
                              <p:cond delay="250"/>
                            </p:stCondLst>
                            <p:childTnLst>
                              <p:par>
                                <p:cTn id="22" presetID="10" presetClass="entr" presetSubtype="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par>
                          <p:cTn id="25" fill="hold">
                            <p:stCondLst>
                              <p:cond delay="750"/>
                            </p:stCondLst>
                            <p:childTnLst>
                              <p:par>
                                <p:cTn id="26" presetID="21" presetClass="entr" presetSubtype="1"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heel(1)">
                                      <p:cBhvr>
                                        <p:cTn id="28" dur="250"/>
                                        <p:tgtEl>
                                          <p:spTgt spid="20"/>
                                        </p:tgtEl>
                                      </p:cBhvr>
                                    </p:animEffect>
                                  </p:childTnLst>
                                </p:cTn>
                              </p:par>
                            </p:childTnLst>
                          </p:cTn>
                        </p:par>
                        <p:par>
                          <p:cTn id="29" fill="hold">
                            <p:stCondLst>
                              <p:cond delay="1000"/>
                            </p:stCondLst>
                            <p:childTnLst>
                              <p:par>
                                <p:cTn id="30" presetID="21" presetClass="entr" presetSubtype="1"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heel(1)">
                                      <p:cBhvr>
                                        <p:cTn id="32" dur="25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250"/>
                                        <p:tgtEl>
                                          <p:spTgt spid="24"/>
                                        </p:tgtEl>
                                      </p:cBhvr>
                                    </p:animEffect>
                                  </p:childTnLst>
                                </p:cTn>
                              </p:par>
                            </p:childTnLst>
                          </p:cTn>
                        </p:par>
                        <p:par>
                          <p:cTn id="38" fill="hold">
                            <p:stCondLst>
                              <p:cond delay="250"/>
                            </p:stCondLst>
                            <p:childTnLst>
                              <p:par>
                                <p:cTn id="39" presetID="21" presetClass="entr" presetSubtype="1"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heel(1)">
                                      <p:cBhvr>
                                        <p:cTn id="41" dur="250"/>
                                        <p:tgtEl>
                                          <p:spTgt spid="26"/>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20" grpId="0" animBg="1"/>
      <p:bldP spid="22" grpId="0" animBg="1"/>
      <p:bldP spid="23"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730900" y="1818712"/>
            <a:ext cx="4638093" cy="3668920"/>
            <a:chOff x="730900" y="1818712"/>
            <a:chExt cx="4638093" cy="3668920"/>
          </a:xfrm>
        </p:grpSpPr>
        <p:pic>
          <p:nvPicPr>
            <p:cNvPr id="19" name="Shape 237"/>
            <p:cNvPicPr preferRelativeResize="0"/>
            <p:nvPr/>
          </p:nvPicPr>
          <p:blipFill rotWithShape="1">
            <a:blip r:embed="rId3" cstate="screen">
              <a:alphaModFix/>
              <a:extLst>
                <a:ext uri="{28A0092B-C50C-407E-A947-70E740481C1C}">
                  <a14:useLocalDpi xmlns:a14="http://schemas.microsoft.com/office/drawing/2010/main" xmlns=""/>
                </a:ext>
              </a:extLst>
            </a:blip>
            <a:srcRect/>
            <a:stretch/>
          </p:blipFill>
          <p:spPr>
            <a:xfrm>
              <a:off x="730900" y="1818712"/>
              <a:ext cx="3817597" cy="2590294"/>
            </a:xfrm>
            <a:prstGeom prst="rect">
              <a:avLst/>
            </a:prstGeom>
            <a:noFill/>
            <a:ln>
              <a:noFill/>
            </a:ln>
          </p:spPr>
        </p:pic>
        <p:pic>
          <p:nvPicPr>
            <p:cNvPr id="10" name="Picture 9"/>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730900" y="4409006"/>
              <a:ext cx="4638093" cy="1078626"/>
            </a:xfrm>
            <a:prstGeom prst="rect">
              <a:avLst/>
            </a:prstGeom>
          </p:spPr>
        </p:pic>
      </p:grpSp>
      <p:sp>
        <p:nvSpPr>
          <p:cNvPr id="3" name="Curved Down Arrow 2"/>
          <p:cNvSpPr/>
          <p:nvPr/>
        </p:nvSpPr>
        <p:spPr>
          <a:xfrm rot="1063601" flipH="1">
            <a:off x="3441967" y="2058891"/>
            <a:ext cx="3298785" cy="1545612"/>
          </a:xfrm>
          <a:prstGeom prst="curvedDownArrow">
            <a:avLst>
              <a:gd name="adj1" fmla="val 25000"/>
              <a:gd name="adj2" fmla="val 54529"/>
              <a:gd name="adj3" fmla="val 25000"/>
            </a:avLst>
          </a:prstGeom>
          <a:solidFill>
            <a:srgbClr val="A8E297"/>
          </a:solidFill>
          <a:ln>
            <a:noFill/>
          </a:ln>
          <a:effectLst>
            <a:outerShdw blurRad="101600" dist="76200" dir="81000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000000"/>
              </a:solidFill>
              <a:sym typeface="Arial"/>
            </a:endParaRPr>
          </a:p>
        </p:txBody>
      </p:sp>
      <p:sp>
        <p:nvSpPr>
          <p:cNvPr id="2" name="Shape 124"/>
          <p:cNvSpPr txBox="1">
            <a:spLocks/>
          </p:cNvSpPr>
          <p:nvPr/>
        </p:nvSpPr>
        <p:spPr>
          <a:xfrm>
            <a:off x="1586" y="121921"/>
            <a:ext cx="9142413" cy="877824"/>
          </a:xfrm>
          <a:prstGeom prst="rect">
            <a:avLst/>
          </a:prstGeom>
          <a:noFill/>
          <a:ln>
            <a:noFill/>
          </a:ln>
        </p:spPr>
        <p:txBody>
          <a:bodyPr lIns="457200" tIns="45700" rIns="274300"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stStyle>
          <a:p>
            <a:pPr algn="ctr">
              <a:buClr>
                <a:srgbClr val="FFFFFF"/>
              </a:buClr>
              <a:buSzPct val="25000"/>
              <a:buFont typeface="Souce Sans Pro"/>
              <a:buNone/>
            </a:pPr>
            <a:r>
              <a:rPr lang="en-US" sz="3600" kern="0" dirty="0" smtClean="0">
                <a:solidFill>
                  <a:srgbClr val="FFFFFF"/>
                </a:solidFill>
                <a:latin typeface="Souce Sans Pro"/>
                <a:ea typeface="Souce Sans Pro"/>
                <a:cs typeface="Souce Sans Pro"/>
                <a:sym typeface="Souce Sans Pro"/>
              </a:rPr>
              <a:t>Old (Current) Model</a:t>
            </a:r>
            <a:endParaRPr lang="en-US" sz="3600" kern="0" dirty="0">
              <a:solidFill>
                <a:srgbClr val="FFFFFF"/>
              </a:solidFill>
              <a:latin typeface="Souce Sans Pro"/>
              <a:ea typeface="Souce Sans Pro"/>
              <a:cs typeface="Souce Sans Pro"/>
              <a:sym typeface="Souce Sans Pro"/>
            </a:endParaRPr>
          </a:p>
        </p:txBody>
      </p:sp>
      <p:pic>
        <p:nvPicPr>
          <p:cNvPr id="5122" name="Picture 2" descr="http://content.govdelivery.com/attachments/fancy_images/UKHPA/2012/08/110556/avatar-at-computer_original.png"/>
          <p:cNvPicPr>
            <a:picLocks noChangeAspect="1" noChangeArrowheads="1"/>
          </p:cNvPicPr>
          <p:nvPr/>
        </p:nvPicPr>
        <p:blipFill>
          <a:blip r:embed="rId5">
            <a:extLst>
              <a:ext uri="{28A0092B-C50C-407E-A947-70E740481C1C}">
                <a14:useLocalDpi xmlns:a14="http://schemas.microsoft.com/office/drawing/2010/main" xmlns=""/>
              </a:ext>
            </a:extLst>
          </a:blip>
          <a:srcRect/>
          <a:stretch>
            <a:fillRect/>
          </a:stretch>
        </p:blipFill>
        <p:spPr bwMode="auto">
          <a:xfrm>
            <a:off x="5671595" y="2357079"/>
            <a:ext cx="2858866" cy="2858866"/>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ounded Rectangle 8"/>
          <p:cNvSpPr/>
          <p:nvPr/>
        </p:nvSpPr>
        <p:spPr>
          <a:xfrm>
            <a:off x="7039077" y="4873170"/>
            <a:ext cx="1838705" cy="527538"/>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kern="0" dirty="0">
                <a:solidFill>
                  <a:srgbClr val="FFFFFF"/>
                </a:solidFill>
                <a:latin typeface="Calibri" panose="020F0502020204030204" pitchFamily="34" charset="0"/>
                <a:sym typeface="Arial"/>
              </a:rPr>
              <a:t>Single Learner</a:t>
            </a:r>
          </a:p>
        </p:txBody>
      </p:sp>
      <p:sp>
        <p:nvSpPr>
          <p:cNvPr id="25" name="Oval 24"/>
          <p:cNvSpPr/>
          <p:nvPr/>
        </p:nvSpPr>
        <p:spPr>
          <a:xfrm rot="157432">
            <a:off x="819821" y="3972764"/>
            <a:ext cx="4549843" cy="1667296"/>
          </a:xfrm>
          <a:prstGeom prst="ellipse">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kern="0">
              <a:solidFill>
                <a:srgbClr val="000000"/>
              </a:solidFill>
              <a:sym typeface="Arial"/>
            </a:endParaRPr>
          </a:p>
        </p:txBody>
      </p:sp>
      <p:sp>
        <p:nvSpPr>
          <p:cNvPr id="27" name="Arc 26"/>
          <p:cNvSpPr/>
          <p:nvPr/>
        </p:nvSpPr>
        <p:spPr>
          <a:xfrm>
            <a:off x="906693" y="3973668"/>
            <a:ext cx="4267191" cy="1473136"/>
          </a:xfrm>
          <a:prstGeom prst="arc">
            <a:avLst>
              <a:gd name="adj1" fmla="val 16200000"/>
              <a:gd name="adj2" fmla="val 9095420"/>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kern="0">
              <a:solidFill>
                <a:srgbClr val="000000"/>
              </a:solidFill>
              <a:sym typeface="Arial"/>
            </a:endParaRPr>
          </a:p>
        </p:txBody>
      </p:sp>
      <p:pic>
        <p:nvPicPr>
          <p:cNvPr id="28" name="Picture 27"/>
          <p:cNvPicPr>
            <a:picLocks noChangeAspect="1"/>
          </p:cNvPicPr>
          <p:nvPr/>
        </p:nvPicPr>
        <p:blipFill>
          <a:blip r:embed="rId6"/>
          <a:stretch>
            <a:fillRect/>
          </a:stretch>
        </p:blipFill>
        <p:spPr>
          <a:xfrm rot="21375108">
            <a:off x="4708368" y="469315"/>
            <a:ext cx="4682134" cy="2139881"/>
          </a:xfrm>
          <a:prstGeom prst="rect">
            <a:avLst/>
          </a:prstGeom>
        </p:spPr>
      </p:pic>
    </p:spTree>
    <p:extLst>
      <p:ext uri="{BB962C8B-B14F-4D97-AF65-F5344CB8AC3E}">
        <p14:creationId xmlns:p14="http://schemas.microsoft.com/office/powerpoint/2010/main" xmlns="" val="380986383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250"/>
                            </p:stCondLst>
                            <p:childTnLst>
                              <p:par>
                                <p:cTn id="13" presetID="21" presetClass="entr" presetSubtype="1" fill="hold" grpId="0" nodeType="afterEffect">
                                  <p:stCondLst>
                                    <p:cond delay="250"/>
                                  </p:stCondLst>
                                  <p:childTnLst>
                                    <p:set>
                                      <p:cBhvr>
                                        <p:cTn id="14" dur="1" fill="hold">
                                          <p:stCondLst>
                                            <p:cond delay="0"/>
                                          </p:stCondLst>
                                        </p:cTn>
                                        <p:tgtEl>
                                          <p:spTgt spid="25"/>
                                        </p:tgtEl>
                                        <p:attrNameLst>
                                          <p:attrName>style.visibility</p:attrName>
                                        </p:attrNameLst>
                                      </p:cBhvr>
                                      <p:to>
                                        <p:strVal val="visible"/>
                                      </p:to>
                                    </p:set>
                                    <p:animEffect transition="in" filter="wheel(1)">
                                      <p:cBhvr>
                                        <p:cTn id="15" dur="250"/>
                                        <p:tgtEl>
                                          <p:spTgt spid="25"/>
                                        </p:tgtEl>
                                      </p:cBhvr>
                                    </p:animEffect>
                                  </p:childTnLst>
                                </p:cTn>
                              </p:par>
                            </p:childTnLst>
                          </p:cTn>
                        </p:par>
                        <p:par>
                          <p:cTn id="16" fill="hold">
                            <p:stCondLst>
                              <p:cond delay="1750"/>
                            </p:stCondLst>
                            <p:childTnLst>
                              <p:par>
                                <p:cTn id="17" presetID="21" presetClass="entr" presetSubtype="1"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heel(1)">
                                      <p:cBhvr>
                                        <p:cTn id="19" dur="1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4061" y="2778373"/>
            <a:ext cx="7755649" cy="1015663"/>
          </a:xfrm>
          <a:prstGeom prst="rect">
            <a:avLst/>
          </a:prstGeom>
          <a:noFill/>
        </p:spPr>
        <p:txBody>
          <a:bodyPr wrap="none" rtlCol="0">
            <a:spAutoFit/>
          </a:bodyPr>
          <a:lstStyle/>
          <a:p>
            <a:pPr algn="ctr"/>
            <a:r>
              <a:rPr lang="en-US" sz="6000" b="1" kern="0" dirty="0">
                <a:solidFill>
                  <a:srgbClr val="FFFFFF"/>
                </a:solidFill>
                <a:latin typeface="Calibri" panose="020F0502020204030204" pitchFamily="34" charset="0"/>
                <a:cs typeface="Arial"/>
                <a:sym typeface="Arial"/>
              </a:rPr>
              <a:t>one part</a:t>
            </a:r>
            <a:r>
              <a:rPr lang="en-US" sz="6000" kern="0" dirty="0">
                <a:solidFill>
                  <a:srgbClr val="FFFFFF"/>
                </a:solidFill>
                <a:latin typeface="Calibri" panose="020F0502020204030204" pitchFamily="34" charset="0"/>
                <a:cs typeface="Arial"/>
                <a:sym typeface="Arial"/>
              </a:rPr>
              <a:t> of the solution</a:t>
            </a:r>
          </a:p>
        </p:txBody>
      </p:sp>
      <p:pic>
        <p:nvPicPr>
          <p:cNvPr id="4" name="Picture 3"/>
          <p:cNvPicPr>
            <a:picLocks noChangeAspect="1"/>
          </p:cNvPicPr>
          <p:nvPr/>
        </p:nvPicPr>
        <p:blipFill>
          <a:blip r:embed="rId3"/>
          <a:stretch>
            <a:fillRect/>
          </a:stretch>
        </p:blipFill>
        <p:spPr>
          <a:xfrm>
            <a:off x="1822465" y="345407"/>
            <a:ext cx="5499069" cy="4432176"/>
          </a:xfrm>
          <a:prstGeom prst="rect">
            <a:avLst/>
          </a:prstGeom>
        </p:spPr>
      </p:pic>
      <p:sp>
        <p:nvSpPr>
          <p:cNvPr id="5" name="TextBox 4"/>
          <p:cNvSpPr txBox="1"/>
          <p:nvPr/>
        </p:nvSpPr>
        <p:spPr>
          <a:xfrm>
            <a:off x="647282" y="3950681"/>
            <a:ext cx="7849433" cy="1421928"/>
          </a:xfrm>
          <a:prstGeom prst="rect">
            <a:avLst/>
          </a:prstGeom>
          <a:noFill/>
        </p:spPr>
        <p:txBody>
          <a:bodyPr wrap="square" rtlCol="0">
            <a:spAutoFit/>
          </a:bodyPr>
          <a:lstStyle/>
          <a:p>
            <a:pPr algn="r">
              <a:lnSpc>
                <a:spcPct val="120000"/>
              </a:lnSpc>
              <a:spcBef>
                <a:spcPts val="600"/>
              </a:spcBef>
            </a:pPr>
            <a:r>
              <a:rPr lang="en-US" sz="2400" b="1" u="sng" kern="0" dirty="0">
                <a:solidFill>
                  <a:srgbClr val="FFFFFF"/>
                </a:solidFill>
                <a:cs typeface="Arial"/>
                <a:sym typeface="Arial"/>
              </a:rPr>
              <a:t>Document</a:t>
            </a:r>
            <a:r>
              <a:rPr lang="en-US" sz="2400" kern="0" dirty="0">
                <a:solidFill>
                  <a:srgbClr val="FFFFFF"/>
                </a:solidFill>
                <a:cs typeface="Arial"/>
                <a:sym typeface="Arial"/>
              </a:rPr>
              <a:t> and </a:t>
            </a:r>
            <a:r>
              <a:rPr lang="en-US" sz="2400" b="1" u="sng" kern="0" dirty="0">
                <a:solidFill>
                  <a:srgbClr val="FFFFFF"/>
                </a:solidFill>
                <a:cs typeface="Arial"/>
                <a:sym typeface="Arial"/>
              </a:rPr>
              <a:t>later access data</a:t>
            </a:r>
            <a:r>
              <a:rPr lang="en-US" sz="2400" kern="0" dirty="0">
                <a:solidFill>
                  <a:srgbClr val="FFFFFF"/>
                </a:solidFill>
                <a:cs typeface="Arial"/>
                <a:sym typeface="Arial"/>
              </a:rPr>
              <a:t> on learners’ </a:t>
            </a:r>
            <a:br>
              <a:rPr lang="en-US" sz="2400" kern="0" dirty="0">
                <a:solidFill>
                  <a:srgbClr val="FFFFFF"/>
                </a:solidFill>
                <a:cs typeface="Arial"/>
                <a:sym typeface="Arial"/>
              </a:rPr>
            </a:br>
            <a:r>
              <a:rPr lang="en-US" sz="2400" b="1" u="sng" kern="0" dirty="0">
                <a:solidFill>
                  <a:srgbClr val="FFFFFF"/>
                </a:solidFill>
                <a:cs typeface="Arial"/>
                <a:sym typeface="Arial"/>
              </a:rPr>
              <a:t>fine-grained interactions</a:t>
            </a:r>
            <a:r>
              <a:rPr lang="en-US" sz="2400" kern="0" dirty="0">
                <a:solidFill>
                  <a:srgbClr val="FFFFFF"/>
                </a:solidFill>
                <a:cs typeface="Arial"/>
                <a:sym typeface="Arial"/>
              </a:rPr>
              <a:t> (experiences) in any formal, informal, operational, or other technology-based context</a:t>
            </a:r>
          </a:p>
        </p:txBody>
      </p:sp>
    </p:spTree>
    <p:extLst>
      <p:ext uri="{BB962C8B-B14F-4D97-AF65-F5344CB8AC3E}">
        <p14:creationId xmlns:p14="http://schemas.microsoft.com/office/powerpoint/2010/main" xmlns="" val="311745066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0" name="Title 4"/>
          <p:cNvSpPr txBox="1">
            <a:spLocks/>
          </p:cNvSpPr>
          <p:nvPr/>
        </p:nvSpPr>
        <p:spPr>
          <a:xfrm>
            <a:off x="178560" y="1371600"/>
            <a:ext cx="8786520" cy="2275199"/>
          </a:xfrm>
          <a:prstGeom prst="rect">
            <a:avLst/>
          </a:prstGeom>
          <a:effectLst>
            <a:outerShdw blurRad="50800" dist="38100" dir="2700000" algn="tl" rotWithShape="0">
              <a:prstClr val="black">
                <a:alpha val="90000"/>
              </a:prstClr>
            </a:outerShdw>
          </a:effectLst>
        </p:spPr>
        <p:txBody>
          <a:bodyPr/>
          <a:lstStyle>
            <a:defPPr lvl="0">
              <a:buSzPct val="45000"/>
              <a:buFont typeface="StarSymbol"/>
              <a:buNone/>
              <a:defRPr/>
            </a:defPPr>
            <a:lvl1pPr lvl="0" algn="ctr" rtl="0" hangingPunct="1">
              <a:lnSpc>
                <a:spcPct val="100000"/>
              </a:lnSpc>
              <a:spcBef>
                <a:spcPts val="0"/>
              </a:spcBef>
              <a:spcAft>
                <a:spcPts val="0"/>
              </a:spcAft>
              <a:buSzPct val="45000"/>
              <a:buFont typeface="StarSymbol"/>
              <a:buChar char="●"/>
              <a:tabLst/>
              <a:defRPr lang="en-US" sz="4200" b="1" i="0" u="none" strike="noStrike" kern="1200" cap="none" spc="0" baseline="0" dirty="0">
                <a:ln>
                  <a:noFill/>
                </a:ln>
                <a:solidFill>
                  <a:srgbClr val="000000"/>
                </a:solidFill>
                <a:highlight>
                  <a:scrgbClr r="0" g="0" b="0">
                    <a:alpha val="0"/>
                  </a:scrgbClr>
                </a:highlight>
                <a:latin typeface="Franklin Gothic Medium" pitchFamily="34"/>
                <a:ea typeface="Droid Sans Fallback" pitchFamily="2"/>
                <a:cs typeface="Helvetica Neue"/>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lang="en-US" sz="6600" dirty="0" smtClean="0">
                <a:solidFill>
                  <a:schemeClr val="bg1"/>
                </a:solidFill>
                <a:latin typeface="Arial Black" panose="020B0A04020102020204" pitchFamily="34" charset="0"/>
              </a:rPr>
              <a:t>Experience API</a:t>
            </a:r>
            <a:endParaRPr lang="en-US" sz="6600" dirty="0">
              <a:solidFill>
                <a:schemeClr val="bg1"/>
              </a:solidFill>
              <a:latin typeface="Arial Black" panose="020B0A04020102020204" pitchFamily="34" charset="0"/>
            </a:endParaRPr>
          </a:p>
        </p:txBody>
      </p:sp>
      <p:pic>
        <p:nvPicPr>
          <p:cNvPr id="1026" name="Picture 2"/>
          <p:cNvPicPr>
            <a:picLocks noChangeAspect="1" noChangeArrowheads="1"/>
          </p:cNvPicPr>
          <p:nvPr/>
        </p:nvPicPr>
        <p:blipFill rotWithShape="1">
          <a:blip r:embed="rId5" cstate="screen">
            <a:extLst>
              <a:ext uri="{28A0092B-C50C-407E-A947-70E740481C1C}">
                <a14:useLocalDpi xmlns:a14="http://schemas.microsoft.com/office/drawing/2010/main" xmlns=""/>
              </a:ext>
            </a:extLst>
          </a:blip>
          <a:srcRect l="11902" t="12213" r="45237" b="50000"/>
          <a:stretch/>
        </p:blipFill>
        <p:spPr bwMode="auto">
          <a:xfrm rot="21292936">
            <a:off x="5423954" y="2205287"/>
            <a:ext cx="3080815" cy="1524847"/>
          </a:xfrm>
          <a:prstGeom prst="rect">
            <a:avLst/>
          </a:prstGeom>
          <a:noFill/>
          <a:ln>
            <a:noFill/>
          </a:ln>
          <a:effectLst>
            <a:outerShdw blurRad="88900" dist="63500" dir="2700000" algn="tl" rotWithShape="0">
              <a:prstClr val="black">
                <a:alpha val="76000"/>
              </a:prst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extBox 5"/>
          <p:cNvSpPr txBox="1"/>
          <p:nvPr/>
        </p:nvSpPr>
        <p:spPr>
          <a:xfrm>
            <a:off x="54768" y="6450805"/>
            <a:ext cx="1373709" cy="338554"/>
          </a:xfrm>
          <a:prstGeom prst="rect">
            <a:avLst/>
          </a:prstGeom>
          <a:noFill/>
        </p:spPr>
        <p:txBody>
          <a:bodyPr wrap="none" rtlCol="0">
            <a:spAutoFit/>
          </a:bodyPr>
          <a:lstStyle/>
          <a:p>
            <a:pPr lvl="0"/>
            <a:r>
              <a:rPr lang="en-US" sz="1600" dirty="0" smtClean="0">
                <a:solidFill>
                  <a:srgbClr val="404040"/>
                </a:solidFill>
                <a:latin typeface="Franklin Gothic Book"/>
              </a:rPr>
              <a:t>28 April 2016</a:t>
            </a:r>
          </a:p>
        </p:txBody>
      </p:sp>
      <p:sp>
        <p:nvSpPr>
          <p:cNvPr id="13" name="TextBox 12"/>
          <p:cNvSpPr txBox="1"/>
          <p:nvPr/>
        </p:nvSpPr>
        <p:spPr>
          <a:xfrm>
            <a:off x="533400" y="2792510"/>
            <a:ext cx="4755117" cy="954107"/>
          </a:xfrm>
          <a:prstGeom prst="rect">
            <a:avLst/>
          </a:prstGeom>
          <a:noFill/>
          <a:effectLst>
            <a:outerShdw blurRad="50800" dist="38100" dir="8100000" algn="tr" rotWithShape="0">
              <a:prstClr val="black">
                <a:alpha val="67000"/>
              </a:prstClr>
            </a:outerShdw>
          </a:effectLst>
        </p:spPr>
        <p:txBody>
          <a:bodyPr wrap="square" rtlCol="0">
            <a:spAutoFit/>
          </a:bodyPr>
          <a:lstStyle/>
          <a:p>
            <a:pPr algn="r">
              <a:buSzPct val="45000"/>
            </a:pPr>
            <a:r>
              <a:rPr lang="en-US" sz="2800" b="1" dirty="0">
                <a:solidFill>
                  <a:srgbClr val="FFC000"/>
                </a:solidFill>
                <a:highlight>
                  <a:scrgbClr r="0" g="0" b="0">
                    <a:alpha val="0"/>
                  </a:scrgbClr>
                </a:highlight>
                <a:latin typeface="+mj-lt"/>
                <a:ea typeface="Droid Sans Fallback" pitchFamily="2"/>
                <a:cs typeface="Helvetica Neue"/>
              </a:rPr>
              <a:t>Track learner data of learning experiences, broadly defined</a:t>
            </a:r>
          </a:p>
        </p:txBody>
      </p:sp>
      <p:sp>
        <p:nvSpPr>
          <p:cNvPr id="14" name="TextBox 13"/>
          <p:cNvSpPr txBox="1"/>
          <p:nvPr/>
        </p:nvSpPr>
        <p:spPr>
          <a:xfrm>
            <a:off x="-609600" y="4055901"/>
            <a:ext cx="8910312" cy="1384995"/>
          </a:xfrm>
          <a:prstGeom prst="rect">
            <a:avLst/>
          </a:prstGeom>
          <a:noFill/>
          <a:effectLst>
            <a:outerShdw blurRad="50800" dist="38100" dir="8100000" algn="tr" rotWithShape="0">
              <a:prstClr val="black">
                <a:alpha val="67000"/>
              </a:prstClr>
            </a:outerShdw>
          </a:effectLst>
        </p:spPr>
        <p:txBody>
          <a:bodyPr wrap="square" rtlCol="0">
            <a:spAutoFit/>
          </a:bodyPr>
          <a:lstStyle>
            <a:defPPr>
              <a:defRPr lang="en-US"/>
            </a:defPPr>
            <a:lvl1pPr algn="r">
              <a:buSzPct val="45000"/>
              <a:defRPr sz="2800" b="1">
                <a:solidFill>
                  <a:srgbClr val="FFC000"/>
                </a:solidFill>
                <a:highlight>
                  <a:scrgbClr r="0" g="0" b="0">
                    <a:alpha val="0"/>
                  </a:scrgbClr>
                </a:highlight>
                <a:latin typeface="+mj-lt"/>
                <a:ea typeface="Droid Sans Fallback" pitchFamily="2"/>
                <a:cs typeface="Helvetica Neue"/>
              </a:defRPr>
            </a:lvl1pPr>
          </a:lstStyle>
          <a:p>
            <a:r>
              <a:rPr lang="en-US" dirty="0"/>
              <a:t>Enable machine-readable communication (interoperability), storage, and access of the data </a:t>
            </a:r>
          </a:p>
          <a:p>
            <a:endParaRPr lang="en-US" dirty="0"/>
          </a:p>
        </p:txBody>
      </p:sp>
      <p:sp>
        <p:nvSpPr>
          <p:cNvPr id="18" name="Oval 17"/>
          <p:cNvSpPr/>
          <p:nvPr/>
        </p:nvSpPr>
        <p:spPr>
          <a:xfrm>
            <a:off x="5362083" y="2501703"/>
            <a:ext cx="1500287" cy="1535723"/>
          </a:xfrm>
          <a:prstGeom prst="ellipse">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a:off x="5105400" y="2501704"/>
            <a:ext cx="1818321" cy="1362799"/>
          </a:xfrm>
          <a:prstGeom prst="arc">
            <a:avLst>
              <a:gd name="adj1" fmla="val 16200000"/>
              <a:gd name="adj2" fmla="val 6924463"/>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Oval 23"/>
          <p:cNvSpPr/>
          <p:nvPr/>
        </p:nvSpPr>
        <p:spPr>
          <a:xfrm rot="20875902">
            <a:off x="6346575" y="2108272"/>
            <a:ext cx="2323825" cy="1860355"/>
          </a:xfrm>
          <a:prstGeom prst="ellipse">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Oval 24"/>
          <p:cNvSpPr/>
          <p:nvPr/>
        </p:nvSpPr>
        <p:spPr>
          <a:xfrm rot="157432">
            <a:off x="6457742" y="2008529"/>
            <a:ext cx="2323825" cy="1860355"/>
          </a:xfrm>
          <a:prstGeom prst="ellipse">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35448318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50"/>
                                        <p:tgtEl>
                                          <p:spTgt spid="18"/>
                                        </p:tgtEl>
                                      </p:cBhvr>
                                    </p:animEffect>
                                  </p:childTnLst>
                                </p:cTn>
                              </p:par>
                            </p:childTnLst>
                          </p:cTn>
                        </p:par>
                        <p:par>
                          <p:cTn id="8" fill="hold">
                            <p:stCondLst>
                              <p:cond delay="250"/>
                            </p:stCondLst>
                            <p:childTnLst>
                              <p:par>
                                <p:cTn id="9" presetID="21"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heel(1)">
                                      <p:cBhvr>
                                        <p:cTn id="11" dur="150"/>
                                        <p:tgtEl>
                                          <p:spTgt spid="19"/>
                                        </p:tgtEl>
                                      </p:cBhvr>
                                    </p:animEffect>
                                  </p:childTnLst>
                                </p:cTn>
                              </p:par>
                            </p:childTnLst>
                          </p:cTn>
                        </p:par>
                        <p:par>
                          <p:cTn id="12" fill="hold">
                            <p:stCondLst>
                              <p:cond delay="4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75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250"/>
                                        <p:tgtEl>
                                          <p:spTgt spid="18"/>
                                        </p:tgtEl>
                                      </p:cBhvr>
                                    </p:animEffect>
                                    <p:set>
                                      <p:cBhvr>
                                        <p:cTn id="20" dur="1" fill="hold">
                                          <p:stCondLst>
                                            <p:cond delay="249"/>
                                          </p:stCondLst>
                                        </p:cTn>
                                        <p:tgtEl>
                                          <p:spTgt spid="18"/>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250"/>
                                        <p:tgtEl>
                                          <p:spTgt spid="19"/>
                                        </p:tgtEl>
                                      </p:cBhvr>
                                    </p:animEffect>
                                    <p:set>
                                      <p:cBhvr>
                                        <p:cTn id="23" dur="1" fill="hold">
                                          <p:stCondLst>
                                            <p:cond delay="249"/>
                                          </p:stCondLst>
                                        </p:cTn>
                                        <p:tgtEl>
                                          <p:spTgt spid="19"/>
                                        </p:tgtEl>
                                        <p:attrNameLst>
                                          <p:attrName>style.visibility</p:attrName>
                                        </p:attrNameLst>
                                      </p:cBhvr>
                                      <p:to>
                                        <p:strVal val="hidden"/>
                                      </p:to>
                                    </p:set>
                                  </p:childTnLst>
                                </p:cTn>
                              </p:par>
                              <p:par>
                                <p:cTn id="24" presetID="21" presetClass="entr" presetSubtype="1"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heel(1)">
                                      <p:cBhvr>
                                        <p:cTn id="26" dur="250"/>
                                        <p:tgtEl>
                                          <p:spTgt spid="25"/>
                                        </p:tgtEl>
                                      </p:cBhvr>
                                    </p:animEffect>
                                  </p:childTnLst>
                                </p:cTn>
                              </p:par>
                            </p:childTnLst>
                          </p:cTn>
                        </p:par>
                        <p:par>
                          <p:cTn id="27" fill="hold">
                            <p:stCondLst>
                              <p:cond delay="250"/>
                            </p:stCondLst>
                            <p:childTnLst>
                              <p:par>
                                <p:cTn id="28" presetID="21"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heel(1)">
                                      <p:cBhvr>
                                        <p:cTn id="30" dur="25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8" grpId="0" animBg="1"/>
      <p:bldP spid="18" grpId="1" animBg="1"/>
      <p:bldP spid="19" grpId="0" animBg="1"/>
      <p:bldP spid="19" grpId="1" animBg="1"/>
      <p:bldP spid="24" grpId="0" animBg="1"/>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2111175" y="2349234"/>
            <a:ext cx="2672914" cy="2439032"/>
            <a:chOff x="6495478" y="715109"/>
            <a:chExt cx="2672914" cy="2439032"/>
          </a:xfrm>
        </p:grpSpPr>
        <p:pic>
          <p:nvPicPr>
            <p:cNvPr id="46" name="Picture 2"/>
            <p:cNvPicPr>
              <a:picLocks noChangeAspect="1" noChangeArrowheads="1"/>
            </p:cNvPicPr>
            <p:nvPr/>
          </p:nvPicPr>
          <p:blipFill>
            <a:blip r:embed="rId3" cstate="screen">
              <a:extLst>
                <a:ext uri="{28A0092B-C50C-407E-A947-70E740481C1C}">
                  <a14:useLocalDpi xmlns:a14="http://schemas.microsoft.com/office/drawing/2010/main" xmlns=""/>
                </a:ext>
              </a:extLst>
            </a:blip>
            <a:stretch>
              <a:fillRect/>
            </a:stretch>
          </p:blipFill>
          <p:spPr bwMode="auto">
            <a:xfrm flipH="1">
              <a:off x="6495478" y="715109"/>
              <a:ext cx="2672914" cy="2439032"/>
            </a:xfrm>
            <a:prstGeom prst="rect">
              <a:avLst/>
            </a:prstGeom>
            <a:noFill/>
            <a:extLst>
              <a:ext uri="{909E8E84-426E-40DD-AFC4-6F175D3DCCD1}">
                <a14:hiddenFill xmlns:a14="http://schemas.microsoft.com/office/drawing/2010/main" xmlns="">
                  <a:solidFill>
                    <a:srgbClr val="FFFFFF"/>
                  </a:solidFill>
                </a14:hiddenFill>
              </a:ext>
            </a:extLst>
          </p:spPr>
        </p:pic>
        <p:sp>
          <p:nvSpPr>
            <p:cNvPr id="47" name="Rounded Rectangle 46"/>
            <p:cNvSpPr/>
            <p:nvPr/>
          </p:nvSpPr>
          <p:spPr>
            <a:xfrm>
              <a:off x="7162901" y="2645171"/>
              <a:ext cx="886764" cy="450896"/>
            </a:xfrm>
            <a:prstGeom prst="roundRect">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kern="0" dirty="0" err="1">
                  <a:solidFill>
                    <a:srgbClr val="FFFFFF"/>
                  </a:solidFill>
                  <a:latin typeface="Calibri" panose="020F0502020204030204" pitchFamily="34" charset="0"/>
                  <a:sym typeface="Arial"/>
                </a:rPr>
                <a:t>LMS</a:t>
              </a:r>
              <a:endParaRPr lang="en-US" sz="2000" b="1" kern="0" dirty="0">
                <a:solidFill>
                  <a:srgbClr val="FFFFFF"/>
                </a:solidFill>
                <a:latin typeface="Calibri" panose="020F0502020204030204" pitchFamily="34" charset="0"/>
                <a:sym typeface="Arial"/>
              </a:endParaRPr>
            </a:p>
          </p:txBody>
        </p:sp>
      </p:grpSp>
      <p:grpSp>
        <p:nvGrpSpPr>
          <p:cNvPr id="7174" name="Group 7173"/>
          <p:cNvGrpSpPr/>
          <p:nvPr/>
        </p:nvGrpSpPr>
        <p:grpSpPr>
          <a:xfrm>
            <a:off x="5012264" y="2807584"/>
            <a:ext cx="3491583" cy="3394319"/>
            <a:chOff x="363077" y="3557104"/>
            <a:chExt cx="3491583" cy="3394319"/>
          </a:xfrm>
        </p:grpSpPr>
        <p:grpSp>
          <p:nvGrpSpPr>
            <p:cNvPr id="7171" name="Group 7170"/>
            <p:cNvGrpSpPr/>
            <p:nvPr/>
          </p:nvGrpSpPr>
          <p:grpSpPr>
            <a:xfrm>
              <a:off x="363077" y="3557104"/>
              <a:ext cx="3257600" cy="2556377"/>
              <a:chOff x="445477" y="3914761"/>
              <a:chExt cx="3257600" cy="2556377"/>
            </a:xfrm>
          </p:grpSpPr>
          <p:sp>
            <p:nvSpPr>
              <p:cNvPr id="7169" name="Rectangle 7168"/>
              <p:cNvSpPr/>
              <p:nvPr/>
            </p:nvSpPr>
            <p:spPr>
              <a:xfrm>
                <a:off x="445477" y="3914761"/>
                <a:ext cx="3257600" cy="2556377"/>
              </a:xfrm>
              <a:prstGeom prst="rect">
                <a:avLst/>
              </a:prstGeom>
              <a:solidFill>
                <a:srgbClr val="00B0F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pic>
            <p:nvPicPr>
              <p:cNvPr id="52" name="Picture 51" descr="androidjobaid.png"/>
              <p:cNvPicPr>
                <a:picLocks noChangeAspect="1"/>
              </p:cNvPicPr>
              <p:nvPr/>
            </p:nvPicPr>
            <p:blipFill>
              <a:blip r:embed="rId4" cstate="email">
                <a:extLst>
                  <a:ext uri="{28A0092B-C50C-407E-A947-70E740481C1C}">
                    <a14:useLocalDpi xmlns:a14="http://schemas.microsoft.com/office/drawing/2010/main" xmlns=""/>
                  </a:ext>
                </a:extLst>
              </a:blip>
              <a:stretch>
                <a:fillRect/>
              </a:stretch>
            </p:blipFill>
            <p:spPr>
              <a:xfrm>
                <a:off x="567336" y="4061759"/>
                <a:ext cx="3013882" cy="2262380"/>
              </a:xfrm>
              <a:prstGeom prst="rect">
                <a:avLst/>
              </a:prstGeom>
              <a:noFill/>
              <a:ln w="127000" cap="rnd">
                <a:noFill/>
              </a:ln>
              <a:effectLst>
                <a:outerShdw blurRad="76200" dist="38100" dir="13500000" algn="br" rotWithShape="0">
                  <a:schemeClr val="tx1">
                    <a:alpha val="68000"/>
                  </a:schemeClr>
                </a:outerShdw>
              </a:effectLst>
              <a:scene3d>
                <a:camera prst="orthographicFront"/>
                <a:lightRig rig="twoPt" dir="t">
                  <a:rot lat="0" lon="0" rev="7800000"/>
                </a:lightRig>
              </a:scene3d>
              <a:sp3d contourW="6350">
                <a:contourClr>
                  <a:srgbClr val="C0C0C0"/>
                </a:contourClr>
              </a:sp3d>
            </p:spPr>
          </p:pic>
        </p:grpSp>
        <p:pic>
          <p:nvPicPr>
            <p:cNvPr id="7173" name="Picture 7172"/>
            <p:cNvPicPr>
              <a:picLocks noChangeAspect="1"/>
            </p:cNvPicPr>
            <p:nvPr/>
          </p:nvPicPr>
          <p:blipFill>
            <a:blip r:embed="rId5"/>
            <a:stretch>
              <a:fillRect/>
            </a:stretch>
          </p:blipFill>
          <p:spPr>
            <a:xfrm>
              <a:off x="1233153" y="6091812"/>
              <a:ext cx="2621507" cy="859611"/>
            </a:xfrm>
            <a:prstGeom prst="rect">
              <a:avLst/>
            </a:prstGeom>
          </p:spPr>
        </p:pic>
      </p:grpSp>
      <p:sp>
        <p:nvSpPr>
          <p:cNvPr id="58" name="Curved Down Arrow 57"/>
          <p:cNvSpPr/>
          <p:nvPr/>
        </p:nvSpPr>
        <p:spPr>
          <a:xfrm>
            <a:off x="3533628" y="2179873"/>
            <a:ext cx="2354431" cy="1077398"/>
          </a:xfrm>
          <a:prstGeom prst="curvedDownArrow">
            <a:avLst/>
          </a:prstGeom>
          <a:solidFill>
            <a:srgbClr val="61D6FF"/>
          </a:solidFill>
          <a:ln>
            <a:noFill/>
          </a:ln>
          <a:effectLst>
            <a:outerShdw blurRad="88900" dist="88900" dir="8100000" algn="tr" rotWithShape="0">
              <a:prstClr val="black">
                <a:alpha val="9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49" name="Curved Down Arrow 48"/>
          <p:cNvSpPr/>
          <p:nvPr/>
        </p:nvSpPr>
        <p:spPr>
          <a:xfrm flipH="1">
            <a:off x="3367968" y="1996915"/>
            <a:ext cx="2354431" cy="1077398"/>
          </a:xfrm>
          <a:prstGeom prst="curvedDownArrow">
            <a:avLst/>
          </a:prstGeom>
          <a:solidFill>
            <a:srgbClr val="92D050"/>
          </a:solidFill>
          <a:ln>
            <a:noFill/>
          </a:ln>
          <a:effectLst>
            <a:outerShdw blurRad="88900" dist="88900" dir="8100000" algn="tr" rotWithShape="0">
              <a:prstClr val="black">
                <a:alpha val="9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21" name="Rectangle 20"/>
          <p:cNvSpPr/>
          <p:nvPr/>
        </p:nvSpPr>
        <p:spPr>
          <a:xfrm>
            <a:off x="4622117" y="2665754"/>
            <a:ext cx="3108960" cy="249801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grpSp>
        <p:nvGrpSpPr>
          <p:cNvPr id="16" name="Group 15"/>
          <p:cNvGrpSpPr/>
          <p:nvPr/>
        </p:nvGrpSpPr>
        <p:grpSpPr>
          <a:xfrm>
            <a:off x="4958959" y="5208531"/>
            <a:ext cx="2435276" cy="1436100"/>
            <a:chOff x="3587817" y="4485667"/>
            <a:chExt cx="2435276" cy="1436100"/>
          </a:xfrm>
        </p:grpSpPr>
        <p:pic>
          <p:nvPicPr>
            <p:cNvPr id="17" name="Picture 16"/>
            <p:cNvPicPr>
              <a:picLocks noChangeAspect="1"/>
            </p:cNvPicPr>
            <p:nvPr/>
          </p:nvPicPr>
          <p:blipFill>
            <a:blip r:embed="rId6" cstate="screen">
              <a:extLst>
                <a:ext uri="{28A0092B-C50C-407E-A947-70E740481C1C}">
                  <a14:useLocalDpi xmlns:a14="http://schemas.microsoft.com/office/drawing/2010/main" xmlns=""/>
                </a:ext>
              </a:extLst>
            </a:blip>
            <a:stretch>
              <a:fillRect/>
            </a:stretch>
          </p:blipFill>
          <p:spPr>
            <a:xfrm>
              <a:off x="3587817" y="4757070"/>
              <a:ext cx="2435276" cy="1164697"/>
            </a:xfrm>
            <a:prstGeom prst="rect">
              <a:avLst/>
            </a:prstGeom>
          </p:spPr>
        </p:pic>
        <p:sp>
          <p:nvSpPr>
            <p:cNvPr id="18" name="Up Arrow 17"/>
            <p:cNvSpPr/>
            <p:nvPr/>
          </p:nvSpPr>
          <p:spPr>
            <a:xfrm>
              <a:off x="4589257" y="4485667"/>
              <a:ext cx="432396" cy="343290"/>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grpSp>
      <p:sp>
        <p:nvSpPr>
          <p:cNvPr id="19" name="TextBox 18"/>
          <p:cNvSpPr txBox="1"/>
          <p:nvPr/>
        </p:nvSpPr>
        <p:spPr>
          <a:xfrm>
            <a:off x="1924959" y="259647"/>
            <a:ext cx="7054918" cy="954107"/>
          </a:xfrm>
          <a:prstGeom prst="rect">
            <a:avLst/>
          </a:prstGeom>
          <a:noFill/>
        </p:spPr>
        <p:txBody>
          <a:bodyPr wrap="square" rtlCol="0">
            <a:spAutoFit/>
          </a:bodyPr>
          <a:lstStyle/>
          <a:p>
            <a:pPr algn="ctr"/>
            <a:r>
              <a:rPr lang="en-US" sz="2800" kern="0" dirty="0" err="1">
                <a:solidFill>
                  <a:srgbClr val="FFFFFF"/>
                </a:solidFill>
                <a:latin typeface="Calibri" panose="020F0502020204030204" pitchFamily="34" charset="0"/>
                <a:cs typeface="Arial"/>
                <a:sym typeface="Arial"/>
              </a:rPr>
              <a:t>xAPI</a:t>
            </a:r>
            <a:r>
              <a:rPr lang="en-US" sz="2800" kern="0" dirty="0">
                <a:solidFill>
                  <a:srgbClr val="FFFFFF"/>
                </a:solidFill>
                <a:latin typeface="Calibri" panose="020F0502020204030204" pitchFamily="34" charset="0"/>
                <a:cs typeface="Arial"/>
                <a:sym typeface="Arial"/>
              </a:rPr>
              <a:t> doesn’t replace </a:t>
            </a:r>
            <a:r>
              <a:rPr lang="en-US" sz="2800" kern="0" dirty="0" err="1">
                <a:solidFill>
                  <a:srgbClr val="FFFFFF"/>
                </a:solidFill>
                <a:latin typeface="Calibri" panose="020F0502020204030204" pitchFamily="34" charset="0"/>
                <a:cs typeface="Arial"/>
                <a:sym typeface="Arial"/>
              </a:rPr>
              <a:t>SCORM</a:t>
            </a:r>
            <a:r>
              <a:rPr lang="en-US" sz="2800" kern="0" dirty="0">
                <a:solidFill>
                  <a:srgbClr val="FFFFFF"/>
                </a:solidFill>
                <a:latin typeface="Calibri" panose="020F0502020204030204" pitchFamily="34" charset="0"/>
                <a:cs typeface="Arial"/>
                <a:sym typeface="Arial"/>
              </a:rPr>
              <a:t> for </a:t>
            </a:r>
            <a:r>
              <a:rPr lang="en-US" sz="2800" kern="0" dirty="0" err="1">
                <a:solidFill>
                  <a:srgbClr val="FFFFFF"/>
                </a:solidFill>
                <a:latin typeface="Calibri" panose="020F0502020204030204" pitchFamily="34" charset="0"/>
                <a:cs typeface="Arial"/>
                <a:sym typeface="Arial"/>
              </a:rPr>
              <a:t>LMS</a:t>
            </a:r>
            <a:r>
              <a:rPr lang="en-US" sz="2800" kern="0" dirty="0">
                <a:solidFill>
                  <a:srgbClr val="FFFFFF"/>
                </a:solidFill>
                <a:latin typeface="Calibri" panose="020F0502020204030204" pitchFamily="34" charset="0"/>
                <a:cs typeface="Arial"/>
                <a:sym typeface="Arial"/>
              </a:rPr>
              <a:t>/browser-based asynchronous e-learning content</a:t>
            </a:r>
          </a:p>
        </p:txBody>
      </p:sp>
      <p:grpSp>
        <p:nvGrpSpPr>
          <p:cNvPr id="26" name="Group 25"/>
          <p:cNvGrpSpPr/>
          <p:nvPr/>
        </p:nvGrpSpPr>
        <p:grpSpPr>
          <a:xfrm>
            <a:off x="7820981" y="3346832"/>
            <a:ext cx="1428526" cy="1072989"/>
            <a:chOff x="3869424" y="2361004"/>
            <a:chExt cx="1428526" cy="1072989"/>
          </a:xfrm>
        </p:grpSpPr>
        <p:sp>
          <p:nvSpPr>
            <p:cNvPr id="24" name="Up Arrow 23"/>
            <p:cNvSpPr/>
            <p:nvPr/>
          </p:nvSpPr>
          <p:spPr>
            <a:xfrm rot="16200000">
              <a:off x="3824871" y="2593274"/>
              <a:ext cx="432396" cy="343290"/>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pic>
          <p:nvPicPr>
            <p:cNvPr id="25" name="Picture 24"/>
            <p:cNvPicPr>
              <a:picLocks noChangeAspect="1"/>
            </p:cNvPicPr>
            <p:nvPr/>
          </p:nvPicPr>
          <p:blipFill>
            <a:blip r:embed="rId7"/>
            <a:stretch>
              <a:fillRect/>
            </a:stretch>
          </p:blipFill>
          <p:spPr>
            <a:xfrm>
              <a:off x="3975003" y="2361004"/>
              <a:ext cx="1322947" cy="1072989"/>
            </a:xfrm>
            <a:prstGeom prst="rect">
              <a:avLst/>
            </a:prstGeom>
          </p:spPr>
        </p:pic>
      </p:grpSp>
      <p:sp>
        <p:nvSpPr>
          <p:cNvPr id="44" name="TextBox 43"/>
          <p:cNvSpPr txBox="1"/>
          <p:nvPr/>
        </p:nvSpPr>
        <p:spPr>
          <a:xfrm>
            <a:off x="1924959" y="1314862"/>
            <a:ext cx="7054918" cy="523220"/>
          </a:xfrm>
          <a:prstGeom prst="rect">
            <a:avLst/>
          </a:prstGeom>
          <a:noFill/>
        </p:spPr>
        <p:txBody>
          <a:bodyPr wrap="square" rtlCol="0">
            <a:spAutoFit/>
          </a:bodyPr>
          <a:lstStyle/>
          <a:p>
            <a:pPr algn="ctr"/>
            <a:r>
              <a:rPr lang="en-US" sz="2800" kern="0" dirty="0">
                <a:solidFill>
                  <a:srgbClr val="FFFFFF"/>
                </a:solidFill>
                <a:latin typeface="Calibri" panose="020F0502020204030204" pitchFamily="34" charset="0"/>
                <a:cs typeface="Arial"/>
                <a:sym typeface="Arial"/>
              </a:rPr>
              <a:t>They can be used together</a:t>
            </a:r>
          </a:p>
        </p:txBody>
      </p:sp>
      <p:pic>
        <p:nvPicPr>
          <p:cNvPr id="50" name="Picture 6" descr="https://pixabay.com/static/uploads/photo/2015/07/03/08/45/book-829939_640.jpg"/>
          <p:cNvPicPr>
            <a:picLocks noChangeAspect="1" noChangeArrowheads="1"/>
          </p:cNvPicPr>
          <p:nvPr/>
        </p:nvPicPr>
        <p:blipFill>
          <a:blip r:embed="rId8" cstate="screen">
            <a:extLst>
              <a:ext uri="{28A0092B-C50C-407E-A947-70E740481C1C}">
                <a14:useLocalDpi xmlns:a14="http://schemas.microsoft.com/office/drawing/2010/main" xmlns=""/>
              </a:ext>
            </a:extLst>
          </a:blip>
          <a:srcRect/>
          <a:stretch>
            <a:fillRect/>
          </a:stretch>
        </p:blipFill>
        <p:spPr bwMode="auto">
          <a:xfrm>
            <a:off x="5832391" y="3182896"/>
            <a:ext cx="1467224" cy="825314"/>
          </a:xfrm>
          <a:prstGeom prst="roundRect">
            <a:avLst>
              <a:gd name="adj" fmla="val 25645"/>
            </a:avLst>
          </a:prstGeom>
          <a:solidFill>
            <a:srgbClr val="0070C0"/>
          </a:solidFill>
          <a:ln w="57150">
            <a:solidFill>
              <a:srgbClr val="92D050"/>
            </a:solidFill>
          </a:ln>
          <a:effectLst>
            <a:glow rad="241300">
              <a:srgbClr val="00B0F0"/>
            </a:glow>
          </a:effectLst>
          <a:extLst/>
        </p:spPr>
      </p:pic>
      <p:sp>
        <p:nvSpPr>
          <p:cNvPr id="6" name="Rectangle 5"/>
          <p:cNvSpPr/>
          <p:nvPr/>
        </p:nvSpPr>
        <p:spPr>
          <a:xfrm>
            <a:off x="4810024" y="2924438"/>
            <a:ext cx="2733146" cy="2037144"/>
          </a:xfrm>
          <a:prstGeom prst="rect">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grpSp>
        <p:nvGrpSpPr>
          <p:cNvPr id="9" name="Group 8"/>
          <p:cNvGrpSpPr/>
          <p:nvPr/>
        </p:nvGrpSpPr>
        <p:grpSpPr>
          <a:xfrm>
            <a:off x="4899928" y="3032621"/>
            <a:ext cx="2553338" cy="1826567"/>
            <a:chOff x="3425432" y="2534418"/>
            <a:chExt cx="2553338" cy="1826567"/>
          </a:xfrm>
        </p:grpSpPr>
        <p:pic>
          <p:nvPicPr>
            <p:cNvPr id="10" name="Picture 6" descr="https://pixabay.com/static/uploads/photo/2015/07/03/08/45/book-829939_640.jpg"/>
            <p:cNvPicPr>
              <a:picLocks noChangeAspect="1" noChangeArrowheads="1"/>
            </p:cNvPicPr>
            <p:nvPr/>
          </p:nvPicPr>
          <p:blipFill>
            <a:blip r:embed="rId9" cstate="screen">
              <a:extLst>
                <a:ext uri="{28A0092B-C50C-407E-A947-70E740481C1C}">
                  <a14:useLocalDpi xmlns:a14="http://schemas.microsoft.com/office/drawing/2010/main" xmlns=""/>
                </a:ext>
              </a:extLst>
            </a:blip>
            <a:srcRect/>
            <a:stretch>
              <a:fillRect/>
            </a:stretch>
          </p:blipFill>
          <p:spPr bwMode="auto">
            <a:xfrm>
              <a:off x="3425432" y="2534418"/>
              <a:ext cx="2553338" cy="1436253"/>
            </a:xfrm>
            <a:prstGeom prst="rect">
              <a:avLst/>
            </a:prstGeom>
            <a:solidFill>
              <a:srgbClr val="0070C0"/>
            </a:solidFill>
            <a:ln>
              <a:solidFill>
                <a:schemeClr val="bg1"/>
              </a:solidFill>
            </a:ln>
            <a:extLst/>
          </p:spPr>
        </p:pic>
        <p:sp>
          <p:nvSpPr>
            <p:cNvPr id="11" name="Rectangle 10"/>
            <p:cNvSpPr/>
            <p:nvPr/>
          </p:nvSpPr>
          <p:spPr>
            <a:xfrm>
              <a:off x="3425432" y="3908603"/>
              <a:ext cx="2553338" cy="452382"/>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kern="0" dirty="0">
                  <a:solidFill>
                    <a:srgbClr val="FFFFFF"/>
                  </a:solidFill>
                  <a:latin typeface="Calibri" panose="020F0502020204030204" pitchFamily="34" charset="0"/>
                  <a:sym typeface="Arial"/>
                </a:rPr>
                <a:t>CONTENT PACKAGE</a:t>
              </a:r>
            </a:p>
          </p:txBody>
        </p:sp>
      </p:grpSp>
      <p:grpSp>
        <p:nvGrpSpPr>
          <p:cNvPr id="59" name="Group 58"/>
          <p:cNvGrpSpPr/>
          <p:nvPr/>
        </p:nvGrpSpPr>
        <p:grpSpPr>
          <a:xfrm>
            <a:off x="0" y="0"/>
            <a:ext cx="1876879" cy="6858000"/>
            <a:chOff x="0" y="0"/>
            <a:chExt cx="1876879" cy="6858000"/>
          </a:xfrm>
        </p:grpSpPr>
        <p:sp>
          <p:nvSpPr>
            <p:cNvPr id="60" name="Rectangle 59"/>
            <p:cNvSpPr/>
            <p:nvPr/>
          </p:nvSpPr>
          <p:spPr>
            <a:xfrm>
              <a:off x="0" y="0"/>
              <a:ext cx="18288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pic>
          <p:nvPicPr>
            <p:cNvPr id="61" name="Picture 6" descr="https://pixabay.com/static/uploads/photo/2015/07/03/08/45/book-829939_640.jpg"/>
            <p:cNvPicPr>
              <a:picLocks noChangeAspect="1" noChangeArrowheads="1"/>
            </p:cNvPicPr>
            <p:nvPr/>
          </p:nvPicPr>
          <p:blipFill>
            <a:blip r:embed="rId10" cstate="screen">
              <a:extLst>
                <a:ext uri="{28A0092B-C50C-407E-A947-70E740481C1C}">
                  <a14:useLocalDpi xmlns:a14="http://schemas.microsoft.com/office/drawing/2010/main" xmlns=""/>
                </a:ext>
              </a:extLst>
            </a:blip>
            <a:srcRect/>
            <a:stretch>
              <a:fillRect/>
            </a:stretch>
          </p:blipFill>
          <p:spPr bwMode="auto">
            <a:xfrm>
              <a:off x="216025" y="2300143"/>
              <a:ext cx="1396750" cy="785672"/>
            </a:xfrm>
            <a:prstGeom prst="roundRect">
              <a:avLst>
                <a:gd name="adj" fmla="val 25645"/>
              </a:avLst>
            </a:prstGeom>
            <a:solidFill>
              <a:srgbClr val="0070C0"/>
            </a:solidFill>
            <a:ln>
              <a:solidFill>
                <a:schemeClr val="bg1"/>
              </a:solidFill>
            </a:ln>
            <a:extLst/>
          </p:spPr>
        </p:pic>
        <p:pic>
          <p:nvPicPr>
            <p:cNvPr id="62" name="Picture 4" descr="https://pixabay.com/static/uploads/photo/2012/04/13/00/14/cross-31176_640.png"/>
            <p:cNvPicPr>
              <a:picLocks noChangeAspect="1" noChangeArrowheads="1"/>
            </p:cNvPicPr>
            <p:nvPr/>
          </p:nvPicPr>
          <p:blipFill>
            <a:blip r:embed="rId11" cstate="screen">
              <a:extLst>
                <a:ext uri="{28A0092B-C50C-407E-A947-70E740481C1C}">
                  <a14:useLocalDpi xmlns:a14="http://schemas.microsoft.com/office/drawing/2010/main" xmlns=""/>
                </a:ext>
              </a:extLst>
            </a:blip>
            <a:srcRect/>
            <a:stretch>
              <a:fillRect/>
            </a:stretch>
          </p:blipFill>
          <p:spPr bwMode="auto">
            <a:xfrm>
              <a:off x="955511" y="1905618"/>
              <a:ext cx="536279" cy="536279"/>
            </a:xfrm>
            <a:prstGeom prst="rect">
              <a:avLst/>
            </a:prstGeom>
            <a:noFill/>
            <a:effectLst>
              <a:glow rad="101600">
                <a:schemeClr val="bg1">
                  <a:alpha val="60000"/>
                </a:schemeClr>
              </a:glow>
            </a:effectLst>
            <a:extLst>
              <a:ext uri="{909E8E84-426E-40DD-AFC4-6F175D3DCCD1}">
                <a14:hiddenFill xmlns:a14="http://schemas.microsoft.com/office/drawing/2010/main" xmlns="">
                  <a:solidFill>
                    <a:srgbClr val="FFFFFF"/>
                  </a:solidFill>
                </a14:hiddenFill>
              </a:ext>
            </a:extLst>
          </p:spPr>
        </p:pic>
        <p:pic>
          <p:nvPicPr>
            <p:cNvPr id="63" name="Picture 2" descr="https://pixabay.com/static/uploads/photo/2012/04/18/19/01/check-37583_640.png"/>
            <p:cNvPicPr>
              <a:picLocks noChangeAspect="1" noChangeArrowheads="1"/>
            </p:cNvPicPr>
            <p:nvPr/>
          </p:nvPicPr>
          <p:blipFill>
            <a:blip r:embed="rId12" cstate="screen">
              <a:extLst>
                <a:ext uri="{28A0092B-C50C-407E-A947-70E740481C1C}">
                  <a14:useLocalDpi xmlns:a14="http://schemas.microsoft.com/office/drawing/2010/main" xmlns=""/>
                </a:ext>
              </a:extLst>
            </a:blip>
            <a:srcRect/>
            <a:stretch>
              <a:fillRect/>
            </a:stretch>
          </p:blipFill>
          <p:spPr bwMode="auto">
            <a:xfrm>
              <a:off x="296148" y="1916664"/>
              <a:ext cx="538379" cy="538379"/>
            </a:xfrm>
            <a:prstGeom prst="rect">
              <a:avLst/>
            </a:prstGeom>
            <a:noFill/>
            <a:effectLst>
              <a:glow rad="101600">
                <a:schemeClr val="bg1">
                  <a:alpha val="60000"/>
                </a:schemeClr>
              </a:glow>
            </a:effectLst>
            <a:extLst>
              <a:ext uri="{909E8E84-426E-40DD-AFC4-6F175D3DCCD1}">
                <a14:hiddenFill xmlns:a14="http://schemas.microsoft.com/office/drawing/2010/main" xmlns="">
                  <a:solidFill>
                    <a:srgbClr val="FFFFFF"/>
                  </a:solidFill>
                </a14:hiddenFill>
              </a:ext>
            </a:extLst>
          </p:spPr>
        </p:pic>
        <p:sp>
          <p:nvSpPr>
            <p:cNvPr id="64" name="TextBox 63"/>
            <p:cNvSpPr txBox="1"/>
            <p:nvPr/>
          </p:nvSpPr>
          <p:spPr>
            <a:xfrm>
              <a:off x="48079" y="301601"/>
              <a:ext cx="1828800" cy="1384995"/>
            </a:xfrm>
            <a:prstGeom prst="rect">
              <a:avLst/>
            </a:prstGeom>
            <a:noFill/>
          </p:spPr>
          <p:txBody>
            <a:bodyPr wrap="square" rtlCol="0">
              <a:spAutoFit/>
            </a:bodyPr>
            <a:lstStyle/>
            <a:p>
              <a:pPr algn="ctr"/>
              <a:r>
                <a:rPr lang="en-US" sz="2800" kern="0" dirty="0">
                  <a:solidFill>
                    <a:srgbClr val="FFFFFF"/>
                  </a:solidFill>
                  <a:latin typeface="Calibri" panose="020F0502020204030204" pitchFamily="34" charset="0"/>
                  <a:cs typeface="Arial"/>
                  <a:sym typeface="Arial"/>
                </a:rPr>
                <a:t>Limited Outcome Data</a:t>
              </a:r>
            </a:p>
          </p:txBody>
        </p:sp>
        <p:sp>
          <p:nvSpPr>
            <p:cNvPr id="65" name="Down Arrow 64"/>
            <p:cNvSpPr/>
            <p:nvPr/>
          </p:nvSpPr>
          <p:spPr>
            <a:xfrm>
              <a:off x="648970" y="3355145"/>
              <a:ext cx="527928" cy="12293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66" name="TextBox 65"/>
            <p:cNvSpPr txBox="1"/>
            <p:nvPr/>
          </p:nvSpPr>
          <p:spPr>
            <a:xfrm>
              <a:off x="48079" y="4710297"/>
              <a:ext cx="1729711" cy="1200329"/>
            </a:xfrm>
            <a:prstGeom prst="rect">
              <a:avLst/>
            </a:prstGeom>
            <a:noFill/>
          </p:spPr>
          <p:txBody>
            <a:bodyPr wrap="square" rtlCol="0">
              <a:spAutoFit/>
            </a:bodyPr>
            <a:lstStyle/>
            <a:p>
              <a:pPr algn="ctr"/>
              <a:r>
                <a:rPr lang="en-US" sz="2400" kern="0" dirty="0">
                  <a:solidFill>
                    <a:srgbClr val="FFFFFF"/>
                  </a:solidFill>
                  <a:latin typeface="Calibri" panose="020F0502020204030204" pitchFamily="34" charset="0"/>
                  <a:cs typeface="Arial"/>
                  <a:sym typeface="Arial"/>
                </a:rPr>
                <a:t>Broad Experience Data</a:t>
              </a:r>
            </a:p>
          </p:txBody>
        </p:sp>
      </p:grpSp>
      <p:pic>
        <p:nvPicPr>
          <p:cNvPr id="67" name="Picture 2" descr="https://pixabay.com/static/uploads/photo/2014/04/02/10/54/check-mark-304890_640.png"/>
          <p:cNvPicPr>
            <a:picLocks noChangeAspect="1" noChangeArrowheads="1"/>
          </p:cNvPicPr>
          <p:nvPr/>
        </p:nvPicPr>
        <p:blipFill>
          <a:blip r:embed="rId13" cstate="screen">
            <a:extLst>
              <a:ext uri="{28A0092B-C50C-407E-A947-70E740481C1C}">
                <a14:useLocalDpi xmlns:a14="http://schemas.microsoft.com/office/drawing/2010/main" xmlns=""/>
              </a:ext>
            </a:extLst>
          </a:blip>
          <a:srcRect/>
          <a:stretch>
            <a:fillRect/>
          </a:stretch>
        </p:blipFill>
        <p:spPr bwMode="auto">
          <a:xfrm>
            <a:off x="1432532" y="4210008"/>
            <a:ext cx="840615" cy="874786"/>
          </a:xfrm>
          <a:prstGeom prst="rect">
            <a:avLst/>
          </a:prstGeom>
          <a:noFill/>
          <a:extLst>
            <a:ext uri="{909E8E84-426E-40DD-AFC4-6F175D3DCCD1}">
              <a14:hiddenFill xmlns:a14="http://schemas.microsoft.com/office/drawing/2010/main" xmlns="">
                <a:solidFill>
                  <a:srgbClr val="FFFFFF"/>
                </a:solidFill>
              </a14:hiddenFill>
            </a:ext>
          </a:extLst>
        </p:spPr>
      </p:pic>
      <p:pic>
        <p:nvPicPr>
          <p:cNvPr id="7177" name="Picture 7176"/>
          <p:cNvPicPr>
            <a:picLocks noChangeAspect="1"/>
          </p:cNvPicPr>
          <p:nvPr/>
        </p:nvPicPr>
        <p:blipFill>
          <a:blip r:embed="rId14"/>
          <a:stretch>
            <a:fillRect/>
          </a:stretch>
        </p:blipFill>
        <p:spPr>
          <a:xfrm>
            <a:off x="6392795" y="5903209"/>
            <a:ext cx="1969179" cy="1072989"/>
          </a:xfrm>
          <a:prstGeom prst="rect">
            <a:avLst/>
          </a:prstGeom>
        </p:spPr>
      </p:pic>
      <p:pic>
        <p:nvPicPr>
          <p:cNvPr id="7179" name="Picture 7178"/>
          <p:cNvPicPr>
            <a:picLocks noChangeAspect="1"/>
          </p:cNvPicPr>
          <p:nvPr/>
        </p:nvPicPr>
        <p:blipFill>
          <a:blip r:embed="rId15"/>
          <a:stretch>
            <a:fillRect/>
          </a:stretch>
        </p:blipFill>
        <p:spPr>
          <a:xfrm rot="5400000">
            <a:off x="6843904" y="5298007"/>
            <a:ext cx="926672" cy="1286367"/>
          </a:xfrm>
          <a:prstGeom prst="rect">
            <a:avLst/>
          </a:prstGeom>
        </p:spPr>
      </p:pic>
      <p:sp>
        <p:nvSpPr>
          <p:cNvPr id="7181" name="Freeform 7180"/>
          <p:cNvSpPr/>
          <p:nvPr/>
        </p:nvSpPr>
        <p:spPr>
          <a:xfrm>
            <a:off x="6710170" y="6429636"/>
            <a:ext cx="1500505" cy="87537"/>
          </a:xfrm>
          <a:custGeom>
            <a:avLst/>
            <a:gdLst>
              <a:gd name="connsiteX0" fmla="*/ 0 w 1513840"/>
              <a:gd name="connsiteY0" fmla="*/ 84309 h 84309"/>
              <a:gd name="connsiteX1" fmla="*/ 50800 w 1513840"/>
              <a:gd name="connsiteY1" fmla="*/ 84309 h 84309"/>
              <a:gd name="connsiteX2" fmla="*/ 1513840 w 1513840"/>
              <a:gd name="connsiteY2" fmla="*/ 3029 h 84309"/>
            </a:gdLst>
            <a:ahLst/>
            <a:cxnLst>
              <a:cxn ang="0">
                <a:pos x="connsiteX0" y="connsiteY0"/>
              </a:cxn>
              <a:cxn ang="0">
                <a:pos x="connsiteX1" y="connsiteY1"/>
              </a:cxn>
              <a:cxn ang="0">
                <a:pos x="connsiteX2" y="connsiteY2"/>
              </a:cxn>
            </a:cxnLst>
            <a:rect l="l" t="t" r="r" b="b"/>
            <a:pathLst>
              <a:path w="1513840" h="84309">
                <a:moveTo>
                  <a:pt x="0" y="84309"/>
                </a:moveTo>
                <a:lnTo>
                  <a:pt x="50800" y="84309"/>
                </a:lnTo>
                <a:cubicBezTo>
                  <a:pt x="303107" y="70762"/>
                  <a:pt x="1034627" y="-17291"/>
                  <a:pt x="1513840" y="3029"/>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75" name="Freeform 74"/>
          <p:cNvSpPr/>
          <p:nvPr/>
        </p:nvSpPr>
        <p:spPr>
          <a:xfrm>
            <a:off x="6715760" y="6467778"/>
            <a:ext cx="1513840" cy="45719"/>
          </a:xfrm>
          <a:custGeom>
            <a:avLst/>
            <a:gdLst>
              <a:gd name="connsiteX0" fmla="*/ 0 w 1513840"/>
              <a:gd name="connsiteY0" fmla="*/ 84309 h 84309"/>
              <a:gd name="connsiteX1" fmla="*/ 50800 w 1513840"/>
              <a:gd name="connsiteY1" fmla="*/ 84309 h 84309"/>
              <a:gd name="connsiteX2" fmla="*/ 1513840 w 1513840"/>
              <a:gd name="connsiteY2" fmla="*/ 3029 h 84309"/>
            </a:gdLst>
            <a:ahLst/>
            <a:cxnLst>
              <a:cxn ang="0">
                <a:pos x="connsiteX0" y="connsiteY0"/>
              </a:cxn>
              <a:cxn ang="0">
                <a:pos x="connsiteX1" y="connsiteY1"/>
              </a:cxn>
              <a:cxn ang="0">
                <a:pos x="connsiteX2" y="connsiteY2"/>
              </a:cxn>
            </a:cxnLst>
            <a:rect l="l" t="t" r="r" b="b"/>
            <a:pathLst>
              <a:path w="1513840" h="84309">
                <a:moveTo>
                  <a:pt x="0" y="84309"/>
                </a:moveTo>
                <a:lnTo>
                  <a:pt x="50800" y="84309"/>
                </a:lnTo>
                <a:cubicBezTo>
                  <a:pt x="303107" y="70762"/>
                  <a:pt x="1034627" y="-17291"/>
                  <a:pt x="1513840" y="3029"/>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76" name="Freeform 75"/>
          <p:cNvSpPr/>
          <p:nvPr/>
        </p:nvSpPr>
        <p:spPr>
          <a:xfrm>
            <a:off x="7436563" y="6428858"/>
            <a:ext cx="767760" cy="147736"/>
          </a:xfrm>
          <a:custGeom>
            <a:avLst/>
            <a:gdLst>
              <a:gd name="connsiteX0" fmla="*/ 0 w 1513840"/>
              <a:gd name="connsiteY0" fmla="*/ 84309 h 84309"/>
              <a:gd name="connsiteX1" fmla="*/ 50800 w 1513840"/>
              <a:gd name="connsiteY1" fmla="*/ 84309 h 84309"/>
              <a:gd name="connsiteX2" fmla="*/ 1513840 w 1513840"/>
              <a:gd name="connsiteY2" fmla="*/ 3029 h 84309"/>
            </a:gdLst>
            <a:ahLst/>
            <a:cxnLst>
              <a:cxn ang="0">
                <a:pos x="connsiteX0" y="connsiteY0"/>
              </a:cxn>
              <a:cxn ang="0">
                <a:pos x="connsiteX1" y="connsiteY1"/>
              </a:cxn>
              <a:cxn ang="0">
                <a:pos x="connsiteX2" y="connsiteY2"/>
              </a:cxn>
            </a:cxnLst>
            <a:rect l="l" t="t" r="r" b="b"/>
            <a:pathLst>
              <a:path w="1513840" h="84309">
                <a:moveTo>
                  <a:pt x="0" y="84309"/>
                </a:moveTo>
                <a:lnTo>
                  <a:pt x="50800" y="84309"/>
                </a:lnTo>
                <a:cubicBezTo>
                  <a:pt x="303107" y="70762"/>
                  <a:pt x="1034627" y="-17291"/>
                  <a:pt x="1513840" y="3029"/>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Tree>
    <p:extLst>
      <p:ext uri="{BB962C8B-B14F-4D97-AF65-F5344CB8AC3E}">
        <p14:creationId xmlns:p14="http://schemas.microsoft.com/office/powerpoint/2010/main" xmlns="" val="220567534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500"/>
                                        <p:tgtEl>
                                          <p:spTgt spid="21"/>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right)">
                                      <p:cBhvr>
                                        <p:cTn id="11" dur="500"/>
                                        <p:tgtEl>
                                          <p:spTgt spid="2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500"/>
                                        <p:tgtEl>
                                          <p:spTgt spid="4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250"/>
                                        <p:tgtEl>
                                          <p:spTgt spid="45"/>
                                        </p:tgtEl>
                                      </p:cBhvr>
                                    </p:animEffect>
                                  </p:childTnLst>
                                </p:cTn>
                              </p:par>
                            </p:childTnLst>
                          </p:cTn>
                        </p:par>
                        <p:par>
                          <p:cTn id="20" fill="hold">
                            <p:stCondLst>
                              <p:cond delay="500"/>
                            </p:stCondLst>
                            <p:childTnLst>
                              <p:par>
                                <p:cTn id="21" presetID="22" presetClass="entr" presetSubtype="2"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ipe(right)">
                                      <p:cBhvr>
                                        <p:cTn id="23" dur="500"/>
                                        <p:tgtEl>
                                          <p:spTgt spid="49"/>
                                        </p:tgtEl>
                                      </p:cBhvr>
                                    </p:animEffect>
                                  </p:childTnLst>
                                </p:cTn>
                              </p:par>
                              <p:par>
                                <p:cTn id="24" presetID="44" presetClass="path" presetSubtype="0" accel="50000" decel="50000" fill="hold" nodeType="withEffect">
                                  <p:stCondLst>
                                    <p:cond delay="250"/>
                                  </p:stCondLst>
                                  <p:childTnLst>
                                    <p:animMotion origin="layout" path="M -0.04671 -0.0595 L -0.12813 -0.19375 C -0.14514 -0.22408 -0.17066 -0.24005 -0.19723 -0.24005 C -0.22743 -0.24005 -0.25174 -0.22408 -0.26875 -0.19375 L -0.34983 -0.0595 " pathEditMode="relative" rAng="0" ptsTypes="AAAAA">
                                      <p:cBhvr>
                                        <p:cTn id="25" dur="1000" fill="hold"/>
                                        <p:tgtEl>
                                          <p:spTgt spid="50"/>
                                        </p:tgtEl>
                                        <p:attrNameLst>
                                          <p:attrName>ppt_x</p:attrName>
                                          <p:attrName>ppt_y</p:attrName>
                                        </p:attrNameLst>
                                      </p:cBhvr>
                                      <p:rCtr x="-15156" y="-9028"/>
                                    </p:animMotion>
                                  </p:childTnLst>
                                </p:cTn>
                              </p:par>
                              <p:par>
                                <p:cTn id="26" presetID="10" presetClass="exit" presetSubtype="0" fill="hold" grpId="1" nodeType="withEffect">
                                  <p:stCondLst>
                                    <p:cond delay="1000"/>
                                  </p:stCondLst>
                                  <p:childTnLst>
                                    <p:animEffect transition="out" filter="fade">
                                      <p:cBhvr>
                                        <p:cTn id="27" dur="500"/>
                                        <p:tgtEl>
                                          <p:spTgt spid="49"/>
                                        </p:tgtEl>
                                      </p:cBhvr>
                                    </p:animEffect>
                                    <p:set>
                                      <p:cBhvr>
                                        <p:cTn id="28" dur="1" fill="hold">
                                          <p:stCondLst>
                                            <p:cond delay="499"/>
                                          </p:stCondLst>
                                        </p:cTn>
                                        <p:tgtEl>
                                          <p:spTgt spid="49"/>
                                        </p:tgtEl>
                                        <p:attrNameLst>
                                          <p:attrName>style.visibility</p:attrName>
                                        </p:attrNameLst>
                                      </p:cBhvr>
                                      <p:to>
                                        <p:strVal val="hidden"/>
                                      </p:to>
                                    </p:set>
                                  </p:childTnLst>
                                </p:cTn>
                              </p:par>
                              <p:par>
                                <p:cTn id="29" presetID="10" presetClass="exit" presetSubtype="0" fill="hold" grpId="1" nodeType="withEffect">
                                  <p:stCondLst>
                                    <p:cond delay="1000"/>
                                  </p:stCondLst>
                                  <p:childTnLst>
                                    <p:animEffect transition="out" filter="fade">
                                      <p:cBhvr>
                                        <p:cTn id="30" dur="500"/>
                                        <p:tgtEl>
                                          <p:spTgt spid="21"/>
                                        </p:tgtEl>
                                      </p:cBhvr>
                                    </p:animEffect>
                                    <p:set>
                                      <p:cBhvr>
                                        <p:cTn id="31" dur="1" fill="hold">
                                          <p:stCondLst>
                                            <p:cond delay="499"/>
                                          </p:stCondLst>
                                        </p:cTn>
                                        <p:tgtEl>
                                          <p:spTgt spid="21"/>
                                        </p:tgtEl>
                                        <p:attrNameLst>
                                          <p:attrName>style.visibility</p:attrName>
                                        </p:attrNameLst>
                                      </p:cBhvr>
                                      <p:to>
                                        <p:strVal val="hidden"/>
                                      </p:to>
                                    </p:set>
                                  </p:childTnLst>
                                </p:cTn>
                              </p:par>
                              <p:par>
                                <p:cTn id="32" presetID="10" presetClass="exit" presetSubtype="0" fill="hold" nodeType="withEffect">
                                  <p:stCondLst>
                                    <p:cond delay="100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par>
                                <p:cTn id="35" presetID="10" presetClass="exit" presetSubtype="0" fill="hold" nodeType="withEffect">
                                  <p:stCondLst>
                                    <p:cond delay="1000"/>
                                  </p:stCondLst>
                                  <p:childTnLst>
                                    <p:animEffect transition="out" filter="fade">
                                      <p:cBhvr>
                                        <p:cTn id="36" dur="500"/>
                                        <p:tgtEl>
                                          <p:spTgt spid="26"/>
                                        </p:tgtEl>
                                      </p:cBhvr>
                                    </p:animEffect>
                                    <p:set>
                                      <p:cBhvr>
                                        <p:cTn id="37" dur="1" fill="hold">
                                          <p:stCondLst>
                                            <p:cond delay="499"/>
                                          </p:stCondLst>
                                        </p:cTn>
                                        <p:tgtEl>
                                          <p:spTgt spid="26"/>
                                        </p:tgtEl>
                                        <p:attrNameLst>
                                          <p:attrName>style.visibility</p:attrName>
                                        </p:attrNameLst>
                                      </p:cBhvr>
                                      <p:to>
                                        <p:strVal val="hidden"/>
                                      </p:to>
                                    </p:set>
                                  </p:childTnLst>
                                </p:cTn>
                              </p:par>
                              <p:par>
                                <p:cTn id="38" presetID="10" presetClass="exit" presetSubtype="0" fill="hold" nodeType="withEffect">
                                  <p:stCondLst>
                                    <p:cond delay="1000"/>
                                  </p:stCondLst>
                                  <p:childTnLst>
                                    <p:animEffect transition="out" filter="fade">
                                      <p:cBhvr>
                                        <p:cTn id="39" dur="500"/>
                                        <p:tgtEl>
                                          <p:spTgt spid="16"/>
                                        </p:tgtEl>
                                      </p:cBhvr>
                                    </p:animEffect>
                                    <p:set>
                                      <p:cBhvr>
                                        <p:cTn id="40" dur="1" fill="hold">
                                          <p:stCondLst>
                                            <p:cond delay="499"/>
                                          </p:stCondLst>
                                        </p:cTn>
                                        <p:tgtEl>
                                          <p:spTgt spid="16"/>
                                        </p:tgtEl>
                                        <p:attrNameLst>
                                          <p:attrName>style.visibility</p:attrName>
                                        </p:attrNameLst>
                                      </p:cBhvr>
                                      <p:to>
                                        <p:strVal val="hidden"/>
                                      </p:to>
                                    </p:set>
                                  </p:childTnLst>
                                </p:cTn>
                              </p:par>
                              <p:par>
                                <p:cTn id="41" presetID="10" presetClass="exit" presetSubtype="0" fill="hold" grpId="0" nodeType="withEffect">
                                  <p:stCondLst>
                                    <p:cond delay="1000"/>
                                  </p:stCondLst>
                                  <p:childTnLst>
                                    <p:animEffect transition="out" filter="fade">
                                      <p:cBhvr>
                                        <p:cTn id="42" dur="500"/>
                                        <p:tgtEl>
                                          <p:spTgt spid="6"/>
                                        </p:tgtEl>
                                      </p:cBhvr>
                                    </p:animEffect>
                                    <p:set>
                                      <p:cBhvr>
                                        <p:cTn id="43" dur="1" fill="hold">
                                          <p:stCondLst>
                                            <p:cond delay="499"/>
                                          </p:stCondLst>
                                        </p:cTn>
                                        <p:tgtEl>
                                          <p:spTgt spid="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wipe(left)">
                                      <p:cBhvr>
                                        <p:cTn id="48" dur="500"/>
                                        <p:tgtEl>
                                          <p:spTgt spid="58"/>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7174"/>
                                        </p:tgtEl>
                                        <p:attrNameLst>
                                          <p:attrName>style.visibility</p:attrName>
                                        </p:attrNameLst>
                                      </p:cBhvr>
                                      <p:to>
                                        <p:strVal val="visible"/>
                                      </p:to>
                                    </p:set>
                                    <p:animEffect transition="in" filter="fade">
                                      <p:cBhvr>
                                        <p:cTn id="52" dur="500"/>
                                        <p:tgtEl>
                                          <p:spTgt spid="7174"/>
                                        </p:tgtEl>
                                      </p:cBhvr>
                                    </p:animEffect>
                                  </p:childTnLst>
                                </p:cTn>
                              </p:par>
                            </p:childTnLst>
                          </p:cTn>
                        </p:par>
                        <p:par>
                          <p:cTn id="53" fill="hold">
                            <p:stCondLst>
                              <p:cond delay="1150"/>
                            </p:stCondLst>
                            <p:childTnLst>
                              <p:par>
                                <p:cTn id="54" presetID="22" presetClass="entr" presetSubtype="8" fill="hold" nodeType="afterEffect">
                                  <p:stCondLst>
                                    <p:cond delay="250"/>
                                  </p:stCondLst>
                                  <p:childTnLst>
                                    <p:set>
                                      <p:cBhvr>
                                        <p:cTn id="55" dur="1" fill="hold">
                                          <p:stCondLst>
                                            <p:cond delay="0"/>
                                          </p:stCondLst>
                                        </p:cTn>
                                        <p:tgtEl>
                                          <p:spTgt spid="7179"/>
                                        </p:tgtEl>
                                        <p:attrNameLst>
                                          <p:attrName>style.visibility</p:attrName>
                                        </p:attrNameLst>
                                      </p:cBhvr>
                                      <p:to>
                                        <p:strVal val="visible"/>
                                      </p:to>
                                    </p:set>
                                    <p:animEffect transition="in" filter="wipe(left)">
                                      <p:cBhvr>
                                        <p:cTn id="56" dur="150"/>
                                        <p:tgtEl>
                                          <p:spTgt spid="7179"/>
                                        </p:tgtEl>
                                      </p:cBhvr>
                                    </p:animEffect>
                                  </p:childTnLst>
                                </p:cTn>
                              </p:par>
                            </p:childTnLst>
                          </p:cTn>
                        </p:par>
                        <p:par>
                          <p:cTn id="57" fill="hold">
                            <p:stCondLst>
                              <p:cond delay="1550"/>
                            </p:stCondLst>
                            <p:childTnLst>
                              <p:par>
                                <p:cTn id="58" presetID="22" presetClass="entr" presetSubtype="8" fill="hold" nodeType="afterEffect">
                                  <p:stCondLst>
                                    <p:cond delay="0"/>
                                  </p:stCondLst>
                                  <p:childTnLst>
                                    <p:set>
                                      <p:cBhvr>
                                        <p:cTn id="59" dur="1" fill="hold">
                                          <p:stCondLst>
                                            <p:cond delay="0"/>
                                          </p:stCondLst>
                                        </p:cTn>
                                        <p:tgtEl>
                                          <p:spTgt spid="7177"/>
                                        </p:tgtEl>
                                        <p:attrNameLst>
                                          <p:attrName>style.visibility</p:attrName>
                                        </p:attrNameLst>
                                      </p:cBhvr>
                                      <p:to>
                                        <p:strVal val="visible"/>
                                      </p:to>
                                    </p:set>
                                    <p:animEffect transition="in" filter="wipe(left)">
                                      <p:cBhvr>
                                        <p:cTn id="60" dur="250"/>
                                        <p:tgtEl>
                                          <p:spTgt spid="7177"/>
                                        </p:tgtEl>
                                      </p:cBhvr>
                                    </p:animEffect>
                                  </p:childTnLst>
                                </p:cTn>
                              </p:par>
                            </p:childTnLst>
                          </p:cTn>
                        </p:par>
                        <p:par>
                          <p:cTn id="61" fill="hold">
                            <p:stCondLst>
                              <p:cond delay="1800"/>
                            </p:stCondLst>
                            <p:childTnLst>
                              <p:par>
                                <p:cTn id="62" presetID="22" presetClass="entr" presetSubtype="2" fill="hold" grpId="0" nodeType="after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wipe(right)">
                                      <p:cBhvr>
                                        <p:cTn id="64" dur="150"/>
                                        <p:tgtEl>
                                          <p:spTgt spid="75"/>
                                        </p:tgtEl>
                                      </p:cBhvr>
                                    </p:animEffect>
                                  </p:childTnLst>
                                </p:cTn>
                              </p:par>
                            </p:childTnLst>
                          </p:cTn>
                        </p:par>
                        <p:par>
                          <p:cTn id="65" fill="hold">
                            <p:stCondLst>
                              <p:cond delay="1950"/>
                            </p:stCondLst>
                            <p:childTnLst>
                              <p:par>
                                <p:cTn id="66" presetID="22" presetClass="entr" presetSubtype="8" fill="hold" grpId="0" nodeType="afterEffect">
                                  <p:stCondLst>
                                    <p:cond delay="0"/>
                                  </p:stCondLst>
                                  <p:childTnLst>
                                    <p:set>
                                      <p:cBhvr>
                                        <p:cTn id="67" dur="1" fill="hold">
                                          <p:stCondLst>
                                            <p:cond delay="0"/>
                                          </p:stCondLst>
                                        </p:cTn>
                                        <p:tgtEl>
                                          <p:spTgt spid="7181"/>
                                        </p:tgtEl>
                                        <p:attrNameLst>
                                          <p:attrName>style.visibility</p:attrName>
                                        </p:attrNameLst>
                                      </p:cBhvr>
                                      <p:to>
                                        <p:strVal val="visible"/>
                                      </p:to>
                                    </p:set>
                                    <p:animEffect transition="in" filter="wipe(left)">
                                      <p:cBhvr>
                                        <p:cTn id="68" dur="150"/>
                                        <p:tgtEl>
                                          <p:spTgt spid="7181"/>
                                        </p:tgtEl>
                                      </p:cBhvr>
                                    </p:animEffect>
                                  </p:childTnLst>
                                </p:cTn>
                              </p:par>
                            </p:childTnLst>
                          </p:cTn>
                        </p:par>
                        <p:par>
                          <p:cTn id="69" fill="hold">
                            <p:stCondLst>
                              <p:cond delay="2100"/>
                            </p:stCondLst>
                            <p:childTnLst>
                              <p:par>
                                <p:cTn id="70" presetID="22" presetClass="entr" presetSubtype="2" fill="hold" grpId="0" nodeType="afterEffect">
                                  <p:stCondLst>
                                    <p:cond delay="0"/>
                                  </p:stCondLst>
                                  <p:childTnLst>
                                    <p:set>
                                      <p:cBhvr>
                                        <p:cTn id="71" dur="1" fill="hold">
                                          <p:stCondLst>
                                            <p:cond delay="0"/>
                                          </p:stCondLst>
                                        </p:cTn>
                                        <p:tgtEl>
                                          <p:spTgt spid="76"/>
                                        </p:tgtEl>
                                        <p:attrNameLst>
                                          <p:attrName>style.visibility</p:attrName>
                                        </p:attrNameLst>
                                      </p:cBhvr>
                                      <p:to>
                                        <p:strVal val="visible"/>
                                      </p:to>
                                    </p:set>
                                    <p:animEffect transition="in" filter="wipe(right)">
                                      <p:cBhvr>
                                        <p:cTn id="72" dur="150"/>
                                        <p:tgtEl>
                                          <p:spTgt spid="76"/>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nodeType="clickEffect">
                                  <p:stCondLst>
                                    <p:cond delay="0"/>
                                  </p:stCondLst>
                                  <p:childTnLst>
                                    <p:set>
                                      <p:cBhvr>
                                        <p:cTn id="76" dur="1" fill="hold">
                                          <p:stCondLst>
                                            <p:cond delay="0"/>
                                          </p:stCondLst>
                                        </p:cTn>
                                        <p:tgtEl>
                                          <p:spTgt spid="59"/>
                                        </p:tgtEl>
                                        <p:attrNameLst>
                                          <p:attrName>style.visibility</p:attrName>
                                        </p:attrNameLst>
                                      </p:cBhvr>
                                      <p:to>
                                        <p:strVal val="visible"/>
                                      </p:to>
                                    </p:set>
                                    <p:anim calcmode="lin" valueType="num">
                                      <p:cBhvr additive="base">
                                        <p:cTn id="77" dur="250" fill="hold"/>
                                        <p:tgtEl>
                                          <p:spTgt spid="59"/>
                                        </p:tgtEl>
                                        <p:attrNameLst>
                                          <p:attrName>ppt_x</p:attrName>
                                        </p:attrNameLst>
                                      </p:cBhvr>
                                      <p:tavLst>
                                        <p:tav tm="0">
                                          <p:val>
                                            <p:strVal val="0-#ppt_w/2"/>
                                          </p:val>
                                        </p:tav>
                                        <p:tav tm="100000">
                                          <p:val>
                                            <p:strVal val="#ppt_x"/>
                                          </p:val>
                                        </p:tav>
                                      </p:tavLst>
                                    </p:anim>
                                    <p:anim calcmode="lin" valueType="num">
                                      <p:cBhvr additive="base">
                                        <p:cTn id="78" dur="250" fill="hold"/>
                                        <p:tgtEl>
                                          <p:spTgt spid="59"/>
                                        </p:tgtEl>
                                        <p:attrNameLst>
                                          <p:attrName>ppt_y</p:attrName>
                                        </p:attrNameLst>
                                      </p:cBhvr>
                                      <p:tavLst>
                                        <p:tav tm="0">
                                          <p:val>
                                            <p:strVal val="#ppt_y"/>
                                          </p:val>
                                        </p:tav>
                                        <p:tav tm="100000">
                                          <p:val>
                                            <p:strVal val="#ppt_y"/>
                                          </p:val>
                                        </p:tav>
                                      </p:tavLst>
                                    </p:anim>
                                  </p:childTnLst>
                                </p:cTn>
                              </p:par>
                            </p:childTnLst>
                          </p:cTn>
                        </p:par>
                        <p:par>
                          <p:cTn id="79" fill="hold">
                            <p:stCondLst>
                              <p:cond delay="250"/>
                            </p:stCondLst>
                            <p:childTnLst>
                              <p:par>
                                <p:cTn id="80" presetID="22" presetClass="entr" presetSubtype="8" fill="hold" nodeType="afterEffect">
                                  <p:stCondLst>
                                    <p:cond delay="0"/>
                                  </p:stCondLst>
                                  <p:childTnLst>
                                    <p:set>
                                      <p:cBhvr>
                                        <p:cTn id="81" dur="1" fill="hold">
                                          <p:stCondLst>
                                            <p:cond delay="0"/>
                                          </p:stCondLst>
                                        </p:cTn>
                                        <p:tgtEl>
                                          <p:spTgt spid="67"/>
                                        </p:tgtEl>
                                        <p:attrNameLst>
                                          <p:attrName>style.visibility</p:attrName>
                                        </p:attrNameLst>
                                      </p:cBhvr>
                                      <p:to>
                                        <p:strVal val="visible"/>
                                      </p:to>
                                    </p:set>
                                    <p:animEffect transition="in" filter="wipe(left)">
                                      <p:cBhvr>
                                        <p:cTn id="82" dur="1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49" grpId="0" animBg="1"/>
      <p:bldP spid="49" grpId="1" animBg="1"/>
      <p:bldP spid="21" grpId="0" animBg="1"/>
      <p:bldP spid="21" grpId="1" animBg="1"/>
      <p:bldP spid="44" grpId="0"/>
      <p:bldP spid="6" grpId="0" animBg="1"/>
      <p:bldP spid="7181" grpId="0" animBg="1"/>
      <p:bldP spid="75" grpId="0" animBg="1"/>
      <p:bldP spid="7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3516" y="876072"/>
            <a:ext cx="1993051" cy="1178814"/>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effectLst>
            <a:glow rad="203200">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kern="0" dirty="0">
                <a:solidFill>
                  <a:srgbClr val="000000"/>
                </a:solidFill>
                <a:latin typeface="Calibri" panose="020F0502020204030204" pitchFamily="34" charset="0"/>
                <a:sym typeface="Arial"/>
              </a:rPr>
              <a:t>Experience Tracking</a:t>
            </a:r>
          </a:p>
          <a:p>
            <a:pPr algn="ctr"/>
            <a:r>
              <a:rPr lang="en-US" sz="2000" kern="0" dirty="0" err="1">
                <a:solidFill>
                  <a:srgbClr val="000000"/>
                </a:solidFill>
                <a:latin typeface="Calibri" panose="020F0502020204030204" pitchFamily="34" charset="0"/>
                <a:sym typeface="Arial"/>
              </a:rPr>
              <a:t>xAPI</a:t>
            </a:r>
            <a:r>
              <a:rPr lang="en-US" sz="2000" kern="0" dirty="0">
                <a:solidFill>
                  <a:srgbClr val="000000"/>
                </a:solidFill>
                <a:latin typeface="Calibri" panose="020F0502020204030204" pitchFamily="34" charset="0"/>
                <a:sym typeface="Arial"/>
              </a:rPr>
              <a:t> </a:t>
            </a:r>
          </a:p>
        </p:txBody>
      </p:sp>
      <p:sp>
        <p:nvSpPr>
          <p:cNvPr id="4" name="Rectangle 3"/>
          <p:cNvSpPr/>
          <p:nvPr/>
        </p:nvSpPr>
        <p:spPr>
          <a:xfrm>
            <a:off x="1455549" y="2461423"/>
            <a:ext cx="1828715" cy="1178814"/>
          </a:xfrm>
          <a:prstGeom prst="rect">
            <a:avLst/>
          </a:prstGeom>
          <a:solidFill>
            <a:schemeClr val="bg1">
              <a:lumMod val="95000"/>
            </a:schemeClr>
          </a:solidFill>
          <a:ln w="539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kern="0" dirty="0">
                <a:solidFill>
                  <a:srgbClr val="000000"/>
                </a:solidFill>
                <a:latin typeface="Calibri" panose="020F0502020204030204" pitchFamily="34" charset="0"/>
                <a:sym typeface="Arial"/>
              </a:rPr>
              <a:t>Learner Profile</a:t>
            </a:r>
          </a:p>
        </p:txBody>
      </p:sp>
      <p:sp>
        <p:nvSpPr>
          <p:cNvPr id="5" name="Rectangle 4"/>
          <p:cNvSpPr/>
          <p:nvPr/>
        </p:nvSpPr>
        <p:spPr>
          <a:xfrm>
            <a:off x="3391029" y="2461423"/>
            <a:ext cx="1828715" cy="1178814"/>
          </a:xfrm>
          <a:prstGeom prst="rect">
            <a:avLst/>
          </a:prstGeom>
          <a:solidFill>
            <a:schemeClr val="bg1">
              <a:lumMod val="95000"/>
            </a:schemeClr>
          </a:solidFill>
          <a:ln w="539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kern="0" dirty="0">
                <a:solidFill>
                  <a:srgbClr val="000000"/>
                </a:solidFill>
                <a:latin typeface="Calibri" panose="020F0502020204030204" pitchFamily="34" charset="0"/>
                <a:sym typeface="Arial"/>
              </a:rPr>
              <a:t>Competency Infrastructure</a:t>
            </a:r>
          </a:p>
        </p:txBody>
      </p:sp>
      <p:sp>
        <p:nvSpPr>
          <p:cNvPr id="6" name="Rectangle 5"/>
          <p:cNvSpPr/>
          <p:nvPr/>
        </p:nvSpPr>
        <p:spPr>
          <a:xfrm>
            <a:off x="5353600" y="2461423"/>
            <a:ext cx="1828715" cy="1178814"/>
          </a:xfrm>
          <a:prstGeom prst="rect">
            <a:avLst/>
          </a:prstGeom>
          <a:solidFill>
            <a:schemeClr val="bg1">
              <a:lumMod val="95000"/>
            </a:schemeClr>
          </a:solidFill>
          <a:ln w="539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kern="0" dirty="0">
                <a:solidFill>
                  <a:srgbClr val="000000"/>
                </a:solidFill>
                <a:latin typeface="Calibri" panose="020F0502020204030204" pitchFamily="34" charset="0"/>
                <a:sym typeface="Arial"/>
              </a:rPr>
              <a:t>Content Brokering</a:t>
            </a:r>
          </a:p>
        </p:txBody>
      </p:sp>
      <p:sp>
        <p:nvSpPr>
          <p:cNvPr id="8" name="Freeform 7"/>
          <p:cNvSpPr/>
          <p:nvPr/>
        </p:nvSpPr>
        <p:spPr>
          <a:xfrm>
            <a:off x="752840" y="3910410"/>
            <a:ext cx="7917083" cy="140729"/>
          </a:xfrm>
          <a:custGeom>
            <a:avLst/>
            <a:gdLst>
              <a:gd name="connsiteX0" fmla="*/ 0 w 7917083"/>
              <a:gd name="connsiteY0" fmla="*/ 140729 h 140729"/>
              <a:gd name="connsiteX1" fmla="*/ 7917083 w 7917083"/>
              <a:gd name="connsiteY1" fmla="*/ 71281 h 140729"/>
            </a:gdLst>
            <a:ahLst/>
            <a:cxnLst>
              <a:cxn ang="0">
                <a:pos x="connsiteX0" y="connsiteY0"/>
              </a:cxn>
              <a:cxn ang="0">
                <a:pos x="connsiteX1" y="connsiteY1"/>
              </a:cxn>
            </a:cxnLst>
            <a:rect l="l" t="t" r="r" b="b"/>
            <a:pathLst>
              <a:path w="7917083" h="140729">
                <a:moveTo>
                  <a:pt x="0" y="140729"/>
                </a:moveTo>
                <a:cubicBezTo>
                  <a:pt x="3227407" y="32698"/>
                  <a:pt x="6454815" y="-75332"/>
                  <a:pt x="7917083" y="71281"/>
                </a:cubicBezTo>
              </a:path>
            </a:pathLst>
          </a:custGeom>
          <a:noFill/>
          <a:ln w="571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pic>
        <p:nvPicPr>
          <p:cNvPr id="10" name="Picture 9"/>
          <p:cNvPicPr>
            <a:picLocks noChangeAspect="1"/>
          </p:cNvPicPr>
          <p:nvPr/>
        </p:nvPicPr>
        <p:blipFill>
          <a:blip r:embed="rId3"/>
          <a:stretch>
            <a:fillRect/>
          </a:stretch>
        </p:blipFill>
        <p:spPr>
          <a:xfrm>
            <a:off x="-115916" y="1891038"/>
            <a:ext cx="1737511" cy="2566638"/>
          </a:xfrm>
          <a:prstGeom prst="rect">
            <a:avLst/>
          </a:prstGeom>
        </p:spPr>
      </p:pic>
      <p:pic>
        <p:nvPicPr>
          <p:cNvPr id="11" name="Picture 10"/>
          <p:cNvPicPr>
            <a:picLocks noChangeAspect="1"/>
          </p:cNvPicPr>
          <p:nvPr/>
        </p:nvPicPr>
        <p:blipFill>
          <a:blip r:embed="rId3"/>
          <a:stretch>
            <a:fillRect/>
          </a:stretch>
        </p:blipFill>
        <p:spPr>
          <a:xfrm rot="5400000">
            <a:off x="-266387" y="1702947"/>
            <a:ext cx="1737511" cy="2566638"/>
          </a:xfrm>
          <a:prstGeom prst="rect">
            <a:avLst/>
          </a:prstGeom>
        </p:spPr>
      </p:pic>
      <p:pic>
        <p:nvPicPr>
          <p:cNvPr id="13" name="Picture 12"/>
          <p:cNvPicPr>
            <a:picLocks noChangeAspect="1"/>
          </p:cNvPicPr>
          <p:nvPr/>
        </p:nvPicPr>
        <p:blipFill>
          <a:blip r:embed="rId4"/>
          <a:stretch>
            <a:fillRect/>
          </a:stretch>
        </p:blipFill>
        <p:spPr>
          <a:xfrm rot="21371134">
            <a:off x="-72963" y="4314766"/>
            <a:ext cx="9370364" cy="1603387"/>
          </a:xfrm>
          <a:prstGeom prst="rect">
            <a:avLst/>
          </a:prstGeom>
        </p:spPr>
      </p:pic>
      <p:sp>
        <p:nvSpPr>
          <p:cNvPr id="21" name="Rectangle 20"/>
          <p:cNvSpPr/>
          <p:nvPr/>
        </p:nvSpPr>
        <p:spPr>
          <a:xfrm>
            <a:off x="7406228" y="2461423"/>
            <a:ext cx="1460961" cy="1178814"/>
          </a:xfrm>
          <a:prstGeom prst="rect">
            <a:avLst/>
          </a:prstGeom>
          <a:solidFill>
            <a:schemeClr val="bg1">
              <a:lumMod val="65000"/>
            </a:schemeClr>
          </a:solidFill>
          <a:ln w="539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kern="0" dirty="0">
                <a:solidFill>
                  <a:srgbClr val="000000"/>
                </a:solidFill>
                <a:latin typeface="Calibri" panose="020F0502020204030204" pitchFamily="34" charset="0"/>
                <a:sym typeface="Arial"/>
              </a:rPr>
              <a:t>New Tech &amp; Methods</a:t>
            </a:r>
          </a:p>
        </p:txBody>
      </p:sp>
      <p:grpSp>
        <p:nvGrpSpPr>
          <p:cNvPr id="7" name="Group 6"/>
          <p:cNvGrpSpPr/>
          <p:nvPr/>
        </p:nvGrpSpPr>
        <p:grpSpPr>
          <a:xfrm>
            <a:off x="4340468" y="421930"/>
            <a:ext cx="4967092" cy="2008433"/>
            <a:chOff x="6707022" y="-1136080"/>
            <a:chExt cx="4967092" cy="2008433"/>
          </a:xfrm>
        </p:grpSpPr>
        <p:pic>
          <p:nvPicPr>
            <p:cNvPr id="8194" name="Picture 2"/>
            <p:cNvPicPr>
              <a:picLocks noChangeAspect="1" noChangeArrowheads="1"/>
            </p:cNvPicPr>
            <p:nvPr/>
          </p:nvPicPr>
          <p:blipFill>
            <a:blip r:embed="rId5" cstate="screen">
              <a:extLst>
                <a:ext uri="{28A0092B-C50C-407E-A947-70E740481C1C}">
                  <a14:useLocalDpi xmlns:a14="http://schemas.microsoft.com/office/drawing/2010/main" xmlns=""/>
                </a:ext>
              </a:extLst>
            </a:blip>
            <a:srcRect/>
            <a:stretch>
              <a:fillRect/>
            </a:stretch>
          </p:blipFill>
          <p:spPr bwMode="auto">
            <a:xfrm rot="875243">
              <a:off x="6707022" y="-1136080"/>
              <a:ext cx="4967092" cy="20084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8" name="Picture 17"/>
            <p:cNvPicPr>
              <a:picLocks noChangeAspect="1"/>
            </p:cNvPicPr>
            <p:nvPr/>
          </p:nvPicPr>
          <p:blipFill rotWithShape="1">
            <a:blip r:embed="rId6" cstate="screen">
              <a:extLst>
                <a:ext uri="{28A0092B-C50C-407E-A947-70E740481C1C}">
                  <a14:useLocalDpi xmlns:a14="http://schemas.microsoft.com/office/drawing/2010/main" xmlns=""/>
                </a:ext>
              </a:extLst>
            </a:blip>
            <a:srcRect l="42158" t="18961" r="34205" b="43783"/>
            <a:stretch/>
          </p:blipFill>
          <p:spPr>
            <a:xfrm rot="1009910">
              <a:off x="8213852" y="115977"/>
              <a:ext cx="899572" cy="665922"/>
            </a:xfrm>
            <a:prstGeom prst="rect">
              <a:avLst/>
            </a:prstGeom>
          </p:spPr>
        </p:pic>
      </p:grpSp>
    </p:spTree>
    <p:extLst>
      <p:ext uri="{BB962C8B-B14F-4D97-AF65-F5344CB8AC3E}">
        <p14:creationId xmlns:p14="http://schemas.microsoft.com/office/powerpoint/2010/main" xmlns="" val="19103634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250"/>
                                        <p:tgtEl>
                                          <p:spTgt spid="10"/>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000"/>
                            </p:stCondLst>
                            <p:childTnLst>
                              <p:par>
                                <p:cTn id="25" presetID="22" presetClass="entr" presetSubtype="4"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25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xit" presetSubtype="0" fill="hold" nodeType="with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250"/>
                                        <p:tgtEl>
                                          <p:spTgt spid="8"/>
                                        </p:tgtEl>
                                      </p:cBhvr>
                                    </p:animEffect>
                                  </p:childTnLst>
                                </p:cTn>
                              </p:par>
                            </p:childTnLst>
                          </p:cTn>
                        </p:par>
                        <p:par>
                          <p:cTn id="40" fill="hold">
                            <p:stCondLst>
                              <p:cond delay="750"/>
                            </p:stCondLst>
                            <p:childTnLst>
                              <p:par>
                                <p:cTn id="41" presetID="22" presetClass="entr" presetSubtype="8"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4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a:off x="2652414" y="3864896"/>
            <a:ext cx="1356360" cy="1356360"/>
          </a:xfrm>
          <a:prstGeom prst="ellipse">
            <a:avLst/>
          </a:prstGeom>
          <a:solidFill>
            <a:srgbClr val="00B0F0"/>
          </a:solidFill>
          <a:ln>
            <a:noFill/>
          </a:ln>
          <a:effectLst>
            <a:glow rad="127000">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Oval 16"/>
          <p:cNvSpPr/>
          <p:nvPr/>
        </p:nvSpPr>
        <p:spPr>
          <a:xfrm>
            <a:off x="1688386" y="2058178"/>
            <a:ext cx="1356360" cy="1356360"/>
          </a:xfrm>
          <a:prstGeom prst="ellipse">
            <a:avLst/>
          </a:prstGeom>
          <a:solidFill>
            <a:srgbClr val="00B0F0"/>
          </a:solidFill>
          <a:ln>
            <a:noFill/>
          </a:ln>
          <a:effectLst>
            <a:glow rad="127000">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Oval 15"/>
          <p:cNvSpPr/>
          <p:nvPr/>
        </p:nvSpPr>
        <p:spPr>
          <a:xfrm>
            <a:off x="2560320" y="309299"/>
            <a:ext cx="1356360" cy="1356360"/>
          </a:xfrm>
          <a:prstGeom prst="ellipse">
            <a:avLst/>
          </a:prstGeom>
          <a:solidFill>
            <a:srgbClr val="00B0F0"/>
          </a:solidFill>
          <a:ln>
            <a:noFill/>
          </a:ln>
          <a:effectLst>
            <a:glow rad="127000">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5" name="Oval 14"/>
          <p:cNvSpPr/>
          <p:nvPr/>
        </p:nvSpPr>
        <p:spPr>
          <a:xfrm>
            <a:off x="5151120" y="309299"/>
            <a:ext cx="1356360" cy="1356360"/>
          </a:xfrm>
          <a:prstGeom prst="ellipse">
            <a:avLst/>
          </a:prstGeom>
          <a:solidFill>
            <a:srgbClr val="00B0F0"/>
          </a:solidFill>
          <a:ln>
            <a:noFill/>
          </a:ln>
          <a:effectLst>
            <a:glow rad="127000">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4" name="Oval 13"/>
          <p:cNvSpPr/>
          <p:nvPr/>
        </p:nvSpPr>
        <p:spPr>
          <a:xfrm>
            <a:off x="6065520" y="2072799"/>
            <a:ext cx="1356360" cy="1356360"/>
          </a:xfrm>
          <a:prstGeom prst="ellipse">
            <a:avLst/>
          </a:prstGeom>
          <a:solidFill>
            <a:srgbClr val="00B0F0"/>
          </a:solidFill>
          <a:ln>
            <a:noFill/>
          </a:ln>
          <a:effectLst>
            <a:glow rad="127000">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3" name="Oval 2"/>
          <p:cNvSpPr/>
          <p:nvPr/>
        </p:nvSpPr>
        <p:spPr>
          <a:xfrm>
            <a:off x="5090160" y="3851539"/>
            <a:ext cx="1356360" cy="1356360"/>
          </a:xfrm>
          <a:prstGeom prst="ellipse">
            <a:avLst/>
          </a:prstGeom>
          <a:solidFill>
            <a:srgbClr val="00B0F0"/>
          </a:solidFill>
          <a:ln>
            <a:noFill/>
          </a:ln>
          <a:effectLst>
            <a:glow rad="127000">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pic>
        <p:nvPicPr>
          <p:cNvPr id="13" name="Picture 12"/>
          <p:cNvPicPr>
            <a:picLocks noChangeAspect="1"/>
          </p:cNvPicPr>
          <p:nvPr/>
        </p:nvPicPr>
        <p:blipFill>
          <a:blip r:embed="rId3"/>
          <a:stretch>
            <a:fillRect/>
          </a:stretch>
        </p:blipFill>
        <p:spPr>
          <a:xfrm rot="21371134">
            <a:off x="-72963" y="4314766"/>
            <a:ext cx="9370364" cy="1603387"/>
          </a:xfrm>
          <a:prstGeom prst="rect">
            <a:avLst/>
          </a:prstGeom>
        </p:spPr>
      </p:pic>
      <p:pic>
        <p:nvPicPr>
          <p:cNvPr id="12" name="Shape 154"/>
          <p:cNvPicPr preferRelativeResize="0"/>
          <p:nvPr/>
        </p:nvPicPr>
        <p:blipFill rotWithShape="1">
          <a:blip r:embed="rId4" cstate="screen">
            <a:alphaModFix/>
            <a:extLst>
              <a:ext uri="{28A0092B-C50C-407E-A947-70E740481C1C}">
                <a14:useLocalDpi xmlns:a14="http://schemas.microsoft.com/office/drawing/2010/main" xmlns=""/>
              </a:ext>
            </a:extLst>
          </a:blip>
          <a:srcRect/>
          <a:stretch/>
        </p:blipFill>
        <p:spPr>
          <a:xfrm>
            <a:off x="1532732" y="175260"/>
            <a:ext cx="6078537" cy="5151438"/>
          </a:xfrm>
          <a:prstGeom prst="rect">
            <a:avLst/>
          </a:prstGeom>
          <a:noFill/>
          <a:ln>
            <a:noFill/>
          </a:ln>
        </p:spPr>
      </p:pic>
      <p:pic>
        <p:nvPicPr>
          <p:cNvPr id="9218" name="Picture 2" descr="https://static.dvidshub.net/media/thumbs/photos/1404/1222546/1000w_q75.jpg"/>
          <p:cNvPicPr>
            <a:picLocks noChangeAspect="1" noChangeArrowheads="1"/>
          </p:cNvPicPr>
          <p:nvPr/>
        </p:nvPicPr>
        <p:blipFill rotWithShape="1">
          <a:blip r:embed="rId5" cstate="screen">
            <a:extLst>
              <a:ext uri="{28A0092B-C50C-407E-A947-70E740481C1C}">
                <a14:useLocalDpi xmlns:a14="http://schemas.microsoft.com/office/drawing/2010/main" xmlns=""/>
              </a:ext>
            </a:extLst>
          </a:blip>
          <a:srcRect/>
          <a:stretch/>
        </p:blipFill>
        <p:spPr bwMode="auto">
          <a:xfrm>
            <a:off x="3235077" y="1470646"/>
            <a:ext cx="2590184" cy="2590184"/>
          </a:xfrm>
          <a:prstGeom prst="ellipse">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2306809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fill="hold" nodeType="withEffect" p14:presetBounceEnd="50000">
                                      <p:stCondLst>
                                        <p:cond delay="0"/>
                                      </p:stCondLst>
                                      <p:childTnLst>
                                        <p:animMotion origin="layout" path="M -2.77778E-7 -4.81481E-6 L -2.77778E-7 0.19838 " pathEditMode="relative" rAng="0" ptsTypes="AA" p14:bounceEnd="50000">
                                          <p:cBhvr>
                                            <p:cTn id="6" dur="750" fill="hold"/>
                                            <p:tgtEl>
                                              <p:spTgt spid="13"/>
                                            </p:tgtEl>
                                            <p:attrNameLst>
                                              <p:attrName>ppt_x</p:attrName>
                                              <p:attrName>ppt_y</p:attrName>
                                            </p:attrNameLst>
                                          </p:cBhvr>
                                          <p:rCtr x="0" y="9907"/>
                                        </p:animMotion>
                                      </p:childTnLst>
                                    </p:cTn>
                                  </p:par>
                                  <p:par>
                                    <p:cTn id="7" presetID="10" presetClass="entr" presetSubtype="0" fill="hold" nodeType="withEffect">
                                      <p:stCondLst>
                                        <p:cond delay="500"/>
                                      </p:stCondLst>
                                      <p:childTnLst>
                                        <p:set>
                                          <p:cBhvr>
                                            <p:cTn id="8" dur="1" fill="hold">
                                              <p:stCondLst>
                                                <p:cond delay="0"/>
                                              </p:stCondLst>
                                            </p:cTn>
                                            <p:tgtEl>
                                              <p:spTgt spid="12"/>
                                            </p:tgtEl>
                                            <p:attrNameLst>
                                              <p:attrName>style.visibility</p:attrName>
                                            </p:attrNameLst>
                                          </p:cBhvr>
                                          <p:to>
                                            <p:strVal val="visible"/>
                                          </p:to>
                                        </p:set>
                                        <p:animEffect transition="in" filter="fade">
                                          <p:cBhvr>
                                            <p:cTn id="9" dur="500"/>
                                            <p:tgtEl>
                                              <p:spTgt spid="12"/>
                                            </p:tgtEl>
                                          </p:cBhvr>
                                        </p:animEffect>
                                      </p:childTnLst>
                                    </p:cTn>
                                  </p:par>
                                </p:childTnLst>
                              </p:cTn>
                            </p:par>
                            <p:par>
                              <p:cTn id="10" fill="hold">
                                <p:stCondLst>
                                  <p:cond delay="1000"/>
                                </p:stCondLst>
                                <p:childTnLst>
                                  <p:par>
                                    <p:cTn id="11" presetID="6" presetClass="entr" presetSubtype="32"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out)">
                                          <p:cBhvr>
                                            <p:cTn id="13" dur="250"/>
                                            <p:tgtEl>
                                              <p:spTgt spid="3"/>
                                            </p:tgtEl>
                                          </p:cBhvr>
                                        </p:animEffect>
                                      </p:childTnLst>
                                    </p:cTn>
                                  </p:par>
                                </p:childTnLst>
                              </p:cTn>
                            </p:par>
                            <p:par>
                              <p:cTn id="14" fill="hold">
                                <p:stCondLst>
                                  <p:cond delay="1250"/>
                                </p:stCondLst>
                                <p:childTnLst>
                                  <p:par>
                                    <p:cTn id="15" presetID="6" presetClass="entr" presetSubtype="32"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ircle(out)">
                                          <p:cBhvr>
                                            <p:cTn id="17" dur="250"/>
                                            <p:tgtEl>
                                              <p:spTgt spid="14"/>
                                            </p:tgtEl>
                                          </p:cBhvr>
                                        </p:animEffect>
                                      </p:childTnLst>
                                    </p:cTn>
                                  </p:par>
                                </p:childTnLst>
                              </p:cTn>
                            </p:par>
                            <p:par>
                              <p:cTn id="18" fill="hold">
                                <p:stCondLst>
                                  <p:cond delay="1500"/>
                                </p:stCondLst>
                                <p:childTnLst>
                                  <p:par>
                                    <p:cTn id="19" presetID="6" presetClass="entr" presetSubtype="32"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circle(out)">
                                          <p:cBhvr>
                                            <p:cTn id="21" dur="250"/>
                                            <p:tgtEl>
                                              <p:spTgt spid="15"/>
                                            </p:tgtEl>
                                          </p:cBhvr>
                                        </p:animEffect>
                                      </p:childTnLst>
                                    </p:cTn>
                                  </p:par>
                                </p:childTnLst>
                              </p:cTn>
                            </p:par>
                            <p:par>
                              <p:cTn id="22" fill="hold">
                                <p:stCondLst>
                                  <p:cond delay="1750"/>
                                </p:stCondLst>
                                <p:childTnLst>
                                  <p:par>
                                    <p:cTn id="23" presetID="6" presetClass="entr" presetSubtype="32"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circle(out)">
                                          <p:cBhvr>
                                            <p:cTn id="25" dur="250"/>
                                            <p:tgtEl>
                                              <p:spTgt spid="16"/>
                                            </p:tgtEl>
                                          </p:cBhvr>
                                        </p:animEffect>
                                      </p:childTnLst>
                                    </p:cTn>
                                  </p:par>
                                </p:childTnLst>
                              </p:cTn>
                            </p:par>
                            <p:par>
                              <p:cTn id="26" fill="hold">
                                <p:stCondLst>
                                  <p:cond delay="2000"/>
                                </p:stCondLst>
                                <p:childTnLst>
                                  <p:par>
                                    <p:cTn id="27" presetID="6" presetClass="entr" presetSubtype="32"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circle(out)">
                                          <p:cBhvr>
                                            <p:cTn id="29" dur="250"/>
                                            <p:tgtEl>
                                              <p:spTgt spid="17"/>
                                            </p:tgtEl>
                                          </p:cBhvr>
                                        </p:animEffect>
                                      </p:childTnLst>
                                    </p:cTn>
                                  </p:par>
                                </p:childTnLst>
                              </p:cTn>
                            </p:par>
                            <p:par>
                              <p:cTn id="30" fill="hold">
                                <p:stCondLst>
                                  <p:cond delay="2250"/>
                                </p:stCondLst>
                                <p:childTnLst>
                                  <p:par>
                                    <p:cTn id="31" presetID="6" presetClass="entr" presetSubtype="32"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circle(out)">
                                          <p:cBhvr>
                                            <p:cTn id="33" dur="25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32" fill="hold" nodeType="clickEffect">
                                      <p:stCondLst>
                                        <p:cond delay="0"/>
                                      </p:stCondLst>
                                      <p:childTnLst>
                                        <p:set>
                                          <p:cBhvr>
                                            <p:cTn id="37" dur="1" fill="hold">
                                              <p:stCondLst>
                                                <p:cond delay="0"/>
                                              </p:stCondLst>
                                            </p:cTn>
                                            <p:tgtEl>
                                              <p:spTgt spid="9218"/>
                                            </p:tgtEl>
                                            <p:attrNameLst>
                                              <p:attrName>style.visibility</p:attrName>
                                            </p:attrNameLst>
                                          </p:cBhvr>
                                          <p:to>
                                            <p:strVal val="visible"/>
                                          </p:to>
                                        </p:set>
                                        <p:animEffect transition="in" filter="circle(out)">
                                          <p:cBhvr>
                                            <p:cTn id="38" dur="25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16" grpId="0" animBg="1"/>
          <p:bldP spid="15" grpId="0" animBg="1"/>
          <p:bldP spid="14" grpId="0" animBg="1"/>
          <p:bldP spid="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fill="hold" nodeType="withEffect">
                                      <p:stCondLst>
                                        <p:cond delay="0"/>
                                      </p:stCondLst>
                                      <p:childTnLst>
                                        <p:animMotion origin="layout" path="M -2.77778E-7 -4.81481E-6 L -2.77778E-7 0.19838 " pathEditMode="relative" rAng="0" ptsTypes="AA">
                                          <p:cBhvr>
                                            <p:cTn id="6" dur="750" fill="hold"/>
                                            <p:tgtEl>
                                              <p:spTgt spid="13"/>
                                            </p:tgtEl>
                                            <p:attrNameLst>
                                              <p:attrName>ppt_x</p:attrName>
                                              <p:attrName>ppt_y</p:attrName>
                                            </p:attrNameLst>
                                          </p:cBhvr>
                                          <p:rCtr x="0" y="9907"/>
                                        </p:animMotion>
                                      </p:childTnLst>
                                    </p:cTn>
                                  </p:par>
                                  <p:par>
                                    <p:cTn id="7" presetID="10" presetClass="entr" presetSubtype="0" fill="hold" nodeType="withEffect">
                                      <p:stCondLst>
                                        <p:cond delay="500"/>
                                      </p:stCondLst>
                                      <p:childTnLst>
                                        <p:set>
                                          <p:cBhvr>
                                            <p:cTn id="8" dur="1" fill="hold">
                                              <p:stCondLst>
                                                <p:cond delay="0"/>
                                              </p:stCondLst>
                                            </p:cTn>
                                            <p:tgtEl>
                                              <p:spTgt spid="12"/>
                                            </p:tgtEl>
                                            <p:attrNameLst>
                                              <p:attrName>style.visibility</p:attrName>
                                            </p:attrNameLst>
                                          </p:cBhvr>
                                          <p:to>
                                            <p:strVal val="visible"/>
                                          </p:to>
                                        </p:set>
                                        <p:animEffect transition="in" filter="fade">
                                          <p:cBhvr>
                                            <p:cTn id="9" dur="500"/>
                                            <p:tgtEl>
                                              <p:spTgt spid="12"/>
                                            </p:tgtEl>
                                          </p:cBhvr>
                                        </p:animEffect>
                                      </p:childTnLst>
                                    </p:cTn>
                                  </p:par>
                                </p:childTnLst>
                              </p:cTn>
                            </p:par>
                            <p:par>
                              <p:cTn id="10" fill="hold">
                                <p:stCondLst>
                                  <p:cond delay="1000"/>
                                </p:stCondLst>
                                <p:childTnLst>
                                  <p:par>
                                    <p:cTn id="11" presetID="6" presetClass="entr" presetSubtype="32"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out)">
                                          <p:cBhvr>
                                            <p:cTn id="13" dur="250"/>
                                            <p:tgtEl>
                                              <p:spTgt spid="3"/>
                                            </p:tgtEl>
                                          </p:cBhvr>
                                        </p:animEffect>
                                      </p:childTnLst>
                                    </p:cTn>
                                  </p:par>
                                </p:childTnLst>
                              </p:cTn>
                            </p:par>
                            <p:par>
                              <p:cTn id="14" fill="hold">
                                <p:stCondLst>
                                  <p:cond delay="1250"/>
                                </p:stCondLst>
                                <p:childTnLst>
                                  <p:par>
                                    <p:cTn id="15" presetID="6" presetClass="entr" presetSubtype="32"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ircle(out)">
                                          <p:cBhvr>
                                            <p:cTn id="17" dur="250"/>
                                            <p:tgtEl>
                                              <p:spTgt spid="14"/>
                                            </p:tgtEl>
                                          </p:cBhvr>
                                        </p:animEffect>
                                      </p:childTnLst>
                                    </p:cTn>
                                  </p:par>
                                </p:childTnLst>
                              </p:cTn>
                            </p:par>
                            <p:par>
                              <p:cTn id="18" fill="hold">
                                <p:stCondLst>
                                  <p:cond delay="1500"/>
                                </p:stCondLst>
                                <p:childTnLst>
                                  <p:par>
                                    <p:cTn id="19" presetID="6" presetClass="entr" presetSubtype="32"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circle(out)">
                                          <p:cBhvr>
                                            <p:cTn id="21" dur="250"/>
                                            <p:tgtEl>
                                              <p:spTgt spid="15"/>
                                            </p:tgtEl>
                                          </p:cBhvr>
                                        </p:animEffect>
                                      </p:childTnLst>
                                    </p:cTn>
                                  </p:par>
                                </p:childTnLst>
                              </p:cTn>
                            </p:par>
                            <p:par>
                              <p:cTn id="22" fill="hold">
                                <p:stCondLst>
                                  <p:cond delay="1750"/>
                                </p:stCondLst>
                                <p:childTnLst>
                                  <p:par>
                                    <p:cTn id="23" presetID="6" presetClass="entr" presetSubtype="32"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circle(out)">
                                          <p:cBhvr>
                                            <p:cTn id="25" dur="250"/>
                                            <p:tgtEl>
                                              <p:spTgt spid="16"/>
                                            </p:tgtEl>
                                          </p:cBhvr>
                                        </p:animEffect>
                                      </p:childTnLst>
                                    </p:cTn>
                                  </p:par>
                                </p:childTnLst>
                              </p:cTn>
                            </p:par>
                            <p:par>
                              <p:cTn id="26" fill="hold">
                                <p:stCondLst>
                                  <p:cond delay="2000"/>
                                </p:stCondLst>
                                <p:childTnLst>
                                  <p:par>
                                    <p:cTn id="27" presetID="6" presetClass="entr" presetSubtype="32"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circle(out)">
                                          <p:cBhvr>
                                            <p:cTn id="29" dur="250"/>
                                            <p:tgtEl>
                                              <p:spTgt spid="17"/>
                                            </p:tgtEl>
                                          </p:cBhvr>
                                        </p:animEffect>
                                      </p:childTnLst>
                                    </p:cTn>
                                  </p:par>
                                </p:childTnLst>
                              </p:cTn>
                            </p:par>
                            <p:par>
                              <p:cTn id="30" fill="hold">
                                <p:stCondLst>
                                  <p:cond delay="2250"/>
                                </p:stCondLst>
                                <p:childTnLst>
                                  <p:par>
                                    <p:cTn id="31" presetID="6" presetClass="entr" presetSubtype="32"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circle(out)">
                                          <p:cBhvr>
                                            <p:cTn id="33" dur="25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32" fill="hold" nodeType="clickEffect">
                                      <p:stCondLst>
                                        <p:cond delay="0"/>
                                      </p:stCondLst>
                                      <p:childTnLst>
                                        <p:set>
                                          <p:cBhvr>
                                            <p:cTn id="37" dur="1" fill="hold">
                                              <p:stCondLst>
                                                <p:cond delay="0"/>
                                              </p:stCondLst>
                                            </p:cTn>
                                            <p:tgtEl>
                                              <p:spTgt spid="9218"/>
                                            </p:tgtEl>
                                            <p:attrNameLst>
                                              <p:attrName>style.visibility</p:attrName>
                                            </p:attrNameLst>
                                          </p:cBhvr>
                                          <p:to>
                                            <p:strVal val="visible"/>
                                          </p:to>
                                        </p:set>
                                        <p:animEffect transition="in" filter="circle(out)">
                                          <p:cBhvr>
                                            <p:cTn id="38" dur="25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16" grpId="0" animBg="1"/>
          <p:bldP spid="15" grpId="0" animBg="1"/>
          <p:bldP spid="14" grpId="0" animBg="1"/>
          <p:bldP spid="3"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rot="21371134">
            <a:off x="-72963" y="5673009"/>
            <a:ext cx="9370364" cy="1603387"/>
          </a:xfrm>
          <a:prstGeom prst="rect">
            <a:avLst/>
          </a:prstGeom>
        </p:spPr>
      </p:pic>
      <p:sp>
        <p:nvSpPr>
          <p:cNvPr id="4" name="Down Arrow 3"/>
          <p:cNvSpPr/>
          <p:nvPr/>
        </p:nvSpPr>
        <p:spPr>
          <a:xfrm rot="15326380">
            <a:off x="4309479" y="669022"/>
            <a:ext cx="1169283" cy="6617417"/>
          </a:xfrm>
          <a:prstGeom prst="downArrow">
            <a:avLst/>
          </a:prstGeom>
          <a:solidFill>
            <a:srgbClr val="00B0F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20" name="Down Arrow 19"/>
          <p:cNvSpPr/>
          <p:nvPr/>
        </p:nvSpPr>
        <p:spPr>
          <a:xfrm rot="16200000">
            <a:off x="4024443" y="1149741"/>
            <a:ext cx="1169283" cy="3535680"/>
          </a:xfrm>
          <a:prstGeom prst="downArrow">
            <a:avLst/>
          </a:prstGeom>
          <a:solidFill>
            <a:srgbClr val="00B0F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21" name="Down Arrow 20"/>
          <p:cNvSpPr/>
          <p:nvPr/>
        </p:nvSpPr>
        <p:spPr>
          <a:xfrm rot="18639108">
            <a:off x="5461902" y="-71725"/>
            <a:ext cx="1169283" cy="5543643"/>
          </a:xfrm>
          <a:prstGeom prst="downArrow">
            <a:avLst/>
          </a:prstGeom>
          <a:solidFill>
            <a:srgbClr val="00B0F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22" name="Down Arrow 21"/>
          <p:cNvSpPr/>
          <p:nvPr/>
        </p:nvSpPr>
        <p:spPr>
          <a:xfrm rot="13804547">
            <a:off x="5501333" y="1090241"/>
            <a:ext cx="1169283" cy="4678841"/>
          </a:xfrm>
          <a:prstGeom prst="downArrow">
            <a:avLst/>
          </a:prstGeom>
          <a:solidFill>
            <a:srgbClr val="00B0F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23" name="Down Arrow 22"/>
          <p:cNvSpPr/>
          <p:nvPr/>
        </p:nvSpPr>
        <p:spPr>
          <a:xfrm rot="16200000">
            <a:off x="3773998" y="-602861"/>
            <a:ext cx="1169283" cy="7040880"/>
          </a:xfrm>
          <a:prstGeom prst="downArrow">
            <a:avLst/>
          </a:prstGeom>
          <a:solidFill>
            <a:srgbClr val="00B0F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24" name="Down Arrow 23"/>
          <p:cNvSpPr/>
          <p:nvPr/>
        </p:nvSpPr>
        <p:spPr>
          <a:xfrm rot="17632488">
            <a:off x="4024618" y="-1526570"/>
            <a:ext cx="1169283" cy="7671508"/>
          </a:xfrm>
          <a:prstGeom prst="downArrow">
            <a:avLst/>
          </a:prstGeom>
          <a:solidFill>
            <a:srgbClr val="00B0F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pic>
        <p:nvPicPr>
          <p:cNvPr id="25" name="Picture 2" descr="http://png-3.findicons.com/files/icons/977/rrze/720/database.png"/>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6412793" y="1432561"/>
            <a:ext cx="2730552" cy="2730552"/>
          </a:xfrm>
          <a:prstGeom prst="rect">
            <a:avLst/>
          </a:prstGeom>
          <a:noFill/>
        </p:spPr>
      </p:pic>
      <p:pic>
        <p:nvPicPr>
          <p:cNvPr id="19" name="Picture 18" descr="androidjobaid.png"/>
          <p:cNvPicPr>
            <a:picLocks noChangeAspect="1"/>
          </p:cNvPicPr>
          <p:nvPr/>
        </p:nvPicPr>
        <p:blipFill>
          <a:blip r:embed="rId5" cstate="screen">
            <a:extLst>
              <a:ext uri="{28A0092B-C50C-407E-A947-70E740481C1C}">
                <a14:useLocalDpi xmlns:a14="http://schemas.microsoft.com/office/drawing/2010/main" xmlns=""/>
              </a:ext>
            </a:extLst>
          </a:blip>
          <a:stretch>
            <a:fillRect/>
          </a:stretch>
        </p:blipFill>
        <p:spPr>
          <a:xfrm>
            <a:off x="6651565" y="3300104"/>
            <a:ext cx="2221377" cy="1667484"/>
          </a:xfrm>
          <a:prstGeom prst="rect">
            <a:avLst/>
          </a:prstGeom>
          <a:noFill/>
          <a:ln w="127000" cap="rnd">
            <a:noFill/>
          </a:ln>
          <a:effectLst>
            <a:outerShdw blurRad="76200" dist="38100" dir="13500000" algn="br" rotWithShape="0">
              <a:schemeClr val="tx1">
                <a:alpha val="68000"/>
              </a:schemeClr>
            </a:outerShdw>
          </a:effectLst>
          <a:scene3d>
            <a:camera prst="orthographicFront"/>
            <a:lightRig rig="twoPt" dir="t">
              <a:rot lat="0" lon="0" rev="7800000"/>
            </a:lightRig>
          </a:scene3d>
          <a:sp3d contourW="6350">
            <a:contourClr>
              <a:srgbClr val="C0C0C0"/>
            </a:contourClr>
          </a:sp3d>
        </p:spPr>
      </p:pic>
      <p:grpSp>
        <p:nvGrpSpPr>
          <p:cNvPr id="2" name="Group 1"/>
          <p:cNvGrpSpPr/>
          <p:nvPr/>
        </p:nvGrpSpPr>
        <p:grpSpPr>
          <a:xfrm>
            <a:off x="1532732" y="175260"/>
            <a:ext cx="6078537" cy="5151438"/>
            <a:chOff x="1532732" y="175260"/>
            <a:chExt cx="6078537" cy="5151438"/>
          </a:xfrm>
        </p:grpSpPr>
        <p:sp>
          <p:nvSpPr>
            <p:cNvPr id="18" name="Oval 17"/>
            <p:cNvSpPr/>
            <p:nvPr/>
          </p:nvSpPr>
          <p:spPr>
            <a:xfrm>
              <a:off x="2652414" y="3864896"/>
              <a:ext cx="1356360" cy="1356360"/>
            </a:xfrm>
            <a:prstGeom prst="ellipse">
              <a:avLst/>
            </a:prstGeom>
            <a:solidFill>
              <a:srgbClr val="00B0F0"/>
            </a:solidFill>
            <a:ln>
              <a:noFill/>
            </a:ln>
            <a:effectLst>
              <a:glow rad="127000">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Oval 16"/>
            <p:cNvSpPr/>
            <p:nvPr/>
          </p:nvSpPr>
          <p:spPr>
            <a:xfrm>
              <a:off x="1688386" y="2058178"/>
              <a:ext cx="1356360" cy="1356360"/>
            </a:xfrm>
            <a:prstGeom prst="ellipse">
              <a:avLst/>
            </a:prstGeom>
            <a:solidFill>
              <a:srgbClr val="00B0F0"/>
            </a:solidFill>
            <a:ln>
              <a:noFill/>
            </a:ln>
            <a:effectLst>
              <a:glow rad="127000">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Oval 15"/>
            <p:cNvSpPr/>
            <p:nvPr/>
          </p:nvSpPr>
          <p:spPr>
            <a:xfrm>
              <a:off x="2560320" y="309299"/>
              <a:ext cx="1356360" cy="1356360"/>
            </a:xfrm>
            <a:prstGeom prst="ellipse">
              <a:avLst/>
            </a:prstGeom>
            <a:solidFill>
              <a:srgbClr val="00B0F0"/>
            </a:solidFill>
            <a:ln>
              <a:noFill/>
            </a:ln>
            <a:effectLst>
              <a:glow rad="127000">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5" name="Oval 14"/>
            <p:cNvSpPr/>
            <p:nvPr/>
          </p:nvSpPr>
          <p:spPr>
            <a:xfrm>
              <a:off x="5151120" y="309299"/>
              <a:ext cx="1356360" cy="1356360"/>
            </a:xfrm>
            <a:prstGeom prst="ellipse">
              <a:avLst/>
            </a:prstGeom>
            <a:solidFill>
              <a:srgbClr val="00B0F0"/>
            </a:solidFill>
            <a:ln>
              <a:noFill/>
            </a:ln>
            <a:effectLst>
              <a:glow rad="127000">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4" name="Oval 13"/>
            <p:cNvSpPr/>
            <p:nvPr/>
          </p:nvSpPr>
          <p:spPr>
            <a:xfrm>
              <a:off x="6065520" y="2072799"/>
              <a:ext cx="1356360" cy="1356360"/>
            </a:xfrm>
            <a:prstGeom prst="ellipse">
              <a:avLst/>
            </a:prstGeom>
            <a:solidFill>
              <a:srgbClr val="00B0F0"/>
            </a:solidFill>
            <a:ln>
              <a:noFill/>
            </a:ln>
            <a:effectLst>
              <a:glow rad="127000">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3" name="Oval 2"/>
            <p:cNvSpPr/>
            <p:nvPr/>
          </p:nvSpPr>
          <p:spPr>
            <a:xfrm>
              <a:off x="5090160" y="3851539"/>
              <a:ext cx="1356360" cy="1356360"/>
            </a:xfrm>
            <a:prstGeom prst="ellipse">
              <a:avLst/>
            </a:prstGeom>
            <a:solidFill>
              <a:srgbClr val="00B0F0"/>
            </a:solidFill>
            <a:ln>
              <a:noFill/>
            </a:ln>
            <a:effectLst>
              <a:glow rad="127000">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pic>
          <p:nvPicPr>
            <p:cNvPr id="12" name="Shape 154"/>
            <p:cNvPicPr preferRelativeResize="0"/>
            <p:nvPr/>
          </p:nvPicPr>
          <p:blipFill rotWithShape="1">
            <a:blip r:embed="rId6" cstate="screen">
              <a:alphaModFix/>
              <a:extLst>
                <a:ext uri="{28A0092B-C50C-407E-A947-70E740481C1C}">
                  <a14:useLocalDpi xmlns:a14="http://schemas.microsoft.com/office/drawing/2010/main" xmlns=""/>
                </a:ext>
              </a:extLst>
            </a:blip>
            <a:srcRect/>
            <a:stretch/>
          </p:blipFill>
          <p:spPr>
            <a:xfrm>
              <a:off x="1532732" y="175260"/>
              <a:ext cx="6078537" cy="5151438"/>
            </a:xfrm>
            <a:prstGeom prst="rect">
              <a:avLst/>
            </a:prstGeom>
            <a:noFill/>
            <a:ln>
              <a:noFill/>
            </a:ln>
          </p:spPr>
        </p:pic>
        <p:pic>
          <p:nvPicPr>
            <p:cNvPr id="9218" name="Picture 2" descr="https://static.dvidshub.net/media/thumbs/photos/1404/1222546/1000w_q75.jpg"/>
            <p:cNvPicPr>
              <a:picLocks noChangeAspect="1" noChangeArrowheads="1"/>
            </p:cNvPicPr>
            <p:nvPr/>
          </p:nvPicPr>
          <p:blipFill rotWithShape="1">
            <a:blip r:embed="rId7" cstate="screen">
              <a:extLst>
                <a:ext uri="{28A0092B-C50C-407E-A947-70E740481C1C}">
                  <a14:useLocalDpi xmlns:a14="http://schemas.microsoft.com/office/drawing/2010/main" xmlns=""/>
                </a:ext>
              </a:extLst>
            </a:blip>
            <a:srcRect/>
            <a:stretch/>
          </p:blipFill>
          <p:spPr bwMode="auto">
            <a:xfrm>
              <a:off x="3235077" y="1470646"/>
              <a:ext cx="2590184" cy="2590184"/>
            </a:xfrm>
            <a:prstGeom prst="ellipse">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33509402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nodeType="withEffect" p14:presetBounceEnd="54000">
                                      <p:stCondLst>
                                        <p:cond delay="0"/>
                                      </p:stCondLst>
                                      <p:childTnLst>
                                        <p:animMotion origin="layout" path="M 0 4.07407E-6 L -0.16701 4.07407E-6 " pathEditMode="relative" rAng="0" ptsTypes="AA" p14:bounceEnd="54000">
                                          <p:cBhvr>
                                            <p:cTn id="6" dur="500" fill="hold"/>
                                            <p:tgtEl>
                                              <p:spTgt spid="2"/>
                                            </p:tgtEl>
                                            <p:attrNameLst>
                                              <p:attrName>ppt_x</p:attrName>
                                              <p:attrName>ppt_y</p:attrName>
                                            </p:attrNameLst>
                                          </p:cBhvr>
                                          <p:rCtr x="-8351" y="0"/>
                                        </p:animMotion>
                                      </p:childTnLst>
                                    </p:cTn>
                                  </p:par>
                                  <p:par>
                                    <p:cTn id="7" presetID="22" presetClass="entr" presetSubtype="8"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left)">
                                          <p:cBhvr>
                                            <p:cTn id="9" dur="250"/>
                                            <p:tgtEl>
                                              <p:spTgt spid="4"/>
                                            </p:tgtEl>
                                          </p:cBhvr>
                                        </p:animEffect>
                                      </p:childTnLst>
                                    </p:cTn>
                                  </p:par>
                                  <p:par>
                                    <p:cTn id="10" presetID="22" presetClass="entr" presetSubtype="8" fill="hold" grpId="0" nodeType="withEffect">
                                      <p:stCondLst>
                                        <p:cond delay="55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250"/>
                                            <p:tgtEl>
                                              <p:spTgt spid="20"/>
                                            </p:tgtEl>
                                          </p:cBhvr>
                                        </p:animEffect>
                                      </p:childTnLst>
                                    </p:cTn>
                                  </p:par>
                                  <p:par>
                                    <p:cTn id="13" presetID="22" presetClass="entr" presetSubtype="8" fill="hold" grpId="0" nodeType="withEffect">
                                      <p:stCondLst>
                                        <p:cond delay="30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250"/>
                                            <p:tgtEl>
                                              <p:spTgt spid="21"/>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250"/>
                                            <p:tgtEl>
                                              <p:spTgt spid="22"/>
                                            </p:tgtEl>
                                          </p:cBhvr>
                                        </p:animEffect>
                                      </p:childTnLst>
                                    </p:cTn>
                                  </p:par>
                                  <p:par>
                                    <p:cTn id="19" presetID="22" presetClass="entr" presetSubtype="8" fill="hold" grpId="0" nodeType="withEffect">
                                      <p:stCondLst>
                                        <p:cond delay="15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250"/>
                                            <p:tgtEl>
                                              <p:spTgt spid="23"/>
                                            </p:tgtEl>
                                          </p:cBhvr>
                                        </p:animEffect>
                                      </p:childTnLst>
                                    </p:cTn>
                                  </p:par>
                                  <p:par>
                                    <p:cTn id="22" presetID="22" presetClass="entr" presetSubtype="8" fill="hold" grpId="0" nodeType="withEffect">
                                      <p:stCondLst>
                                        <p:cond delay="150"/>
                                      </p:stCondLst>
                                      <p:childTnLst>
                                        <p:set>
                                          <p:cBhvr>
                                            <p:cTn id="23" dur="1" fill="hold">
                                              <p:stCondLst>
                                                <p:cond delay="0"/>
                                              </p:stCondLst>
                                            </p:cTn>
                                            <p:tgtEl>
                                              <p:spTgt spid="24"/>
                                            </p:tgtEl>
                                            <p:attrNameLst>
                                              <p:attrName>style.visibility</p:attrName>
                                            </p:attrNameLst>
                                          </p:cBhvr>
                                          <p:to>
                                            <p:strVal val="visible"/>
                                          </p:to>
                                        </p:set>
                                        <p:animEffect transition="in" filter="wipe(left)">
                                          <p:cBhvr>
                                            <p:cTn id="24" dur="250"/>
                                            <p:tgtEl>
                                              <p:spTgt spid="24"/>
                                            </p:tgtEl>
                                          </p:cBhvr>
                                        </p:animEffect>
                                      </p:childTnLst>
                                    </p:cTn>
                                  </p:par>
                                </p:childTnLst>
                              </p:cTn>
                            </p:par>
                            <p:par>
                              <p:cTn id="25" fill="hold">
                                <p:stCondLst>
                                  <p:cond delay="800"/>
                                </p:stCondLst>
                                <p:childTnLst>
                                  <p:par>
                                    <p:cTn id="26" presetID="10" presetClass="entr" presetSubtype="0"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250"/>
                                            <p:tgtEl>
                                              <p:spTgt spid="25"/>
                                            </p:tgtEl>
                                          </p:cBhvr>
                                        </p:animEffect>
                                      </p:childTnLst>
                                    </p:cTn>
                                  </p:par>
                                </p:childTnLst>
                              </p:cTn>
                            </p:par>
                            <p:par>
                              <p:cTn id="29" fill="hold">
                                <p:stCondLst>
                                  <p:cond delay="1050"/>
                                </p:stCondLst>
                                <p:childTnLst>
                                  <p:par>
                                    <p:cTn id="30" presetID="22" presetClass="entr" presetSubtype="1"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up)">
                                          <p:cBhvr>
                                            <p:cTn id="32"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21" grpId="0" animBg="1"/>
          <p:bldP spid="22" grpId="0" animBg="1"/>
          <p:bldP spid="23" grpId="0" animBg="1"/>
          <p:bldP spid="2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nodeType="withEffect">
                                      <p:stCondLst>
                                        <p:cond delay="0"/>
                                      </p:stCondLst>
                                      <p:childTnLst>
                                        <p:animMotion origin="layout" path="M 0 4.07407E-6 L -0.16701 4.07407E-6 " pathEditMode="relative" rAng="0" ptsTypes="AA">
                                          <p:cBhvr>
                                            <p:cTn id="6" dur="500" fill="hold"/>
                                            <p:tgtEl>
                                              <p:spTgt spid="2"/>
                                            </p:tgtEl>
                                            <p:attrNameLst>
                                              <p:attrName>ppt_x</p:attrName>
                                              <p:attrName>ppt_y</p:attrName>
                                            </p:attrNameLst>
                                          </p:cBhvr>
                                          <p:rCtr x="-8351" y="0"/>
                                        </p:animMotion>
                                      </p:childTnLst>
                                    </p:cTn>
                                  </p:par>
                                  <p:par>
                                    <p:cTn id="7" presetID="22" presetClass="entr" presetSubtype="8"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left)">
                                          <p:cBhvr>
                                            <p:cTn id="9" dur="250"/>
                                            <p:tgtEl>
                                              <p:spTgt spid="4"/>
                                            </p:tgtEl>
                                          </p:cBhvr>
                                        </p:animEffect>
                                      </p:childTnLst>
                                    </p:cTn>
                                  </p:par>
                                  <p:par>
                                    <p:cTn id="10" presetID="22" presetClass="entr" presetSubtype="8" fill="hold" grpId="0" nodeType="withEffect">
                                      <p:stCondLst>
                                        <p:cond delay="55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250"/>
                                            <p:tgtEl>
                                              <p:spTgt spid="20"/>
                                            </p:tgtEl>
                                          </p:cBhvr>
                                        </p:animEffect>
                                      </p:childTnLst>
                                    </p:cTn>
                                  </p:par>
                                  <p:par>
                                    <p:cTn id="13" presetID="22" presetClass="entr" presetSubtype="8" fill="hold" grpId="0" nodeType="withEffect">
                                      <p:stCondLst>
                                        <p:cond delay="30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250"/>
                                            <p:tgtEl>
                                              <p:spTgt spid="21"/>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250"/>
                                            <p:tgtEl>
                                              <p:spTgt spid="22"/>
                                            </p:tgtEl>
                                          </p:cBhvr>
                                        </p:animEffect>
                                      </p:childTnLst>
                                    </p:cTn>
                                  </p:par>
                                  <p:par>
                                    <p:cTn id="19" presetID="22" presetClass="entr" presetSubtype="8" fill="hold" grpId="0" nodeType="withEffect">
                                      <p:stCondLst>
                                        <p:cond delay="15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250"/>
                                            <p:tgtEl>
                                              <p:spTgt spid="23"/>
                                            </p:tgtEl>
                                          </p:cBhvr>
                                        </p:animEffect>
                                      </p:childTnLst>
                                    </p:cTn>
                                  </p:par>
                                  <p:par>
                                    <p:cTn id="22" presetID="22" presetClass="entr" presetSubtype="8" fill="hold" grpId="0" nodeType="withEffect">
                                      <p:stCondLst>
                                        <p:cond delay="150"/>
                                      </p:stCondLst>
                                      <p:childTnLst>
                                        <p:set>
                                          <p:cBhvr>
                                            <p:cTn id="23" dur="1" fill="hold">
                                              <p:stCondLst>
                                                <p:cond delay="0"/>
                                              </p:stCondLst>
                                            </p:cTn>
                                            <p:tgtEl>
                                              <p:spTgt spid="24"/>
                                            </p:tgtEl>
                                            <p:attrNameLst>
                                              <p:attrName>style.visibility</p:attrName>
                                            </p:attrNameLst>
                                          </p:cBhvr>
                                          <p:to>
                                            <p:strVal val="visible"/>
                                          </p:to>
                                        </p:set>
                                        <p:animEffect transition="in" filter="wipe(left)">
                                          <p:cBhvr>
                                            <p:cTn id="24" dur="250"/>
                                            <p:tgtEl>
                                              <p:spTgt spid="24"/>
                                            </p:tgtEl>
                                          </p:cBhvr>
                                        </p:animEffect>
                                      </p:childTnLst>
                                    </p:cTn>
                                  </p:par>
                                </p:childTnLst>
                              </p:cTn>
                            </p:par>
                            <p:par>
                              <p:cTn id="25" fill="hold">
                                <p:stCondLst>
                                  <p:cond delay="800"/>
                                </p:stCondLst>
                                <p:childTnLst>
                                  <p:par>
                                    <p:cTn id="26" presetID="10" presetClass="entr" presetSubtype="0"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250"/>
                                            <p:tgtEl>
                                              <p:spTgt spid="25"/>
                                            </p:tgtEl>
                                          </p:cBhvr>
                                        </p:animEffect>
                                      </p:childTnLst>
                                    </p:cTn>
                                  </p:par>
                                </p:childTnLst>
                              </p:cTn>
                            </p:par>
                            <p:par>
                              <p:cTn id="29" fill="hold">
                                <p:stCondLst>
                                  <p:cond delay="1050"/>
                                </p:stCondLst>
                                <p:childTnLst>
                                  <p:par>
                                    <p:cTn id="30" presetID="22" presetClass="entr" presetSubtype="1"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up)">
                                          <p:cBhvr>
                                            <p:cTn id="32"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21" grpId="0" animBg="1"/>
          <p:bldP spid="22" grpId="0" animBg="1"/>
          <p:bldP spid="23" grpId="0" animBg="1"/>
          <p:bldP spid="24"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4"/>
          <p:cNvSpPr txBox="1">
            <a:spLocks noGrp="1"/>
          </p:cNvSpPr>
          <p:nvPr>
            <p:ph type="title" idx="4294967295"/>
          </p:nvPr>
        </p:nvSpPr>
        <p:spPr>
          <a:xfrm>
            <a:off x="0" y="1371600"/>
            <a:ext cx="8786813" cy="2274888"/>
          </a:xfrm>
          <a:prstGeom prst="rect">
            <a:avLst/>
          </a:prstGeom>
          <a:effectLst>
            <a:outerShdw blurRad="50800" dist="38100" dir="2700000" algn="tl" rotWithShape="0">
              <a:prstClr val="black">
                <a:alpha val="90000"/>
              </a:prstClr>
            </a:outerShdw>
          </a:effectLst>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9600" dirty="0" smtClean="0">
                <a:solidFill>
                  <a:schemeClr val="bg1"/>
                </a:solidFill>
                <a:latin typeface="Arial Black" panose="020B0A04020102020204" pitchFamily="34" charset="0"/>
              </a:rPr>
              <a:t>Questions?</a:t>
            </a:r>
            <a:endParaRPr lang="en-US" sz="9600" dirty="0">
              <a:solidFill>
                <a:schemeClr val="bg1"/>
              </a:solidFill>
              <a:latin typeface="Arial Black" panose="020B0A04020102020204" pitchFamily="34" charset="0"/>
            </a:endParaRPr>
          </a:p>
        </p:txBody>
      </p:sp>
      <p:sp>
        <p:nvSpPr>
          <p:cNvPr id="4" name="Text Placeholder 6"/>
          <p:cNvSpPr txBox="1">
            <a:spLocks noGrp="1"/>
          </p:cNvSpPr>
          <p:nvPr>
            <p:ph type="body" idx="4294967295"/>
          </p:nvPr>
        </p:nvSpPr>
        <p:spPr>
          <a:xfrm>
            <a:off x="357188" y="4203700"/>
            <a:ext cx="8786812" cy="1050925"/>
          </a:xfrm>
          <a:prstGeom prst="rect">
            <a:avLst/>
          </a:prstGeom>
        </p:spPr>
        <p:txBody>
          <a:bodyPr/>
          <a:lstStyle>
            <a:defPPr marL="432000" lvl="0" indent="-324000" algn="l" rtl="0" hangingPunct="1">
              <a:lnSpc>
                <a:spcPct val="100000"/>
              </a:lnSpc>
              <a:spcBef>
                <a:spcPts val="1417"/>
              </a:spcBef>
              <a:spcAft>
                <a:spcPts val="0"/>
              </a:spcAft>
              <a:buSzPct val="45000"/>
              <a:buFont typeface="StarSymbol"/>
              <a:buNone/>
              <a:defRPr lang="en-US" sz="2800" b="1" i="0" u="none" strike="noStrike" kern="1200" cap="none" spc="0" baseline="0">
                <a:ln>
                  <a:noFill/>
                </a:ln>
                <a:solidFill>
                  <a:srgbClr val="000000"/>
                </a:solidFill>
                <a:highlight>
                  <a:scrgbClr r="0" g="0" b="0">
                    <a:alpha val="0"/>
                  </a:scrgbClr>
                </a:highlight>
                <a:latin typeface="Franklin Gothic Medium"/>
                <a:ea typeface="ヒラギノ明朝 ProN W3"/>
                <a:cs typeface="Helvetica Neue"/>
              </a:defRPr>
            </a:defPPr>
            <a:lvl1pPr marL="432000" lvl="0" indent="-324000" algn="l" rtl="0" hangingPunct="1">
              <a:lnSpc>
                <a:spcPct val="100000"/>
              </a:lnSpc>
              <a:spcBef>
                <a:spcPts val="1417"/>
              </a:spcBef>
              <a:spcAft>
                <a:spcPts val="0"/>
              </a:spcAft>
              <a:buSzPct val="45000"/>
              <a:buFont typeface="StarSymbol"/>
              <a:buChar char="●"/>
              <a:defRPr lang="en-US" sz="2800" b="1" i="0" u="none" strike="noStrike" kern="1200" cap="none" spc="0" baseline="0">
                <a:ln>
                  <a:noFill/>
                </a:ln>
                <a:solidFill>
                  <a:srgbClr val="000000"/>
                </a:solidFill>
                <a:highlight>
                  <a:scrgbClr r="0" g="0" b="0">
                    <a:alpha val="0"/>
                  </a:scrgbClr>
                </a:highlight>
                <a:latin typeface="Franklin Gothic Medium"/>
                <a:ea typeface="ヒラギノ明朝 ProN W3"/>
                <a:cs typeface="Helvetica Neue"/>
              </a:defRPr>
            </a:lvl1pPr>
            <a:lvl2pPr marL="864000" lvl="1" indent="-324000" algn="l" rtl="0" hangingPunct="1">
              <a:lnSpc>
                <a:spcPct val="100000"/>
              </a:lnSpc>
              <a:spcBef>
                <a:spcPts val="1134"/>
              </a:spcBef>
              <a:spcAft>
                <a:spcPts val="0"/>
              </a:spcAft>
              <a:buSzPct val="75000"/>
              <a:buFont typeface="StarSymbol"/>
              <a:buChar char="–"/>
              <a:defRPr lang="en-US" sz="2200" b="0" i="0" u="none" strike="noStrike" kern="1200" cap="none" spc="0" baseline="0">
                <a:ln>
                  <a:noFill/>
                </a:ln>
                <a:solidFill>
                  <a:srgbClr val="4D4D4D"/>
                </a:solidFill>
                <a:highlight>
                  <a:scrgbClr r="0" g="0" b="0">
                    <a:alpha val="0"/>
                  </a:scrgbClr>
                </a:highlight>
                <a:latin typeface="Franklin Gothic Book"/>
                <a:ea typeface="ヒラギノ明朝 ProN W3"/>
                <a:cs typeface="Helvetica Neue Light"/>
              </a:defRPr>
            </a:lvl2pPr>
            <a:lvl3pPr marL="1295999" lvl="2" indent="-288000" algn="l" rtl="0" hangingPunct="1">
              <a:lnSpc>
                <a:spcPct val="100000"/>
              </a:lnSpc>
              <a:spcBef>
                <a:spcPts val="850"/>
              </a:spcBef>
              <a:spcAft>
                <a:spcPts val="0"/>
              </a:spcAft>
              <a:buSzPct val="45000"/>
              <a:buFont typeface="StarSymbol"/>
              <a:buChar char="●"/>
              <a:defRPr lang="en-US" sz="2200" b="0" i="0" u="none" strike="noStrike" kern="1200" cap="none" spc="0" baseline="0">
                <a:ln>
                  <a:noFill/>
                </a:ln>
                <a:solidFill>
                  <a:srgbClr val="4D4D4D"/>
                </a:solidFill>
                <a:highlight>
                  <a:scrgbClr r="0" g="0" b="0">
                    <a:alpha val="0"/>
                  </a:scrgbClr>
                </a:highlight>
                <a:latin typeface="Franklin Gothic Book"/>
                <a:ea typeface="ヒラギノ明朝 ProN W3"/>
                <a:cs typeface="Helvetica Neue Light"/>
              </a:defRPr>
            </a:lvl3pPr>
            <a:lvl4pPr marL="1728000" lvl="3" indent="-216000" algn="l" rtl="0" hangingPunct="1">
              <a:lnSpc>
                <a:spcPct val="100000"/>
              </a:lnSpc>
              <a:spcBef>
                <a:spcPts val="567"/>
              </a:spcBef>
              <a:spcAft>
                <a:spcPts val="0"/>
              </a:spcAft>
              <a:buSzPct val="75000"/>
              <a:buFont typeface="StarSymbol"/>
              <a:buChar char="–"/>
              <a:defRPr lang="en-US" sz="2200" b="0" i="0" u="none" strike="noStrike" kern="1200" cap="none" spc="0" baseline="0">
                <a:ln>
                  <a:noFill/>
                </a:ln>
                <a:solidFill>
                  <a:srgbClr val="4D4D4D"/>
                </a:solidFill>
                <a:highlight>
                  <a:scrgbClr r="0" g="0" b="0">
                    <a:alpha val="0"/>
                  </a:scrgbClr>
                </a:highlight>
                <a:latin typeface="Franklin Gothic Book"/>
                <a:ea typeface="ヒラギノ明朝 ProN W3"/>
                <a:cs typeface="Helvetica Neue Light"/>
              </a:defRPr>
            </a:lvl4pPr>
            <a:lvl5pPr marL="2160000" lvl="4" indent="-216000" algn="l" rtl="0" hangingPunct="1">
              <a:lnSpc>
                <a:spcPct val="100000"/>
              </a:lnSpc>
              <a:spcBef>
                <a:spcPts val="283"/>
              </a:spcBef>
              <a:spcAft>
                <a:spcPts val="0"/>
              </a:spcAft>
              <a:buSzPct val="45000"/>
              <a:buFont typeface="StarSymbol"/>
              <a:buChar char="●"/>
              <a:defRPr lang="en-US" sz="2000" b="0" i="0" u="none" strike="noStrike" kern="1200" cap="none" spc="0" baseline="0">
                <a:ln>
                  <a:noFill/>
                </a:ln>
                <a:solidFill>
                  <a:srgbClr val="4D4D4D"/>
                </a:solidFill>
                <a:highlight>
                  <a:scrgbClr r="0" g="0" b="0">
                    <a:alpha val="0"/>
                  </a:scrgbClr>
                </a:highlight>
                <a:latin typeface="Franklin Gothic Book"/>
                <a:ea typeface="ヒラギノ明朝 ProN W3"/>
                <a:cs typeface="Helvetica Neue Light"/>
              </a:defRPr>
            </a:lvl5pPr>
            <a:lvl6pPr marL="2592000" lvl="5" indent="-216000" algn="l" rtl="0" hangingPunct="1">
              <a:lnSpc>
                <a:spcPct val="100000"/>
              </a:lnSpc>
              <a:spcBef>
                <a:spcPts val="283"/>
              </a:spcBef>
              <a:spcAft>
                <a:spcPts val="0"/>
              </a:spcAft>
              <a:buSzPct val="45000"/>
              <a:buFont typeface="StarSymbol"/>
              <a:buChar char="●"/>
              <a:defRPr lang="en-US" sz="2000" b="0" i="0" u="none" strike="noStrike" kern="1200" cap="none" spc="0" baseline="0">
                <a:ln>
                  <a:noFill/>
                </a:ln>
                <a:solidFill>
                  <a:srgbClr val="4D4D4D"/>
                </a:solidFill>
                <a:highlight>
                  <a:scrgbClr r="0" g="0" b="0">
                    <a:alpha val="0"/>
                  </a:scrgbClr>
                </a:highlight>
                <a:latin typeface="Franklin Gothic Book"/>
                <a:ea typeface="ヒラギノ明朝 ProN W3"/>
                <a:cs typeface="Helvetica Neue Light"/>
              </a:defRPr>
            </a:lvl6pPr>
            <a:lvl7pPr marL="3024000" lvl="6" indent="-216000" algn="l" rtl="0" hangingPunct="1">
              <a:lnSpc>
                <a:spcPct val="100000"/>
              </a:lnSpc>
              <a:spcBef>
                <a:spcPts val="283"/>
              </a:spcBef>
              <a:spcAft>
                <a:spcPts val="0"/>
              </a:spcAft>
              <a:buSzPct val="45000"/>
              <a:buFont typeface="StarSymbol"/>
              <a:buChar char="●"/>
              <a:defRPr lang="en-US" sz="2000" b="0" i="0" u="none" strike="noStrike" kern="1200" cap="none" spc="0" baseline="0">
                <a:ln>
                  <a:noFill/>
                </a:ln>
                <a:solidFill>
                  <a:srgbClr val="4D4D4D"/>
                </a:solidFill>
                <a:highlight>
                  <a:scrgbClr r="0" g="0" b="0">
                    <a:alpha val="0"/>
                  </a:scrgbClr>
                </a:highlight>
                <a:latin typeface="Franklin Gothic Book"/>
                <a:ea typeface="ヒラギノ明朝 ProN W3"/>
                <a:cs typeface="Helvetica Neue Light"/>
              </a:defRPr>
            </a:lvl7pPr>
            <a:lvl8pPr marL="3456000" lvl="7" indent="-216000" algn="l" rtl="0" hangingPunct="1">
              <a:lnSpc>
                <a:spcPct val="100000"/>
              </a:lnSpc>
              <a:spcBef>
                <a:spcPts val="283"/>
              </a:spcBef>
              <a:spcAft>
                <a:spcPts val="0"/>
              </a:spcAft>
              <a:buSzPct val="45000"/>
              <a:buFont typeface="StarSymbol"/>
              <a:buChar char="●"/>
              <a:defRPr lang="en-US" sz="2000" b="0" i="0" u="none" strike="noStrike" kern="1200" cap="none" spc="0" baseline="0">
                <a:ln>
                  <a:noFill/>
                </a:ln>
                <a:solidFill>
                  <a:srgbClr val="4D4D4D"/>
                </a:solidFill>
                <a:highlight>
                  <a:scrgbClr r="0" g="0" b="0">
                    <a:alpha val="0"/>
                  </a:scrgbClr>
                </a:highlight>
                <a:latin typeface="Franklin Gothic Book"/>
                <a:ea typeface="ヒラギノ明朝 ProN W3"/>
                <a:cs typeface="Helvetica Neue Light"/>
              </a:defRPr>
            </a:lvl8pPr>
            <a:lvl9pPr marL="3887999" lvl="8" indent="-216000" algn="l" rtl="0" hangingPunct="1">
              <a:lnSpc>
                <a:spcPct val="100000"/>
              </a:lnSpc>
              <a:spcBef>
                <a:spcPts val="283"/>
              </a:spcBef>
              <a:spcAft>
                <a:spcPts val="0"/>
              </a:spcAft>
              <a:buSzPct val="45000"/>
              <a:buFont typeface="StarSymbol"/>
              <a:buChar char="●"/>
              <a:defRPr lang="en-US" sz="2000" b="0" i="0" u="none" strike="noStrike" kern="1200" cap="none" spc="0" baseline="0">
                <a:ln>
                  <a:noFill/>
                </a:ln>
                <a:solidFill>
                  <a:srgbClr val="4D4D4D"/>
                </a:solidFill>
                <a:highlight>
                  <a:scrgbClr r="0" g="0" b="0">
                    <a:alpha val="0"/>
                  </a:scrgbClr>
                </a:highlight>
                <a:latin typeface="Franklin Gothic Book"/>
                <a:ea typeface="ヒラギノ明朝 ProN W3"/>
                <a:cs typeface="Helvetica Neue Light"/>
              </a:defRPr>
            </a:lvl9pPr>
          </a:lstStyle>
          <a:p>
            <a:pPr marL="0" lvl="0" indent="0">
              <a:spcBef>
                <a:spcPts val="0"/>
              </a:spcBef>
              <a:buNone/>
              <a:tabLst>
                <a:tab pos="0" algn="l"/>
              </a:tabLst>
            </a:pPr>
            <a:r>
              <a:rPr lang="en-US" sz="1800" b="0" dirty="0" smtClean="0">
                <a:solidFill>
                  <a:schemeClr val="bg1"/>
                </a:solidFill>
                <a:latin typeface="+mj-lt"/>
              </a:rPr>
              <a:t>&lt;name&gt;</a:t>
            </a:r>
          </a:p>
          <a:p>
            <a:pPr marL="0" lvl="0" indent="0">
              <a:spcBef>
                <a:spcPts val="0"/>
              </a:spcBef>
              <a:buNone/>
              <a:tabLst>
                <a:tab pos="0" algn="l"/>
              </a:tabLst>
            </a:pPr>
            <a:r>
              <a:rPr lang="en-US" sz="1800" b="0" dirty="0" smtClean="0">
                <a:solidFill>
                  <a:schemeClr val="bg1"/>
                </a:solidFill>
                <a:latin typeface="+mj-lt"/>
              </a:rPr>
              <a:t>ADL </a:t>
            </a:r>
            <a:r>
              <a:rPr lang="en-US" sz="1800" b="0" dirty="0">
                <a:solidFill>
                  <a:schemeClr val="bg1"/>
                </a:solidFill>
                <a:latin typeface="+mj-lt"/>
              </a:rPr>
              <a:t>R&amp;D </a:t>
            </a:r>
            <a:r>
              <a:rPr lang="en-US" sz="1800" b="0" dirty="0" smtClean="0">
                <a:solidFill>
                  <a:schemeClr val="bg1"/>
                </a:solidFill>
                <a:latin typeface="+mj-lt"/>
              </a:rPr>
              <a:t>Team</a:t>
            </a:r>
            <a:endParaRPr lang="en-US" sz="1800" b="0" dirty="0">
              <a:solidFill>
                <a:schemeClr val="bg1"/>
              </a:solidFill>
              <a:latin typeface="+mj-lt"/>
            </a:endParaRPr>
          </a:p>
        </p:txBody>
      </p:sp>
      <p:sp>
        <p:nvSpPr>
          <p:cNvPr id="6" name="TextBox 5"/>
          <p:cNvSpPr txBox="1"/>
          <p:nvPr/>
        </p:nvSpPr>
        <p:spPr>
          <a:xfrm>
            <a:off x="54768" y="6450805"/>
            <a:ext cx="811119" cy="338554"/>
          </a:xfrm>
          <a:prstGeom prst="rect">
            <a:avLst/>
          </a:prstGeom>
          <a:noFill/>
        </p:spPr>
        <p:txBody>
          <a:bodyPr wrap="none" rtlCol="0">
            <a:spAutoFit/>
          </a:bodyPr>
          <a:lstStyle/>
          <a:p>
            <a:pPr lvl="0"/>
            <a:r>
              <a:rPr lang="en-US" sz="1600" dirty="0" smtClean="0">
                <a:solidFill>
                  <a:srgbClr val="404040"/>
                </a:solidFill>
                <a:latin typeface="Franklin Gothic Book"/>
              </a:rPr>
              <a:t>&lt;date&gt;</a:t>
            </a:r>
            <a:endParaRPr lang="en-US" sz="1600" dirty="0" smtClean="0">
              <a:solidFill>
                <a:srgbClr val="404040"/>
              </a:solidFill>
              <a:latin typeface="Franklin Gothic Book"/>
            </a:endParaRPr>
          </a:p>
        </p:txBody>
      </p:sp>
    </p:spTree>
    <p:extLst>
      <p:ext uri="{BB962C8B-B14F-4D97-AF65-F5344CB8AC3E}">
        <p14:creationId xmlns:p14="http://schemas.microsoft.com/office/powerpoint/2010/main" xmlns="" val="25647416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4" cstate="print">
            <a:extLst>
              <a:ext uri="{28A0092B-C50C-407E-A947-70E740481C1C}">
                <a14:useLocalDpi xmlns:a14="http://schemas.microsoft.com/office/drawing/2010/main" xmlns=""/>
              </a:ext>
            </a:extLst>
          </a:blip>
          <a:srcRect/>
          <a:stretch>
            <a:fillRect/>
          </a:stretch>
        </p:blipFill>
        <p:spPr bwMode="auto">
          <a:xfrm>
            <a:off x="638176" y="149198"/>
            <a:ext cx="7753349" cy="58987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Rectangle 5"/>
          <p:cNvSpPr/>
          <p:nvPr/>
        </p:nvSpPr>
        <p:spPr>
          <a:xfrm>
            <a:off x="0" y="6172200"/>
            <a:ext cx="9144000" cy="365760"/>
          </a:xfrm>
          <a:prstGeom prst="rect">
            <a:avLst/>
          </a:prstGeom>
          <a:solidFill>
            <a:srgbClr val="1B3664"/>
          </a:solidFill>
          <a:ln>
            <a:solidFill>
              <a:schemeClr val="tx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REAPER automated data capture and feedback with </a:t>
            </a:r>
            <a:r>
              <a:rPr lang="en-US" sz="2000" dirty="0" err="1" smtClean="0"/>
              <a:t>xAPI</a:t>
            </a:r>
            <a:r>
              <a:rPr lang="en-US" sz="2000" dirty="0" smtClean="0"/>
              <a:t> (marksmanship)</a:t>
            </a: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xmlns=""/>
              </a:ext>
            </a:extLst>
          </a:blip>
          <a:srcRect/>
          <a:stretch>
            <a:fillRect/>
          </a:stretch>
        </p:blipFill>
        <p:spPr bwMode="auto">
          <a:xfrm rot="20991001">
            <a:off x="4767263" y="4314457"/>
            <a:ext cx="3932237" cy="160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14272132"/>
      </p:ext>
    </p:extLst>
  </p:cSld>
  <p:clrMapOvr>
    <a:overrideClrMapping bg1="lt1" tx1="dk1" bg2="lt2" tx2="dk2" accent1="accent1" accent2="accent2" accent3="accent3" accent4="accent4" accent5="accent5" accent6="accent6" hlink="hlink" folHlink="folHlink"/>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xmlns=""/>
              </a:ext>
            </a:extLst>
          </a:blip>
          <a:srcRect/>
          <a:stretch>
            <a:fillRect/>
          </a:stretch>
        </p:blipFill>
        <p:spPr bwMode="auto">
          <a:xfrm rot="21247679">
            <a:off x="-785813" y="1071530"/>
            <a:ext cx="10717213" cy="3846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381094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lassroom Curves"/>
          <p:cNvGraphicFramePr>
            <a:graphicFrameLocks noGrp="1"/>
          </p:cNvGraphicFramePr>
          <p:nvPr>
            <p:ph idx="4294967295"/>
            <p:extLst>
              <p:ext uri="{D42A27DB-BD31-4B8C-83A1-F6EECF244321}">
                <p14:modId xmlns:p14="http://schemas.microsoft.com/office/powerpoint/2010/main" xmlns="" val="3669638381"/>
              </p:ext>
            </p:extLst>
          </p:nvPr>
        </p:nvGraphicFramePr>
        <p:xfrm>
          <a:off x="111019" y="2858095"/>
          <a:ext cx="8839200" cy="311253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Human Tutor Curve"/>
          <p:cNvGraphicFramePr>
            <a:graphicFrameLocks/>
          </p:cNvGraphicFramePr>
          <p:nvPr>
            <p:extLst>
              <p:ext uri="{D42A27DB-BD31-4B8C-83A1-F6EECF244321}">
                <p14:modId xmlns:p14="http://schemas.microsoft.com/office/powerpoint/2010/main" xmlns="" val="2242813297"/>
              </p:ext>
            </p:extLst>
          </p:nvPr>
        </p:nvGraphicFramePr>
        <p:xfrm>
          <a:off x="106257" y="2308225"/>
          <a:ext cx="8839200" cy="3711575"/>
        </p:xfrm>
        <a:graphic>
          <a:graphicData uri="http://schemas.openxmlformats.org/drawingml/2006/chart">
            <c:chart xmlns:c="http://schemas.openxmlformats.org/drawingml/2006/chart" xmlns:r="http://schemas.openxmlformats.org/officeDocument/2006/relationships" r:id="rId5"/>
          </a:graphicData>
        </a:graphic>
      </p:graphicFrame>
      <p:grpSp>
        <p:nvGrpSpPr>
          <p:cNvPr id="50" name="Group 49"/>
          <p:cNvGrpSpPr/>
          <p:nvPr/>
        </p:nvGrpSpPr>
        <p:grpSpPr>
          <a:xfrm>
            <a:off x="519973" y="1669127"/>
            <a:ext cx="8325717" cy="3871675"/>
            <a:chOff x="528519" y="1669127"/>
            <a:chExt cx="8325717" cy="3871675"/>
          </a:xfrm>
        </p:grpSpPr>
        <p:cxnSp>
          <p:nvCxnSpPr>
            <p:cNvPr id="48" name="Straight Connector 47"/>
            <p:cNvCxnSpPr/>
            <p:nvPr/>
          </p:nvCxnSpPr>
          <p:spPr>
            <a:xfrm>
              <a:off x="537065" y="1669127"/>
              <a:ext cx="0" cy="38678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28519" y="5540802"/>
              <a:ext cx="832571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Classroom Label"/>
          <p:cNvSpPr txBox="1"/>
          <p:nvPr/>
        </p:nvSpPr>
        <p:spPr>
          <a:xfrm>
            <a:off x="1750248" y="3082993"/>
            <a:ext cx="2212152" cy="646331"/>
          </a:xfrm>
          <a:prstGeom prst="rect">
            <a:avLst/>
          </a:prstGeom>
          <a:noFill/>
        </p:spPr>
        <p:txBody>
          <a:bodyPr wrap="square" rtlCol="0">
            <a:spAutoFit/>
          </a:bodyPr>
          <a:lstStyle/>
          <a:p>
            <a:pPr algn="r"/>
            <a:r>
              <a:rPr lang="en-US" dirty="0" smtClean="0">
                <a:solidFill>
                  <a:schemeClr val="bg1"/>
                </a:solidFill>
              </a:rPr>
              <a:t>Classroom Learning</a:t>
            </a:r>
          </a:p>
          <a:p>
            <a:pPr algn="r"/>
            <a:r>
              <a:rPr lang="en-US" dirty="0" smtClean="0">
                <a:solidFill>
                  <a:schemeClr val="bg1"/>
                </a:solidFill>
              </a:rPr>
              <a:t>Average</a:t>
            </a:r>
            <a:endParaRPr lang="en-US" dirty="0">
              <a:solidFill>
                <a:schemeClr val="bg1"/>
              </a:solidFill>
            </a:endParaRPr>
          </a:p>
        </p:txBody>
      </p:sp>
      <p:sp>
        <p:nvSpPr>
          <p:cNvPr id="33" name="Top 2 Label"/>
          <p:cNvSpPr txBox="1"/>
          <p:nvPr/>
        </p:nvSpPr>
        <p:spPr>
          <a:xfrm>
            <a:off x="7088514" y="4191000"/>
            <a:ext cx="1774268" cy="437043"/>
          </a:xfrm>
          <a:prstGeom prst="rect">
            <a:avLst/>
          </a:prstGeom>
          <a:solidFill>
            <a:schemeClr val="tx1"/>
          </a:solidFill>
          <a:ln>
            <a:noFill/>
            <a:prstDash val="solid"/>
          </a:ln>
        </p:spPr>
        <p:style>
          <a:lnRef idx="0">
            <a:scrgbClr r="0" g="0" b="0"/>
          </a:lnRef>
          <a:fillRef idx="1001">
            <a:schemeClr val="lt1"/>
          </a:fillRef>
          <a:effectRef idx="0">
            <a:scrgbClr r="0" g="0" b="0"/>
          </a:effectRef>
          <a:fontRef idx="major"/>
        </p:style>
        <p:txBody>
          <a:bodyPr wrap="none" lIns="45720" tIns="9144" rIns="45720" bIns="9144" rtlCol="0">
            <a:spAutoFit/>
          </a:bodyPr>
          <a:lstStyle>
            <a:defPPr>
              <a:defRPr lang="en-US"/>
            </a:defPPr>
            <a:lvl1pPr>
              <a:defRPr sz="1600">
                <a:solidFill>
                  <a:schemeClr val="bg1"/>
                </a:solidFill>
                <a:latin typeface="Calibri" pitchFamily="34" charset="0"/>
                <a:cs typeface="Calibri" pitchFamily="34" charset="0"/>
              </a:defRPr>
            </a:lvl1pPr>
          </a:lstStyle>
          <a:p>
            <a:pPr algn="ctr">
              <a:lnSpc>
                <a:spcPct val="85000"/>
              </a:lnSpc>
            </a:pPr>
            <a:r>
              <a:rPr lang="en-US" b="1" dirty="0">
                <a:solidFill>
                  <a:srgbClr val="FFC000"/>
                </a:solidFill>
              </a:rPr>
              <a:t>Top 2</a:t>
            </a:r>
            <a:r>
              <a:rPr lang="en-US" b="1" dirty="0" smtClean="0">
                <a:solidFill>
                  <a:srgbClr val="FFC000"/>
                </a:solidFill>
              </a:rPr>
              <a:t>% of </a:t>
            </a:r>
          </a:p>
          <a:p>
            <a:pPr algn="ctr">
              <a:lnSpc>
                <a:spcPct val="85000"/>
              </a:lnSpc>
            </a:pPr>
            <a:r>
              <a:rPr lang="en-US" b="1" dirty="0" smtClean="0">
                <a:solidFill>
                  <a:srgbClr val="FFC000"/>
                </a:solidFill>
              </a:rPr>
              <a:t>Classroom</a:t>
            </a:r>
            <a:r>
              <a:rPr lang="en-US" b="1" dirty="0">
                <a:solidFill>
                  <a:srgbClr val="FFC000"/>
                </a:solidFill>
              </a:rPr>
              <a:t> </a:t>
            </a:r>
            <a:r>
              <a:rPr lang="en-US" b="1" dirty="0" smtClean="0">
                <a:solidFill>
                  <a:srgbClr val="FFC000"/>
                </a:solidFill>
              </a:rPr>
              <a:t>Students</a:t>
            </a:r>
            <a:endParaRPr lang="en-US" b="1" dirty="0">
              <a:solidFill>
                <a:srgbClr val="FFC000"/>
              </a:solidFill>
            </a:endParaRPr>
          </a:p>
        </p:txBody>
      </p:sp>
      <p:sp>
        <p:nvSpPr>
          <p:cNvPr id="34" name="Average Label"/>
          <p:cNvSpPr txBox="1"/>
          <p:nvPr/>
        </p:nvSpPr>
        <p:spPr>
          <a:xfrm>
            <a:off x="4663302" y="1345962"/>
            <a:ext cx="1985736" cy="923330"/>
          </a:xfrm>
          <a:prstGeom prst="rect">
            <a:avLst/>
          </a:prstGeom>
          <a:solidFill>
            <a:schemeClr val="tx1"/>
          </a:solidFill>
          <a:ln>
            <a:noFill/>
            <a:prstDash val="solid"/>
          </a:ln>
        </p:spPr>
        <p:style>
          <a:lnRef idx="0">
            <a:scrgbClr r="0" g="0" b="0"/>
          </a:lnRef>
          <a:fillRef idx="1001">
            <a:schemeClr val="lt1"/>
          </a:fillRef>
          <a:effectRef idx="0">
            <a:scrgbClr r="0" g="0" b="0"/>
          </a:effectRef>
          <a:fontRef idx="major"/>
        </p:style>
        <p:txBody>
          <a:bodyPr wrap="none" rtlCol="0">
            <a:spAutoFit/>
          </a:bodyPr>
          <a:lstStyle/>
          <a:p>
            <a:pPr algn="r"/>
            <a:r>
              <a:rPr lang="en-US" dirty="0" smtClean="0">
                <a:solidFill>
                  <a:schemeClr val="bg1"/>
                </a:solidFill>
              </a:rPr>
              <a:t>(Human) Tutor </a:t>
            </a:r>
          </a:p>
          <a:p>
            <a:pPr algn="r"/>
            <a:r>
              <a:rPr lang="en-US" dirty="0" smtClean="0">
                <a:solidFill>
                  <a:schemeClr val="bg1"/>
                </a:solidFill>
              </a:rPr>
              <a:t>+ Mastery Learning</a:t>
            </a:r>
            <a:endParaRPr lang="en-US" dirty="0" smtClean="0">
              <a:solidFill>
                <a:schemeClr val="bg1"/>
              </a:solidFill>
              <a:latin typeface="Calibri" pitchFamily="34" charset="0"/>
              <a:cs typeface="Calibri" pitchFamily="34" charset="0"/>
            </a:endParaRPr>
          </a:p>
          <a:p>
            <a:pPr algn="r"/>
            <a:r>
              <a:rPr lang="en-US" dirty="0" smtClean="0">
                <a:solidFill>
                  <a:schemeClr val="bg1"/>
                </a:solidFill>
                <a:latin typeface="Calibri" pitchFamily="34" charset="0"/>
                <a:cs typeface="Calibri" pitchFamily="34" charset="0"/>
              </a:rPr>
              <a:t>Average</a:t>
            </a:r>
            <a:endParaRPr lang="en-US" dirty="0">
              <a:solidFill>
                <a:schemeClr val="bg1"/>
              </a:solidFill>
              <a:latin typeface="Calibri" pitchFamily="34" charset="0"/>
              <a:cs typeface="Calibri" pitchFamily="34" charset="0"/>
            </a:endParaRPr>
          </a:p>
        </p:txBody>
      </p:sp>
      <p:cxnSp>
        <p:nvCxnSpPr>
          <p:cNvPr id="8" name="Vert Line 2"/>
          <p:cNvCxnSpPr/>
          <p:nvPr/>
        </p:nvCxnSpPr>
        <p:spPr>
          <a:xfrm>
            <a:off x="6662736" y="1345962"/>
            <a:ext cx="0" cy="4191000"/>
          </a:xfrm>
          <a:prstGeom prst="line">
            <a:avLst/>
          </a:prstGeom>
          <a:ln w="38100">
            <a:solidFill>
              <a:schemeClr val="bg1"/>
            </a:solidFill>
            <a:prstDash val="solid"/>
            <a:headEnd type="none" w="med" len="med"/>
            <a:tailEnd type="none" w="med" len="med"/>
          </a:ln>
          <a:effectLst>
            <a:outerShdw blurRad="50800" dist="38100" dir="13500000" algn="br" rotWithShape="0">
              <a:prstClr val="black">
                <a:alpha val="40000"/>
              </a:prstClr>
            </a:outerShdw>
          </a:effectLst>
        </p:spPr>
        <p:style>
          <a:lnRef idx="2">
            <a:schemeClr val="accent1"/>
          </a:lnRef>
          <a:fillRef idx="1001">
            <a:schemeClr val="lt1"/>
          </a:fillRef>
          <a:effectRef idx="1">
            <a:schemeClr val="accent1"/>
          </a:effectRef>
          <a:fontRef idx="minor">
            <a:schemeClr val="tx1"/>
          </a:fontRef>
        </p:style>
      </p:cxnSp>
      <p:sp>
        <p:nvSpPr>
          <p:cNvPr id="9" name="TextBox 8"/>
          <p:cNvSpPr txBox="1"/>
          <p:nvPr/>
        </p:nvSpPr>
        <p:spPr>
          <a:xfrm>
            <a:off x="8077200" y="6485468"/>
            <a:ext cx="960519" cy="261610"/>
          </a:xfrm>
          <a:prstGeom prst="rect">
            <a:avLst/>
          </a:prstGeom>
          <a:noFill/>
        </p:spPr>
        <p:txBody>
          <a:bodyPr wrap="none" rtlCol="0">
            <a:spAutoFit/>
          </a:bodyPr>
          <a:lstStyle/>
          <a:p>
            <a:r>
              <a:rPr lang="en-US" sz="1100" dirty="0" smtClean="0">
                <a:solidFill>
                  <a:schemeClr val="bg1"/>
                </a:solidFill>
              </a:rPr>
              <a:t>Bloom (</a:t>
            </a:r>
            <a:r>
              <a:rPr lang="en-US" sz="1100" dirty="0">
                <a:solidFill>
                  <a:schemeClr val="bg1"/>
                </a:solidFill>
              </a:rPr>
              <a:t>1984</a:t>
            </a:r>
            <a:r>
              <a:rPr lang="en-US" sz="1100" dirty="0" smtClean="0">
                <a:solidFill>
                  <a:schemeClr val="bg1"/>
                </a:solidFill>
              </a:rPr>
              <a:t>)</a:t>
            </a:r>
            <a:endParaRPr lang="en-US" sz="1100" dirty="0"/>
          </a:p>
        </p:txBody>
      </p:sp>
      <p:sp>
        <p:nvSpPr>
          <p:cNvPr id="15" name="Y Axis"/>
          <p:cNvSpPr txBox="1"/>
          <p:nvPr/>
        </p:nvSpPr>
        <p:spPr>
          <a:xfrm rot="16200000">
            <a:off x="-1346535" y="3763238"/>
            <a:ext cx="3390544" cy="338554"/>
          </a:xfrm>
          <a:prstGeom prst="rect">
            <a:avLst/>
          </a:prstGeom>
          <a:noFill/>
        </p:spPr>
        <p:txBody>
          <a:bodyPr wrap="none" rtlCol="0">
            <a:spAutoFit/>
          </a:bodyPr>
          <a:lstStyle/>
          <a:p>
            <a:r>
              <a:rPr lang="en-US" sz="1600" dirty="0" smtClean="0">
                <a:solidFill>
                  <a:schemeClr val="bg1"/>
                </a:solidFill>
              </a:rPr>
              <a:t>NUMBER OF STUDENTS (FREQUENCY)</a:t>
            </a:r>
            <a:endParaRPr lang="en-US" sz="1600" dirty="0">
              <a:solidFill>
                <a:schemeClr val="bg1"/>
              </a:solidFill>
            </a:endParaRPr>
          </a:p>
        </p:txBody>
      </p:sp>
      <p:cxnSp>
        <p:nvCxnSpPr>
          <p:cNvPr id="42" name="Vert line 1"/>
          <p:cNvCxnSpPr/>
          <p:nvPr/>
        </p:nvCxnSpPr>
        <p:spPr>
          <a:xfrm>
            <a:off x="3962400" y="3104941"/>
            <a:ext cx="0" cy="2432021"/>
          </a:xfrm>
          <a:prstGeom prst="line">
            <a:avLst/>
          </a:prstGeom>
          <a:ln w="38100">
            <a:solidFill>
              <a:schemeClr val="bg1"/>
            </a:solidFill>
            <a:prstDash val="solid"/>
            <a:headEnd type="none" w="med" len="med"/>
            <a:tailEnd type="none" w="med" len="med"/>
          </a:ln>
          <a:effectLst/>
        </p:spPr>
        <p:style>
          <a:lnRef idx="2">
            <a:schemeClr val="accent1"/>
          </a:lnRef>
          <a:fillRef idx="1001">
            <a:schemeClr val="lt1"/>
          </a:fillRef>
          <a:effectRef idx="1">
            <a:schemeClr val="accent1"/>
          </a:effectRef>
          <a:fontRef idx="minor">
            <a:schemeClr val="tx1"/>
          </a:fontRef>
        </p:style>
      </p:cxnSp>
      <p:pic>
        <p:nvPicPr>
          <p:cNvPr id="2051" name="Picture 3"/>
          <p:cNvPicPr>
            <a:picLocks noChangeAspect="1" noChangeArrowheads="1"/>
          </p:cNvPicPr>
          <p:nvPr/>
        </p:nvPicPr>
        <p:blipFill>
          <a:blip r:embed="rId6">
            <a:extLst>
              <a:ext uri="{28A0092B-C50C-407E-A947-70E740481C1C}">
                <a14:useLocalDpi xmlns:a14="http://schemas.microsoft.com/office/drawing/2010/main" xmlns=""/>
              </a:ext>
            </a:extLst>
          </a:blip>
          <a:srcRect/>
          <a:stretch>
            <a:fillRect/>
          </a:stretch>
        </p:blipFill>
        <p:spPr bwMode="auto">
          <a:xfrm rot="21315983">
            <a:off x="-158478" y="218835"/>
            <a:ext cx="6584950" cy="1597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7" name="Oval 36"/>
          <p:cNvSpPr/>
          <p:nvPr/>
        </p:nvSpPr>
        <p:spPr>
          <a:xfrm>
            <a:off x="6522544" y="5081764"/>
            <a:ext cx="2233290" cy="708186"/>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endParaRPr>
          </a:p>
        </p:txBody>
      </p:sp>
      <p:sp>
        <p:nvSpPr>
          <p:cNvPr id="38" name="Oval 37"/>
          <p:cNvSpPr/>
          <p:nvPr/>
        </p:nvSpPr>
        <p:spPr>
          <a:xfrm rot="211693">
            <a:off x="6479856" y="5079878"/>
            <a:ext cx="2233290" cy="786619"/>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endParaRPr>
          </a:p>
        </p:txBody>
      </p:sp>
      <p:grpSp>
        <p:nvGrpSpPr>
          <p:cNvPr id="46" name="Group 45"/>
          <p:cNvGrpSpPr/>
          <p:nvPr/>
        </p:nvGrpSpPr>
        <p:grpSpPr>
          <a:xfrm>
            <a:off x="4191000" y="3140184"/>
            <a:ext cx="2266768" cy="461665"/>
            <a:chOff x="4191000" y="3140184"/>
            <a:chExt cx="2266768" cy="461665"/>
          </a:xfrm>
        </p:grpSpPr>
        <p:cxnSp>
          <p:nvCxnSpPr>
            <p:cNvPr id="44" name="Straight Arrow Connector 43"/>
            <p:cNvCxnSpPr/>
            <p:nvPr/>
          </p:nvCxnSpPr>
          <p:spPr>
            <a:xfrm>
              <a:off x="4191000" y="3581400"/>
              <a:ext cx="2266768" cy="0"/>
            </a:xfrm>
            <a:prstGeom prst="straightConnector1">
              <a:avLst/>
            </a:prstGeom>
            <a:ln w="38100">
              <a:solidFill>
                <a:srgbClr val="FFC000"/>
              </a:solidFill>
              <a:prstDash val="sysDash"/>
              <a:headEnd type="triangle" w="med" len="med"/>
              <a:tailEnd type="triangle" w="med" len="med"/>
            </a:ln>
            <a:effectLst>
              <a:outerShdw blurRad="63500" dist="25400" dir="2700000" algn="tl" rotWithShape="0">
                <a:prstClr val="black">
                  <a:alpha val="94000"/>
                </a:prstClr>
              </a:outerShdw>
            </a:effectLst>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980147" y="3140184"/>
              <a:ext cx="688474" cy="461665"/>
            </a:xfrm>
            <a:prstGeom prst="rect">
              <a:avLst/>
            </a:prstGeom>
            <a:noFill/>
          </p:spPr>
          <p:txBody>
            <a:bodyPr wrap="square" rtlCol="0">
              <a:spAutoFit/>
            </a:bodyPr>
            <a:lstStyle/>
            <a:p>
              <a:pPr algn="ctr"/>
              <a:r>
                <a:rPr lang="en-US" sz="2400" dirty="0" smtClean="0">
                  <a:solidFill>
                    <a:srgbClr val="FFC000"/>
                  </a:solidFill>
                </a:rPr>
                <a:t>2</a:t>
              </a:r>
              <a:r>
                <a:rPr lang="el-GR" sz="2400" dirty="0" smtClean="0">
                  <a:solidFill>
                    <a:srgbClr val="FFC000"/>
                  </a:solidFill>
                </a:rPr>
                <a:t>Σ</a:t>
              </a:r>
              <a:endParaRPr lang="en-US" sz="2400" dirty="0">
                <a:solidFill>
                  <a:srgbClr val="FFC000"/>
                </a:solidFill>
              </a:endParaRPr>
            </a:p>
          </p:txBody>
        </p:sp>
      </p:grpSp>
      <p:sp>
        <p:nvSpPr>
          <p:cNvPr id="52" name="Freeform 51"/>
          <p:cNvSpPr/>
          <p:nvPr/>
        </p:nvSpPr>
        <p:spPr>
          <a:xfrm>
            <a:off x="6662985" y="5332576"/>
            <a:ext cx="1499257" cy="204386"/>
          </a:xfrm>
          <a:custGeom>
            <a:avLst/>
            <a:gdLst>
              <a:gd name="connsiteX0" fmla="*/ 45464 w 1499257"/>
              <a:gd name="connsiteY0" fmla="*/ 0 h 239282"/>
              <a:gd name="connsiteX1" fmla="*/ 11280 w 1499257"/>
              <a:gd name="connsiteY1" fmla="*/ 85458 h 239282"/>
              <a:gd name="connsiteX2" fmla="*/ 2735 w 1499257"/>
              <a:gd name="connsiteY2" fmla="*/ 111095 h 239282"/>
              <a:gd name="connsiteX3" fmla="*/ 79647 w 1499257"/>
              <a:gd name="connsiteY3" fmla="*/ 51274 h 239282"/>
              <a:gd name="connsiteX4" fmla="*/ 113830 w 1499257"/>
              <a:gd name="connsiteY4" fmla="*/ 42729 h 239282"/>
              <a:gd name="connsiteX5" fmla="*/ 139467 w 1499257"/>
              <a:gd name="connsiteY5" fmla="*/ 34183 h 239282"/>
              <a:gd name="connsiteX6" fmla="*/ 113830 w 1499257"/>
              <a:gd name="connsiteY6" fmla="*/ 85458 h 239282"/>
              <a:gd name="connsiteX7" fmla="*/ 105284 w 1499257"/>
              <a:gd name="connsiteY7" fmla="*/ 111095 h 239282"/>
              <a:gd name="connsiteX8" fmla="*/ 96738 w 1499257"/>
              <a:gd name="connsiteY8" fmla="*/ 145278 h 239282"/>
              <a:gd name="connsiteX9" fmla="*/ 62555 w 1499257"/>
              <a:gd name="connsiteY9" fmla="*/ 196553 h 239282"/>
              <a:gd name="connsiteX10" fmla="*/ 113830 w 1499257"/>
              <a:gd name="connsiteY10" fmla="*/ 162370 h 239282"/>
              <a:gd name="connsiteX11" fmla="*/ 182196 w 1499257"/>
              <a:gd name="connsiteY11" fmla="*/ 111095 h 239282"/>
              <a:gd name="connsiteX12" fmla="*/ 207834 w 1499257"/>
              <a:gd name="connsiteY12" fmla="*/ 102549 h 239282"/>
              <a:gd name="connsiteX13" fmla="*/ 259108 w 1499257"/>
              <a:gd name="connsiteY13" fmla="*/ 76912 h 239282"/>
              <a:gd name="connsiteX14" fmla="*/ 267654 w 1499257"/>
              <a:gd name="connsiteY14" fmla="*/ 162370 h 239282"/>
              <a:gd name="connsiteX15" fmla="*/ 276200 w 1499257"/>
              <a:gd name="connsiteY15" fmla="*/ 222190 h 239282"/>
              <a:gd name="connsiteX16" fmla="*/ 301837 w 1499257"/>
              <a:gd name="connsiteY16" fmla="*/ 205099 h 239282"/>
              <a:gd name="connsiteX17" fmla="*/ 378750 w 1499257"/>
              <a:gd name="connsiteY17" fmla="*/ 136732 h 239282"/>
              <a:gd name="connsiteX18" fmla="*/ 412933 w 1499257"/>
              <a:gd name="connsiteY18" fmla="*/ 128187 h 239282"/>
              <a:gd name="connsiteX19" fmla="*/ 438570 w 1499257"/>
              <a:gd name="connsiteY19" fmla="*/ 119641 h 239282"/>
              <a:gd name="connsiteX20" fmla="*/ 464208 w 1499257"/>
              <a:gd name="connsiteY20" fmla="*/ 128187 h 239282"/>
              <a:gd name="connsiteX21" fmla="*/ 489845 w 1499257"/>
              <a:gd name="connsiteY21" fmla="*/ 205099 h 239282"/>
              <a:gd name="connsiteX22" fmla="*/ 498391 w 1499257"/>
              <a:gd name="connsiteY22" fmla="*/ 230736 h 239282"/>
              <a:gd name="connsiteX23" fmla="*/ 524028 w 1499257"/>
              <a:gd name="connsiteY23" fmla="*/ 239282 h 239282"/>
              <a:gd name="connsiteX24" fmla="*/ 600940 w 1499257"/>
              <a:gd name="connsiteY24" fmla="*/ 213645 h 239282"/>
              <a:gd name="connsiteX25" fmla="*/ 677852 w 1499257"/>
              <a:gd name="connsiteY25" fmla="*/ 188007 h 239282"/>
              <a:gd name="connsiteX26" fmla="*/ 703490 w 1499257"/>
              <a:gd name="connsiteY26" fmla="*/ 179461 h 239282"/>
              <a:gd name="connsiteX27" fmla="*/ 763310 w 1499257"/>
              <a:gd name="connsiteY27" fmla="*/ 145278 h 239282"/>
              <a:gd name="connsiteX28" fmla="*/ 771856 w 1499257"/>
              <a:gd name="connsiteY28" fmla="*/ 170916 h 239282"/>
              <a:gd name="connsiteX29" fmla="*/ 788948 w 1499257"/>
              <a:gd name="connsiteY29" fmla="*/ 239282 h 239282"/>
              <a:gd name="connsiteX30" fmla="*/ 840222 w 1499257"/>
              <a:gd name="connsiteY30" fmla="*/ 205099 h 239282"/>
              <a:gd name="connsiteX31" fmla="*/ 865860 w 1499257"/>
              <a:gd name="connsiteY31" fmla="*/ 196553 h 239282"/>
              <a:gd name="connsiteX32" fmla="*/ 917135 w 1499257"/>
              <a:gd name="connsiteY32" fmla="*/ 162370 h 239282"/>
              <a:gd name="connsiteX33" fmla="*/ 951318 w 1499257"/>
              <a:gd name="connsiteY33" fmla="*/ 188007 h 239282"/>
              <a:gd name="connsiteX34" fmla="*/ 1019684 w 1499257"/>
              <a:gd name="connsiteY34" fmla="*/ 205099 h 239282"/>
              <a:gd name="connsiteX35" fmla="*/ 1053867 w 1499257"/>
              <a:gd name="connsiteY35" fmla="*/ 213645 h 239282"/>
              <a:gd name="connsiteX36" fmla="*/ 1164963 w 1499257"/>
              <a:gd name="connsiteY36" fmla="*/ 196553 h 239282"/>
              <a:gd name="connsiteX37" fmla="*/ 1182054 w 1499257"/>
              <a:gd name="connsiteY37" fmla="*/ 170916 h 239282"/>
              <a:gd name="connsiteX38" fmla="*/ 1301695 w 1499257"/>
              <a:gd name="connsiteY38" fmla="*/ 145278 h 239282"/>
              <a:gd name="connsiteX39" fmla="*/ 1344424 w 1499257"/>
              <a:gd name="connsiteY39" fmla="*/ 136732 h 239282"/>
              <a:gd name="connsiteX40" fmla="*/ 1481157 w 1499257"/>
              <a:gd name="connsiteY40" fmla="*/ 128187 h 23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499257" h="239282">
                <a:moveTo>
                  <a:pt x="45464" y="0"/>
                </a:moveTo>
                <a:cubicBezTo>
                  <a:pt x="6570" y="64822"/>
                  <a:pt x="28141" y="18013"/>
                  <a:pt x="11280" y="85458"/>
                </a:cubicBezTo>
                <a:cubicBezTo>
                  <a:pt x="9095" y="94197"/>
                  <a:pt x="-6098" y="112862"/>
                  <a:pt x="2735" y="111095"/>
                </a:cubicBezTo>
                <a:cubicBezTo>
                  <a:pt x="65773" y="98487"/>
                  <a:pt x="38479" y="74798"/>
                  <a:pt x="79647" y="51274"/>
                </a:cubicBezTo>
                <a:cubicBezTo>
                  <a:pt x="89845" y="45447"/>
                  <a:pt x="102537" y="45956"/>
                  <a:pt x="113830" y="42729"/>
                </a:cubicBezTo>
                <a:cubicBezTo>
                  <a:pt x="122491" y="40254"/>
                  <a:pt x="130921" y="37032"/>
                  <a:pt x="139467" y="34183"/>
                </a:cubicBezTo>
                <a:cubicBezTo>
                  <a:pt x="117992" y="98614"/>
                  <a:pt x="146959" y="19201"/>
                  <a:pt x="113830" y="85458"/>
                </a:cubicBezTo>
                <a:cubicBezTo>
                  <a:pt x="109801" y="93515"/>
                  <a:pt x="107759" y="102434"/>
                  <a:pt x="105284" y="111095"/>
                </a:cubicBezTo>
                <a:cubicBezTo>
                  <a:pt x="102057" y="122388"/>
                  <a:pt x="101991" y="134773"/>
                  <a:pt x="96738" y="145278"/>
                </a:cubicBezTo>
                <a:cubicBezTo>
                  <a:pt x="87552" y="163651"/>
                  <a:pt x="45463" y="207947"/>
                  <a:pt x="62555" y="196553"/>
                </a:cubicBezTo>
                <a:cubicBezTo>
                  <a:pt x="79647" y="185159"/>
                  <a:pt x="97397" y="174695"/>
                  <a:pt x="113830" y="162370"/>
                </a:cubicBezTo>
                <a:cubicBezTo>
                  <a:pt x="136619" y="145278"/>
                  <a:pt x="155172" y="120103"/>
                  <a:pt x="182196" y="111095"/>
                </a:cubicBezTo>
                <a:cubicBezTo>
                  <a:pt x="190742" y="108246"/>
                  <a:pt x="199777" y="106578"/>
                  <a:pt x="207834" y="102549"/>
                </a:cubicBezTo>
                <a:cubicBezTo>
                  <a:pt x="274102" y="69416"/>
                  <a:pt x="194665" y="98394"/>
                  <a:pt x="259108" y="76912"/>
                </a:cubicBezTo>
                <a:cubicBezTo>
                  <a:pt x="292472" y="126956"/>
                  <a:pt x="267654" y="77384"/>
                  <a:pt x="267654" y="162370"/>
                </a:cubicBezTo>
                <a:cubicBezTo>
                  <a:pt x="267654" y="182512"/>
                  <a:pt x="273351" y="202250"/>
                  <a:pt x="276200" y="222190"/>
                </a:cubicBezTo>
                <a:cubicBezTo>
                  <a:pt x="284746" y="216493"/>
                  <a:pt x="294161" y="211922"/>
                  <a:pt x="301837" y="205099"/>
                </a:cubicBezTo>
                <a:cubicBezTo>
                  <a:pt x="318814" y="190008"/>
                  <a:pt x="350660" y="148770"/>
                  <a:pt x="378750" y="136732"/>
                </a:cubicBezTo>
                <a:cubicBezTo>
                  <a:pt x="389545" y="132106"/>
                  <a:pt x="401640" y="131414"/>
                  <a:pt x="412933" y="128187"/>
                </a:cubicBezTo>
                <a:cubicBezTo>
                  <a:pt x="421594" y="125712"/>
                  <a:pt x="430024" y="122490"/>
                  <a:pt x="438570" y="119641"/>
                </a:cubicBezTo>
                <a:cubicBezTo>
                  <a:pt x="447116" y="122490"/>
                  <a:pt x="457174" y="122560"/>
                  <a:pt x="464208" y="128187"/>
                </a:cubicBezTo>
                <a:cubicBezTo>
                  <a:pt x="488318" y="147475"/>
                  <a:pt x="483985" y="178729"/>
                  <a:pt x="489845" y="205099"/>
                </a:cubicBezTo>
                <a:cubicBezTo>
                  <a:pt x="491799" y="213892"/>
                  <a:pt x="492021" y="224366"/>
                  <a:pt x="498391" y="230736"/>
                </a:cubicBezTo>
                <a:cubicBezTo>
                  <a:pt x="504761" y="237106"/>
                  <a:pt x="515482" y="236433"/>
                  <a:pt x="524028" y="239282"/>
                </a:cubicBezTo>
                <a:cubicBezTo>
                  <a:pt x="612862" y="221515"/>
                  <a:pt x="524285" y="243128"/>
                  <a:pt x="600940" y="213645"/>
                </a:cubicBezTo>
                <a:cubicBezTo>
                  <a:pt x="626163" y="203944"/>
                  <a:pt x="652215" y="196553"/>
                  <a:pt x="677852" y="188007"/>
                </a:cubicBezTo>
                <a:lnTo>
                  <a:pt x="703490" y="179461"/>
                </a:lnTo>
                <a:cubicBezTo>
                  <a:pt x="703612" y="179370"/>
                  <a:pt x="750261" y="138753"/>
                  <a:pt x="763310" y="145278"/>
                </a:cubicBezTo>
                <a:cubicBezTo>
                  <a:pt x="771367" y="149307"/>
                  <a:pt x="769671" y="162177"/>
                  <a:pt x="771856" y="170916"/>
                </a:cubicBezTo>
                <a:lnTo>
                  <a:pt x="788948" y="239282"/>
                </a:lnTo>
                <a:cubicBezTo>
                  <a:pt x="849908" y="218961"/>
                  <a:pt x="776206" y="247776"/>
                  <a:pt x="840222" y="205099"/>
                </a:cubicBezTo>
                <a:cubicBezTo>
                  <a:pt x="847717" y="200102"/>
                  <a:pt x="857314" y="199402"/>
                  <a:pt x="865860" y="196553"/>
                </a:cubicBezTo>
                <a:cubicBezTo>
                  <a:pt x="878437" y="177688"/>
                  <a:pt x="885600" y="154487"/>
                  <a:pt x="917135" y="162370"/>
                </a:cubicBezTo>
                <a:cubicBezTo>
                  <a:pt x="930953" y="165824"/>
                  <a:pt x="938952" y="180941"/>
                  <a:pt x="951318" y="188007"/>
                </a:cubicBezTo>
                <a:cubicBezTo>
                  <a:pt x="965896" y="196337"/>
                  <a:pt x="1008174" y="202541"/>
                  <a:pt x="1019684" y="205099"/>
                </a:cubicBezTo>
                <a:cubicBezTo>
                  <a:pt x="1031149" y="207647"/>
                  <a:pt x="1042473" y="210796"/>
                  <a:pt x="1053867" y="213645"/>
                </a:cubicBezTo>
                <a:cubicBezTo>
                  <a:pt x="1090899" y="207948"/>
                  <a:pt x="1129418" y="208401"/>
                  <a:pt x="1164963" y="196553"/>
                </a:cubicBezTo>
                <a:cubicBezTo>
                  <a:pt x="1174707" y="193305"/>
                  <a:pt x="1174792" y="178178"/>
                  <a:pt x="1182054" y="170916"/>
                </a:cubicBezTo>
                <a:cubicBezTo>
                  <a:pt x="1214872" y="138098"/>
                  <a:pt x="1255666" y="149463"/>
                  <a:pt x="1301695" y="145278"/>
                </a:cubicBezTo>
                <a:cubicBezTo>
                  <a:pt x="1315938" y="142429"/>
                  <a:pt x="1329959" y="138047"/>
                  <a:pt x="1344424" y="136732"/>
                </a:cubicBezTo>
                <a:cubicBezTo>
                  <a:pt x="1440262" y="128020"/>
                  <a:pt x="1541283" y="128187"/>
                  <a:pt x="1481157" y="128187"/>
                </a:cubicBezTo>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537065" y="5620673"/>
            <a:ext cx="4250327" cy="338554"/>
          </a:xfrm>
          <a:prstGeom prst="rect">
            <a:avLst/>
          </a:prstGeom>
          <a:noFill/>
        </p:spPr>
        <p:txBody>
          <a:bodyPr wrap="square" rtlCol="0">
            <a:spAutoFit/>
          </a:bodyPr>
          <a:lstStyle/>
          <a:p>
            <a:pPr algn="ctr"/>
            <a:r>
              <a:rPr lang="en-US" sz="1600" dirty="0" smtClean="0">
                <a:solidFill>
                  <a:schemeClr val="bg1"/>
                </a:solidFill>
              </a:rPr>
              <a:t>STUDENT LEARNING PERFORMANCE</a:t>
            </a:r>
            <a:endParaRPr lang="en-US" sz="1600" dirty="0">
              <a:solidFill>
                <a:schemeClr val="bg1"/>
              </a:solidFill>
            </a:endParaRPr>
          </a:p>
        </p:txBody>
      </p:sp>
    </p:spTree>
    <p:custDataLst>
      <p:tags r:id="rId1"/>
    </p:custDataLst>
    <p:extLst>
      <p:ext uri="{BB962C8B-B14F-4D97-AF65-F5344CB8AC3E}">
        <p14:creationId xmlns:p14="http://schemas.microsoft.com/office/powerpoint/2010/main" xmlns="" val="26250118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4" fill="hold" nodeType="withEffect">
                                  <p:stCondLst>
                                    <p:cond delay="250"/>
                                  </p:stCondLst>
                                  <p:childTnLst>
                                    <p:set>
                                      <p:cBhvr>
                                        <p:cTn id="9" dur="1" fill="hold">
                                          <p:stCondLst>
                                            <p:cond delay="0"/>
                                          </p:stCondLst>
                                        </p:cTn>
                                        <p:tgtEl>
                                          <p:spTgt spid="42"/>
                                        </p:tgtEl>
                                        <p:attrNameLst>
                                          <p:attrName>style.visibility</p:attrName>
                                        </p:attrNameLst>
                                      </p:cBhvr>
                                      <p:to>
                                        <p:strVal val="visible"/>
                                      </p:to>
                                    </p:set>
                                    <p:animEffect transition="in" filter="wipe(down)">
                                      <p:cBhvr>
                                        <p:cTn id="10" dur="500"/>
                                        <p:tgtEl>
                                          <p:spTgt spid="4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5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500"/>
                                        <p:tgtEl>
                                          <p:spTgt spid="22"/>
                                        </p:tgtEl>
                                      </p:cBhvr>
                                    </p:animEffect>
                                  </p:childTnLst>
                                </p:cTn>
                              </p:par>
                              <p:par>
                                <p:cTn id="19" presetID="22" presetClass="entr" presetSubtype="4" fill="hold" nodeType="withEffect">
                                  <p:stCondLst>
                                    <p:cond delay="25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750"/>
                                        <p:tgtEl>
                                          <p:spTgt spid="8"/>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25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wipe(left)">
                                      <p:cBhvr>
                                        <p:cTn id="29" dur="500"/>
                                        <p:tgtEl>
                                          <p:spTgt spid="4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wipe(left)">
                                      <p:cBhvr>
                                        <p:cTn id="34" dur="250"/>
                                        <p:tgtEl>
                                          <p:spTgt spid="52"/>
                                        </p:tgtEl>
                                      </p:cBhvr>
                                    </p:animEffect>
                                  </p:childTnLst>
                                </p:cTn>
                              </p:par>
                            </p:childTnLst>
                          </p:cTn>
                        </p:par>
                        <p:par>
                          <p:cTn id="35" fill="hold">
                            <p:stCondLst>
                              <p:cond delay="250"/>
                            </p:stCondLst>
                            <p:childTnLst>
                              <p:par>
                                <p:cTn id="36" presetID="21" presetClass="entr" presetSubtype="1" fill="hold" grpId="0" nodeType="after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heel(1)">
                                      <p:cBhvr>
                                        <p:cTn id="38" dur="250"/>
                                        <p:tgtEl>
                                          <p:spTgt spid="37"/>
                                        </p:tgtEl>
                                      </p:cBhvr>
                                    </p:animEffect>
                                  </p:childTnLst>
                                </p:cTn>
                              </p:par>
                            </p:childTnLst>
                          </p:cTn>
                        </p:par>
                        <p:par>
                          <p:cTn id="39" fill="hold">
                            <p:stCondLst>
                              <p:cond delay="500"/>
                            </p:stCondLst>
                            <p:childTnLst>
                              <p:par>
                                <p:cTn id="40" presetID="21" presetClass="entr" presetSubtype="1" fill="hold" grpId="0"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heel(1)">
                                      <p:cBhvr>
                                        <p:cTn id="42" dur="250"/>
                                        <p:tgtEl>
                                          <p:spTgt spid="38"/>
                                        </p:tgtEl>
                                      </p:cBhvr>
                                    </p:animEffect>
                                  </p:childTnLst>
                                </p:cTn>
                              </p:par>
                            </p:childTnLst>
                          </p:cTn>
                        </p:par>
                        <p:par>
                          <p:cTn id="43" fill="hold">
                            <p:stCondLst>
                              <p:cond delay="750"/>
                            </p:stCondLst>
                            <p:childTnLst>
                              <p:par>
                                <p:cTn id="44" presetID="10" presetClass="entr" presetSubtype="0"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2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22" grpId="0">
        <p:bldAsOne/>
      </p:bldGraphic>
      <p:bldP spid="5" grpId="0"/>
      <p:bldP spid="33" grpId="0" animBg="1"/>
      <p:bldP spid="34" grpId="0" animBg="1"/>
      <p:bldP spid="37" grpId="0" animBg="1"/>
      <p:bldP spid="38" grpId="0" animBg="1"/>
      <p:bldP spid="5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Static Computer-Based Learning</a:t>
            </a:r>
            <a:endParaRPr lang="en-US" dirty="0">
              <a:solidFill>
                <a:schemeClr val="bg1"/>
              </a:solidFill>
            </a:endParaRPr>
          </a:p>
        </p:txBody>
      </p:sp>
      <p:sp>
        <p:nvSpPr>
          <p:cNvPr id="3" name="TextBox 2"/>
          <p:cNvSpPr txBox="1"/>
          <p:nvPr/>
        </p:nvSpPr>
        <p:spPr>
          <a:xfrm>
            <a:off x="3305595" y="4648200"/>
            <a:ext cx="2532809" cy="461665"/>
          </a:xfrm>
          <a:prstGeom prst="rect">
            <a:avLst/>
          </a:prstGeom>
          <a:noFill/>
        </p:spPr>
        <p:txBody>
          <a:bodyPr wrap="none" rtlCol="0">
            <a:spAutoFit/>
          </a:bodyPr>
          <a:lstStyle/>
          <a:p>
            <a:pPr algn="ctr"/>
            <a:r>
              <a:rPr lang="en-US" sz="2400" dirty="0" smtClean="0">
                <a:solidFill>
                  <a:schemeClr val="bg1"/>
                </a:solidFill>
                <a:latin typeface="Calibri" pitchFamily="34" charset="0"/>
                <a:cs typeface="Calibri" pitchFamily="34" charset="0"/>
              </a:rPr>
              <a:t>Same for everyone</a:t>
            </a:r>
          </a:p>
        </p:txBody>
      </p:sp>
      <p:pic>
        <p:nvPicPr>
          <p:cNvPr id="72707" name="Picture 3" descr="C:\Users\sschatz\AppData\Local\Microsoft\Windows\Temporary Internet Files\Content.IE5\276EOOK2\MC900432626[1].png"/>
          <p:cNvPicPr>
            <a:picLocks noChangeAspect="1" noChangeArrowheads="1"/>
          </p:cNvPicPr>
          <p:nvPr/>
        </p:nvPicPr>
        <p:blipFill>
          <a:blip r:embed="rId4">
            <a:extLst>
              <a:ext uri="{28A0092B-C50C-407E-A947-70E740481C1C}">
                <a14:useLocalDpi xmlns:a14="http://schemas.microsoft.com/office/drawing/2010/main" xmlns=""/>
              </a:ext>
            </a:extLst>
          </a:blip>
          <a:srcRect/>
          <a:stretch>
            <a:fillRect/>
          </a:stretch>
        </p:blipFill>
        <p:spPr bwMode="auto">
          <a:xfrm>
            <a:off x="5257800" y="1447800"/>
            <a:ext cx="2319337" cy="2319337"/>
          </a:xfrm>
          <a:prstGeom prst="rect">
            <a:avLst/>
          </a:prstGeom>
          <a:noFill/>
          <a:extLst>
            <a:ext uri="{909E8E84-426E-40DD-AFC4-6F175D3DCCD1}">
              <a14:hiddenFill xmlns:a14="http://schemas.microsoft.com/office/drawing/2010/main" xmlns="">
                <a:solidFill>
                  <a:srgbClr val="FFFFFF"/>
                </a:solidFill>
              </a14:hiddenFill>
            </a:ext>
          </a:extLst>
        </p:spPr>
      </p:pic>
      <p:pic>
        <p:nvPicPr>
          <p:cNvPr id="72709" name="Picture 5" descr="C:\Users\sschatz\AppData\Local\Microsoft\Windows\Temporary Internet Files\Content.IE5\276EOOK2\MC900434843[1].png"/>
          <p:cNvPicPr>
            <a:picLocks noChangeAspect="1" noChangeArrowheads="1"/>
          </p:cNvPicPr>
          <p:nvPr/>
        </p:nvPicPr>
        <p:blipFill>
          <a:blip r:embed="rId5">
            <a:extLst>
              <a:ext uri="{28A0092B-C50C-407E-A947-70E740481C1C}">
                <a14:useLocalDpi xmlns:a14="http://schemas.microsoft.com/office/drawing/2010/main" xmlns=""/>
              </a:ext>
            </a:extLst>
          </a:blip>
          <a:srcRect/>
          <a:stretch>
            <a:fillRect/>
          </a:stretch>
        </p:blipFill>
        <p:spPr bwMode="auto">
          <a:xfrm>
            <a:off x="1524000" y="1490663"/>
            <a:ext cx="2110264" cy="211026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ight Arrow 4"/>
          <p:cNvSpPr/>
          <p:nvPr/>
        </p:nvSpPr>
        <p:spPr bwMode="auto">
          <a:xfrm>
            <a:off x="2820458" y="1981200"/>
            <a:ext cx="2665942" cy="762000"/>
          </a:xfrm>
          <a:prstGeom prst="rightArrow">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8900000" scaled="1"/>
            <a:tileRect/>
          </a:gra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0" lang="en-US" dirty="0" smtClean="0">
              <a:solidFill>
                <a:schemeClr val="bg1"/>
              </a:solidFill>
            </a:endParaRPr>
          </a:p>
        </p:txBody>
      </p:sp>
    </p:spTree>
    <p:extLst>
      <p:ext uri="{BB962C8B-B14F-4D97-AF65-F5344CB8AC3E}">
        <p14:creationId xmlns:p14="http://schemas.microsoft.com/office/powerpoint/2010/main" xmlns="" val="3015114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2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Computer-Assisted Instruction</a:t>
            </a:r>
            <a:endParaRPr lang="en-US" dirty="0">
              <a:solidFill>
                <a:schemeClr val="bg1"/>
              </a:solidFill>
            </a:endParaRPr>
          </a:p>
        </p:txBody>
      </p:sp>
      <p:pic>
        <p:nvPicPr>
          <p:cNvPr id="72707" name="Picture 3" descr="C:\Users\sschatz\AppData\Local\Microsoft\Windows\Temporary Internet Files\Content.IE5\276EOOK2\MC900432626[1].png"/>
          <p:cNvPicPr>
            <a:picLocks noChangeAspect="1" noChangeArrowheads="1"/>
          </p:cNvPicPr>
          <p:nvPr/>
        </p:nvPicPr>
        <p:blipFill>
          <a:blip r:embed="rId4">
            <a:extLst>
              <a:ext uri="{28A0092B-C50C-407E-A947-70E740481C1C}">
                <a14:useLocalDpi xmlns:a14="http://schemas.microsoft.com/office/drawing/2010/main" xmlns=""/>
              </a:ext>
            </a:extLst>
          </a:blip>
          <a:srcRect/>
          <a:stretch>
            <a:fillRect/>
          </a:stretch>
        </p:blipFill>
        <p:spPr bwMode="auto">
          <a:xfrm>
            <a:off x="5257800" y="1447800"/>
            <a:ext cx="2319337" cy="2319337"/>
          </a:xfrm>
          <a:prstGeom prst="rect">
            <a:avLst/>
          </a:prstGeom>
          <a:noFill/>
          <a:extLst>
            <a:ext uri="{909E8E84-426E-40DD-AFC4-6F175D3DCCD1}">
              <a14:hiddenFill xmlns:a14="http://schemas.microsoft.com/office/drawing/2010/main" xmlns="">
                <a:solidFill>
                  <a:srgbClr val="FFFFFF"/>
                </a:solidFill>
              </a14:hiddenFill>
            </a:ext>
          </a:extLst>
        </p:spPr>
      </p:pic>
      <p:pic>
        <p:nvPicPr>
          <p:cNvPr id="72709" name="Picture 5" descr="C:\Users\sschatz\AppData\Local\Microsoft\Windows\Temporary Internet Files\Content.IE5\276EOOK2\MC900434843[1].png"/>
          <p:cNvPicPr>
            <a:picLocks noChangeAspect="1" noChangeArrowheads="1"/>
          </p:cNvPicPr>
          <p:nvPr/>
        </p:nvPicPr>
        <p:blipFill>
          <a:blip r:embed="rId5">
            <a:extLst>
              <a:ext uri="{28A0092B-C50C-407E-A947-70E740481C1C}">
                <a14:useLocalDpi xmlns:a14="http://schemas.microsoft.com/office/drawing/2010/main" xmlns=""/>
              </a:ext>
            </a:extLst>
          </a:blip>
          <a:srcRect/>
          <a:stretch>
            <a:fillRect/>
          </a:stretch>
        </p:blipFill>
        <p:spPr bwMode="auto">
          <a:xfrm>
            <a:off x="1524000" y="1490663"/>
            <a:ext cx="2110264" cy="211026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ight Arrow 4"/>
          <p:cNvSpPr/>
          <p:nvPr/>
        </p:nvSpPr>
        <p:spPr bwMode="auto">
          <a:xfrm>
            <a:off x="2820458" y="1600200"/>
            <a:ext cx="2665942" cy="762000"/>
          </a:xfrm>
          <a:prstGeom prst="rightArrow">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8900000" scaled="1"/>
            <a:tileRect/>
          </a:gra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0" lang="en-US" dirty="0" smtClean="0">
              <a:solidFill>
                <a:schemeClr val="bg1"/>
              </a:solidFill>
            </a:endParaRPr>
          </a:p>
        </p:txBody>
      </p:sp>
      <p:sp>
        <p:nvSpPr>
          <p:cNvPr id="7" name="TextBox 6"/>
          <p:cNvSpPr txBox="1"/>
          <p:nvPr/>
        </p:nvSpPr>
        <p:spPr>
          <a:xfrm>
            <a:off x="2560877" y="4648200"/>
            <a:ext cx="4022255" cy="461665"/>
          </a:xfrm>
          <a:prstGeom prst="rect">
            <a:avLst/>
          </a:prstGeom>
          <a:noFill/>
        </p:spPr>
        <p:txBody>
          <a:bodyPr wrap="none" rtlCol="0">
            <a:spAutoFit/>
          </a:bodyPr>
          <a:lstStyle/>
          <a:p>
            <a:pPr algn="ctr"/>
            <a:r>
              <a:rPr lang="en-US" sz="2400" dirty="0" smtClean="0">
                <a:solidFill>
                  <a:schemeClr val="bg1"/>
                </a:solidFill>
                <a:latin typeface="Calibri" pitchFamily="34" charset="0"/>
                <a:cs typeface="Calibri" pitchFamily="34" charset="0"/>
              </a:rPr>
              <a:t>Different for different students</a:t>
            </a:r>
          </a:p>
        </p:txBody>
      </p:sp>
      <p:sp>
        <p:nvSpPr>
          <p:cNvPr id="8" name="Right Arrow 7"/>
          <p:cNvSpPr/>
          <p:nvPr/>
        </p:nvSpPr>
        <p:spPr bwMode="auto">
          <a:xfrm rot="10800000">
            <a:off x="2820458" y="2264568"/>
            <a:ext cx="2665942" cy="762000"/>
          </a:xfrm>
          <a:prstGeom prst="rightArrow">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8900000" scaled="1"/>
            <a:tileRect/>
          </a:gra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0" lang="en-US" dirty="0" smtClean="0">
              <a:solidFill>
                <a:schemeClr val="bg1"/>
              </a:solidFill>
            </a:endParaRPr>
          </a:p>
        </p:txBody>
      </p:sp>
      <p:sp>
        <p:nvSpPr>
          <p:cNvPr id="9" name="Right Arrow 8"/>
          <p:cNvSpPr/>
          <p:nvPr/>
        </p:nvSpPr>
        <p:spPr bwMode="auto">
          <a:xfrm>
            <a:off x="2616147" y="1600200"/>
            <a:ext cx="2665942" cy="762000"/>
          </a:xfrm>
          <a:prstGeom prst="rightArrow">
            <a:avLst/>
          </a:prstGeom>
          <a:gradFill flip="none" rotWithShape="1">
            <a:gsLst>
              <a:gs pos="0">
                <a:srgbClr val="0066FF">
                  <a:tint val="66000"/>
                  <a:satMod val="160000"/>
                </a:srgbClr>
              </a:gs>
              <a:gs pos="50000">
                <a:srgbClr val="0066FF">
                  <a:tint val="44500"/>
                  <a:satMod val="160000"/>
                </a:srgbClr>
              </a:gs>
              <a:gs pos="100000">
                <a:srgbClr val="0066FF">
                  <a:tint val="23500"/>
                  <a:satMod val="160000"/>
                </a:srgbClr>
              </a:gs>
            </a:gsLst>
            <a:lin ang="2700000" scaled="1"/>
            <a:tileRect/>
          </a:gra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0" lang="en-US" dirty="0" smtClean="0">
              <a:solidFill>
                <a:schemeClr val="bg1"/>
              </a:solidFill>
            </a:endParaRPr>
          </a:p>
        </p:txBody>
      </p:sp>
      <p:sp>
        <p:nvSpPr>
          <p:cNvPr id="10" name="Right Arrow 9"/>
          <p:cNvSpPr/>
          <p:nvPr/>
        </p:nvSpPr>
        <p:spPr bwMode="auto">
          <a:xfrm rot="10800000">
            <a:off x="3048000" y="2264568"/>
            <a:ext cx="2665942" cy="762000"/>
          </a:xfrm>
          <a:prstGeom prst="rightArrow">
            <a:avLst/>
          </a:prstGeom>
          <a:gradFill flip="none" rotWithShape="1">
            <a:gsLst>
              <a:gs pos="0">
                <a:srgbClr val="0066FF">
                  <a:tint val="66000"/>
                  <a:satMod val="160000"/>
                </a:srgbClr>
              </a:gs>
              <a:gs pos="50000">
                <a:srgbClr val="0066FF">
                  <a:tint val="44500"/>
                  <a:satMod val="160000"/>
                </a:srgbClr>
              </a:gs>
              <a:gs pos="100000">
                <a:srgbClr val="0066FF">
                  <a:tint val="23500"/>
                  <a:satMod val="160000"/>
                </a:srgbClr>
              </a:gs>
            </a:gsLst>
            <a:lin ang="2700000" scaled="1"/>
            <a:tileRect/>
          </a:gra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pic>
        <p:nvPicPr>
          <p:cNvPr id="73730" name="Picture 2" descr="C:\Users\sschatz\AppData\Local\Microsoft\Windows\Temporary Internet Files\Content.IE5\1U962LWE\MC900433952[1].png"/>
          <p:cNvPicPr>
            <a:picLocks noChangeAspect="1" noChangeArrowheads="1"/>
          </p:cNvPicPr>
          <p:nvPr/>
        </p:nvPicPr>
        <p:blipFill>
          <a:blip r:embed="rId6">
            <a:extLst>
              <a:ext uri="{28A0092B-C50C-407E-A947-70E740481C1C}">
                <a14:useLocalDpi xmlns:a14="http://schemas.microsoft.com/office/drawing/2010/main" xmlns=""/>
              </a:ext>
            </a:extLst>
          </a:blip>
          <a:srcRect/>
          <a:stretch>
            <a:fillRect/>
          </a:stretch>
        </p:blipFill>
        <p:spPr bwMode="auto">
          <a:xfrm>
            <a:off x="5167479" y="1066800"/>
            <a:ext cx="2831305" cy="2831305"/>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ight Arrow 11"/>
          <p:cNvSpPr/>
          <p:nvPr/>
        </p:nvSpPr>
        <p:spPr bwMode="auto">
          <a:xfrm>
            <a:off x="2821516" y="1621631"/>
            <a:ext cx="2665942" cy="762000"/>
          </a:xfrm>
          <a:prstGeom prst="rightArrow">
            <a:avLst/>
          </a:prstGeom>
          <a:solidFill>
            <a:srgbClr val="FFC000"/>
          </a:soli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0" lang="en-US" dirty="0" smtClean="0">
              <a:solidFill>
                <a:schemeClr val="bg1"/>
              </a:solidFill>
            </a:endParaRPr>
          </a:p>
        </p:txBody>
      </p:sp>
      <p:sp>
        <p:nvSpPr>
          <p:cNvPr id="13" name="Right Arrow 12"/>
          <p:cNvSpPr/>
          <p:nvPr/>
        </p:nvSpPr>
        <p:spPr bwMode="auto">
          <a:xfrm rot="10800000">
            <a:off x="2821516" y="2285999"/>
            <a:ext cx="2665942" cy="762000"/>
          </a:xfrm>
          <a:prstGeom prst="rightArrow">
            <a:avLst/>
          </a:prstGeom>
          <a:solidFill>
            <a:srgbClr val="FFC000"/>
          </a:soli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0" lang="en-US" dirty="0" smtClean="0">
              <a:solidFill>
                <a:schemeClr val="bg1"/>
              </a:solidFill>
            </a:endParaRPr>
          </a:p>
        </p:txBody>
      </p:sp>
      <p:sp>
        <p:nvSpPr>
          <p:cNvPr id="14" name="Right Arrow 13"/>
          <p:cNvSpPr/>
          <p:nvPr/>
        </p:nvSpPr>
        <p:spPr bwMode="auto">
          <a:xfrm>
            <a:off x="2617205" y="1621631"/>
            <a:ext cx="2665942" cy="762000"/>
          </a:xfrm>
          <a:prstGeom prst="rightArrow">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0" lang="en-US" dirty="0" smtClean="0">
              <a:solidFill>
                <a:schemeClr val="bg1"/>
              </a:solidFill>
            </a:endParaRPr>
          </a:p>
        </p:txBody>
      </p:sp>
      <p:sp>
        <p:nvSpPr>
          <p:cNvPr id="15" name="Right Arrow 14"/>
          <p:cNvSpPr/>
          <p:nvPr/>
        </p:nvSpPr>
        <p:spPr bwMode="auto">
          <a:xfrm rot="10800000">
            <a:off x="3049058" y="2285999"/>
            <a:ext cx="2665942" cy="762000"/>
          </a:xfrm>
          <a:prstGeom prst="rightArrow">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pic>
        <p:nvPicPr>
          <p:cNvPr id="4098" name="Picture 2"/>
          <p:cNvPicPr>
            <a:picLocks noChangeAspect="1" noChangeArrowheads="1"/>
          </p:cNvPicPr>
          <p:nvPr/>
        </p:nvPicPr>
        <p:blipFill>
          <a:blip r:embed="rId7">
            <a:extLst>
              <a:ext uri="{28A0092B-C50C-407E-A947-70E740481C1C}">
                <a14:useLocalDpi xmlns:a14="http://schemas.microsoft.com/office/drawing/2010/main" xmlns=""/>
              </a:ext>
            </a:extLst>
          </a:blip>
          <a:srcRect/>
          <a:stretch>
            <a:fillRect/>
          </a:stretch>
        </p:blipFill>
        <p:spPr bwMode="auto">
          <a:xfrm rot="21286784">
            <a:off x="1026802" y="5098275"/>
            <a:ext cx="8291513" cy="160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652967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right)">
                                      <p:cBhvr>
                                        <p:cTn id="11" dur="500"/>
                                        <p:tgtEl>
                                          <p:spTgt spid="8"/>
                                        </p:tgtEl>
                                      </p:cBhvr>
                                    </p:animEffect>
                                  </p:childTnLst>
                                </p:cTn>
                              </p:par>
                              <p:par>
                                <p:cTn id="12" presetID="22" presetClass="entr" presetSubtype="8" fill="hold" grpId="0" nodeType="withEffect">
                                  <p:stCondLst>
                                    <p:cond delay="25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par>
                          <p:cTn id="15" fill="hold">
                            <p:stCondLst>
                              <p:cond delay="1250"/>
                            </p:stCondLst>
                            <p:childTnLst>
                              <p:par>
                                <p:cTn id="16" presetID="22" presetClass="entr" presetSubtype="2"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par>
                          <p:cTn id="19" fill="hold">
                            <p:stCondLst>
                              <p:cond delay="1750"/>
                            </p:stCondLst>
                            <p:childTnLst>
                              <p:par>
                                <p:cTn id="20" presetID="10" presetClass="exit" presetSubtype="0" fill="hold" nodeType="afterEffect">
                                  <p:stCondLst>
                                    <p:cond delay="0"/>
                                  </p:stCondLst>
                                  <p:childTnLst>
                                    <p:animEffect transition="out" filter="fade">
                                      <p:cBhvr>
                                        <p:cTn id="21" dur="500"/>
                                        <p:tgtEl>
                                          <p:spTgt spid="72707"/>
                                        </p:tgtEl>
                                      </p:cBhvr>
                                    </p:animEffect>
                                    <p:set>
                                      <p:cBhvr>
                                        <p:cTn id="22" dur="1" fill="hold">
                                          <p:stCondLst>
                                            <p:cond delay="499"/>
                                          </p:stCondLst>
                                        </p:cTn>
                                        <p:tgtEl>
                                          <p:spTgt spid="72707"/>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73730"/>
                                        </p:tgtEl>
                                        <p:attrNameLst>
                                          <p:attrName>style.visibility</p:attrName>
                                        </p:attrNameLst>
                                      </p:cBhvr>
                                      <p:to>
                                        <p:strVal val="visible"/>
                                      </p:to>
                                    </p:set>
                                    <p:animEffect transition="in" filter="fade">
                                      <p:cBhvr>
                                        <p:cTn id="25" dur="500"/>
                                        <p:tgtEl>
                                          <p:spTgt spid="73730"/>
                                        </p:tgtEl>
                                      </p:cBhvr>
                                    </p:animEffect>
                                  </p:childTnLst>
                                </p:cTn>
                              </p:par>
                            </p:childTnLst>
                          </p:cTn>
                        </p:par>
                        <p:par>
                          <p:cTn id="26" fill="hold">
                            <p:stCondLst>
                              <p:cond delay="2250"/>
                            </p:stCondLst>
                            <p:childTnLst>
                              <p:par>
                                <p:cTn id="27" presetID="10" presetClass="exit" presetSubtype="0" fill="hold" grpId="1" nodeType="afterEffect">
                                  <p:stCondLst>
                                    <p:cond delay="0"/>
                                  </p:stCondLst>
                                  <p:childTnLst>
                                    <p:animEffect transition="out" filter="fade">
                                      <p:cBhvr>
                                        <p:cTn id="28" dur="250"/>
                                        <p:tgtEl>
                                          <p:spTgt spid="5"/>
                                        </p:tgtEl>
                                      </p:cBhvr>
                                    </p:animEffect>
                                    <p:set>
                                      <p:cBhvr>
                                        <p:cTn id="29" dur="1" fill="hold">
                                          <p:stCondLst>
                                            <p:cond delay="249"/>
                                          </p:stCondLst>
                                        </p:cTn>
                                        <p:tgtEl>
                                          <p:spTgt spid="5"/>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250"/>
                                        <p:tgtEl>
                                          <p:spTgt spid="8"/>
                                        </p:tgtEl>
                                      </p:cBhvr>
                                    </p:animEffect>
                                    <p:set>
                                      <p:cBhvr>
                                        <p:cTn id="32" dur="1" fill="hold">
                                          <p:stCondLst>
                                            <p:cond delay="249"/>
                                          </p:stCondLst>
                                        </p:cTn>
                                        <p:tgtEl>
                                          <p:spTgt spid="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250"/>
                                        <p:tgtEl>
                                          <p:spTgt spid="9"/>
                                        </p:tgtEl>
                                      </p:cBhvr>
                                    </p:animEffect>
                                    <p:set>
                                      <p:cBhvr>
                                        <p:cTn id="35" dur="1" fill="hold">
                                          <p:stCondLst>
                                            <p:cond delay="249"/>
                                          </p:stCondLst>
                                        </p:cTn>
                                        <p:tgtEl>
                                          <p:spTgt spid="9"/>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250"/>
                                        <p:tgtEl>
                                          <p:spTgt spid="10"/>
                                        </p:tgtEl>
                                      </p:cBhvr>
                                    </p:animEffect>
                                    <p:set>
                                      <p:cBhvr>
                                        <p:cTn id="38" dur="1" fill="hold">
                                          <p:stCondLst>
                                            <p:cond delay="249"/>
                                          </p:stCondLst>
                                        </p:cTn>
                                        <p:tgtEl>
                                          <p:spTgt spid="10"/>
                                        </p:tgtEl>
                                        <p:attrNameLst>
                                          <p:attrName>style.visibility</p:attrName>
                                        </p:attrNameLst>
                                      </p:cBhvr>
                                      <p:to>
                                        <p:strVal val="hidden"/>
                                      </p:to>
                                    </p:set>
                                  </p:childTnLst>
                                </p:cTn>
                              </p:par>
                              <p:par>
                                <p:cTn id="39" presetID="22" presetClass="entr" presetSubtype="8"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par>
                          <p:cTn id="42" fill="hold">
                            <p:stCondLst>
                              <p:cond delay="2750"/>
                            </p:stCondLst>
                            <p:childTnLst>
                              <p:par>
                                <p:cTn id="43" presetID="22" presetClass="entr" presetSubtype="2"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right)">
                                      <p:cBhvr>
                                        <p:cTn id="45" dur="500"/>
                                        <p:tgtEl>
                                          <p:spTgt spid="13"/>
                                        </p:tgtEl>
                                      </p:cBhvr>
                                    </p:animEffect>
                                  </p:childTnLst>
                                </p:cTn>
                              </p:par>
                              <p:par>
                                <p:cTn id="46" presetID="22" presetClass="entr" presetSubtype="8" fill="hold" grpId="0" nodeType="withEffect">
                                  <p:stCondLst>
                                    <p:cond delay="25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500"/>
                                        <p:tgtEl>
                                          <p:spTgt spid="14"/>
                                        </p:tgtEl>
                                      </p:cBhvr>
                                    </p:animEffect>
                                  </p:childTnLst>
                                </p:cTn>
                              </p:par>
                            </p:childTnLst>
                          </p:cTn>
                        </p:par>
                        <p:par>
                          <p:cTn id="49" fill="hold">
                            <p:stCondLst>
                              <p:cond delay="3500"/>
                            </p:stCondLst>
                            <p:childTnLst>
                              <p:par>
                                <p:cTn id="50" presetID="22" presetClass="entr" presetSubtype="2"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right)">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animBg="1"/>
      <p:bldP spid="8" grpId="1" animBg="1"/>
      <p:bldP spid="9" grpId="0" animBg="1"/>
      <p:bldP spid="9" grpId="1" animBg="1"/>
      <p:bldP spid="10" grpId="0" animBg="1"/>
      <p:bldP spid="10" grpId="1"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7065" y="5620673"/>
            <a:ext cx="4250327" cy="338554"/>
          </a:xfrm>
          <a:prstGeom prst="rect">
            <a:avLst/>
          </a:prstGeom>
          <a:noFill/>
        </p:spPr>
        <p:txBody>
          <a:bodyPr wrap="square" rtlCol="0">
            <a:spAutoFit/>
          </a:bodyPr>
          <a:lstStyle/>
          <a:p>
            <a:pPr algn="ctr"/>
            <a:r>
              <a:rPr lang="en-US" sz="1600" dirty="0" smtClean="0">
                <a:solidFill>
                  <a:schemeClr val="bg1"/>
                </a:solidFill>
              </a:rPr>
              <a:t>STUDENT LEARNING PERFORMANCE</a:t>
            </a:r>
            <a:endParaRPr lang="en-US" sz="1600" dirty="0">
              <a:solidFill>
                <a:schemeClr val="bg1"/>
              </a:solidFill>
            </a:endParaRPr>
          </a:p>
        </p:txBody>
      </p:sp>
      <p:graphicFrame>
        <p:nvGraphicFramePr>
          <p:cNvPr id="4" name="Classroom Curves"/>
          <p:cNvGraphicFramePr>
            <a:graphicFrameLocks noGrp="1"/>
          </p:cNvGraphicFramePr>
          <p:nvPr>
            <p:ph idx="4294967295"/>
            <p:extLst>
              <p:ext uri="{D42A27DB-BD31-4B8C-83A1-F6EECF244321}">
                <p14:modId xmlns:p14="http://schemas.microsoft.com/office/powerpoint/2010/main" xmlns="" val="2240679805"/>
              </p:ext>
            </p:extLst>
          </p:nvPr>
        </p:nvGraphicFramePr>
        <p:xfrm>
          <a:off x="111019" y="2858095"/>
          <a:ext cx="8839200" cy="311253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Human Tutor Curve"/>
          <p:cNvGraphicFramePr>
            <a:graphicFrameLocks/>
          </p:cNvGraphicFramePr>
          <p:nvPr>
            <p:extLst>
              <p:ext uri="{D42A27DB-BD31-4B8C-83A1-F6EECF244321}">
                <p14:modId xmlns:p14="http://schemas.microsoft.com/office/powerpoint/2010/main" xmlns="" val="457052435"/>
              </p:ext>
            </p:extLst>
          </p:nvPr>
        </p:nvGraphicFramePr>
        <p:xfrm>
          <a:off x="106257" y="2308225"/>
          <a:ext cx="8839200" cy="3711575"/>
        </p:xfrm>
        <a:graphic>
          <a:graphicData uri="http://schemas.openxmlformats.org/drawingml/2006/chart">
            <c:chart xmlns:c="http://schemas.openxmlformats.org/drawingml/2006/chart" xmlns:r="http://schemas.openxmlformats.org/officeDocument/2006/relationships" r:id="rId5"/>
          </a:graphicData>
        </a:graphic>
      </p:graphicFrame>
      <p:grpSp>
        <p:nvGrpSpPr>
          <p:cNvPr id="50" name="Group 49"/>
          <p:cNvGrpSpPr/>
          <p:nvPr/>
        </p:nvGrpSpPr>
        <p:grpSpPr>
          <a:xfrm>
            <a:off x="519973" y="1669127"/>
            <a:ext cx="8325717" cy="3871675"/>
            <a:chOff x="528519" y="1669127"/>
            <a:chExt cx="8325717" cy="3871675"/>
          </a:xfrm>
        </p:grpSpPr>
        <p:cxnSp>
          <p:nvCxnSpPr>
            <p:cNvPr id="48" name="Straight Connector 47"/>
            <p:cNvCxnSpPr/>
            <p:nvPr/>
          </p:nvCxnSpPr>
          <p:spPr>
            <a:xfrm>
              <a:off x="537065" y="1669127"/>
              <a:ext cx="0" cy="38678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28519" y="5540802"/>
              <a:ext cx="832571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Classroom Label"/>
          <p:cNvSpPr txBox="1"/>
          <p:nvPr/>
        </p:nvSpPr>
        <p:spPr>
          <a:xfrm>
            <a:off x="1750248" y="3082993"/>
            <a:ext cx="2212152" cy="646331"/>
          </a:xfrm>
          <a:prstGeom prst="rect">
            <a:avLst/>
          </a:prstGeom>
          <a:noFill/>
        </p:spPr>
        <p:txBody>
          <a:bodyPr wrap="square" rtlCol="0">
            <a:spAutoFit/>
          </a:bodyPr>
          <a:lstStyle/>
          <a:p>
            <a:pPr algn="r"/>
            <a:r>
              <a:rPr lang="en-US" dirty="0" smtClean="0">
                <a:solidFill>
                  <a:schemeClr val="bg1"/>
                </a:solidFill>
              </a:rPr>
              <a:t>Classroom Learning</a:t>
            </a:r>
          </a:p>
          <a:p>
            <a:pPr algn="r"/>
            <a:r>
              <a:rPr lang="en-US" dirty="0" smtClean="0">
                <a:solidFill>
                  <a:schemeClr val="bg1"/>
                </a:solidFill>
              </a:rPr>
              <a:t>Average</a:t>
            </a:r>
            <a:endParaRPr lang="en-US" dirty="0">
              <a:solidFill>
                <a:schemeClr val="bg1"/>
              </a:solidFill>
            </a:endParaRPr>
          </a:p>
        </p:txBody>
      </p:sp>
      <p:sp>
        <p:nvSpPr>
          <p:cNvPr id="34" name="Average Label"/>
          <p:cNvSpPr txBox="1"/>
          <p:nvPr/>
        </p:nvSpPr>
        <p:spPr>
          <a:xfrm>
            <a:off x="4663302" y="1345962"/>
            <a:ext cx="1985736" cy="923330"/>
          </a:xfrm>
          <a:prstGeom prst="rect">
            <a:avLst/>
          </a:prstGeom>
          <a:solidFill>
            <a:schemeClr val="tx1"/>
          </a:solidFill>
          <a:ln>
            <a:noFill/>
            <a:prstDash val="solid"/>
          </a:ln>
        </p:spPr>
        <p:style>
          <a:lnRef idx="0">
            <a:scrgbClr r="0" g="0" b="0"/>
          </a:lnRef>
          <a:fillRef idx="1001">
            <a:schemeClr val="lt1"/>
          </a:fillRef>
          <a:effectRef idx="0">
            <a:scrgbClr r="0" g="0" b="0"/>
          </a:effectRef>
          <a:fontRef idx="major"/>
        </p:style>
        <p:txBody>
          <a:bodyPr wrap="none" rtlCol="0">
            <a:spAutoFit/>
          </a:bodyPr>
          <a:lstStyle/>
          <a:p>
            <a:pPr algn="r"/>
            <a:r>
              <a:rPr lang="en-US" dirty="0" smtClean="0">
                <a:solidFill>
                  <a:schemeClr val="bg1"/>
                </a:solidFill>
              </a:rPr>
              <a:t>(Human) Tutor </a:t>
            </a:r>
          </a:p>
          <a:p>
            <a:pPr algn="r"/>
            <a:r>
              <a:rPr lang="en-US" dirty="0" smtClean="0">
                <a:solidFill>
                  <a:schemeClr val="bg1"/>
                </a:solidFill>
              </a:rPr>
              <a:t>+ Mastery Learning</a:t>
            </a:r>
            <a:endParaRPr lang="en-US" dirty="0" smtClean="0">
              <a:solidFill>
                <a:schemeClr val="bg1"/>
              </a:solidFill>
              <a:latin typeface="Calibri" pitchFamily="34" charset="0"/>
              <a:cs typeface="Calibri" pitchFamily="34" charset="0"/>
            </a:endParaRPr>
          </a:p>
          <a:p>
            <a:pPr algn="r"/>
            <a:r>
              <a:rPr lang="en-US" dirty="0" smtClean="0">
                <a:solidFill>
                  <a:schemeClr val="bg1"/>
                </a:solidFill>
                <a:latin typeface="Calibri" pitchFamily="34" charset="0"/>
                <a:cs typeface="Calibri" pitchFamily="34" charset="0"/>
              </a:rPr>
              <a:t>Average</a:t>
            </a:r>
            <a:endParaRPr lang="en-US" dirty="0">
              <a:solidFill>
                <a:schemeClr val="bg1"/>
              </a:solidFill>
              <a:latin typeface="Calibri" pitchFamily="34" charset="0"/>
              <a:cs typeface="Calibri" pitchFamily="34" charset="0"/>
            </a:endParaRPr>
          </a:p>
        </p:txBody>
      </p:sp>
      <p:cxnSp>
        <p:nvCxnSpPr>
          <p:cNvPr id="8" name="Vert Line 2"/>
          <p:cNvCxnSpPr/>
          <p:nvPr/>
        </p:nvCxnSpPr>
        <p:spPr>
          <a:xfrm>
            <a:off x="6662736" y="1345962"/>
            <a:ext cx="0" cy="4191000"/>
          </a:xfrm>
          <a:prstGeom prst="line">
            <a:avLst/>
          </a:prstGeom>
          <a:ln w="38100">
            <a:solidFill>
              <a:schemeClr val="bg1"/>
            </a:solidFill>
            <a:prstDash val="solid"/>
            <a:headEnd type="none" w="med" len="med"/>
            <a:tailEnd type="none" w="med" len="med"/>
          </a:ln>
          <a:effectLst>
            <a:outerShdw blurRad="50800" dist="38100" dir="13500000" algn="br" rotWithShape="0">
              <a:prstClr val="black">
                <a:alpha val="40000"/>
              </a:prstClr>
            </a:outerShdw>
          </a:effectLst>
        </p:spPr>
        <p:style>
          <a:lnRef idx="2">
            <a:schemeClr val="accent1"/>
          </a:lnRef>
          <a:fillRef idx="1001">
            <a:schemeClr val="lt1"/>
          </a:fillRef>
          <a:effectRef idx="1">
            <a:schemeClr val="accent1"/>
          </a:effectRef>
          <a:fontRef idx="minor">
            <a:schemeClr val="tx1"/>
          </a:fontRef>
        </p:style>
      </p:cxnSp>
      <p:sp>
        <p:nvSpPr>
          <p:cNvPr id="15" name="Y Axis"/>
          <p:cNvSpPr txBox="1"/>
          <p:nvPr/>
        </p:nvSpPr>
        <p:spPr>
          <a:xfrm rot="16200000">
            <a:off x="-1346535" y="3763238"/>
            <a:ext cx="3390544" cy="338554"/>
          </a:xfrm>
          <a:prstGeom prst="rect">
            <a:avLst/>
          </a:prstGeom>
          <a:noFill/>
        </p:spPr>
        <p:txBody>
          <a:bodyPr wrap="none" rtlCol="0">
            <a:spAutoFit/>
          </a:bodyPr>
          <a:lstStyle/>
          <a:p>
            <a:r>
              <a:rPr lang="en-US" sz="1600" dirty="0" smtClean="0">
                <a:solidFill>
                  <a:schemeClr val="bg1"/>
                </a:solidFill>
              </a:rPr>
              <a:t>NUMBER OF STUDENTS (FREQUENCY)</a:t>
            </a:r>
            <a:endParaRPr lang="en-US" sz="1600" dirty="0">
              <a:solidFill>
                <a:schemeClr val="bg1"/>
              </a:solidFill>
            </a:endParaRPr>
          </a:p>
        </p:txBody>
      </p:sp>
      <p:cxnSp>
        <p:nvCxnSpPr>
          <p:cNvPr id="42" name="Vert line 1"/>
          <p:cNvCxnSpPr/>
          <p:nvPr/>
        </p:nvCxnSpPr>
        <p:spPr>
          <a:xfrm>
            <a:off x="3962400" y="3104941"/>
            <a:ext cx="0" cy="2432021"/>
          </a:xfrm>
          <a:prstGeom prst="line">
            <a:avLst/>
          </a:prstGeom>
          <a:ln w="38100">
            <a:solidFill>
              <a:schemeClr val="bg1"/>
            </a:solidFill>
            <a:prstDash val="solid"/>
            <a:headEnd type="none" w="med" len="med"/>
            <a:tailEnd type="none" w="med" len="med"/>
          </a:ln>
          <a:effectLst/>
        </p:spPr>
        <p:style>
          <a:lnRef idx="2">
            <a:schemeClr val="accent1"/>
          </a:lnRef>
          <a:fillRef idx="1001">
            <a:schemeClr val="lt1"/>
          </a:fillRef>
          <a:effectRef idx="1">
            <a:schemeClr val="accent1"/>
          </a:effectRef>
          <a:fontRef idx="minor">
            <a:schemeClr val="tx1"/>
          </a:fontRef>
        </p:style>
      </p:cxnSp>
      <p:pic>
        <p:nvPicPr>
          <p:cNvPr id="2051" name="Picture 3"/>
          <p:cNvPicPr>
            <a:picLocks noChangeAspect="1" noChangeArrowheads="1"/>
          </p:cNvPicPr>
          <p:nvPr/>
        </p:nvPicPr>
        <p:blipFill>
          <a:blip r:embed="rId6">
            <a:extLst>
              <a:ext uri="{28A0092B-C50C-407E-A947-70E740481C1C}">
                <a14:useLocalDpi xmlns:a14="http://schemas.microsoft.com/office/drawing/2010/main" xmlns=""/>
              </a:ext>
            </a:extLst>
          </a:blip>
          <a:srcRect/>
          <a:stretch>
            <a:fillRect/>
          </a:stretch>
        </p:blipFill>
        <p:spPr bwMode="auto">
          <a:xfrm rot="21315983">
            <a:off x="-158478" y="218835"/>
            <a:ext cx="6584950" cy="1597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23" name="Vert line 1"/>
          <p:cNvCxnSpPr/>
          <p:nvPr/>
        </p:nvCxnSpPr>
        <p:spPr>
          <a:xfrm>
            <a:off x="4429760" y="2362200"/>
            <a:ext cx="0" cy="3174762"/>
          </a:xfrm>
          <a:prstGeom prst="line">
            <a:avLst/>
          </a:prstGeom>
          <a:ln w="38100">
            <a:solidFill>
              <a:srgbClr val="FFC000"/>
            </a:solidFill>
            <a:prstDash val="solid"/>
            <a:headEnd type="none" w="med" len="med"/>
            <a:tailEnd type="none" w="med" len="med"/>
          </a:ln>
          <a:effectLst/>
        </p:spPr>
        <p:style>
          <a:lnRef idx="2">
            <a:schemeClr val="accent1"/>
          </a:lnRef>
          <a:fillRef idx="1001">
            <a:schemeClr val="lt1"/>
          </a:fillRef>
          <a:effectRef idx="1">
            <a:schemeClr val="accent1"/>
          </a:effectRef>
          <a:fontRef idx="minor">
            <a:schemeClr val="tx1"/>
          </a:fontRef>
        </p:style>
      </p:cxnSp>
      <p:sp>
        <p:nvSpPr>
          <p:cNvPr id="25" name="Average Label"/>
          <p:cNvSpPr txBox="1"/>
          <p:nvPr/>
        </p:nvSpPr>
        <p:spPr>
          <a:xfrm>
            <a:off x="2614389" y="4878308"/>
            <a:ext cx="1328312" cy="369332"/>
          </a:xfrm>
          <a:prstGeom prst="rect">
            <a:avLst/>
          </a:prstGeom>
          <a:noFill/>
          <a:ln>
            <a:noFill/>
            <a:prstDash val="solid"/>
          </a:ln>
        </p:spPr>
        <p:style>
          <a:lnRef idx="0">
            <a:scrgbClr r="0" g="0" b="0"/>
          </a:lnRef>
          <a:fillRef idx="1001">
            <a:schemeClr val="lt1"/>
          </a:fillRef>
          <a:effectRef idx="0">
            <a:scrgbClr r="0" g="0" b="0"/>
          </a:effectRef>
          <a:fontRef idx="major"/>
        </p:style>
        <p:txBody>
          <a:bodyPr wrap="none" rtlCol="0">
            <a:spAutoFit/>
          </a:bodyPr>
          <a:lstStyle/>
          <a:p>
            <a:pPr algn="r"/>
            <a:r>
              <a:rPr lang="en-US" b="1" dirty="0" smtClean="0">
                <a:solidFill>
                  <a:srgbClr val="FFC000"/>
                </a:solidFill>
              </a:rPr>
              <a:t>CAI </a:t>
            </a:r>
            <a:r>
              <a:rPr lang="en-US" b="1" dirty="0" smtClean="0">
                <a:solidFill>
                  <a:srgbClr val="FFC000"/>
                </a:solidFill>
                <a:latin typeface="Calibri" pitchFamily="34" charset="0"/>
                <a:cs typeface="Calibri" pitchFamily="34" charset="0"/>
              </a:rPr>
              <a:t>Average</a:t>
            </a:r>
            <a:endParaRPr lang="en-US" b="1" dirty="0">
              <a:solidFill>
                <a:srgbClr val="FFC000"/>
              </a:solidFill>
              <a:latin typeface="Calibri" pitchFamily="34" charset="0"/>
              <a:cs typeface="Calibri" pitchFamily="34" charset="0"/>
            </a:endParaRPr>
          </a:p>
        </p:txBody>
      </p:sp>
      <p:grpSp>
        <p:nvGrpSpPr>
          <p:cNvPr id="35" name="Group 34"/>
          <p:cNvGrpSpPr/>
          <p:nvPr/>
        </p:nvGrpSpPr>
        <p:grpSpPr>
          <a:xfrm>
            <a:off x="2856325" y="4568050"/>
            <a:ext cx="1479912" cy="400110"/>
            <a:chOff x="-210780" y="3381345"/>
            <a:chExt cx="5611532" cy="400110"/>
          </a:xfrm>
        </p:grpSpPr>
        <p:cxnSp>
          <p:nvCxnSpPr>
            <p:cNvPr id="36" name="Straight Arrow Connector 35"/>
            <p:cNvCxnSpPr/>
            <p:nvPr/>
          </p:nvCxnSpPr>
          <p:spPr>
            <a:xfrm>
              <a:off x="4191001" y="3581400"/>
              <a:ext cx="1209751" cy="0"/>
            </a:xfrm>
            <a:prstGeom prst="straightConnector1">
              <a:avLst/>
            </a:prstGeom>
            <a:ln w="38100">
              <a:solidFill>
                <a:srgbClr val="FFC000"/>
              </a:solidFill>
              <a:prstDash val="sysDash"/>
              <a:headEnd type="triangle" w="med" len="med"/>
              <a:tailEnd type="triangle" w="med" len="med"/>
            </a:ln>
            <a:effectLst>
              <a:outerShdw blurRad="63500" dist="25400" dir="2700000" algn="tl" rotWithShape="0">
                <a:prstClr val="black">
                  <a:alpha val="94000"/>
                </a:prstClr>
              </a:outerShdw>
            </a:effectLst>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0780" y="3381345"/>
              <a:ext cx="4194020" cy="400110"/>
            </a:xfrm>
            <a:prstGeom prst="rect">
              <a:avLst/>
            </a:prstGeom>
            <a:noFill/>
          </p:spPr>
          <p:txBody>
            <a:bodyPr wrap="square" rtlCol="0">
              <a:spAutoFit/>
            </a:bodyPr>
            <a:lstStyle/>
            <a:p>
              <a:pPr algn="r"/>
              <a:r>
                <a:rPr lang="en-US" sz="2000" b="1" dirty="0" smtClean="0">
                  <a:solidFill>
                    <a:srgbClr val="FFC000"/>
                  </a:solidFill>
                </a:rPr>
                <a:t>≈0.3</a:t>
              </a:r>
              <a:r>
                <a:rPr lang="el-GR" sz="2000" b="1" dirty="0" smtClean="0">
                  <a:solidFill>
                    <a:srgbClr val="FFC000"/>
                  </a:solidFill>
                </a:rPr>
                <a:t>Σ</a:t>
              </a:r>
              <a:endParaRPr lang="en-US" sz="2000" b="1" dirty="0">
                <a:solidFill>
                  <a:srgbClr val="FFC000"/>
                </a:solidFill>
              </a:endParaRPr>
            </a:p>
          </p:txBody>
        </p:sp>
      </p:grpSp>
      <p:grpSp>
        <p:nvGrpSpPr>
          <p:cNvPr id="59" name="Group 58"/>
          <p:cNvGrpSpPr/>
          <p:nvPr/>
        </p:nvGrpSpPr>
        <p:grpSpPr>
          <a:xfrm>
            <a:off x="1102850" y="5631861"/>
            <a:ext cx="3316750" cy="1065067"/>
            <a:chOff x="2124071" y="5642021"/>
            <a:chExt cx="3316750" cy="1065067"/>
          </a:xfrm>
        </p:grpSpPr>
        <p:sp>
          <p:nvSpPr>
            <p:cNvPr id="60" name="TextBox 59"/>
            <p:cNvSpPr txBox="1"/>
            <p:nvPr/>
          </p:nvSpPr>
          <p:spPr>
            <a:xfrm>
              <a:off x="2124071" y="6183868"/>
              <a:ext cx="2649187" cy="523220"/>
            </a:xfrm>
            <a:prstGeom prst="rect">
              <a:avLst/>
            </a:prstGeom>
            <a:noFill/>
          </p:spPr>
          <p:txBody>
            <a:bodyPr wrap="none" rtlCol="0">
              <a:spAutoFit/>
            </a:bodyPr>
            <a:lstStyle/>
            <a:p>
              <a:pPr algn="r"/>
              <a:r>
                <a:rPr lang="en-US" sz="1400" b="1" dirty="0" smtClean="0">
                  <a:solidFill>
                    <a:srgbClr val="FFC000"/>
                  </a:solidFill>
                </a:rPr>
                <a:t>See </a:t>
              </a:r>
              <a:r>
                <a:rPr lang="de-DE" sz="1400" b="1" dirty="0" smtClean="0">
                  <a:solidFill>
                    <a:srgbClr val="FFC000"/>
                  </a:solidFill>
                </a:rPr>
                <a:t>Tamim, Bernard, et al. (2011)</a:t>
              </a:r>
            </a:p>
            <a:p>
              <a:pPr algn="r"/>
              <a:r>
                <a:rPr lang="de-DE" sz="1400" b="1" dirty="0" smtClean="0">
                  <a:solidFill>
                    <a:srgbClr val="FFC000"/>
                  </a:solidFill>
                </a:rPr>
                <a:t>and J. A. Kulik (1994)</a:t>
              </a:r>
              <a:endParaRPr lang="en-US" sz="1400" b="1" dirty="0">
                <a:solidFill>
                  <a:srgbClr val="FFC000"/>
                </a:solidFill>
              </a:endParaRPr>
            </a:p>
          </p:txBody>
        </p:sp>
        <p:cxnSp>
          <p:nvCxnSpPr>
            <p:cNvPr id="61" name="Curved Connector 60"/>
            <p:cNvCxnSpPr>
              <a:stCxn id="60" idx="3"/>
            </p:cNvCxnSpPr>
            <p:nvPr/>
          </p:nvCxnSpPr>
          <p:spPr>
            <a:xfrm flipV="1">
              <a:off x="4773258" y="5642021"/>
              <a:ext cx="667563" cy="803457"/>
            </a:xfrm>
            <a:prstGeom prst="curvedConnector2">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xmlns="" val="133304812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250"/>
                                        <p:tgtEl>
                                          <p:spTgt spid="25"/>
                                        </p:tgtEl>
                                      </p:cBhvr>
                                    </p:animEffect>
                                  </p:childTnLst>
                                </p:cTn>
                              </p:par>
                            </p:childTnLst>
                          </p:cTn>
                        </p:par>
                        <p:par>
                          <p:cTn id="11" fill="hold">
                            <p:stCondLst>
                              <p:cond delay="500"/>
                            </p:stCondLst>
                            <p:childTnLst>
                              <p:par>
                                <p:cTn id="12" presetID="22" presetClass="entr" presetSubtype="8" fill="hold" nodeType="afterEffect">
                                  <p:stCondLst>
                                    <p:cond delay="250"/>
                                  </p:stCondLst>
                                  <p:childTnLst>
                                    <p:set>
                                      <p:cBhvr>
                                        <p:cTn id="13" dur="1" fill="hold">
                                          <p:stCondLst>
                                            <p:cond delay="0"/>
                                          </p:stCondLst>
                                        </p:cTn>
                                        <p:tgtEl>
                                          <p:spTgt spid="35"/>
                                        </p:tgtEl>
                                        <p:attrNameLst>
                                          <p:attrName>style.visibility</p:attrName>
                                        </p:attrNameLst>
                                      </p:cBhvr>
                                      <p:to>
                                        <p:strVal val="visible"/>
                                      </p:to>
                                    </p:set>
                                    <p:animEffect transition="in" filter="wipe(left)">
                                      <p:cBhvr>
                                        <p:cTn id="14" dur="500"/>
                                        <p:tgtEl>
                                          <p:spTgt spid="35"/>
                                        </p:tgtEl>
                                      </p:cBhvr>
                                    </p:animEffect>
                                  </p:childTnLst>
                                </p:cTn>
                              </p:par>
                            </p:childTnLst>
                          </p:cTn>
                        </p:par>
                        <p:par>
                          <p:cTn id="15" fill="hold">
                            <p:stCondLst>
                              <p:cond delay="1250"/>
                            </p:stCondLst>
                            <p:childTnLst>
                              <p:par>
                                <p:cTn id="16" presetID="22" presetClass="entr" presetSubtype="8" fill="hold" nodeType="after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wipe(left)">
                                      <p:cBhvr>
                                        <p:cTn id="1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Intelligent Tutors</a:t>
            </a:r>
            <a:endParaRPr lang="en-US" dirty="0">
              <a:solidFill>
                <a:schemeClr val="bg1"/>
              </a:solidFill>
            </a:endParaRPr>
          </a:p>
        </p:txBody>
      </p:sp>
      <p:pic>
        <p:nvPicPr>
          <p:cNvPr id="72709" name="Picture 5" descr="C:\Users\sschatz\AppData\Local\Microsoft\Windows\Temporary Internet Files\Content.IE5\276EOOK2\MC900434843[1].png"/>
          <p:cNvPicPr>
            <a:picLocks noChangeAspect="1" noChangeArrowheads="1"/>
          </p:cNvPicPr>
          <p:nvPr/>
        </p:nvPicPr>
        <p:blipFill>
          <a:blip r:embed="rId4">
            <a:extLst>
              <a:ext uri="{28A0092B-C50C-407E-A947-70E740481C1C}">
                <a14:useLocalDpi xmlns:a14="http://schemas.microsoft.com/office/drawing/2010/main" xmlns=""/>
              </a:ext>
            </a:extLst>
          </a:blip>
          <a:srcRect/>
          <a:stretch>
            <a:fillRect/>
          </a:stretch>
        </p:blipFill>
        <p:spPr bwMode="auto">
          <a:xfrm>
            <a:off x="1524000" y="1490663"/>
            <a:ext cx="2110264" cy="211026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2087674" y="4648200"/>
            <a:ext cx="4968668" cy="461665"/>
          </a:xfrm>
          <a:prstGeom prst="rect">
            <a:avLst/>
          </a:prstGeom>
          <a:noFill/>
        </p:spPr>
        <p:txBody>
          <a:bodyPr wrap="none" rtlCol="0">
            <a:spAutoFit/>
          </a:bodyPr>
          <a:lstStyle/>
          <a:p>
            <a:pPr algn="ctr"/>
            <a:r>
              <a:rPr lang="en-US" sz="2400" dirty="0" smtClean="0">
                <a:solidFill>
                  <a:schemeClr val="bg1"/>
                </a:solidFill>
                <a:latin typeface="Calibri" pitchFamily="34" charset="0"/>
                <a:cs typeface="Calibri" pitchFamily="34" charset="0"/>
              </a:rPr>
              <a:t>More responsive to different students</a:t>
            </a:r>
          </a:p>
        </p:txBody>
      </p:sp>
      <p:pic>
        <p:nvPicPr>
          <p:cNvPr id="73730" name="Picture 2" descr="C:\Users\sschatz\AppData\Local\Microsoft\Windows\Temporary Internet Files\Content.IE5\1U962LWE\MC900433952[1].png"/>
          <p:cNvPicPr>
            <a:picLocks noChangeAspect="1" noChangeArrowheads="1"/>
          </p:cNvPicPr>
          <p:nvPr/>
        </p:nvPicPr>
        <p:blipFill>
          <a:blip r:embed="rId5">
            <a:extLst>
              <a:ext uri="{28A0092B-C50C-407E-A947-70E740481C1C}">
                <a14:useLocalDpi xmlns:a14="http://schemas.microsoft.com/office/drawing/2010/main" xmlns=""/>
              </a:ext>
            </a:extLst>
          </a:blip>
          <a:srcRect/>
          <a:stretch>
            <a:fillRect/>
          </a:stretch>
        </p:blipFill>
        <p:spPr bwMode="auto">
          <a:xfrm>
            <a:off x="5167479" y="1066800"/>
            <a:ext cx="2831305" cy="2831305"/>
          </a:xfrm>
          <a:prstGeom prst="rect">
            <a:avLst/>
          </a:prstGeom>
          <a:noFill/>
          <a:extLst>
            <a:ext uri="{909E8E84-426E-40DD-AFC4-6F175D3DCCD1}">
              <a14:hiddenFill xmlns:a14="http://schemas.microsoft.com/office/drawing/2010/main" xmlns="">
                <a:solidFill>
                  <a:srgbClr val="FFFFFF"/>
                </a:solidFill>
              </a14:hiddenFill>
            </a:ext>
          </a:extLst>
        </p:spPr>
      </p:pic>
      <p:pic>
        <p:nvPicPr>
          <p:cNvPr id="3074" name="Picture 2"/>
          <p:cNvPicPr>
            <a:picLocks noChangeAspect="1" noChangeArrowheads="1"/>
          </p:cNvPicPr>
          <p:nvPr/>
        </p:nvPicPr>
        <p:blipFill>
          <a:blip r:embed="rId6">
            <a:extLst>
              <a:ext uri="{28A0092B-C50C-407E-A947-70E740481C1C}">
                <a14:useLocalDpi xmlns:a14="http://schemas.microsoft.com/office/drawing/2010/main" xmlns=""/>
              </a:ext>
            </a:extLst>
          </a:blip>
          <a:srcRect/>
          <a:stretch>
            <a:fillRect/>
          </a:stretch>
        </p:blipFill>
        <p:spPr bwMode="auto">
          <a:xfrm rot="21407432">
            <a:off x="598089" y="5254625"/>
            <a:ext cx="8547100" cy="160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Arc 2"/>
          <p:cNvSpPr/>
          <p:nvPr/>
        </p:nvSpPr>
        <p:spPr>
          <a:xfrm rot="21270989">
            <a:off x="884958" y="6299200"/>
            <a:ext cx="1855205" cy="152400"/>
          </a:xfrm>
          <a:prstGeom prst="arc">
            <a:avLst>
              <a:gd name="adj1" fmla="val 11009678"/>
              <a:gd name="adj2" fmla="val 0"/>
            </a:avLst>
          </a:prstGeom>
          <a:ln w="57150" cap="rnd">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Arrow 17"/>
          <p:cNvSpPr/>
          <p:nvPr/>
        </p:nvSpPr>
        <p:spPr bwMode="auto">
          <a:xfrm>
            <a:off x="2821516" y="1371600"/>
            <a:ext cx="2665942" cy="457201"/>
          </a:xfrm>
          <a:prstGeom prst="rightArrow">
            <a:avLst/>
          </a:prstGeom>
          <a:solidFill>
            <a:srgbClr val="FFC000"/>
          </a:soli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0" lang="en-US" dirty="0" smtClean="0">
              <a:solidFill>
                <a:schemeClr val="bg1"/>
              </a:solidFill>
            </a:endParaRPr>
          </a:p>
        </p:txBody>
      </p:sp>
      <p:sp>
        <p:nvSpPr>
          <p:cNvPr id="19" name="Right Arrow 18"/>
          <p:cNvSpPr/>
          <p:nvPr/>
        </p:nvSpPr>
        <p:spPr bwMode="auto">
          <a:xfrm rot="10800000">
            <a:off x="2821516" y="1807367"/>
            <a:ext cx="2665942" cy="457201"/>
          </a:xfrm>
          <a:prstGeom prst="rightArrow">
            <a:avLst/>
          </a:prstGeom>
          <a:solidFill>
            <a:srgbClr val="FFC000"/>
          </a:soli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0" lang="en-US" dirty="0" smtClean="0">
              <a:solidFill>
                <a:schemeClr val="bg1"/>
              </a:solidFill>
            </a:endParaRPr>
          </a:p>
        </p:txBody>
      </p:sp>
      <p:sp>
        <p:nvSpPr>
          <p:cNvPr id="20" name="Right Arrow 19"/>
          <p:cNvSpPr/>
          <p:nvPr/>
        </p:nvSpPr>
        <p:spPr bwMode="auto">
          <a:xfrm>
            <a:off x="2617205" y="1371600"/>
            <a:ext cx="2665942" cy="457201"/>
          </a:xfrm>
          <a:prstGeom prst="rightArrow">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0" lang="en-US" dirty="0" smtClean="0">
              <a:solidFill>
                <a:schemeClr val="bg1"/>
              </a:solidFill>
            </a:endParaRPr>
          </a:p>
        </p:txBody>
      </p:sp>
      <p:sp>
        <p:nvSpPr>
          <p:cNvPr id="21" name="Right Arrow 20"/>
          <p:cNvSpPr/>
          <p:nvPr/>
        </p:nvSpPr>
        <p:spPr bwMode="auto">
          <a:xfrm rot="10800000">
            <a:off x="3049058" y="1807367"/>
            <a:ext cx="2665942" cy="457201"/>
          </a:xfrm>
          <a:prstGeom prst="rightArrow">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22" name="Right Arrow 21"/>
          <p:cNvSpPr/>
          <p:nvPr/>
        </p:nvSpPr>
        <p:spPr bwMode="auto">
          <a:xfrm>
            <a:off x="2821516" y="2204720"/>
            <a:ext cx="2665942" cy="457201"/>
          </a:xfrm>
          <a:prstGeom prst="rightArrow">
            <a:avLst/>
          </a:prstGeom>
          <a:solidFill>
            <a:srgbClr val="FFC000"/>
          </a:soli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0" lang="en-US" dirty="0" smtClean="0">
              <a:solidFill>
                <a:schemeClr val="bg1"/>
              </a:solidFill>
            </a:endParaRPr>
          </a:p>
        </p:txBody>
      </p:sp>
      <p:sp>
        <p:nvSpPr>
          <p:cNvPr id="23" name="Right Arrow 22"/>
          <p:cNvSpPr/>
          <p:nvPr/>
        </p:nvSpPr>
        <p:spPr bwMode="auto">
          <a:xfrm rot="10800000">
            <a:off x="2821516" y="2640487"/>
            <a:ext cx="2665942" cy="457201"/>
          </a:xfrm>
          <a:prstGeom prst="rightArrow">
            <a:avLst/>
          </a:prstGeom>
          <a:solidFill>
            <a:srgbClr val="FFC000"/>
          </a:soli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0" lang="en-US" dirty="0" smtClean="0">
              <a:solidFill>
                <a:schemeClr val="bg1"/>
              </a:solidFill>
            </a:endParaRPr>
          </a:p>
        </p:txBody>
      </p:sp>
      <p:sp>
        <p:nvSpPr>
          <p:cNvPr id="24" name="Right Arrow 23"/>
          <p:cNvSpPr/>
          <p:nvPr/>
        </p:nvSpPr>
        <p:spPr bwMode="auto">
          <a:xfrm>
            <a:off x="2617205" y="2204720"/>
            <a:ext cx="2665942" cy="457201"/>
          </a:xfrm>
          <a:prstGeom prst="rightArrow">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0" lang="en-US" dirty="0" smtClean="0">
              <a:solidFill>
                <a:schemeClr val="bg1"/>
              </a:solidFill>
            </a:endParaRPr>
          </a:p>
        </p:txBody>
      </p:sp>
      <p:sp>
        <p:nvSpPr>
          <p:cNvPr id="25" name="Right Arrow 24"/>
          <p:cNvSpPr/>
          <p:nvPr/>
        </p:nvSpPr>
        <p:spPr bwMode="auto">
          <a:xfrm rot="10800000">
            <a:off x="3049058" y="2640487"/>
            <a:ext cx="2665942" cy="457201"/>
          </a:xfrm>
          <a:prstGeom prst="rightArrow">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26" name="Oval 25"/>
          <p:cNvSpPr/>
          <p:nvPr/>
        </p:nvSpPr>
        <p:spPr>
          <a:xfrm>
            <a:off x="2072434" y="4524939"/>
            <a:ext cx="976624" cy="708186"/>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endParaRPr>
          </a:p>
        </p:txBody>
      </p:sp>
      <p:sp>
        <p:nvSpPr>
          <p:cNvPr id="27" name="Oval 26"/>
          <p:cNvSpPr/>
          <p:nvPr/>
        </p:nvSpPr>
        <p:spPr>
          <a:xfrm rot="211693">
            <a:off x="1898992" y="4499679"/>
            <a:ext cx="1128095" cy="748780"/>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endParaRPr>
          </a:p>
        </p:txBody>
      </p:sp>
    </p:spTree>
    <p:extLst>
      <p:ext uri="{BB962C8B-B14F-4D97-AF65-F5344CB8AC3E}">
        <p14:creationId xmlns:p14="http://schemas.microsoft.com/office/powerpoint/2010/main" xmlns="" val="41347687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250"/>
                                        <p:tgtEl>
                                          <p:spTgt spid="3"/>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heel(1)">
                                      <p:cBhvr>
                                        <p:cTn id="13" dur="250"/>
                                        <p:tgtEl>
                                          <p:spTgt spid="27"/>
                                        </p:tgtEl>
                                      </p:cBhvr>
                                    </p:animEffect>
                                  </p:childTnLst>
                                </p:cTn>
                              </p:par>
                              <p:par>
                                <p:cTn id="14" presetID="21" presetClass="entr" presetSubtype="1" fill="hold" grpId="0" nodeType="withEffect">
                                  <p:stCondLst>
                                    <p:cond delay="250"/>
                                  </p:stCondLst>
                                  <p:childTnLst>
                                    <p:set>
                                      <p:cBhvr>
                                        <p:cTn id="15" dur="1" fill="hold">
                                          <p:stCondLst>
                                            <p:cond delay="0"/>
                                          </p:stCondLst>
                                        </p:cTn>
                                        <p:tgtEl>
                                          <p:spTgt spid="26"/>
                                        </p:tgtEl>
                                        <p:attrNameLst>
                                          <p:attrName>style.visibility</p:attrName>
                                        </p:attrNameLst>
                                      </p:cBhvr>
                                      <p:to>
                                        <p:strVal val="visible"/>
                                      </p:to>
                                    </p:set>
                                    <p:animEffect transition="in" filter="wheel(1)">
                                      <p:cBhvr>
                                        <p:cTn id="16" dur="250"/>
                                        <p:tgtEl>
                                          <p:spTgt spid="2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500"/>
                            </p:stCondLst>
                            <p:childTnLst>
                              <p:par>
                                <p:cTn id="21" presetID="22" presetClass="entr" presetSubtype="2"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right)">
                                      <p:cBhvr>
                                        <p:cTn id="23" dur="500"/>
                                        <p:tgtEl>
                                          <p:spTgt spid="1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par>
                          <p:cTn id="27" fill="hold">
                            <p:stCondLst>
                              <p:cond delay="1250"/>
                            </p:stCondLst>
                            <p:childTnLst>
                              <p:par>
                                <p:cTn id="28" presetID="22" presetClass="entr" presetSubtype="2"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par>
                          <p:cTn id="34" fill="hold">
                            <p:stCondLst>
                              <p:cond delay="1750"/>
                            </p:stCondLst>
                            <p:childTnLst>
                              <p:par>
                                <p:cTn id="35" presetID="22" presetClass="entr" presetSubtype="2"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right)">
                                      <p:cBhvr>
                                        <p:cTn id="37" dur="500"/>
                                        <p:tgtEl>
                                          <p:spTgt spid="23"/>
                                        </p:tgtEl>
                                      </p:cBhvr>
                                    </p:animEffect>
                                  </p:childTnLst>
                                </p:cTn>
                              </p:par>
                              <p:par>
                                <p:cTn id="38" presetID="22" presetClass="entr" presetSubtype="8" fill="hold" grpId="0" nodeType="withEffect">
                                  <p:stCondLst>
                                    <p:cond delay="25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500"/>
                                        <p:tgtEl>
                                          <p:spTgt spid="24"/>
                                        </p:tgtEl>
                                      </p:cBhvr>
                                    </p:animEffect>
                                  </p:childTnLst>
                                </p:cTn>
                              </p:par>
                            </p:childTnLst>
                          </p:cTn>
                        </p:par>
                        <p:par>
                          <p:cTn id="41" fill="hold">
                            <p:stCondLst>
                              <p:cond delay="2500"/>
                            </p:stCondLst>
                            <p:childTnLst>
                              <p:par>
                                <p:cTn id="42" presetID="22" presetClass="entr" presetSubtype="2"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right)">
                                      <p:cBhvr>
                                        <p:cTn id="4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6.8"/>
</p:tagLst>
</file>

<file path=ppt/tags/tag2.xml><?xml version="1.0" encoding="utf-8"?>
<p:tagLst xmlns:a="http://schemas.openxmlformats.org/drawingml/2006/main" xmlns:r="http://schemas.openxmlformats.org/officeDocument/2006/relationships" xmlns:p="http://schemas.openxmlformats.org/presentationml/2006/main">
  <p:tag name="TIMING" val="|26.8"/>
</p:tagLst>
</file>

<file path=ppt/tags/tag3.xml><?xml version="1.0" encoding="utf-8"?>
<p:tagLst xmlns:a="http://schemas.openxmlformats.org/drawingml/2006/main" xmlns:r="http://schemas.openxmlformats.org/officeDocument/2006/relationships" xmlns:p="http://schemas.openxmlformats.org/presentationml/2006/main">
  <p:tag name="TIMING" val="|26.8"/>
</p:tagLst>
</file>

<file path=ppt/theme/theme1.xml><?xml version="1.0" encoding="utf-8"?>
<a:theme xmlns:a="http://schemas.openxmlformats.org/drawingml/2006/main" name="2_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10885</TotalTime>
  <Words>1739</Words>
  <Application>Microsoft Macintosh PowerPoint</Application>
  <PresentationFormat>On-screen Show (4:3)</PresentationFormat>
  <Paragraphs>254</Paragraphs>
  <Slides>24</Slides>
  <Notes>21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2_Title Slide</vt:lpstr>
      <vt:lpstr>Experience API</vt:lpstr>
      <vt:lpstr>Slide 2</vt:lpstr>
      <vt:lpstr>Slide 3</vt:lpstr>
      <vt:lpstr>Slide 4</vt:lpstr>
      <vt:lpstr>Slide 5</vt:lpstr>
      <vt:lpstr>Static Computer-Based Learning</vt:lpstr>
      <vt:lpstr>Computer-Assisted Instruction</vt:lpstr>
      <vt:lpstr>Slide 8</vt:lpstr>
      <vt:lpstr>Intelligent Tutors</vt:lpstr>
      <vt:lpstr>Slide 10</vt:lpstr>
      <vt:lpstr>Slide 11</vt:lpstr>
      <vt:lpstr>Slide 12</vt:lpstr>
      <vt:lpstr>Old (Current) Model</vt:lpstr>
      <vt:lpstr>Slide 14</vt:lpstr>
      <vt:lpstr>Slide 15</vt:lpstr>
      <vt:lpstr>Problem #2</vt:lpstr>
      <vt:lpstr>Slide 17</vt:lpstr>
      <vt:lpstr>Slide 18</vt:lpstr>
      <vt:lpstr>Slide 19</vt:lpstr>
      <vt:lpstr>Slide 20</vt:lpstr>
      <vt:lpstr>Slide 21</vt:lpstr>
      <vt:lpstr>Slide 22</vt:lpstr>
      <vt:lpstr>Slide 23</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Erin Avvento</dc:creator>
  <cp:lastModifiedBy>wolfordl</cp:lastModifiedBy>
  <cp:revision>891</cp:revision>
  <dcterms:created xsi:type="dcterms:W3CDTF">2013-04-29T19:16:43Z</dcterms:created>
  <dcterms:modified xsi:type="dcterms:W3CDTF">2016-10-13T15:09:51Z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celine</vt:lpwstr>
  </property>
  <property fmtid="{D5CDD505-2E9C-101B-9397-08002B2CF9AE}" pid="4" name="HiddenSlides">
    <vt:r8>0</vt:r8>
  </property>
  <property fmtid="{D5CDD505-2E9C-101B-9397-08002B2CF9AE}" pid="5" name="HyperlinksChanged">
    <vt:bool>false</vt:bool>
  </property>
  <property fmtid="{D5CDD505-2E9C-101B-9397-08002B2CF9AE}" pid="6" name="LinksUpToDate">
    <vt:bool>false</vt:bool>
  </property>
  <property fmtid="{D5CDD505-2E9C-101B-9397-08002B2CF9AE}" pid="7" name="MMClips">
    <vt:r8>0</vt:r8>
  </property>
  <property fmtid="{D5CDD505-2E9C-101B-9397-08002B2CF9AE}" pid="8" name="Notes">
    <vt:r8>20</vt:r8>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r8>35</vt:r8>
  </property>
</Properties>
</file>